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22"/>
  </p:notesMasterIdLst>
  <p:sldIdLst>
    <p:sldId id="280" r:id="rId5"/>
    <p:sldId id="362" r:id="rId6"/>
    <p:sldId id="347" r:id="rId7"/>
    <p:sldId id="358" r:id="rId8"/>
    <p:sldId id="361" r:id="rId9"/>
    <p:sldId id="360" r:id="rId10"/>
    <p:sldId id="348" r:id="rId11"/>
    <p:sldId id="355" r:id="rId12"/>
    <p:sldId id="363" r:id="rId13"/>
    <p:sldId id="365" r:id="rId14"/>
    <p:sldId id="366" r:id="rId15"/>
    <p:sldId id="367" r:id="rId16"/>
    <p:sldId id="368" r:id="rId17"/>
    <p:sldId id="369" r:id="rId18"/>
    <p:sldId id="356" r:id="rId19"/>
    <p:sldId id="370" r:id="rId20"/>
    <p:sldId id="35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4D"/>
    <a:srgbClr val="0C2340"/>
    <a:srgbClr val="FFFFFF"/>
    <a:srgbClr val="ACA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0131" autoAdjust="0"/>
  </p:normalViewPr>
  <p:slideViewPr>
    <p:cSldViewPr>
      <p:cViewPr>
        <p:scale>
          <a:sx n="74" d="100"/>
          <a:sy n="74" d="100"/>
        </p:scale>
        <p:origin x="-120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40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4D4D85-E3F8-47D4-899F-7C3C473FB719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EC8E26-4B79-49DC-A4AF-964EF960A302}">
      <dgm:prSet phldrT="[Text]"/>
      <dgm:spPr/>
      <dgm:t>
        <a:bodyPr/>
        <a:lstStyle/>
        <a:p>
          <a:r>
            <a:rPr lang="en-US" u="sng" dirty="0" smtClean="0"/>
            <a:t>Updates</a:t>
          </a:r>
          <a:endParaRPr lang="en-US" u="sng" dirty="0"/>
        </a:p>
      </dgm:t>
    </dgm:pt>
    <dgm:pt modelId="{5EDB4616-0D27-4A7D-B6A1-EDF1D10457D0}" type="parTrans" cxnId="{B6C72C9A-5E48-4BAB-9D8A-8F771A64EB60}">
      <dgm:prSet/>
      <dgm:spPr/>
      <dgm:t>
        <a:bodyPr/>
        <a:lstStyle/>
        <a:p>
          <a:endParaRPr lang="en-US"/>
        </a:p>
      </dgm:t>
    </dgm:pt>
    <dgm:pt modelId="{AD4E0A54-94C1-45D7-BBAD-8298F6DE3191}" type="sibTrans" cxnId="{B6C72C9A-5E48-4BAB-9D8A-8F771A64EB60}">
      <dgm:prSet/>
      <dgm:spPr/>
      <dgm:t>
        <a:bodyPr/>
        <a:lstStyle/>
        <a:p>
          <a:endParaRPr lang="en-US"/>
        </a:p>
      </dgm:t>
    </dgm:pt>
    <dgm:pt modelId="{B5550C53-BC43-43B4-9C28-56E2A95052DC}">
      <dgm:prSet phldrT="[Text]"/>
      <dgm:spPr/>
      <dgm:t>
        <a:bodyPr/>
        <a:lstStyle/>
        <a:p>
          <a:r>
            <a:rPr lang="en-US" dirty="0" smtClean="0"/>
            <a:t>HLC extension application</a:t>
          </a:r>
          <a:endParaRPr lang="en-US" dirty="0"/>
        </a:p>
      </dgm:t>
    </dgm:pt>
    <dgm:pt modelId="{28348EBA-2824-470D-AF04-0FD1AB75F2CC}" type="parTrans" cxnId="{34DFB8D3-062D-402A-8DA3-23AABB2840D9}">
      <dgm:prSet/>
      <dgm:spPr/>
      <dgm:t>
        <a:bodyPr/>
        <a:lstStyle/>
        <a:p>
          <a:endParaRPr lang="en-US"/>
        </a:p>
      </dgm:t>
    </dgm:pt>
    <dgm:pt modelId="{9778BF23-27C8-4D61-9F66-537E8D7D0E40}" type="sibTrans" cxnId="{34DFB8D3-062D-402A-8DA3-23AABB2840D9}">
      <dgm:prSet/>
      <dgm:spPr/>
      <dgm:t>
        <a:bodyPr/>
        <a:lstStyle/>
        <a:p>
          <a:endParaRPr lang="en-US"/>
        </a:p>
      </dgm:t>
    </dgm:pt>
    <dgm:pt modelId="{78234387-C065-469C-B2DB-DF43E7948A36}">
      <dgm:prSet/>
      <dgm:spPr/>
      <dgm:t>
        <a:bodyPr/>
        <a:lstStyle/>
        <a:p>
          <a:r>
            <a:rPr lang="en-US" smtClean="0"/>
            <a:t>Tested experience</a:t>
          </a:r>
          <a:endParaRPr lang="en-US" dirty="0"/>
        </a:p>
      </dgm:t>
    </dgm:pt>
    <dgm:pt modelId="{F6548682-DC2D-4ED6-9EE9-B6267DE9AC13}" type="parTrans" cxnId="{251C0B17-0FAA-4763-A095-3B8578A3ED2E}">
      <dgm:prSet/>
      <dgm:spPr/>
      <dgm:t>
        <a:bodyPr/>
        <a:lstStyle/>
        <a:p>
          <a:endParaRPr lang="en-US"/>
        </a:p>
      </dgm:t>
    </dgm:pt>
    <dgm:pt modelId="{179D26F0-E81A-498F-8042-C9C0AF97F046}" type="sibTrans" cxnId="{251C0B17-0FAA-4763-A095-3B8578A3ED2E}">
      <dgm:prSet/>
      <dgm:spPr/>
      <dgm:t>
        <a:bodyPr/>
        <a:lstStyle/>
        <a:p>
          <a:endParaRPr lang="en-US"/>
        </a:p>
      </dgm:t>
    </dgm:pt>
    <dgm:pt modelId="{9DD9D8EF-FD45-4AE5-840C-E7F672FE064D}">
      <dgm:prSet/>
      <dgm:spPr/>
      <dgm:t>
        <a:bodyPr/>
        <a:lstStyle/>
        <a:p>
          <a:r>
            <a:rPr lang="en-US" smtClean="0"/>
            <a:t>Concurrent enrollment advisory boards</a:t>
          </a:r>
          <a:endParaRPr lang="en-US" dirty="0" smtClean="0"/>
        </a:p>
      </dgm:t>
    </dgm:pt>
    <dgm:pt modelId="{ADE83979-ABC5-4598-B1E5-A196EE9C0D26}" type="parTrans" cxnId="{5EEB804D-423A-4B2A-AEB6-232B3BE10419}">
      <dgm:prSet/>
      <dgm:spPr/>
      <dgm:t>
        <a:bodyPr/>
        <a:lstStyle/>
        <a:p>
          <a:endParaRPr lang="en-US"/>
        </a:p>
      </dgm:t>
    </dgm:pt>
    <dgm:pt modelId="{20085143-C9FC-4732-923A-3BB4AA7DE6EF}" type="sibTrans" cxnId="{5EEB804D-423A-4B2A-AEB6-232B3BE10419}">
      <dgm:prSet/>
      <dgm:spPr/>
      <dgm:t>
        <a:bodyPr/>
        <a:lstStyle/>
        <a:p>
          <a:endParaRPr lang="en-US"/>
        </a:p>
      </dgm:t>
    </dgm:pt>
    <dgm:pt modelId="{7CCBDD91-31B4-449C-8C52-94B391BEDFCF}">
      <dgm:prSet/>
      <dgm:spPr/>
      <dgm:t>
        <a:bodyPr/>
        <a:lstStyle/>
        <a:p>
          <a:r>
            <a:rPr lang="en-US" smtClean="0"/>
            <a:t>Pricing structure changes</a:t>
          </a:r>
          <a:endParaRPr lang="en-US" dirty="0" smtClean="0"/>
        </a:p>
      </dgm:t>
    </dgm:pt>
    <dgm:pt modelId="{A7CCFC7A-D5DA-4BDE-B31E-51B14EA23695}" type="parTrans" cxnId="{C41D6481-06FA-47FB-BF3C-CEB75F618CA5}">
      <dgm:prSet/>
      <dgm:spPr/>
      <dgm:t>
        <a:bodyPr/>
        <a:lstStyle/>
        <a:p>
          <a:endParaRPr lang="en-US"/>
        </a:p>
      </dgm:t>
    </dgm:pt>
    <dgm:pt modelId="{9656178F-AD7B-4AFD-9B86-3DCB0CAD2E08}" type="sibTrans" cxnId="{C41D6481-06FA-47FB-BF3C-CEB75F618CA5}">
      <dgm:prSet/>
      <dgm:spPr/>
      <dgm:t>
        <a:bodyPr/>
        <a:lstStyle/>
        <a:p>
          <a:endParaRPr lang="en-US"/>
        </a:p>
      </dgm:t>
    </dgm:pt>
    <dgm:pt modelId="{4F057381-B76B-4F16-B875-BDFD6774FFAB}">
      <dgm:prSet/>
      <dgm:spPr/>
      <dgm:t>
        <a:bodyPr/>
        <a:lstStyle/>
        <a:p>
          <a:r>
            <a:rPr lang="en-US" smtClean="0"/>
            <a:t>NACEP accreditation</a:t>
          </a:r>
          <a:endParaRPr lang="en-US" dirty="0"/>
        </a:p>
      </dgm:t>
    </dgm:pt>
    <dgm:pt modelId="{5650776A-E06E-4E03-BEAD-1648340FB5F8}" type="parTrans" cxnId="{802786A0-B37C-45D7-9184-BA892A5C9281}">
      <dgm:prSet/>
      <dgm:spPr/>
      <dgm:t>
        <a:bodyPr/>
        <a:lstStyle/>
        <a:p>
          <a:endParaRPr lang="en-US"/>
        </a:p>
      </dgm:t>
    </dgm:pt>
    <dgm:pt modelId="{0E196F88-60EA-465D-919B-9333BCC19843}" type="sibTrans" cxnId="{802786A0-B37C-45D7-9184-BA892A5C9281}">
      <dgm:prSet/>
      <dgm:spPr/>
      <dgm:t>
        <a:bodyPr/>
        <a:lstStyle/>
        <a:p>
          <a:endParaRPr lang="en-US"/>
        </a:p>
      </dgm:t>
    </dgm:pt>
    <dgm:pt modelId="{3B68E9DD-0898-4A1E-A3E3-5AC7E0371FEF}" type="pres">
      <dgm:prSet presAssocID="{DD4D4D85-E3F8-47D4-899F-7C3C473FB71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29B1FC-91E1-4C19-96D5-37DFD9F7D6E7}" type="pres">
      <dgm:prSet presAssocID="{4DEC8E26-4B79-49DC-A4AF-964EF960A302}" presName="centerShape" presStyleLbl="node0" presStyleIdx="0" presStyleCnt="1"/>
      <dgm:spPr/>
      <dgm:t>
        <a:bodyPr/>
        <a:lstStyle/>
        <a:p>
          <a:endParaRPr lang="en-US"/>
        </a:p>
      </dgm:t>
    </dgm:pt>
    <dgm:pt modelId="{8581BD05-0427-498F-B25A-C4E94D482765}" type="pres">
      <dgm:prSet presAssocID="{B5550C53-BC43-43B4-9C28-56E2A95052D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B320B-4FE5-4831-9C3D-AB160514112E}" type="pres">
      <dgm:prSet presAssocID="{B5550C53-BC43-43B4-9C28-56E2A95052DC}" presName="dummy" presStyleCnt="0"/>
      <dgm:spPr/>
    </dgm:pt>
    <dgm:pt modelId="{429F3951-E942-40FD-950B-25525C7E0B64}" type="pres">
      <dgm:prSet presAssocID="{9778BF23-27C8-4D61-9F66-537E8D7D0E4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AB2C71EA-BEE3-426D-8447-5BE4809A73B2}" type="pres">
      <dgm:prSet presAssocID="{78234387-C065-469C-B2DB-DF43E7948A3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D82A04-DCE1-4E29-B184-7424BEEC9F1A}" type="pres">
      <dgm:prSet presAssocID="{78234387-C065-469C-B2DB-DF43E7948A36}" presName="dummy" presStyleCnt="0"/>
      <dgm:spPr/>
    </dgm:pt>
    <dgm:pt modelId="{46A7AA4C-F6A6-42CA-9384-747C08E5BB3A}" type="pres">
      <dgm:prSet presAssocID="{179D26F0-E81A-498F-8042-C9C0AF97F046}" presName="sibTrans" presStyleLbl="sibTrans2D1" presStyleIdx="1" presStyleCnt="5"/>
      <dgm:spPr/>
      <dgm:t>
        <a:bodyPr/>
        <a:lstStyle/>
        <a:p>
          <a:endParaRPr lang="en-US"/>
        </a:p>
      </dgm:t>
    </dgm:pt>
    <dgm:pt modelId="{13B744CA-6148-41A5-8D1E-2B505762F97E}" type="pres">
      <dgm:prSet presAssocID="{9DD9D8EF-FD45-4AE5-840C-E7F672FE064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715F0-C358-4AED-98C1-300433E0350E}" type="pres">
      <dgm:prSet presAssocID="{9DD9D8EF-FD45-4AE5-840C-E7F672FE064D}" presName="dummy" presStyleCnt="0"/>
      <dgm:spPr/>
    </dgm:pt>
    <dgm:pt modelId="{2EB60F80-30C1-4ADC-9025-68973E81E27D}" type="pres">
      <dgm:prSet presAssocID="{20085143-C9FC-4732-923A-3BB4AA7DE6EF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AEBEBF0-E440-4D37-9270-3351B5548156}" type="pres">
      <dgm:prSet presAssocID="{7CCBDD91-31B4-449C-8C52-94B391BEDFC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DB6DD4-2B24-4E2A-AE74-C2FE062445AB}" type="pres">
      <dgm:prSet presAssocID="{7CCBDD91-31B4-449C-8C52-94B391BEDFCF}" presName="dummy" presStyleCnt="0"/>
      <dgm:spPr/>
    </dgm:pt>
    <dgm:pt modelId="{23DF95EF-0079-4232-8A94-691D2C5D002C}" type="pres">
      <dgm:prSet presAssocID="{9656178F-AD7B-4AFD-9B86-3DCB0CAD2E0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385602E-4987-4F8D-9D03-288A1BA940FB}" type="pres">
      <dgm:prSet presAssocID="{4F057381-B76B-4F16-B875-BDFD6774FFA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B1D7A-F6A7-4B8D-ACB0-3D3175E06500}" type="pres">
      <dgm:prSet presAssocID="{4F057381-B76B-4F16-B875-BDFD6774FFAB}" presName="dummy" presStyleCnt="0"/>
      <dgm:spPr/>
    </dgm:pt>
    <dgm:pt modelId="{0A699A34-754E-4A7B-BC97-7950396E1435}" type="pres">
      <dgm:prSet presAssocID="{0E196F88-60EA-465D-919B-9333BCC19843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657CC8F5-FC5B-44FC-9B80-8D168F8587FF}" type="presOf" srcId="{9778BF23-27C8-4D61-9F66-537E8D7D0E40}" destId="{429F3951-E942-40FD-950B-25525C7E0B64}" srcOrd="0" destOrd="0" presId="urn:microsoft.com/office/officeart/2005/8/layout/radial6"/>
    <dgm:cxn modelId="{B6C72C9A-5E48-4BAB-9D8A-8F771A64EB60}" srcId="{DD4D4D85-E3F8-47D4-899F-7C3C473FB719}" destId="{4DEC8E26-4B79-49DC-A4AF-964EF960A302}" srcOrd="0" destOrd="0" parTransId="{5EDB4616-0D27-4A7D-B6A1-EDF1D10457D0}" sibTransId="{AD4E0A54-94C1-45D7-BBAD-8298F6DE3191}"/>
    <dgm:cxn modelId="{5EEB804D-423A-4B2A-AEB6-232B3BE10419}" srcId="{4DEC8E26-4B79-49DC-A4AF-964EF960A302}" destId="{9DD9D8EF-FD45-4AE5-840C-E7F672FE064D}" srcOrd="2" destOrd="0" parTransId="{ADE83979-ABC5-4598-B1E5-A196EE9C0D26}" sibTransId="{20085143-C9FC-4732-923A-3BB4AA7DE6EF}"/>
    <dgm:cxn modelId="{802786A0-B37C-45D7-9184-BA892A5C9281}" srcId="{4DEC8E26-4B79-49DC-A4AF-964EF960A302}" destId="{4F057381-B76B-4F16-B875-BDFD6774FFAB}" srcOrd="4" destOrd="0" parTransId="{5650776A-E06E-4E03-BEAD-1648340FB5F8}" sibTransId="{0E196F88-60EA-465D-919B-9333BCC19843}"/>
    <dgm:cxn modelId="{0142B828-B86D-411F-8833-56354E6B95B6}" type="presOf" srcId="{9656178F-AD7B-4AFD-9B86-3DCB0CAD2E08}" destId="{23DF95EF-0079-4232-8A94-691D2C5D002C}" srcOrd="0" destOrd="0" presId="urn:microsoft.com/office/officeart/2005/8/layout/radial6"/>
    <dgm:cxn modelId="{34DFB8D3-062D-402A-8DA3-23AABB2840D9}" srcId="{4DEC8E26-4B79-49DC-A4AF-964EF960A302}" destId="{B5550C53-BC43-43B4-9C28-56E2A95052DC}" srcOrd="0" destOrd="0" parTransId="{28348EBA-2824-470D-AF04-0FD1AB75F2CC}" sibTransId="{9778BF23-27C8-4D61-9F66-537E8D7D0E40}"/>
    <dgm:cxn modelId="{C41D6481-06FA-47FB-BF3C-CEB75F618CA5}" srcId="{4DEC8E26-4B79-49DC-A4AF-964EF960A302}" destId="{7CCBDD91-31B4-449C-8C52-94B391BEDFCF}" srcOrd="3" destOrd="0" parTransId="{A7CCFC7A-D5DA-4BDE-B31E-51B14EA23695}" sibTransId="{9656178F-AD7B-4AFD-9B86-3DCB0CAD2E08}"/>
    <dgm:cxn modelId="{83C104E4-42A3-41C5-AB20-6FDC7257E049}" type="presOf" srcId="{179D26F0-E81A-498F-8042-C9C0AF97F046}" destId="{46A7AA4C-F6A6-42CA-9384-747C08E5BB3A}" srcOrd="0" destOrd="0" presId="urn:microsoft.com/office/officeart/2005/8/layout/radial6"/>
    <dgm:cxn modelId="{89E0D8BE-86E7-40C2-B522-10A51C29AAD8}" type="presOf" srcId="{0E196F88-60EA-465D-919B-9333BCC19843}" destId="{0A699A34-754E-4A7B-BC97-7950396E1435}" srcOrd="0" destOrd="0" presId="urn:microsoft.com/office/officeart/2005/8/layout/radial6"/>
    <dgm:cxn modelId="{E1B17645-78D8-4EB4-A254-3C60DC8CAB9E}" type="presOf" srcId="{9DD9D8EF-FD45-4AE5-840C-E7F672FE064D}" destId="{13B744CA-6148-41A5-8D1E-2B505762F97E}" srcOrd="0" destOrd="0" presId="urn:microsoft.com/office/officeart/2005/8/layout/radial6"/>
    <dgm:cxn modelId="{251C0B17-0FAA-4763-A095-3B8578A3ED2E}" srcId="{4DEC8E26-4B79-49DC-A4AF-964EF960A302}" destId="{78234387-C065-469C-B2DB-DF43E7948A36}" srcOrd="1" destOrd="0" parTransId="{F6548682-DC2D-4ED6-9EE9-B6267DE9AC13}" sibTransId="{179D26F0-E81A-498F-8042-C9C0AF97F046}"/>
    <dgm:cxn modelId="{34175893-CE5D-4528-AEDB-624CD9AF48A5}" type="presOf" srcId="{4F057381-B76B-4F16-B875-BDFD6774FFAB}" destId="{9385602E-4987-4F8D-9D03-288A1BA940FB}" srcOrd="0" destOrd="0" presId="urn:microsoft.com/office/officeart/2005/8/layout/radial6"/>
    <dgm:cxn modelId="{AE96D508-7D55-4047-AA47-B848763FC354}" type="presOf" srcId="{7CCBDD91-31B4-449C-8C52-94B391BEDFCF}" destId="{5AEBEBF0-E440-4D37-9270-3351B5548156}" srcOrd="0" destOrd="0" presId="urn:microsoft.com/office/officeart/2005/8/layout/radial6"/>
    <dgm:cxn modelId="{2F35CE62-D504-4DDC-A833-3ABBB585C088}" type="presOf" srcId="{78234387-C065-469C-B2DB-DF43E7948A36}" destId="{AB2C71EA-BEE3-426D-8447-5BE4809A73B2}" srcOrd="0" destOrd="0" presId="urn:microsoft.com/office/officeart/2005/8/layout/radial6"/>
    <dgm:cxn modelId="{2D67EC48-FB86-4DC6-A1D4-F190B0BC6044}" type="presOf" srcId="{B5550C53-BC43-43B4-9C28-56E2A95052DC}" destId="{8581BD05-0427-498F-B25A-C4E94D482765}" srcOrd="0" destOrd="0" presId="urn:microsoft.com/office/officeart/2005/8/layout/radial6"/>
    <dgm:cxn modelId="{C1DEAAB0-EDB1-40B5-A761-1588F10CBA4A}" type="presOf" srcId="{20085143-C9FC-4732-923A-3BB4AA7DE6EF}" destId="{2EB60F80-30C1-4ADC-9025-68973E81E27D}" srcOrd="0" destOrd="0" presId="urn:microsoft.com/office/officeart/2005/8/layout/radial6"/>
    <dgm:cxn modelId="{E70AC587-8FD9-483D-A57B-B779730C02F9}" type="presOf" srcId="{4DEC8E26-4B79-49DC-A4AF-964EF960A302}" destId="{1129B1FC-91E1-4C19-96D5-37DFD9F7D6E7}" srcOrd="0" destOrd="0" presId="urn:microsoft.com/office/officeart/2005/8/layout/radial6"/>
    <dgm:cxn modelId="{5EFD5DE2-4ED4-4C32-8F57-F2C2E464E2FC}" type="presOf" srcId="{DD4D4D85-E3F8-47D4-899F-7C3C473FB719}" destId="{3B68E9DD-0898-4A1E-A3E3-5AC7E0371FEF}" srcOrd="0" destOrd="0" presId="urn:microsoft.com/office/officeart/2005/8/layout/radial6"/>
    <dgm:cxn modelId="{A5EAAF81-5C14-4C8F-82BE-4D65928F0889}" type="presParOf" srcId="{3B68E9DD-0898-4A1E-A3E3-5AC7E0371FEF}" destId="{1129B1FC-91E1-4C19-96D5-37DFD9F7D6E7}" srcOrd="0" destOrd="0" presId="urn:microsoft.com/office/officeart/2005/8/layout/radial6"/>
    <dgm:cxn modelId="{5F6E1C35-C073-4E35-B3AB-D0A064D2911E}" type="presParOf" srcId="{3B68E9DD-0898-4A1E-A3E3-5AC7E0371FEF}" destId="{8581BD05-0427-498F-B25A-C4E94D482765}" srcOrd="1" destOrd="0" presId="urn:microsoft.com/office/officeart/2005/8/layout/radial6"/>
    <dgm:cxn modelId="{15581E7C-4A51-4230-966B-7F366FFBFC33}" type="presParOf" srcId="{3B68E9DD-0898-4A1E-A3E3-5AC7E0371FEF}" destId="{2BFB320B-4FE5-4831-9C3D-AB160514112E}" srcOrd="2" destOrd="0" presId="urn:microsoft.com/office/officeart/2005/8/layout/radial6"/>
    <dgm:cxn modelId="{63ED9224-6ABF-4125-B46E-752343351637}" type="presParOf" srcId="{3B68E9DD-0898-4A1E-A3E3-5AC7E0371FEF}" destId="{429F3951-E942-40FD-950B-25525C7E0B64}" srcOrd="3" destOrd="0" presId="urn:microsoft.com/office/officeart/2005/8/layout/radial6"/>
    <dgm:cxn modelId="{C3E978C9-D35C-4A69-AA92-16A275DBD975}" type="presParOf" srcId="{3B68E9DD-0898-4A1E-A3E3-5AC7E0371FEF}" destId="{AB2C71EA-BEE3-426D-8447-5BE4809A73B2}" srcOrd="4" destOrd="0" presId="urn:microsoft.com/office/officeart/2005/8/layout/radial6"/>
    <dgm:cxn modelId="{80A063EA-E921-4D79-AB69-179BB9B2ED69}" type="presParOf" srcId="{3B68E9DD-0898-4A1E-A3E3-5AC7E0371FEF}" destId="{84D82A04-DCE1-4E29-B184-7424BEEC9F1A}" srcOrd="5" destOrd="0" presId="urn:microsoft.com/office/officeart/2005/8/layout/radial6"/>
    <dgm:cxn modelId="{12CCC351-84F4-499E-B093-0AE3741F83E6}" type="presParOf" srcId="{3B68E9DD-0898-4A1E-A3E3-5AC7E0371FEF}" destId="{46A7AA4C-F6A6-42CA-9384-747C08E5BB3A}" srcOrd="6" destOrd="0" presId="urn:microsoft.com/office/officeart/2005/8/layout/radial6"/>
    <dgm:cxn modelId="{FBA89E21-335C-4E76-8D95-DA185A8AB1C7}" type="presParOf" srcId="{3B68E9DD-0898-4A1E-A3E3-5AC7E0371FEF}" destId="{13B744CA-6148-41A5-8D1E-2B505762F97E}" srcOrd="7" destOrd="0" presId="urn:microsoft.com/office/officeart/2005/8/layout/radial6"/>
    <dgm:cxn modelId="{D05C3122-05EE-4F38-B40A-4DC049A9393F}" type="presParOf" srcId="{3B68E9DD-0898-4A1E-A3E3-5AC7E0371FEF}" destId="{6E0715F0-C358-4AED-98C1-300433E0350E}" srcOrd="8" destOrd="0" presId="urn:microsoft.com/office/officeart/2005/8/layout/radial6"/>
    <dgm:cxn modelId="{2C4A77B2-CD88-48AC-93BF-854436372BCD}" type="presParOf" srcId="{3B68E9DD-0898-4A1E-A3E3-5AC7E0371FEF}" destId="{2EB60F80-30C1-4ADC-9025-68973E81E27D}" srcOrd="9" destOrd="0" presId="urn:microsoft.com/office/officeart/2005/8/layout/radial6"/>
    <dgm:cxn modelId="{A235AAF6-DDF4-4E50-95EE-634AA93B6844}" type="presParOf" srcId="{3B68E9DD-0898-4A1E-A3E3-5AC7E0371FEF}" destId="{5AEBEBF0-E440-4D37-9270-3351B5548156}" srcOrd="10" destOrd="0" presId="urn:microsoft.com/office/officeart/2005/8/layout/radial6"/>
    <dgm:cxn modelId="{D8AE826F-7B02-4BD1-837F-1680CAEAAE62}" type="presParOf" srcId="{3B68E9DD-0898-4A1E-A3E3-5AC7E0371FEF}" destId="{C8DB6DD4-2B24-4E2A-AE74-C2FE062445AB}" srcOrd="11" destOrd="0" presId="urn:microsoft.com/office/officeart/2005/8/layout/radial6"/>
    <dgm:cxn modelId="{AC5EA340-EFB1-44AB-82A4-F2F291F19443}" type="presParOf" srcId="{3B68E9DD-0898-4A1E-A3E3-5AC7E0371FEF}" destId="{23DF95EF-0079-4232-8A94-691D2C5D002C}" srcOrd="12" destOrd="0" presId="urn:microsoft.com/office/officeart/2005/8/layout/radial6"/>
    <dgm:cxn modelId="{269E6762-77D7-4D0D-B034-8896CD4DE6EE}" type="presParOf" srcId="{3B68E9DD-0898-4A1E-A3E3-5AC7E0371FEF}" destId="{9385602E-4987-4F8D-9D03-288A1BA940FB}" srcOrd="13" destOrd="0" presId="urn:microsoft.com/office/officeart/2005/8/layout/radial6"/>
    <dgm:cxn modelId="{2139BE48-C8E9-44BF-91D8-4CD72B736753}" type="presParOf" srcId="{3B68E9DD-0898-4A1E-A3E3-5AC7E0371FEF}" destId="{360B1D7A-F6A7-4B8D-ACB0-3D3175E06500}" srcOrd="14" destOrd="0" presId="urn:microsoft.com/office/officeart/2005/8/layout/radial6"/>
    <dgm:cxn modelId="{E23CE981-56A3-481F-9EF2-84234904EE39}" type="presParOf" srcId="{3B68E9DD-0898-4A1E-A3E3-5AC7E0371FEF}" destId="{0A699A34-754E-4A7B-BC97-7950396E143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99A34-754E-4A7B-BC97-7950396E1435}">
      <dsp:nvSpPr>
        <dsp:cNvPr id="0" name=""/>
        <dsp:cNvSpPr/>
      </dsp:nvSpPr>
      <dsp:spPr>
        <a:xfrm>
          <a:off x="1682523" y="752059"/>
          <a:ext cx="5016952" cy="5016952"/>
        </a:xfrm>
        <a:prstGeom prst="blockArc">
          <a:avLst>
            <a:gd name="adj1" fmla="val 11880000"/>
            <a:gd name="adj2" fmla="val 16200000"/>
            <a:gd name="adj3" fmla="val 4638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F95EF-0079-4232-8A94-691D2C5D002C}">
      <dsp:nvSpPr>
        <dsp:cNvPr id="0" name=""/>
        <dsp:cNvSpPr/>
      </dsp:nvSpPr>
      <dsp:spPr>
        <a:xfrm>
          <a:off x="1682523" y="752059"/>
          <a:ext cx="5016952" cy="5016952"/>
        </a:xfrm>
        <a:prstGeom prst="blockArc">
          <a:avLst>
            <a:gd name="adj1" fmla="val 7560000"/>
            <a:gd name="adj2" fmla="val 11880000"/>
            <a:gd name="adj3" fmla="val 4638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B60F80-30C1-4ADC-9025-68973E81E27D}">
      <dsp:nvSpPr>
        <dsp:cNvPr id="0" name=""/>
        <dsp:cNvSpPr/>
      </dsp:nvSpPr>
      <dsp:spPr>
        <a:xfrm>
          <a:off x="1682523" y="752059"/>
          <a:ext cx="5016952" cy="5016952"/>
        </a:xfrm>
        <a:prstGeom prst="blockArc">
          <a:avLst>
            <a:gd name="adj1" fmla="val 3240000"/>
            <a:gd name="adj2" fmla="val 7560000"/>
            <a:gd name="adj3" fmla="val 4638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7AA4C-F6A6-42CA-9384-747C08E5BB3A}">
      <dsp:nvSpPr>
        <dsp:cNvPr id="0" name=""/>
        <dsp:cNvSpPr/>
      </dsp:nvSpPr>
      <dsp:spPr>
        <a:xfrm>
          <a:off x="1682523" y="752059"/>
          <a:ext cx="5016952" cy="5016952"/>
        </a:xfrm>
        <a:prstGeom prst="blockArc">
          <a:avLst>
            <a:gd name="adj1" fmla="val 20520000"/>
            <a:gd name="adj2" fmla="val 3240000"/>
            <a:gd name="adj3" fmla="val 4638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F3951-E942-40FD-950B-25525C7E0B64}">
      <dsp:nvSpPr>
        <dsp:cNvPr id="0" name=""/>
        <dsp:cNvSpPr/>
      </dsp:nvSpPr>
      <dsp:spPr>
        <a:xfrm>
          <a:off x="1682523" y="752059"/>
          <a:ext cx="5016952" cy="5016952"/>
        </a:xfrm>
        <a:prstGeom prst="blockArc">
          <a:avLst>
            <a:gd name="adj1" fmla="val 16200000"/>
            <a:gd name="adj2" fmla="val 20520000"/>
            <a:gd name="adj3" fmla="val 463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9B1FC-91E1-4C19-96D5-37DFD9F7D6E7}">
      <dsp:nvSpPr>
        <dsp:cNvPr id="0" name=""/>
        <dsp:cNvSpPr/>
      </dsp:nvSpPr>
      <dsp:spPr>
        <a:xfrm>
          <a:off x="3036837" y="2106373"/>
          <a:ext cx="2308324" cy="23083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u="sng" kern="1200" dirty="0" smtClean="0"/>
            <a:t>Updates</a:t>
          </a:r>
          <a:endParaRPr lang="en-US" sz="3500" u="sng" kern="1200" dirty="0"/>
        </a:p>
      </dsp:txBody>
      <dsp:txXfrm>
        <a:off x="3374883" y="2444419"/>
        <a:ext cx="1632232" cy="1632232"/>
      </dsp:txXfrm>
    </dsp:sp>
    <dsp:sp modelId="{8581BD05-0427-498F-B25A-C4E94D482765}">
      <dsp:nvSpPr>
        <dsp:cNvPr id="0" name=""/>
        <dsp:cNvSpPr/>
      </dsp:nvSpPr>
      <dsp:spPr>
        <a:xfrm>
          <a:off x="3383086" y="2315"/>
          <a:ext cx="1615826" cy="16158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HLC extension application</a:t>
          </a:r>
          <a:endParaRPr lang="en-US" sz="1600" kern="1200" dirty="0"/>
        </a:p>
      </dsp:txBody>
      <dsp:txXfrm>
        <a:off x="3619718" y="238947"/>
        <a:ext cx="1142562" cy="1142562"/>
      </dsp:txXfrm>
    </dsp:sp>
    <dsp:sp modelId="{AB2C71EA-BEE3-426D-8447-5BE4809A73B2}">
      <dsp:nvSpPr>
        <dsp:cNvPr id="0" name=""/>
        <dsp:cNvSpPr/>
      </dsp:nvSpPr>
      <dsp:spPr>
        <a:xfrm>
          <a:off x="5713466" y="1695436"/>
          <a:ext cx="1615826" cy="1615826"/>
        </a:xfrm>
        <a:prstGeom prst="ellips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Tested experience</a:t>
          </a:r>
          <a:endParaRPr lang="en-US" sz="1600" kern="1200" dirty="0"/>
        </a:p>
      </dsp:txBody>
      <dsp:txXfrm>
        <a:off x="5950098" y="1932068"/>
        <a:ext cx="1142562" cy="1142562"/>
      </dsp:txXfrm>
    </dsp:sp>
    <dsp:sp modelId="{13B744CA-6148-41A5-8D1E-2B505762F97E}">
      <dsp:nvSpPr>
        <dsp:cNvPr id="0" name=""/>
        <dsp:cNvSpPr/>
      </dsp:nvSpPr>
      <dsp:spPr>
        <a:xfrm>
          <a:off x="4823340" y="4434962"/>
          <a:ext cx="1615826" cy="1615826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Concurrent enrollment advisory boards</a:t>
          </a:r>
          <a:endParaRPr lang="en-US" sz="1600" kern="1200" dirty="0" smtClean="0"/>
        </a:p>
      </dsp:txBody>
      <dsp:txXfrm>
        <a:off x="5059972" y="4671594"/>
        <a:ext cx="1142562" cy="1142562"/>
      </dsp:txXfrm>
    </dsp:sp>
    <dsp:sp modelId="{5AEBEBF0-E440-4D37-9270-3351B5548156}">
      <dsp:nvSpPr>
        <dsp:cNvPr id="0" name=""/>
        <dsp:cNvSpPr/>
      </dsp:nvSpPr>
      <dsp:spPr>
        <a:xfrm>
          <a:off x="1942832" y="4434962"/>
          <a:ext cx="1615826" cy="1615826"/>
        </a:xfrm>
        <a:prstGeom prst="ellips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Pricing structure changes</a:t>
          </a:r>
          <a:endParaRPr lang="en-US" sz="1600" kern="1200" dirty="0" smtClean="0"/>
        </a:p>
      </dsp:txBody>
      <dsp:txXfrm>
        <a:off x="2179464" y="4671594"/>
        <a:ext cx="1142562" cy="1142562"/>
      </dsp:txXfrm>
    </dsp:sp>
    <dsp:sp modelId="{9385602E-4987-4F8D-9D03-288A1BA940FB}">
      <dsp:nvSpPr>
        <dsp:cNvPr id="0" name=""/>
        <dsp:cNvSpPr/>
      </dsp:nvSpPr>
      <dsp:spPr>
        <a:xfrm>
          <a:off x="1052706" y="1695436"/>
          <a:ext cx="1615826" cy="1615826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NACEP accreditation</a:t>
          </a:r>
          <a:endParaRPr lang="en-US" sz="1600" kern="1200" dirty="0"/>
        </a:p>
      </dsp:txBody>
      <dsp:txXfrm>
        <a:off x="1289338" y="1932068"/>
        <a:ext cx="1142562" cy="1142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89B069-CCA9-4462-B70B-24F630826FBF}" type="datetimeFigureOut">
              <a:rPr lang="en-US" smtClean="0"/>
              <a:t>10/20/2016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59ADA4-A989-4303-8643-80E8ED6F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2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9ADA4-A989-4303-8643-80E8ED6FBDC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60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3611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8135"/>
            <a:ext cx="9144000" cy="108065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410200" y="3124200"/>
            <a:ext cx="26670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3468688"/>
            <a:ext cx="33528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DEPARMENT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990600" y="3886200"/>
            <a:ext cx="5943600" cy="1143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1" baseline="0">
                <a:solidFill>
                  <a:srgbClr val="0C2340"/>
                </a:solidFill>
              </a:defRPr>
            </a:lvl1pPr>
          </a:lstStyle>
          <a:p>
            <a:pPr lvl="0"/>
            <a:r>
              <a:rPr lang="en-US" dirty="0" smtClean="0"/>
              <a:t>Click to edit POWERPOINT PRESENTATION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5105400"/>
            <a:ext cx="26670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197236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3611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8135"/>
            <a:ext cx="9144000" cy="108065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410200" y="3124200"/>
            <a:ext cx="26670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3468688"/>
            <a:ext cx="33528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DEPARMENT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990600" y="3886200"/>
            <a:ext cx="5943600" cy="1143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1" baseline="0">
                <a:solidFill>
                  <a:srgbClr val="0C2340"/>
                </a:solidFill>
              </a:defRPr>
            </a:lvl1pPr>
          </a:lstStyle>
          <a:p>
            <a:pPr lvl="0"/>
            <a:r>
              <a:rPr lang="en-US" dirty="0" smtClean="0"/>
              <a:t>Click to edit POWERPOINT PRESENTATION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5105400"/>
            <a:ext cx="26670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5715000"/>
            <a:ext cx="28194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ACA39A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MINNESOTA STATE</a:t>
            </a:r>
          </a:p>
        </p:txBody>
      </p:sp>
    </p:spTree>
    <p:extLst>
      <p:ext uri="{BB962C8B-B14F-4D97-AF65-F5344CB8AC3E}">
        <p14:creationId xmlns:p14="http://schemas.microsoft.com/office/powerpoint/2010/main" val="367422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108065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410200" y="2362200"/>
            <a:ext cx="26670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2743200"/>
            <a:ext cx="33528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DEPARMENT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990600" y="3124200"/>
            <a:ext cx="5943600" cy="1143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1" baseline="0">
                <a:solidFill>
                  <a:srgbClr val="0C2340"/>
                </a:solidFill>
              </a:defRPr>
            </a:lvl1pPr>
          </a:lstStyle>
          <a:p>
            <a:pPr lvl="0"/>
            <a:r>
              <a:rPr lang="en-US" dirty="0" smtClean="0"/>
              <a:t>Click to edit POWERPOINT PRESENTATION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4343400"/>
            <a:ext cx="26670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0"/>
            <a:ext cx="9144000" cy="228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95" y="0"/>
            <a:ext cx="1331976" cy="235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0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108065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410200" y="2362200"/>
            <a:ext cx="26670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2743200"/>
            <a:ext cx="33528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DEPARMENT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990600" y="3124200"/>
            <a:ext cx="5943600" cy="1143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1" baseline="0">
                <a:solidFill>
                  <a:srgbClr val="0C2340"/>
                </a:solidFill>
              </a:defRPr>
            </a:lvl1pPr>
          </a:lstStyle>
          <a:p>
            <a:pPr lvl="0"/>
            <a:r>
              <a:rPr lang="en-US" dirty="0" smtClean="0"/>
              <a:t>Click to edit POWERPOINT PRESENTATION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4343400"/>
            <a:ext cx="26670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0"/>
            <a:ext cx="9144000" cy="2286000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4953000"/>
            <a:ext cx="28194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ACA39A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MINNESOTA STATE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95" y="0"/>
            <a:ext cx="1331976" cy="235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5B9522F-298C-41DE-BFB5-FEB8A3AB93E6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D41C370-884A-47CB-A6F9-CB561A36A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7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8288" y="1330325"/>
            <a:ext cx="3546475" cy="5011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7163" y="1330325"/>
            <a:ext cx="3546475" cy="5011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2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0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75" r:id="rId3"/>
    <p:sldLayoutId id="2147483676" r:id="rId4"/>
    <p:sldLayoutId id="2147483681" r:id="rId5"/>
    <p:sldLayoutId id="2147483682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9F4D"/>
        </a:buClr>
        <a:buFont typeface="Arial" panose="020B0604020202020204" pitchFamily="34" charset="0"/>
        <a:buChar char="•"/>
        <a:defRPr sz="3200" kern="1200">
          <a:solidFill>
            <a:srgbClr val="0C234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9F4D"/>
        </a:buClr>
        <a:buFont typeface="Arial" panose="020B0604020202020204" pitchFamily="34" charset="0"/>
        <a:buChar char="•"/>
        <a:defRPr sz="2800" kern="1200">
          <a:solidFill>
            <a:srgbClr val="0C234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9F4D"/>
        </a:buClr>
        <a:buFont typeface="Arial" panose="020B0604020202020204" pitchFamily="34" charset="0"/>
        <a:buChar char="•"/>
        <a:defRPr sz="2400" kern="1200">
          <a:solidFill>
            <a:srgbClr val="0C234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9F4D"/>
        </a:buClr>
        <a:buFont typeface="Arial" panose="020B0604020202020204" pitchFamily="34" charset="0"/>
        <a:buChar char="•"/>
        <a:defRPr sz="2000" kern="1200">
          <a:solidFill>
            <a:srgbClr val="0C234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9F4D"/>
        </a:buClr>
        <a:buFont typeface="Arial" panose="020B0604020202020204" pitchFamily="34" charset="0"/>
        <a:buChar char="•"/>
        <a:defRPr sz="2000" kern="1200">
          <a:solidFill>
            <a:srgbClr val="0C23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nstate.edu/18online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nelson@lcsc.org" TargetMode="External"/><Relationship Id="rId7" Type="http://schemas.openxmlformats.org/officeDocument/2006/relationships/hyperlink" Target="mailto:bradbury@mnstate.edu" TargetMode="External"/><Relationship Id="rId2" Type="http://schemas.openxmlformats.org/officeDocument/2006/relationships/hyperlink" Target="mailto:jkovash@lcsc.or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lisa.karch@mnstate.edu" TargetMode="External"/><Relationship Id="rId5" Type="http://schemas.openxmlformats.org/officeDocument/2006/relationships/hyperlink" Target="mailto:okheelee@mnstate.edu" TargetMode="External"/><Relationship Id="rId4" Type="http://schemas.openxmlformats.org/officeDocument/2006/relationships/hyperlink" Target="mailto:bjensen@nw-service.k12.mn.u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hyperlink" Target="mailto:Jessica.Espinosa@so.mnscu.edu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October 19,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67200" y="3468688"/>
            <a:ext cx="3810000" cy="417512"/>
          </a:xfrm>
        </p:spPr>
        <p:txBody>
          <a:bodyPr/>
          <a:lstStyle/>
          <a:p>
            <a:r>
              <a:rPr lang="en-US" dirty="0" smtClean="0"/>
              <a:t>Academic and Student Affairs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990600" y="3886200"/>
            <a:ext cx="7543800" cy="1143000"/>
          </a:xfrm>
        </p:spPr>
        <p:txBody>
          <a:bodyPr/>
          <a:lstStyle/>
          <a:p>
            <a:r>
              <a:rPr lang="en-AU" dirty="0"/>
              <a:t>Faculty Credentialing and Beyond </a:t>
            </a:r>
            <a:r>
              <a:rPr lang="en-AU" dirty="0" smtClean="0"/>
              <a:t>Concurrent </a:t>
            </a:r>
            <a:r>
              <a:rPr lang="en-AU" dirty="0"/>
              <a:t>Enrollment Updates and Discussion</a:t>
            </a:r>
            <a:endParaRPr lang="en-US" dirty="0"/>
          </a:p>
          <a:p>
            <a:r>
              <a:rPr lang="en-US" sz="1800" dirty="0" smtClean="0"/>
              <a:t>2016 </a:t>
            </a:r>
            <a:r>
              <a:rPr lang="en-US" sz="1800" dirty="0"/>
              <a:t>Academic and Student Affairs Leadership Conference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90600" y="6248400"/>
            <a:ext cx="2819400" cy="381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2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Minnesota State Concurrent Enrollment Programs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524000"/>
            <a:ext cx="4724400" cy="5175024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>
                <a:solidFill>
                  <a:srgbClr val="00B0F0"/>
                </a:solidFill>
              </a:rPr>
              <a:t>Minnesota State University- Mankato*</a:t>
            </a:r>
          </a:p>
          <a:p>
            <a:r>
              <a:rPr lang="en-US" sz="4900" dirty="0">
                <a:solidFill>
                  <a:srgbClr val="00B0F0"/>
                </a:solidFill>
              </a:rPr>
              <a:t>Minnesota West Community and Technical </a:t>
            </a:r>
            <a:r>
              <a:rPr lang="en-US" sz="4900" dirty="0" smtClean="0">
                <a:solidFill>
                  <a:srgbClr val="00B0F0"/>
                </a:solidFill>
              </a:rPr>
              <a:t>College*</a:t>
            </a:r>
            <a:endParaRPr lang="en-US" sz="4900" dirty="0">
              <a:solidFill>
                <a:srgbClr val="00B0F0"/>
              </a:solidFill>
            </a:endParaRPr>
          </a:p>
          <a:p>
            <a:r>
              <a:rPr lang="en-US" sz="4900" dirty="0" err="1" smtClean="0"/>
              <a:t>Normandale</a:t>
            </a:r>
            <a:r>
              <a:rPr lang="en-US" sz="4900" dirty="0" smtClean="0"/>
              <a:t> </a:t>
            </a:r>
            <a:r>
              <a:rPr lang="en-US" sz="4900" dirty="0"/>
              <a:t>Community College</a:t>
            </a:r>
          </a:p>
          <a:p>
            <a:r>
              <a:rPr lang="en-US" sz="4900" dirty="0"/>
              <a:t>North Hennepin Community College</a:t>
            </a:r>
          </a:p>
          <a:p>
            <a:r>
              <a:rPr lang="en-US" sz="4900" dirty="0">
                <a:solidFill>
                  <a:srgbClr val="00B0F0"/>
                </a:solidFill>
              </a:rPr>
              <a:t>Northland Community and Technical College*</a:t>
            </a:r>
          </a:p>
          <a:p>
            <a:r>
              <a:rPr lang="en-US" sz="4900" dirty="0"/>
              <a:t>Northwest Technical College</a:t>
            </a:r>
          </a:p>
          <a:p>
            <a:r>
              <a:rPr lang="en-US" sz="4900" dirty="0"/>
              <a:t>Pine Technical and Community College</a:t>
            </a:r>
          </a:p>
          <a:p>
            <a:r>
              <a:rPr lang="en-US" sz="4900" dirty="0"/>
              <a:t>Rainy River Community College</a:t>
            </a:r>
          </a:p>
          <a:p>
            <a:r>
              <a:rPr lang="en-US" sz="4900" dirty="0" err="1">
                <a:solidFill>
                  <a:srgbClr val="00B0F0"/>
                </a:solidFill>
              </a:rPr>
              <a:t>Ridgewater</a:t>
            </a:r>
            <a:r>
              <a:rPr lang="en-US" sz="4900" dirty="0">
                <a:solidFill>
                  <a:srgbClr val="00B0F0"/>
                </a:solidFill>
              </a:rPr>
              <a:t> College*</a:t>
            </a:r>
          </a:p>
          <a:p>
            <a:r>
              <a:rPr lang="en-US" sz="4900" dirty="0" err="1">
                <a:solidFill>
                  <a:srgbClr val="00B0F0"/>
                </a:solidFill>
              </a:rPr>
              <a:t>Riverland</a:t>
            </a:r>
            <a:r>
              <a:rPr lang="en-US" sz="4900" dirty="0">
                <a:solidFill>
                  <a:srgbClr val="00B0F0"/>
                </a:solidFill>
              </a:rPr>
              <a:t> Community College*</a:t>
            </a:r>
          </a:p>
          <a:p>
            <a:r>
              <a:rPr lang="en-US" sz="4900" dirty="0"/>
              <a:t>Rochester Community and Technical College</a:t>
            </a:r>
          </a:p>
          <a:p>
            <a:r>
              <a:rPr lang="en-US" sz="4900" dirty="0"/>
              <a:t>Saint Paul College</a:t>
            </a:r>
          </a:p>
          <a:p>
            <a:r>
              <a:rPr lang="en-US" sz="4900" dirty="0">
                <a:solidFill>
                  <a:srgbClr val="00B0F0"/>
                </a:solidFill>
              </a:rPr>
              <a:t>Southwest Minnesota State University*</a:t>
            </a:r>
          </a:p>
          <a:p>
            <a:r>
              <a:rPr lang="en-US" sz="4900" dirty="0"/>
              <a:t>South Central College</a:t>
            </a:r>
          </a:p>
          <a:p>
            <a:r>
              <a:rPr lang="en-US" sz="4900" dirty="0">
                <a:solidFill>
                  <a:srgbClr val="00B0F0"/>
                </a:solidFill>
              </a:rPr>
              <a:t>St. Cloud State University*</a:t>
            </a:r>
          </a:p>
          <a:p>
            <a:r>
              <a:rPr lang="en-US" sz="4900" dirty="0"/>
              <a:t>St. Cloud Technical and Community College</a:t>
            </a:r>
          </a:p>
          <a:p>
            <a:r>
              <a:rPr lang="en-US" sz="4900" dirty="0"/>
              <a:t>Vermillion Community College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343400" cy="5175024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 smtClean="0"/>
              <a:t>Alexandria Technical and Community College</a:t>
            </a:r>
          </a:p>
          <a:p>
            <a:r>
              <a:rPr lang="en-US" sz="4900" dirty="0" smtClean="0"/>
              <a:t>Anoka Technical College</a:t>
            </a:r>
          </a:p>
          <a:p>
            <a:r>
              <a:rPr lang="en-US" sz="4900" dirty="0" smtClean="0"/>
              <a:t>Anoka-Ramsey Community College</a:t>
            </a:r>
          </a:p>
          <a:p>
            <a:r>
              <a:rPr lang="en-US" sz="4900" dirty="0" smtClean="0"/>
              <a:t>Bemidji State University</a:t>
            </a:r>
          </a:p>
          <a:p>
            <a:r>
              <a:rPr lang="en-US" sz="4900" dirty="0" smtClean="0">
                <a:solidFill>
                  <a:srgbClr val="00B0F0"/>
                </a:solidFill>
              </a:rPr>
              <a:t>Central Lakes College*</a:t>
            </a:r>
          </a:p>
          <a:p>
            <a:r>
              <a:rPr lang="en-US" sz="4900" dirty="0" smtClean="0"/>
              <a:t>Century College</a:t>
            </a:r>
          </a:p>
          <a:p>
            <a:r>
              <a:rPr lang="en-US" sz="4900" dirty="0" smtClean="0"/>
              <a:t>Fond du Lac Tribal and Community College</a:t>
            </a:r>
          </a:p>
          <a:p>
            <a:r>
              <a:rPr lang="en-US" sz="4900" dirty="0" smtClean="0"/>
              <a:t>Hennepin Technical College</a:t>
            </a:r>
          </a:p>
          <a:p>
            <a:r>
              <a:rPr lang="en-US" sz="4900" dirty="0" smtClean="0"/>
              <a:t>Hibbing Community College</a:t>
            </a:r>
          </a:p>
          <a:p>
            <a:r>
              <a:rPr lang="en-US" sz="4900" dirty="0" smtClean="0"/>
              <a:t>Inver Hills Community College</a:t>
            </a:r>
          </a:p>
          <a:p>
            <a:r>
              <a:rPr lang="en-US" sz="4900" dirty="0" smtClean="0"/>
              <a:t>Lake Superior College</a:t>
            </a:r>
          </a:p>
          <a:p>
            <a:r>
              <a:rPr lang="en-US" sz="4900" dirty="0" smtClean="0">
                <a:solidFill>
                  <a:srgbClr val="00B0F0"/>
                </a:solidFill>
              </a:rPr>
              <a:t>Mesabi Range College*</a:t>
            </a:r>
          </a:p>
          <a:p>
            <a:r>
              <a:rPr lang="en-US" sz="4900" dirty="0" smtClean="0"/>
              <a:t>Minneapolis Community and Technical College</a:t>
            </a:r>
          </a:p>
          <a:p>
            <a:r>
              <a:rPr lang="en-US" sz="4900" dirty="0" smtClean="0">
                <a:solidFill>
                  <a:srgbClr val="00B0F0"/>
                </a:solidFill>
              </a:rPr>
              <a:t>Minnesota State Community and Technical College*</a:t>
            </a:r>
          </a:p>
          <a:p>
            <a:r>
              <a:rPr lang="en-US" sz="4900" dirty="0" smtClean="0"/>
              <a:t>Minnesota State College- Southeast Technical*</a:t>
            </a:r>
          </a:p>
          <a:p>
            <a:endParaRPr lang="en-US" sz="12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01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B0F0"/>
                </a:solidFill>
              </a:rPr>
              <a:t>*Accredited by the National Alliance of Concurrent Enrollment Partnership (NACEP)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010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/>
              <a:t>18 Online (Northwest Regional Partnership) Legislation Basics (see SF 3062)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LCSC, NWSC, MSUM Partnership</a:t>
            </a:r>
          </a:p>
          <a:p>
            <a:r>
              <a:rPr lang="en-US" dirty="0" smtClean="0"/>
              <a:t>3 million dollars for course development, scholarships, and stipends</a:t>
            </a:r>
          </a:p>
          <a:p>
            <a:r>
              <a:rPr lang="en-US" dirty="0" smtClean="0"/>
              <a:t>Online graduate courses (18 credits per area) at a reduced credit rate</a:t>
            </a:r>
          </a:p>
          <a:p>
            <a:r>
              <a:rPr lang="en-US" dirty="0" smtClean="0"/>
              <a:t>Priority given to LCSC and NWSC teachers, but open to others based on available slots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41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18 Online Brochure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See brochure for details</a:t>
            </a:r>
          </a:p>
          <a:p>
            <a:pPr lvl="1"/>
            <a:r>
              <a:rPr lang="en-US" dirty="0" smtClean="0"/>
              <a:t>Flow Chart (obtain required content credits—up to 18 and/or master’s degree)</a:t>
            </a:r>
          </a:p>
          <a:p>
            <a:pPr lvl="1"/>
            <a:r>
              <a:rPr lang="en-US" dirty="0" smtClean="0"/>
              <a:t>Free credits in content areas, free books, lane changes and/or stipends </a:t>
            </a:r>
          </a:p>
          <a:p>
            <a:pPr lvl="1"/>
            <a:r>
              <a:rPr lang="en-US" dirty="0" smtClean="0"/>
              <a:t>Online courses</a:t>
            </a:r>
          </a:p>
          <a:p>
            <a:pPr lvl="1"/>
            <a:r>
              <a:rPr lang="en-US" dirty="0" smtClean="0"/>
              <a:t>January 2017 start date for some content areas with more online each semester</a:t>
            </a:r>
          </a:p>
          <a:p>
            <a:pPr lvl="1"/>
            <a:r>
              <a:rPr lang="en-US" u="sng" dirty="0">
                <a:hlinkClick r:id="rId2"/>
              </a:rPr>
              <a:t>www.mnstate.edu/18online</a:t>
            </a:r>
            <a:endParaRPr lang="en-US" u="sng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77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Basics of School District/18 Online Partnership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School Districts will provide:</a:t>
            </a:r>
          </a:p>
          <a:p>
            <a:pPr lvl="0"/>
            <a:r>
              <a:rPr lang="en-US" dirty="0"/>
              <a:t> A staff email list of concurrent enrollment instructors and prospective concurrent enrollment instructors.</a:t>
            </a:r>
          </a:p>
          <a:p>
            <a:pPr lvl="0"/>
            <a:r>
              <a:rPr lang="en-US" dirty="0"/>
              <a:t>Pre-approval for lane changes for all courses in Online 18.</a:t>
            </a:r>
          </a:p>
          <a:p>
            <a:pPr lvl="0"/>
            <a:r>
              <a:rPr lang="en-US" dirty="0"/>
              <a:t>Approval form for teachers to participate in courses and understanding that teachers may be paid a stipend for participation from the cooperative.</a:t>
            </a:r>
          </a:p>
          <a:p>
            <a:pPr lvl="0"/>
            <a:r>
              <a:rPr lang="en-US" dirty="0"/>
              <a:t>Time for Service Cooperative staff to observe and access staff</a:t>
            </a:r>
          </a:p>
          <a:p>
            <a:pPr lvl="0"/>
            <a:r>
              <a:rPr lang="en-US" dirty="0"/>
              <a:t>Substitute teachers or mileage if necessary.</a:t>
            </a:r>
          </a:p>
          <a:p>
            <a:pPr marL="0" indent="0">
              <a:buNone/>
            </a:pPr>
            <a:r>
              <a:rPr lang="en-US" dirty="0" smtClean="0"/>
              <a:t>______________________________________________________________________</a:t>
            </a:r>
            <a:endParaRPr lang="en-US" dirty="0"/>
          </a:p>
          <a:p>
            <a:r>
              <a:rPr lang="en-US" dirty="0"/>
              <a:t>The Online 18 partnership will provide:</a:t>
            </a:r>
          </a:p>
          <a:p>
            <a:pPr lvl="0"/>
            <a:r>
              <a:rPr lang="en-US" dirty="0"/>
              <a:t>Tuition for concurrent enrollment teachers to participate in applicable graduate level courses with Minnesota State University Moorhead.</a:t>
            </a:r>
          </a:p>
          <a:p>
            <a:pPr lvl="0"/>
            <a:r>
              <a:rPr lang="en-US" dirty="0"/>
              <a:t>Stipends to teachers of full member districts only if the member district instructors have maximized their lane placement in the full member district of the cooperative.</a:t>
            </a:r>
          </a:p>
          <a:p>
            <a:pPr lvl="0"/>
            <a:r>
              <a:rPr lang="en-US" dirty="0"/>
              <a:t>Textbooks if applicable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21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18 Online Contact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Jeremy Kovash, LCSC Executive Director, </a:t>
            </a:r>
            <a:r>
              <a:rPr lang="en-US" dirty="0" smtClean="0">
                <a:hlinkClick r:id="rId2"/>
              </a:rPr>
              <a:t>jkovash@lcsc.org</a:t>
            </a:r>
            <a:endParaRPr lang="en-US" dirty="0" smtClean="0"/>
          </a:p>
          <a:p>
            <a:r>
              <a:rPr lang="en-US" dirty="0" smtClean="0"/>
              <a:t>Josh Nelson, LCSC Manager of Education Services, </a:t>
            </a:r>
            <a:r>
              <a:rPr lang="en-US" dirty="0" smtClean="0">
                <a:hlinkClick r:id="rId3"/>
              </a:rPr>
              <a:t>jnelson@lcsc.org</a:t>
            </a:r>
            <a:endParaRPr lang="en-US" dirty="0" smtClean="0"/>
          </a:p>
          <a:p>
            <a:r>
              <a:rPr lang="en-US" dirty="0" smtClean="0"/>
              <a:t>Dr. Bruce Jensen, NWSC Executive Director</a:t>
            </a:r>
            <a:r>
              <a:rPr lang="en-US" smtClean="0"/>
              <a:t>, </a:t>
            </a:r>
            <a:r>
              <a:rPr lang="en-US" smtClean="0">
                <a:hlinkClick r:id="rId4"/>
              </a:rPr>
              <a:t>bjensen@nw-service.k12.mn.us</a:t>
            </a:r>
            <a:endParaRPr lang="en-US" dirty="0" smtClean="0"/>
          </a:p>
          <a:p>
            <a:r>
              <a:rPr lang="en-US" dirty="0" smtClean="0"/>
              <a:t>Dr. Ok-Hee Lee, CEHS Dean, </a:t>
            </a:r>
            <a:r>
              <a:rPr lang="en-US" dirty="0" smtClean="0">
                <a:hlinkClick r:id="rId5"/>
              </a:rPr>
              <a:t>okheelee@mnstate.edu</a:t>
            </a:r>
            <a:endParaRPr lang="en-US" dirty="0" smtClean="0"/>
          </a:p>
          <a:p>
            <a:r>
              <a:rPr lang="en-US" dirty="0" smtClean="0"/>
              <a:t>Dr. Lisa Karch, MSUM Director of Graduate Studies, </a:t>
            </a:r>
            <a:r>
              <a:rPr lang="en-US" dirty="0" smtClean="0">
                <a:hlinkClick r:id="rId6"/>
              </a:rPr>
              <a:t>lisa.karch@mnstate.edu</a:t>
            </a:r>
            <a:endParaRPr lang="en-US" dirty="0" smtClean="0"/>
          </a:p>
          <a:p>
            <a:r>
              <a:rPr lang="en-US" dirty="0" smtClean="0"/>
              <a:t>Dr. Boyd Bradbury, Professor, </a:t>
            </a:r>
            <a:r>
              <a:rPr lang="en-US" dirty="0" smtClean="0">
                <a:hlinkClick r:id="rId7"/>
              </a:rPr>
              <a:t>bradbury@mnstate.edu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253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Panel Discussion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300" dirty="0" smtClean="0"/>
              <a:t>Mike </a:t>
            </a:r>
            <a:r>
              <a:rPr lang="en-US" sz="3300" dirty="0"/>
              <a:t>Altomari – Minnesota State University, Mankato</a:t>
            </a:r>
          </a:p>
          <a:p>
            <a:pPr lvl="1"/>
            <a:r>
              <a:rPr lang="en-US" sz="3300" dirty="0" smtClean="0"/>
              <a:t>Jill Abbott– </a:t>
            </a:r>
            <a:r>
              <a:rPr lang="en-US" sz="3300" dirty="0"/>
              <a:t>Minnesota State </a:t>
            </a:r>
            <a:r>
              <a:rPr lang="en-US" sz="3300" dirty="0" smtClean="0"/>
              <a:t>Community </a:t>
            </a:r>
            <a:r>
              <a:rPr lang="en-US" sz="3300" dirty="0"/>
              <a:t>and Technical College</a:t>
            </a:r>
          </a:p>
          <a:p>
            <a:pPr lvl="1"/>
            <a:r>
              <a:rPr lang="en-US" sz="3300" dirty="0"/>
              <a:t>Michael Werner – Mounds View P</a:t>
            </a:r>
            <a:r>
              <a:rPr lang="en-US" sz="3300" dirty="0" smtClean="0"/>
              <a:t>ublic Schools</a:t>
            </a:r>
          </a:p>
          <a:p>
            <a:pPr lvl="2"/>
            <a:r>
              <a:rPr lang="en-US" dirty="0" smtClean="0"/>
              <a:t>How </a:t>
            </a:r>
            <a:r>
              <a:rPr lang="en-US" dirty="0"/>
              <a:t>are you engaging with your partners and communicating information?</a:t>
            </a:r>
          </a:p>
          <a:p>
            <a:pPr lvl="2"/>
            <a:r>
              <a:rPr lang="en-US" dirty="0" smtClean="0"/>
              <a:t> How </a:t>
            </a:r>
            <a:r>
              <a:rPr lang="en-US" dirty="0"/>
              <a:t>are your local partners responding to the evolving landscape including credentialing, pricing, and other changes?</a:t>
            </a:r>
          </a:p>
          <a:p>
            <a:pPr lvl="2"/>
            <a:r>
              <a:rPr lang="en-US" dirty="0" smtClean="0"/>
              <a:t>What </a:t>
            </a:r>
            <a:r>
              <a:rPr lang="en-US" dirty="0"/>
              <a:t>are the challenges within your local context?</a:t>
            </a:r>
          </a:p>
          <a:p>
            <a:pPr marL="1314450" lvl="3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Mounds View Public </a:t>
            </a:r>
            <a:r>
              <a:rPr lang="en-US" dirty="0" smtClean="0"/>
              <a:t>Schools</a:t>
            </a:r>
            <a:br>
              <a:rPr lang="en-US" dirty="0" smtClean="0"/>
            </a:br>
            <a:r>
              <a:rPr lang="en-US" dirty="0" smtClean="0"/>
              <a:t>Michael Werner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MVPS </a:t>
            </a:r>
            <a:r>
              <a:rPr lang="en-US" dirty="0"/>
              <a:t>Overview</a:t>
            </a:r>
          </a:p>
          <a:p>
            <a:r>
              <a:rPr lang="en-US" dirty="0" smtClean="0"/>
              <a:t>MVPS </a:t>
            </a:r>
            <a:r>
              <a:rPr lang="en-US" dirty="0"/>
              <a:t>Response to Changing Landscape</a:t>
            </a:r>
          </a:p>
          <a:p>
            <a:r>
              <a:rPr lang="en-US" dirty="0" smtClean="0"/>
              <a:t>MVPS </a:t>
            </a:r>
            <a:r>
              <a:rPr lang="en-US" dirty="0"/>
              <a:t>Challenges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1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Jessica Espinosa, Director of College Transitions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>
                <a:hlinkClick r:id="rId2"/>
              </a:rPr>
              <a:t>Jessica.Espinosa@so.mnscu.edu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sz="3100" dirty="0" smtClean="0"/>
              <a:t>651-201-1651</a:t>
            </a:r>
          </a:p>
        </p:txBody>
      </p:sp>
      <p:pic>
        <p:nvPicPr>
          <p:cNvPr id="1026" name="Picture 2" descr="http://saphanatutorial.com/wp-content/uploads/2013/12/SAP-HANA-Ques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74612"/>
            <a:ext cx="4048125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20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Concurrent enrollment updates: Jessica Espinosa – Minnesota State system office</a:t>
            </a:r>
          </a:p>
          <a:p>
            <a:r>
              <a:rPr lang="en-US" dirty="0" smtClean="0"/>
              <a:t>Online 18 program: </a:t>
            </a:r>
            <a:r>
              <a:rPr lang="en-US" dirty="0"/>
              <a:t>Boyd Bradbury – Minnesota State </a:t>
            </a:r>
            <a:r>
              <a:rPr lang="en-US" dirty="0" smtClean="0"/>
              <a:t>University, </a:t>
            </a:r>
            <a:r>
              <a:rPr lang="en-US" dirty="0"/>
              <a:t>Moorhead</a:t>
            </a:r>
          </a:p>
          <a:p>
            <a:r>
              <a:rPr lang="en-US" dirty="0" smtClean="0"/>
              <a:t>Postsecondary/Secondary Panel:</a:t>
            </a:r>
          </a:p>
          <a:p>
            <a:pPr lvl="1"/>
            <a:r>
              <a:rPr lang="en-US" dirty="0" smtClean="0"/>
              <a:t>Mike Altomari – Minnesota State University, Mankato</a:t>
            </a:r>
          </a:p>
          <a:p>
            <a:pPr lvl="1"/>
            <a:r>
              <a:rPr lang="en-US" dirty="0" smtClean="0"/>
              <a:t>Jill Abbott – Minnesota State Community and Technical College</a:t>
            </a:r>
          </a:p>
          <a:p>
            <a:pPr lvl="1"/>
            <a:r>
              <a:rPr lang="en-US" dirty="0" smtClean="0"/>
              <a:t>Michael Werner – Mounds View Public Schools</a:t>
            </a:r>
          </a:p>
          <a:p>
            <a:r>
              <a:rPr lang="en-US" dirty="0" smtClean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385743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648201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7621084"/>
              </p:ext>
            </p:extLst>
          </p:nvPr>
        </p:nvGraphicFramePr>
        <p:xfrm>
          <a:off x="533400" y="228600"/>
          <a:ext cx="8382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500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HLC </a:t>
            </a:r>
            <a:r>
              <a:rPr lang="en-US" dirty="0" smtClean="0"/>
              <a:t>Extension </a:t>
            </a:r>
            <a:r>
              <a:rPr lang="en-US" dirty="0"/>
              <a:t>A</a:t>
            </a:r>
            <a:r>
              <a:rPr lang="en-US" dirty="0" smtClean="0"/>
              <a:t>pplication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Campuses completed campus-level information on application</a:t>
            </a:r>
          </a:p>
          <a:p>
            <a:r>
              <a:rPr lang="en-US" dirty="0" smtClean="0"/>
              <a:t>System </a:t>
            </a:r>
            <a:r>
              <a:rPr lang="en-US" dirty="0"/>
              <a:t>office will submit comprehensive application for the system</a:t>
            </a:r>
          </a:p>
          <a:p>
            <a:pPr lvl="1"/>
            <a:r>
              <a:rPr lang="en-US" dirty="0"/>
              <a:t>Currently reviewing appropriate timeline for </a:t>
            </a:r>
            <a:r>
              <a:rPr lang="en-US" dirty="0" smtClean="0"/>
              <a:t>submission</a:t>
            </a:r>
          </a:p>
          <a:p>
            <a:r>
              <a:rPr lang="en-US" dirty="0" smtClean="0"/>
              <a:t>Response </a:t>
            </a:r>
            <a:r>
              <a:rPr lang="en-US" dirty="0"/>
              <a:t>from HLC within 4-6 weeks after submission</a:t>
            </a:r>
          </a:p>
          <a:p>
            <a:pPr lvl="1"/>
            <a:r>
              <a:rPr lang="en-US" dirty="0"/>
              <a:t>Allows for communication with K12 partners and individual concurrent enrollment instructors to complete PD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6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Tested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spring 2016, </a:t>
            </a:r>
            <a:r>
              <a:rPr lang="en-US" dirty="0" err="1" smtClean="0"/>
              <a:t>systemwide</a:t>
            </a:r>
            <a:r>
              <a:rPr lang="en-US" dirty="0" smtClean="0"/>
              <a:t> </a:t>
            </a:r>
            <a:r>
              <a:rPr lang="en-US" dirty="0"/>
              <a:t>workgroup </a:t>
            </a:r>
            <a:r>
              <a:rPr lang="en-US" dirty="0" smtClean="0"/>
              <a:t>developed a draft </a:t>
            </a:r>
            <a:r>
              <a:rPr lang="en-US" dirty="0"/>
              <a:t>framework for the application of tested experience to faculty credentialing requirements.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draft </a:t>
            </a:r>
            <a:r>
              <a:rPr lang="en-US" dirty="0" smtClean="0"/>
              <a:t>was </a:t>
            </a:r>
            <a:r>
              <a:rPr lang="en-US" dirty="0"/>
              <a:t>shared with secondary and postsecondary stakeholders for feedback in late spring 2016. </a:t>
            </a:r>
            <a:r>
              <a:rPr lang="en-US" dirty="0" smtClean="0"/>
              <a:t>Leadership Council reviewed the draft framework and tabled the framework for further revision.</a:t>
            </a:r>
          </a:p>
          <a:p>
            <a:r>
              <a:rPr lang="en-US" dirty="0" smtClean="0"/>
              <a:t>The tested experience framework will continue to be revised and refined during this academic year.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57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Concurrent Enrollment Advisory </a:t>
            </a:r>
            <a:r>
              <a:rPr lang="en-US" dirty="0"/>
              <a:t>B</a:t>
            </a:r>
            <a:r>
              <a:rPr lang="en-US" dirty="0" smtClean="0"/>
              <a:t>oards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Valuable and critical stakeholder group</a:t>
            </a:r>
          </a:p>
          <a:p>
            <a:pPr lvl="1"/>
            <a:r>
              <a:rPr lang="en-US" dirty="0" smtClean="0"/>
              <a:t>Serve as two-way communication between your campus and secondary partners</a:t>
            </a:r>
          </a:p>
          <a:p>
            <a:pPr lvl="1"/>
            <a:r>
              <a:rPr lang="en-US" dirty="0"/>
              <a:t>243 K-12 members, 158 postsecondary members</a:t>
            </a:r>
          </a:p>
          <a:p>
            <a:r>
              <a:rPr lang="en-US" dirty="0" smtClean="0"/>
              <a:t>Fall Meeting Topics</a:t>
            </a:r>
          </a:p>
          <a:p>
            <a:pPr lvl="1"/>
            <a:r>
              <a:rPr lang="en-US" dirty="0" smtClean="0"/>
              <a:t>Faculty qualifications and HLC extension application </a:t>
            </a:r>
          </a:p>
          <a:p>
            <a:pPr lvl="1"/>
            <a:r>
              <a:rPr lang="en-US" dirty="0" smtClean="0"/>
              <a:t>Pricing </a:t>
            </a:r>
            <a:r>
              <a:rPr lang="en-US" dirty="0"/>
              <a:t>s</a:t>
            </a:r>
            <a:r>
              <a:rPr lang="en-US" dirty="0" smtClean="0"/>
              <a:t>tructure changes</a:t>
            </a:r>
          </a:p>
          <a:p>
            <a:pPr lvl="1"/>
            <a:r>
              <a:rPr lang="en-US" dirty="0" smtClean="0"/>
              <a:t>Tested experience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3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HLC Extension </a:t>
            </a:r>
            <a:r>
              <a:rPr lang="en-US" dirty="0"/>
              <a:t>A</a:t>
            </a:r>
            <a:r>
              <a:rPr lang="en-US" dirty="0" smtClean="0"/>
              <a:t>pplication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Campuses to complete campus-level information on application</a:t>
            </a:r>
          </a:p>
          <a:p>
            <a:pPr lvl="1"/>
            <a:r>
              <a:rPr lang="en-US" dirty="0" smtClean="0"/>
              <a:t>Due mid-September; If you need more time, please let Pakou know</a:t>
            </a:r>
          </a:p>
          <a:p>
            <a:r>
              <a:rPr lang="en-US" dirty="0" smtClean="0"/>
              <a:t>System office will submit comprehensive application for the system</a:t>
            </a:r>
          </a:p>
          <a:p>
            <a:pPr lvl="1"/>
            <a:r>
              <a:rPr lang="en-US" dirty="0" smtClean="0"/>
              <a:t>Currently reviewing appropriate timeline for submission </a:t>
            </a:r>
          </a:p>
          <a:p>
            <a:r>
              <a:rPr lang="en-US" dirty="0" smtClean="0"/>
              <a:t>Response from HLC within 4-6 weeks after submission</a:t>
            </a:r>
          </a:p>
          <a:p>
            <a:pPr lvl="1"/>
            <a:r>
              <a:rPr lang="en-US" dirty="0" smtClean="0"/>
              <a:t>Allows for communication with K12 partners and individual concurrent enrollment instructors to complete PD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0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Pricing Structure Changes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pricing structure changes shared with advisory boards</a:t>
            </a:r>
          </a:p>
          <a:p>
            <a:pPr lvl="1"/>
            <a:r>
              <a:rPr lang="en-US" dirty="0" smtClean="0"/>
              <a:t>Compile questions and feedback; Send to Pakou by November 4, 2016</a:t>
            </a:r>
          </a:p>
          <a:p>
            <a:pPr lvl="1"/>
            <a:r>
              <a:rPr lang="en-US" dirty="0" smtClean="0"/>
              <a:t>Compelling arguments will be considered</a:t>
            </a:r>
          </a:p>
          <a:p>
            <a:r>
              <a:rPr lang="en-US" dirty="0" smtClean="0"/>
              <a:t>Contact Pakou &amp; Deb Bednarz (Finance) if you have any questions about the PowerPoint template and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51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NACEP Accreditation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/>
              <a:t>2015 legislation requires all concurrent enrollment program to be accredited by the National Alliance for Concurrent Enrollment Programs by 2020-2021.</a:t>
            </a:r>
          </a:p>
          <a:p>
            <a:r>
              <a:rPr lang="en-US" dirty="0" smtClean="0"/>
              <a:t>Congratulations to Minnesota West Community and Technical College and Minnesota State Community and Technical College for achieving NACEP accreditation this year!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5077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innesota State_PowerPoint_template_07-18-16 [Read-Only]" id="{E1EC6058-6568-44F6-8959-CD06E4C49DF7}" vid="{FBD500C9-42BB-4B2E-89DD-6299FA96E7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NSCU Document" ma:contentTypeID="0x010100489FC71AF084A142823656A8332DF30900CEBEA5087BFF2B418F444ED33F108ECD" ma:contentTypeVersion="5" ma:contentTypeDescription="" ma:contentTypeScope="" ma:versionID="3080ee322a4da42199451357427d6038">
  <xsd:schema xmlns:xsd="http://www.w3.org/2001/XMLSchema" xmlns:xs="http://www.w3.org/2001/XMLSchema" xmlns:p="http://schemas.microsoft.com/office/2006/metadata/properties" xmlns:ns3="4612f70b-0550-4af2-8290-79e28a41e65b" xmlns:ns4="bf894032-52e2-4ea5-880f-f81e66da294e" targetNamespace="http://schemas.microsoft.com/office/2006/metadata/properties" ma:root="true" ma:fieldsID="228e29d41c4012c8467636f181544116" ns3:_="" ns4:_="">
    <xsd:import namespace="4612f70b-0550-4af2-8290-79e28a41e65b"/>
    <xsd:import namespace="bf894032-52e2-4ea5-880f-f81e66da294e"/>
    <xsd:element name="properties">
      <xsd:complexType>
        <xsd:sequence>
          <xsd:element name="documentManagement">
            <xsd:complexType>
              <xsd:all>
                <xsd:element ref="ns3:Category1" minOccurs="0"/>
                <xsd:element ref="ns3:Topic" minOccurs="0"/>
                <xsd:element ref="ns3:p09038bf12304619804d557862d5fc41" minOccurs="0"/>
                <xsd:element ref="ns4:TaxCatchAll" minOccurs="0"/>
                <xsd:element ref="ns4:TaxCatchAllLabel" minOccurs="0"/>
                <xsd:element ref="ns3:ja4d214411a24a6192cde7e6c17082ed" minOccurs="0"/>
                <xsd:element ref="ns4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2f70b-0550-4af2-8290-79e28a41e65b" elementFormDefault="qualified">
    <xsd:import namespace="http://schemas.microsoft.com/office/2006/documentManagement/types"/>
    <xsd:import namespace="http://schemas.microsoft.com/office/infopath/2007/PartnerControls"/>
    <xsd:element name="Category1" ma:index="3" nillable="true" ma:displayName="Category" ma:default="General" ma:internalName="Category1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rand Steering Committee"/>
                    <xsd:enumeration value="Communications"/>
                    <xsd:enumeration value="Deliverables"/>
                    <xsd:enumeration value="Drafts"/>
                    <xsd:enumeration value="Graphics"/>
                    <xsd:enumeration value="General"/>
                    <xsd:enumeration value="Reports"/>
                    <xsd:enumeration value="Timeline"/>
                  </xsd:restriction>
                </xsd:simpleType>
              </xsd:element>
            </xsd:sequence>
          </xsd:extension>
        </xsd:complexContent>
      </xsd:complexType>
    </xsd:element>
    <xsd:element name="Topic" ma:index="4" nillable="true" ma:displayName="Topic" ma:default="General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rand Standards"/>
                    <xsd:enumeration value="Collaboration and Feedback"/>
                    <xsd:enumeration value="Environmental Inventory"/>
                    <xsd:enumeration value="General"/>
                    <xsd:enumeration value="Phase I"/>
                    <xsd:enumeration value="Phase II"/>
                    <xsd:enumeration value="Visual Identity Development"/>
                    <xsd:enumeration value="Website"/>
                    <xsd:enumeration value="Work Plan"/>
                  </xsd:restriction>
                </xsd:simpleType>
              </xsd:element>
            </xsd:sequence>
          </xsd:extension>
        </xsd:complexContent>
      </xsd:complexType>
    </xsd:element>
    <xsd:element name="p09038bf12304619804d557862d5fc41" ma:index="7" nillable="true" ma:taxonomy="true" ma:internalName="p09038bf12304619804d557862d5fc41" ma:taxonomyFieldName="Division" ma:displayName="Division" ma:readOnly="false" ma:default="31;#Advancement|745ef7fb-5faf-43ab-9d10-bd5c4f9e8cdb" ma:fieldId="{909038bf-1230-4619-804d-557862d5fc41}" ma:taxonomyMulti="true" ma:sspId="c6b24383-8f92-49a9-b6ff-518242534a2d" ma:termSetId="e05c6a02-f253-4201-bdc9-9b0d6e155a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a4d214411a24a6192cde7e6c17082ed" ma:index="11" nillable="true" ma:taxonomy="true" ma:internalName="ja4d214411a24a6192cde7e6c17082ed" ma:taxonomyFieldName="Unit" ma:displayName="Unit" ma:readOnly="false" ma:default="32;#Communications|0a99a938-d241-4a22-a76f-6f66dee448ac" ma:fieldId="{3a4d2144-11a2-4a61-92cd-e7e6c17082ed}" ma:taxonomyMulti="true" ma:sspId="c6b24383-8f92-49a9-b6ff-518242534a2d" ma:termSetId="e05c6a02-f253-4201-bdc9-9b0d6e155af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94032-52e2-4ea5-880f-f81e66da294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description="" ma:hidden="true" ma:list="{F911C1D9-CE91-48E4-9B40-08B433DD4062}" ma:internalName="TaxCatchAll" ma:showField="CatchAllData" ma:web="{1ad2a7bd-2096-488f-beda-4af76c138650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description="" ma:hidden="true" ma:list="{F911C1D9-CE91-48E4-9B40-08B433DD4062}" ma:internalName="TaxCatchAllLabel" ma:readOnly="true" ma:showField="CatchAllDataLabel" ma:web="{1ad2a7bd-2096-488f-beda-4af76c138650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6" nillable="true" ma:taxonomy="true" ma:internalName="TaxKeywordTaxHTField" ma:taxonomyFieldName="TaxKeyword" ma:displayName="Keywords" ma:fieldId="{23f27201-bee3-471e-b2e7-b64fd8b7ca38}" ma:taxonomyMulti="true" ma:sspId="c6b24383-8f92-49a9-b6ff-518242534a2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Author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09038bf12304619804d557862d5fc41 xmlns="4612f70b-0550-4af2-8290-79e28a41e65b">
      <Terms xmlns="http://schemas.microsoft.com/office/infopath/2007/PartnerControls">
        <TermInfo xmlns="http://schemas.microsoft.com/office/infopath/2007/PartnerControls">
          <TermName>Academic and Student Affairs</TermName>
          <TermId>fe83c88d-25f9-48de-be2a-9ae7b5ac0bff</TermId>
        </TermInfo>
      </Terms>
    </p09038bf12304619804d557862d5fc41>
    <Topic xmlns="4612f70b-0550-4af2-8290-79e28a41e65b">
      <Value>Brand Standards</Value>
      <Value>Visual Identity Development</Value>
    </Topic>
    <ja4d214411a24a6192cde7e6c17082ed xmlns="4612f70b-0550-4af2-8290-79e28a41e65b">
      <Terms xmlns="http://schemas.microsoft.com/office/infopath/2007/PartnerControls">
        <TermInfo xmlns="http://schemas.microsoft.com/office/infopath/2007/PartnerControls">
          <TermName>Student Affairs</TermName>
          <TermId>2464ae1b-bb10-41ba-9740-e6f7dc510c82</TermId>
        </TermInfo>
      </Terms>
    </ja4d214411a24a6192cde7e6c17082ed>
    <TaxKeywordTaxHTField xmlns="bf894032-52e2-4ea5-880f-f81e66da294e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8526fdb4-14d3-45d5-9d09-ebe59be18d4c</TermId>
        </TermInfo>
        <TermInfo xmlns="http://schemas.microsoft.com/office/infopath/2007/PartnerControls">
          <TermName xmlns="http://schemas.microsoft.com/office/infopath/2007/PartnerControls">PPT</TermName>
          <TermId xmlns="http://schemas.microsoft.com/office/infopath/2007/PartnerControls">6982259d-30ba-495d-85b8-f0d81f6302e9</TermId>
        </TermInfo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2dba89cb-59c5-4932-a416-697a26f52e23</TermId>
        </TermInfo>
      </Terms>
    </TaxKeywordTaxHTField>
    <TaxCatchAll xmlns="bf894032-52e2-4ea5-880f-f81e66da294e">
      <Value>32</Value>
      <Value>31</Value>
      <Value>56</Value>
      <Value>68</Value>
      <Value>67</Value>
    </TaxCatchAll>
    <Category1 xmlns="4612f70b-0550-4af2-8290-79e28a41e65b">
      <Value>Deliverables</Value>
      <Value>Graphics</Value>
    </Category1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F1FB54-5A12-4728-AFF4-8644B2D9F0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12f70b-0550-4af2-8290-79e28a41e65b"/>
    <ds:schemaRef ds:uri="bf894032-52e2-4ea5-880f-f81e66da29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5EB76A-E746-4096-B0CF-7207466894E3}">
  <ds:schemaRefs>
    <ds:schemaRef ds:uri="http://schemas.microsoft.com/office/infopath/2007/PartnerControls"/>
    <ds:schemaRef ds:uri="bf894032-52e2-4ea5-880f-f81e66da294e"/>
    <ds:schemaRef ds:uri="http://purl.org/dc/elements/1.1/"/>
    <ds:schemaRef ds:uri="4612f70b-0550-4af2-8290-79e28a41e65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9AFB828-D214-47AD-9D05-9DF940C5D2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Minnesota State_PowerPoint_template_07-18-16</Template>
  <TotalTime>1762</TotalTime>
  <Words>958</Words>
  <Application>Microsoft Office PowerPoint</Application>
  <PresentationFormat>On-screen Show (4:3)</PresentationFormat>
  <Paragraphs>139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Custom Design</vt:lpstr>
      <vt:lpstr>PowerPoint Presentation</vt:lpstr>
      <vt:lpstr>Agenda  </vt:lpstr>
      <vt:lpstr>PowerPoint Presentation</vt:lpstr>
      <vt:lpstr>HLC Extension Application </vt:lpstr>
      <vt:lpstr>Tested Experience</vt:lpstr>
      <vt:lpstr>Concurrent Enrollment Advisory Boards </vt:lpstr>
      <vt:lpstr>HLC Extension Application </vt:lpstr>
      <vt:lpstr>Pricing Structure Changes</vt:lpstr>
      <vt:lpstr>NACEP Accreditation</vt:lpstr>
      <vt:lpstr>Minnesota State Concurrent Enrollment Programs</vt:lpstr>
      <vt:lpstr>18 Online (Northwest Regional Partnership) Legislation Basics (see SF 3062)</vt:lpstr>
      <vt:lpstr>18 Online Brochure</vt:lpstr>
      <vt:lpstr>Basics of School District/18 Online Partnership Agreements</vt:lpstr>
      <vt:lpstr>18 Online Contact Information </vt:lpstr>
      <vt:lpstr>Panel Discussion  </vt:lpstr>
      <vt:lpstr>Mounds View Public Schools Michael Werner</vt:lpstr>
      <vt:lpstr>  </vt:lpstr>
    </vt:vector>
  </TitlesOfParts>
  <Company>MNSCU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Pakou Yang</dc:creator>
  <cp:keywords>PowerPoint; PPT; template</cp:keywords>
  <cp:lastModifiedBy>Boyd Bradbury</cp:lastModifiedBy>
  <cp:revision>143</cp:revision>
  <cp:lastPrinted>2016-08-26T15:37:03Z</cp:lastPrinted>
  <dcterms:created xsi:type="dcterms:W3CDTF">2016-07-26T14:15:04Z</dcterms:created>
  <dcterms:modified xsi:type="dcterms:W3CDTF">2016-10-20T11:12:55Z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0x010100489FC71AF084A142823656A8332DF30900CEBEA5087BFF2B418F444ED33F108ECD</vt:lpwstr>
  </property>
  <property fmtid="{D5CDD505-2E9C-101B-9397-08002B2CF9AE}" pid="3" name="TaxKeyword">
    <vt:lpwstr>67;#PowerPoint|8526fdb4-14d3-45d5-9d09-ebe59be18d4c;#68;#PPT|6982259d-30ba-495d-85b8-f0d81f6302e9;#56;#template|2dba89cb-59c5-4932-a416-697a26f52e23</vt:lpwstr>
  </property>
  <property fmtid="{D5CDD505-2E9C-101B-9397-08002B2CF9AE}" pid="4" name="Division">
    <vt:lpwstr>31;#Advancement|745ef7fb-5faf-43ab-9d10-bd5c4f9e8cdb</vt:lpwstr>
  </property>
  <property fmtid="{D5CDD505-2E9C-101B-9397-08002B2CF9AE}" pid="5" name="Unit">
    <vt:lpwstr>32;#Communications|0a99a938-d241-4a22-a76f-6f66dee448ac</vt:lpwstr>
  </property>
</Properties>
</file>