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85" r:id="rId4"/>
    <p:sldId id="272" r:id="rId5"/>
    <p:sldId id="263" r:id="rId6"/>
    <p:sldId id="262" r:id="rId7"/>
    <p:sldId id="258" r:id="rId8"/>
    <p:sldId id="261" r:id="rId9"/>
    <p:sldId id="273" r:id="rId10"/>
    <p:sldId id="264" r:id="rId11"/>
    <p:sldId id="324" r:id="rId12"/>
    <p:sldId id="313" r:id="rId13"/>
    <p:sldId id="323" r:id="rId14"/>
    <p:sldId id="300" r:id="rId15"/>
    <p:sldId id="277" r:id="rId16"/>
    <p:sldId id="314" r:id="rId17"/>
    <p:sldId id="316" r:id="rId18"/>
    <p:sldId id="299" r:id="rId19"/>
    <p:sldId id="317" r:id="rId20"/>
    <p:sldId id="265" r:id="rId21"/>
    <p:sldId id="266" r:id="rId22"/>
    <p:sldId id="267" r:id="rId23"/>
    <p:sldId id="268" r:id="rId24"/>
    <p:sldId id="269" r:id="rId25"/>
    <p:sldId id="305" r:id="rId26"/>
    <p:sldId id="306" r:id="rId27"/>
    <p:sldId id="270" r:id="rId28"/>
    <p:sldId id="319" r:id="rId29"/>
    <p:sldId id="320" r:id="rId30"/>
    <p:sldId id="321" r:id="rId31"/>
    <p:sldId id="318" r:id="rId32"/>
    <p:sldId id="287" r:id="rId33"/>
    <p:sldId id="289" r:id="rId34"/>
    <p:sldId id="292" r:id="rId35"/>
    <p:sldId id="293" r:id="rId36"/>
    <p:sldId id="294" r:id="rId37"/>
    <p:sldId id="295" r:id="rId38"/>
    <p:sldId id="296" r:id="rId39"/>
    <p:sldId id="298" r:id="rId40"/>
    <p:sldId id="279" r:id="rId41"/>
    <p:sldId id="307" r:id="rId42"/>
    <p:sldId id="302" r:id="rId43"/>
    <p:sldId id="301" r:id="rId44"/>
    <p:sldId id="303" r:id="rId45"/>
    <p:sldId id="304" r:id="rId46"/>
    <p:sldId id="325" r:id="rId47"/>
    <p:sldId id="280" r:id="rId48"/>
    <p:sldId id="281" r:id="rId49"/>
    <p:sldId id="282" r:id="rId50"/>
    <p:sldId id="283" r:id="rId51"/>
    <p:sldId id="284" r:id="rId52"/>
    <p:sldId id="309" r:id="rId53"/>
    <p:sldId id="310" r:id="rId54"/>
    <p:sldId id="25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79232" autoAdjust="0"/>
  </p:normalViewPr>
  <p:slideViewPr>
    <p:cSldViewPr>
      <p:cViewPr varScale="1">
        <p:scale>
          <a:sx n="59" d="100"/>
          <a:sy n="59" d="100"/>
        </p:scale>
        <p:origin x="-169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pPr algn="ctr"/>
          <a:r>
            <a:rPr lang="en-US" sz="1050" dirty="0">
              <a:latin typeface="Dotum" pitchFamily="34" charset="-127"/>
              <a:ea typeface="Dotum" pitchFamily="34" charset="-127"/>
            </a:rPr>
            <a:t>MCA Math</a:t>
          </a:r>
        </a:p>
        <a:p>
          <a:pPr algn="ctr"/>
          <a:r>
            <a:rPr lang="en-US" sz="1050" dirty="0">
              <a:latin typeface="Dotum" pitchFamily="34" charset="-127"/>
              <a:ea typeface="Dotum" pitchFamily="34" charset="-127"/>
            </a:rPr>
            <a:t>NA</a:t>
          </a:r>
        </a:p>
      </dgm:t>
    </dgm:pt>
    <dgm:pt modelId="{9EEB612C-34B8-482A-8B04-3FC1779B3B32}" type="parTrans" cxnId="{98ECE2FC-17B2-47BD-8AE5-60B8ABBD9E37}">
      <dgm:prSet/>
      <dgm:spPr/>
      <dgm:t>
        <a:bodyPr/>
        <a:lstStyle/>
        <a:p>
          <a:pPr algn="ctr"/>
          <a:endParaRPr lang="en-US"/>
        </a:p>
      </dgm:t>
    </dgm:pt>
    <dgm:pt modelId="{C15EAA49-4B58-4011-B5EE-010DCCF9C2A5}" type="sibTrans" cxnId="{98ECE2FC-17B2-47BD-8AE5-60B8ABBD9E37}">
      <dgm:prSet/>
      <dgm:spPr/>
      <dgm:t>
        <a:bodyPr/>
        <a:lstStyle/>
        <a:p>
          <a:pPr algn="ctr"/>
          <a:endParaRPr lang="en-US"/>
        </a:p>
      </dgm:t>
    </dgm:pt>
    <dgm:pt modelId="{5D00100D-C4AD-4B55-A485-4D5098B8E744}">
      <dgm:prSet phldrT="[Text]" custT="1"/>
      <dgm:spPr/>
      <dgm:t>
        <a:bodyPr/>
        <a:lstStyle/>
        <a:p>
          <a:pPr algn="ctr"/>
          <a:r>
            <a:rPr lang="en-US" sz="1000" dirty="0">
              <a:latin typeface="Dotum" pitchFamily="34" charset="-127"/>
              <a:ea typeface="Dotum" pitchFamily="34" charset="-127"/>
            </a:rPr>
            <a:t>Percept</a:t>
          </a:r>
        </a:p>
        <a:p>
          <a:pPr algn="ctr"/>
          <a:r>
            <a:rPr lang="en-US" sz="1000" dirty="0">
              <a:latin typeface="Dotum" pitchFamily="34" charset="-127"/>
              <a:ea typeface="Dotum" pitchFamily="34" charset="-127"/>
            </a:rPr>
            <a:t>Parents</a:t>
          </a:r>
        </a:p>
        <a:p>
          <a:pPr algn="ctr"/>
          <a:r>
            <a:rPr lang="en-US" sz="1000" dirty="0">
              <a:latin typeface="Dotum" pitchFamily="34" charset="-127"/>
              <a:ea typeface="Dotum" pitchFamily="34" charset="-127"/>
            </a:rPr>
            <a:t>(.36**)</a:t>
          </a:r>
        </a:p>
      </dgm:t>
    </dgm:pt>
    <dgm:pt modelId="{35022949-EA85-4968-97E9-F92D94066A93}" type="parTrans" cxnId="{1003243F-231C-4EE7-9C28-0710C6CA730E}">
      <dgm:prSet/>
      <dgm:spPr/>
      <dgm:t>
        <a:bodyPr/>
        <a:lstStyle/>
        <a:p>
          <a:pPr algn="ctr"/>
          <a:endParaRPr lang="en-US" dirty="0"/>
        </a:p>
      </dgm:t>
    </dgm:pt>
    <dgm:pt modelId="{E7CBF1DA-CF2E-4E67-8CE8-198654FA279D}" type="sibTrans" cxnId="{1003243F-231C-4EE7-9C28-0710C6CA730E}">
      <dgm:prSet/>
      <dgm:spPr/>
      <dgm:t>
        <a:bodyPr/>
        <a:lstStyle/>
        <a:p>
          <a:pPr algn="ctr"/>
          <a:endParaRPr lang="en-US"/>
        </a:p>
      </dgm:t>
    </dgm:pt>
    <dgm:pt modelId="{CD95CB9B-8DD2-4299-A442-1D1B371B6C7A}">
      <dgm:prSet phldrT="[Text]"/>
      <dgm:spPr/>
      <dgm:t>
        <a:bodyPr/>
        <a:lstStyle/>
        <a:p>
          <a:pPr algn="ctr"/>
          <a:endParaRPr lang="en-US"/>
        </a:p>
      </dgm:t>
    </dgm:pt>
    <dgm:pt modelId="{63E004AF-477D-4698-8764-AFA31AC715E1}" type="parTrans" cxnId="{FAC274F1-E601-454E-BEB5-7EB0E5CA3907}">
      <dgm:prSet/>
      <dgm:spPr/>
      <dgm:t>
        <a:bodyPr/>
        <a:lstStyle/>
        <a:p>
          <a:pPr algn="ctr"/>
          <a:endParaRPr lang="en-US"/>
        </a:p>
      </dgm:t>
    </dgm:pt>
    <dgm:pt modelId="{88034D66-A626-4265-9EAA-D876F518ABB1}" type="sibTrans" cxnId="{FAC274F1-E601-454E-BEB5-7EB0E5CA3907}">
      <dgm:prSet/>
      <dgm:spPr/>
      <dgm:t>
        <a:bodyPr/>
        <a:lstStyle/>
        <a:p>
          <a:pPr algn="ctr"/>
          <a:endParaRPr lang="en-US"/>
        </a:p>
      </dgm:t>
    </dgm:pt>
    <dgm:pt modelId="{EB407050-B084-4251-8BFA-5D9D77149AD2}">
      <dgm:prSet phldrT="[Text]"/>
      <dgm:spPr/>
      <dgm:t>
        <a:bodyPr/>
        <a:lstStyle/>
        <a:p>
          <a:pPr algn="ctr"/>
          <a:endParaRPr lang="en-US"/>
        </a:p>
      </dgm:t>
    </dgm:pt>
    <dgm:pt modelId="{9321F506-7800-4729-8109-8587C7196D04}" type="parTrans" cxnId="{2EB85BA4-B4E9-4D1C-9258-3EA3D2CCBD9A}">
      <dgm:prSet/>
      <dgm:spPr/>
      <dgm:t>
        <a:bodyPr/>
        <a:lstStyle/>
        <a:p>
          <a:pPr algn="ctr"/>
          <a:endParaRPr lang="en-US"/>
        </a:p>
      </dgm:t>
    </dgm:pt>
    <dgm:pt modelId="{7EE786EB-D0AA-41CB-9648-18F140707D32}" type="sibTrans" cxnId="{2EB85BA4-B4E9-4D1C-9258-3EA3D2CCBD9A}">
      <dgm:prSet/>
      <dgm:spPr/>
      <dgm:t>
        <a:bodyPr/>
        <a:lstStyle/>
        <a:p>
          <a:pPr algn="ctr"/>
          <a:endParaRPr lang="en-US"/>
        </a:p>
      </dgm:t>
    </dgm:pt>
    <dgm:pt modelId="{ADAA05B0-48B5-4E8A-A32A-97415A38F5B0}">
      <dgm:prSet phldrT="[Text]" custT="1"/>
      <dgm:spPr/>
      <dgm:t>
        <a:bodyPr/>
        <a:lstStyle/>
        <a:p>
          <a:pPr algn="ctr"/>
          <a:r>
            <a:rPr lang="en-US" sz="1000" dirty="0">
              <a:latin typeface="Dotum" pitchFamily="34" charset="-127"/>
              <a:ea typeface="Dotum" pitchFamily="34" charset="-127"/>
            </a:rPr>
            <a:t>MCA Reading</a:t>
          </a:r>
        </a:p>
        <a:p>
          <a:pPr algn="ctr"/>
          <a:r>
            <a:rPr lang="en-US" sz="1000" dirty="0">
              <a:latin typeface="Dotum" pitchFamily="34" charset="-127"/>
              <a:ea typeface="Dotum" pitchFamily="34" charset="-127"/>
            </a:rPr>
            <a:t>(.73**)</a:t>
          </a:r>
        </a:p>
      </dgm:t>
    </dgm:pt>
    <dgm:pt modelId="{66EB597D-504B-4730-8DF4-C70659C63996}" type="parTrans" cxnId="{9CE25F15-92AD-4F26-BFB3-D00DCD334A6A}">
      <dgm:prSet/>
      <dgm:spPr/>
      <dgm:t>
        <a:bodyPr/>
        <a:lstStyle/>
        <a:p>
          <a:pPr algn="ctr"/>
          <a:endParaRPr lang="en-US" dirty="0"/>
        </a:p>
      </dgm:t>
    </dgm:pt>
    <dgm:pt modelId="{0094EC50-52C3-4B54-9B5C-E2F9EE2C902C}" type="sibTrans" cxnId="{9CE25F15-92AD-4F26-BFB3-D00DCD334A6A}">
      <dgm:prSet/>
      <dgm:spPr/>
      <dgm:t>
        <a:bodyPr/>
        <a:lstStyle/>
        <a:p>
          <a:pPr algn="ctr"/>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6268" custScaleY="106229"/>
      <dgm:spPr/>
      <dgm:t>
        <a:bodyPr/>
        <a:lstStyle/>
        <a:p>
          <a:endParaRPr lang="en-US"/>
        </a:p>
      </dgm:t>
    </dgm:pt>
    <dgm:pt modelId="{2F805F12-098E-44B3-9BA3-080075209A9E}" type="pres">
      <dgm:prSet presAssocID="{66EB597D-504B-4730-8DF4-C70659C63996}" presName="Name9" presStyleLbl="parChTrans1D2" presStyleIdx="0" presStyleCnt="2"/>
      <dgm:spPr/>
      <dgm:t>
        <a:bodyPr/>
        <a:lstStyle/>
        <a:p>
          <a:endParaRPr lang="en-US"/>
        </a:p>
      </dgm:t>
    </dgm:pt>
    <dgm:pt modelId="{4A50317E-24E6-49E2-9868-95E6A7D0BDD6}" type="pres">
      <dgm:prSet presAssocID="{66EB597D-504B-4730-8DF4-C70659C63996}" presName="connTx" presStyleLbl="parChTrans1D2" presStyleIdx="0" presStyleCnt="2"/>
      <dgm:spPr/>
      <dgm:t>
        <a:bodyPr/>
        <a:lstStyle/>
        <a:p>
          <a:endParaRPr lang="en-US"/>
        </a:p>
      </dgm:t>
    </dgm:pt>
    <dgm:pt modelId="{B9DE329A-F865-49CD-8695-227E3F047246}" type="pres">
      <dgm:prSet presAssocID="{ADAA05B0-48B5-4E8A-A32A-97415A38F5B0}" presName="node" presStyleLbl="node1" presStyleIdx="0" presStyleCnt="2" custScaleX="96926" custScaleY="93433">
        <dgm:presLayoutVars>
          <dgm:bulletEnabled val="1"/>
        </dgm:presLayoutVars>
      </dgm:prSet>
      <dgm:spPr/>
      <dgm:t>
        <a:bodyPr/>
        <a:lstStyle/>
        <a:p>
          <a:endParaRPr lang="en-US"/>
        </a:p>
      </dgm:t>
    </dgm:pt>
    <dgm:pt modelId="{4D13850C-9BFC-419B-8E5F-5D0CBC07636A}" type="pres">
      <dgm:prSet presAssocID="{35022949-EA85-4968-97E9-F92D94066A93}" presName="Name9" presStyleLbl="parChTrans1D2" presStyleIdx="1" presStyleCnt="2"/>
      <dgm:spPr/>
      <dgm:t>
        <a:bodyPr/>
        <a:lstStyle/>
        <a:p>
          <a:endParaRPr lang="en-US"/>
        </a:p>
      </dgm:t>
    </dgm:pt>
    <dgm:pt modelId="{15F26266-97E3-455E-9D38-0EE3CA44A814}" type="pres">
      <dgm:prSet presAssocID="{35022949-EA85-4968-97E9-F92D94066A93}" presName="connTx" presStyleLbl="parChTrans1D2" presStyleIdx="1" presStyleCnt="2"/>
      <dgm:spPr/>
      <dgm:t>
        <a:bodyPr/>
        <a:lstStyle/>
        <a:p>
          <a:endParaRPr lang="en-US"/>
        </a:p>
      </dgm:t>
    </dgm:pt>
    <dgm:pt modelId="{855609CF-2C1C-491A-8729-650E3FACB489}" type="pres">
      <dgm:prSet presAssocID="{5D00100D-C4AD-4B55-A485-4D5098B8E744}" presName="node" presStyleLbl="node1" presStyleIdx="1" presStyleCnt="2" custScaleX="87583" custScaleY="90089">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A56B9ABF-1CDB-4A6F-8ACC-0A29729EFCA4}" type="presOf" srcId="{66EB597D-504B-4730-8DF4-C70659C63996}" destId="{4A50317E-24E6-49E2-9868-95E6A7D0BDD6}" srcOrd="1" destOrd="0" presId="urn:microsoft.com/office/officeart/2005/8/layout/radial1"/>
    <dgm:cxn modelId="{889E6897-74B8-4FF9-9B54-4C3639F9F3C0}" type="presOf" srcId="{ADAA05B0-48B5-4E8A-A32A-97415A38F5B0}" destId="{B9DE329A-F865-49CD-8695-227E3F047246}"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58DD252D-DF55-4838-B57B-F293D1CF4481}" type="presOf" srcId="{7BE3FB4B-1351-4FB2-82D5-71FC4E3ED75E}" destId="{8601E333-4BF0-49DA-B6A3-6A4962225D31}" srcOrd="0" destOrd="0" presId="urn:microsoft.com/office/officeart/2005/8/layout/radial1"/>
    <dgm:cxn modelId="{A5A43959-F1BB-4A3F-B664-93E53FE6D66C}" type="presOf" srcId="{AC2F5305-A39D-44FD-A890-C216C0CDE30E}" destId="{97BF6E2A-12E4-43FC-942A-362F243604CB}" srcOrd="0" destOrd="0" presId="urn:microsoft.com/office/officeart/2005/8/layout/radial1"/>
    <dgm:cxn modelId="{BD5D0246-8EFE-4CB8-8B84-B23323DC0B56}" type="presOf" srcId="{66EB597D-504B-4730-8DF4-C70659C63996}" destId="{2F805F12-098E-44B3-9BA3-080075209A9E}" srcOrd="0" destOrd="0" presId="urn:microsoft.com/office/officeart/2005/8/layout/radial1"/>
    <dgm:cxn modelId="{1003243F-231C-4EE7-9C28-0710C6CA730E}" srcId="{AC2F5305-A39D-44FD-A890-C216C0CDE30E}" destId="{5D00100D-C4AD-4B55-A485-4D5098B8E744}" srcOrd="1" destOrd="0" parTransId="{35022949-EA85-4968-97E9-F92D94066A93}" sibTransId="{E7CBF1DA-CF2E-4E67-8CE8-198654FA279D}"/>
    <dgm:cxn modelId="{9CE25F15-92AD-4F26-BFB3-D00DCD334A6A}" srcId="{AC2F5305-A39D-44FD-A890-C216C0CDE30E}" destId="{ADAA05B0-48B5-4E8A-A32A-97415A38F5B0}" srcOrd="0" destOrd="0" parTransId="{66EB597D-504B-4730-8DF4-C70659C63996}" sibTransId="{0094EC50-52C3-4B54-9B5C-E2F9EE2C902C}"/>
    <dgm:cxn modelId="{EECBAEA3-6118-4563-801F-5D414FE30804}" type="presOf" srcId="{35022949-EA85-4968-97E9-F92D94066A93}" destId="{4D13850C-9BFC-419B-8E5F-5D0CBC07636A}" srcOrd="0" destOrd="0" presId="urn:microsoft.com/office/officeart/2005/8/layout/radial1"/>
    <dgm:cxn modelId="{CA504716-F683-4515-857D-865522F12CDC}" type="presOf" srcId="{35022949-EA85-4968-97E9-F92D94066A93}" destId="{15F26266-97E3-455E-9D38-0EE3CA44A814}" srcOrd="1" destOrd="0" presId="urn:microsoft.com/office/officeart/2005/8/layout/radial1"/>
    <dgm:cxn modelId="{618114B2-F94E-4B09-A996-C45A46EBB92D}" type="presOf" srcId="{5D00100D-C4AD-4B55-A485-4D5098B8E744}" destId="{855609CF-2C1C-491A-8729-650E3FACB489}" srcOrd="0" destOrd="0" presId="urn:microsoft.com/office/officeart/2005/8/layout/radial1"/>
    <dgm:cxn modelId="{FAC274F1-E601-454E-BEB5-7EB0E5CA3907}" srcId="{7BE3FB4B-1351-4FB2-82D5-71FC4E3ED75E}" destId="{CD95CB9B-8DD2-4299-A442-1D1B371B6C7A}" srcOrd="2" destOrd="0" parTransId="{63E004AF-477D-4698-8764-AFA31AC715E1}" sibTransId="{88034D66-A626-4265-9EAA-D876F518ABB1}"/>
    <dgm:cxn modelId="{2AD3A6E6-1DFF-4540-8BAD-0431DAC84750}" type="presParOf" srcId="{8601E333-4BF0-49DA-B6A3-6A4962225D31}" destId="{97BF6E2A-12E4-43FC-942A-362F243604CB}" srcOrd="0" destOrd="0" presId="urn:microsoft.com/office/officeart/2005/8/layout/radial1"/>
    <dgm:cxn modelId="{4E7E340C-A09E-4453-8718-2B87CD72C093}" type="presParOf" srcId="{8601E333-4BF0-49DA-B6A3-6A4962225D31}" destId="{2F805F12-098E-44B3-9BA3-080075209A9E}" srcOrd="1" destOrd="0" presId="urn:microsoft.com/office/officeart/2005/8/layout/radial1"/>
    <dgm:cxn modelId="{7BE47702-09D6-4638-815E-D36763C10CA0}" type="presParOf" srcId="{2F805F12-098E-44B3-9BA3-080075209A9E}" destId="{4A50317E-24E6-49E2-9868-95E6A7D0BDD6}" srcOrd="0" destOrd="0" presId="urn:microsoft.com/office/officeart/2005/8/layout/radial1"/>
    <dgm:cxn modelId="{D2BA56D1-7EED-4614-A1E2-65976FB4520E}" type="presParOf" srcId="{8601E333-4BF0-49DA-B6A3-6A4962225D31}" destId="{B9DE329A-F865-49CD-8695-227E3F047246}" srcOrd="2" destOrd="0" presId="urn:microsoft.com/office/officeart/2005/8/layout/radial1"/>
    <dgm:cxn modelId="{9566D6BD-AB5A-4C21-8E8F-18F12C1CC9FC}" type="presParOf" srcId="{8601E333-4BF0-49DA-B6A3-6A4962225D31}" destId="{4D13850C-9BFC-419B-8E5F-5D0CBC07636A}" srcOrd="3" destOrd="0" presId="urn:microsoft.com/office/officeart/2005/8/layout/radial1"/>
    <dgm:cxn modelId="{5B7E2A24-8362-4BD8-A836-8DF348D1CA12}" type="presParOf" srcId="{4D13850C-9BFC-419B-8E5F-5D0CBC07636A}" destId="{15F26266-97E3-455E-9D38-0EE3CA44A814}" srcOrd="0" destOrd="0" presId="urn:microsoft.com/office/officeart/2005/8/layout/radial1"/>
    <dgm:cxn modelId="{4DD99DE8-D5B6-4A7D-974F-A3D1F554BCAD}" type="presParOf" srcId="{8601E333-4BF0-49DA-B6A3-6A4962225D31}" destId="{855609CF-2C1C-491A-8729-650E3FACB489}" srcOrd="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MAP Math</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00100D-C4AD-4B55-A485-4D5098B8E744}">
      <dgm:prSet phldrT="[Text]" custT="1"/>
      <dgm:spPr/>
      <dgm:t>
        <a:bodyPr/>
        <a:lstStyle/>
        <a:p>
          <a:r>
            <a:rPr lang="en-US" sz="1000" dirty="0">
              <a:latin typeface="Dotum" pitchFamily="34" charset="-127"/>
              <a:ea typeface="Dotum" pitchFamily="34" charset="-127"/>
            </a:rPr>
            <a:t>Percept. of  Behavior</a:t>
          </a:r>
        </a:p>
        <a:p>
          <a:r>
            <a:rPr lang="en-US" sz="1000" dirty="0">
              <a:latin typeface="Dotum" pitchFamily="34" charset="-127"/>
              <a:ea typeface="Dotum" pitchFamily="34" charset="-127"/>
            </a:rPr>
            <a:t>(.37**)</a:t>
          </a:r>
        </a:p>
      </dgm:t>
    </dgm:pt>
    <dgm:pt modelId="{35022949-EA85-4968-97E9-F92D94066A93}" type="parTrans" cxnId="{1003243F-231C-4EE7-9C28-0710C6CA730E}">
      <dgm:prSet/>
      <dgm:spPr/>
      <dgm:t>
        <a:bodyPr/>
        <a:lstStyle/>
        <a:p>
          <a:endParaRPr lang="en-US" dirty="0"/>
        </a:p>
      </dgm:t>
    </dgm:pt>
    <dgm:pt modelId="{E7CBF1DA-CF2E-4E67-8CE8-198654FA279D}" type="sibTrans" cxnId="{1003243F-231C-4EE7-9C28-0710C6CA730E}">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ADAA05B0-48B5-4E8A-A32A-97415A38F5B0}">
      <dgm:prSet phldrT="[Text]" custT="1"/>
      <dgm:spPr/>
      <dgm:t>
        <a:bodyPr/>
        <a:lstStyle/>
        <a:p>
          <a:r>
            <a:rPr lang="en-US" sz="1000" dirty="0">
              <a:latin typeface="Dotum" pitchFamily="34" charset="-127"/>
              <a:ea typeface="Dotum" pitchFamily="34" charset="-127"/>
            </a:rPr>
            <a:t>MAP Reading</a:t>
          </a:r>
        </a:p>
        <a:p>
          <a:r>
            <a:rPr lang="en-US" sz="1000" dirty="0">
              <a:latin typeface="Dotum" pitchFamily="34" charset="-127"/>
              <a:ea typeface="Dotum" pitchFamily="34" charset="-127"/>
            </a:rPr>
            <a:t>(.85**)</a:t>
          </a:r>
        </a:p>
      </dgm:t>
    </dgm:pt>
    <dgm:pt modelId="{66EB597D-504B-4730-8DF4-C70659C63996}" type="parTrans" cxnId="{9CE25F15-92AD-4F26-BFB3-D00DCD334A6A}">
      <dgm:prSet/>
      <dgm:spPr/>
      <dgm:t>
        <a:bodyPr/>
        <a:lstStyle/>
        <a:p>
          <a:endParaRPr lang="en-US" dirty="0"/>
        </a:p>
      </dgm:t>
    </dgm:pt>
    <dgm:pt modelId="{0094EC50-52C3-4B54-9B5C-E2F9EE2C902C}" type="sibTrans" cxnId="{9CE25F15-92AD-4F26-BFB3-D00DCD334A6A}">
      <dgm:prSet/>
      <dgm:spPr/>
      <dgm:t>
        <a:bodyPr/>
        <a:lstStyle/>
        <a:p>
          <a:endParaRPr lang="en-US"/>
        </a:p>
      </dgm:t>
    </dgm:pt>
    <dgm:pt modelId="{4EAD586E-0E7A-4DB5-AE9C-61914D687238}">
      <dgm:prSet phldrT="[Text]" custT="1"/>
      <dgm:spPr/>
      <dgm:t>
        <a:bodyPr/>
        <a:lstStyle/>
        <a:p>
          <a:r>
            <a:rPr lang="en-US" sz="1000" dirty="0">
              <a:latin typeface="Dotum" pitchFamily="34" charset="-127"/>
              <a:ea typeface="Dotum" pitchFamily="34" charset="-127"/>
            </a:rPr>
            <a:t>MCA Reading</a:t>
          </a:r>
        </a:p>
        <a:p>
          <a:r>
            <a:rPr lang="en-US" sz="1000" dirty="0">
              <a:latin typeface="Dotum" pitchFamily="34" charset="-127"/>
              <a:ea typeface="Dotum" pitchFamily="34" charset="-127"/>
            </a:rPr>
            <a:t>(.26**)</a:t>
          </a:r>
        </a:p>
      </dgm:t>
    </dgm:pt>
    <dgm:pt modelId="{47A5761F-2D43-478C-9417-3DDB56889A2D}" type="parTrans" cxnId="{0AC1D97F-BBB2-448D-9C43-A2CCE49E3DD7}">
      <dgm:prSet/>
      <dgm:spPr/>
      <dgm:t>
        <a:bodyPr/>
        <a:lstStyle/>
        <a:p>
          <a:endParaRPr lang="en-US" dirty="0"/>
        </a:p>
      </dgm:t>
    </dgm:pt>
    <dgm:pt modelId="{75FEF8E8-7D3F-4001-98C2-E6DDC9CD4B6E}" type="sibTrans" cxnId="{0AC1D97F-BBB2-448D-9C43-A2CCE49E3DD7}">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dgm:spPr/>
      <dgm:t>
        <a:bodyPr/>
        <a:lstStyle/>
        <a:p>
          <a:endParaRPr lang="en-US"/>
        </a:p>
      </dgm:t>
    </dgm:pt>
    <dgm:pt modelId="{2F805F12-098E-44B3-9BA3-080075209A9E}" type="pres">
      <dgm:prSet presAssocID="{66EB597D-504B-4730-8DF4-C70659C63996}" presName="Name9" presStyleLbl="parChTrans1D2" presStyleIdx="0" presStyleCnt="3"/>
      <dgm:spPr/>
      <dgm:t>
        <a:bodyPr/>
        <a:lstStyle/>
        <a:p>
          <a:endParaRPr lang="en-US"/>
        </a:p>
      </dgm:t>
    </dgm:pt>
    <dgm:pt modelId="{4A50317E-24E6-49E2-9868-95E6A7D0BDD6}" type="pres">
      <dgm:prSet presAssocID="{66EB597D-504B-4730-8DF4-C70659C63996}" presName="connTx" presStyleLbl="parChTrans1D2" presStyleIdx="0" presStyleCnt="3"/>
      <dgm:spPr/>
      <dgm:t>
        <a:bodyPr/>
        <a:lstStyle/>
        <a:p>
          <a:endParaRPr lang="en-US"/>
        </a:p>
      </dgm:t>
    </dgm:pt>
    <dgm:pt modelId="{B9DE329A-F865-49CD-8695-227E3F047246}" type="pres">
      <dgm:prSet presAssocID="{ADAA05B0-48B5-4E8A-A32A-97415A38F5B0}" presName="node" presStyleLbl="node1" presStyleIdx="0" presStyleCnt="3">
        <dgm:presLayoutVars>
          <dgm:bulletEnabled val="1"/>
        </dgm:presLayoutVars>
      </dgm:prSet>
      <dgm:spPr/>
      <dgm:t>
        <a:bodyPr/>
        <a:lstStyle/>
        <a:p>
          <a:endParaRPr lang="en-US"/>
        </a:p>
      </dgm:t>
    </dgm:pt>
    <dgm:pt modelId="{E0EC89FC-1899-43C4-A148-8334F722421E}" type="pres">
      <dgm:prSet presAssocID="{47A5761F-2D43-478C-9417-3DDB56889A2D}" presName="Name9" presStyleLbl="parChTrans1D2" presStyleIdx="1" presStyleCnt="3"/>
      <dgm:spPr/>
      <dgm:t>
        <a:bodyPr/>
        <a:lstStyle/>
        <a:p>
          <a:endParaRPr lang="en-US"/>
        </a:p>
      </dgm:t>
    </dgm:pt>
    <dgm:pt modelId="{CC463542-C612-4674-A088-68E79CCA0DBD}" type="pres">
      <dgm:prSet presAssocID="{47A5761F-2D43-478C-9417-3DDB56889A2D}" presName="connTx" presStyleLbl="parChTrans1D2" presStyleIdx="1" presStyleCnt="3"/>
      <dgm:spPr/>
      <dgm:t>
        <a:bodyPr/>
        <a:lstStyle/>
        <a:p>
          <a:endParaRPr lang="en-US"/>
        </a:p>
      </dgm:t>
    </dgm:pt>
    <dgm:pt modelId="{0344C105-D779-450D-A976-50A967AD4447}" type="pres">
      <dgm:prSet presAssocID="{4EAD586E-0E7A-4DB5-AE9C-61914D687238}" presName="node" presStyleLbl="node1" presStyleIdx="1" presStyleCnt="3">
        <dgm:presLayoutVars>
          <dgm:bulletEnabled val="1"/>
        </dgm:presLayoutVars>
      </dgm:prSet>
      <dgm:spPr/>
      <dgm:t>
        <a:bodyPr/>
        <a:lstStyle/>
        <a:p>
          <a:endParaRPr lang="en-US"/>
        </a:p>
      </dgm:t>
    </dgm:pt>
    <dgm:pt modelId="{4D13850C-9BFC-419B-8E5F-5D0CBC07636A}" type="pres">
      <dgm:prSet presAssocID="{35022949-EA85-4968-97E9-F92D94066A93}" presName="Name9" presStyleLbl="parChTrans1D2" presStyleIdx="2" presStyleCnt="3"/>
      <dgm:spPr/>
      <dgm:t>
        <a:bodyPr/>
        <a:lstStyle/>
        <a:p>
          <a:endParaRPr lang="en-US"/>
        </a:p>
      </dgm:t>
    </dgm:pt>
    <dgm:pt modelId="{15F26266-97E3-455E-9D38-0EE3CA44A814}" type="pres">
      <dgm:prSet presAssocID="{35022949-EA85-4968-97E9-F92D94066A93}" presName="connTx" presStyleLbl="parChTrans1D2" presStyleIdx="2" presStyleCnt="3"/>
      <dgm:spPr/>
      <dgm:t>
        <a:bodyPr/>
        <a:lstStyle/>
        <a:p>
          <a:endParaRPr lang="en-US"/>
        </a:p>
      </dgm:t>
    </dgm:pt>
    <dgm:pt modelId="{855609CF-2C1C-491A-8729-650E3FACB489}" type="pres">
      <dgm:prSet presAssocID="{5D00100D-C4AD-4B55-A485-4D5098B8E744}" presName="node" presStyleLbl="node1" presStyleIdx="2" presStyleCnt="3">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9CE25F15-92AD-4F26-BFB3-D00DCD334A6A}" srcId="{AC2F5305-A39D-44FD-A890-C216C0CDE30E}" destId="{ADAA05B0-48B5-4E8A-A32A-97415A38F5B0}" srcOrd="0" destOrd="0" parTransId="{66EB597D-504B-4730-8DF4-C70659C63996}" sibTransId="{0094EC50-52C3-4B54-9B5C-E2F9EE2C902C}"/>
    <dgm:cxn modelId="{1003243F-231C-4EE7-9C28-0710C6CA730E}" srcId="{AC2F5305-A39D-44FD-A890-C216C0CDE30E}" destId="{5D00100D-C4AD-4B55-A485-4D5098B8E744}" srcOrd="2" destOrd="0" parTransId="{35022949-EA85-4968-97E9-F92D94066A93}" sibTransId="{E7CBF1DA-CF2E-4E67-8CE8-198654FA279D}"/>
    <dgm:cxn modelId="{5303BC2C-A6A1-4BF8-8125-BC2AE61D5A8E}" type="presOf" srcId="{47A5761F-2D43-478C-9417-3DDB56889A2D}" destId="{E0EC89FC-1899-43C4-A148-8334F722421E}"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B663554C-C246-48E3-9C37-635874748F65}" type="presOf" srcId="{66EB597D-504B-4730-8DF4-C70659C63996}" destId="{2F805F12-098E-44B3-9BA3-080075209A9E}" srcOrd="0" destOrd="0" presId="urn:microsoft.com/office/officeart/2005/8/layout/radial1"/>
    <dgm:cxn modelId="{FBE9C6CA-9ED5-478C-BFE7-DB542E8E4071}" type="presOf" srcId="{4EAD586E-0E7A-4DB5-AE9C-61914D687238}" destId="{0344C105-D779-450D-A976-50A967AD4447}" srcOrd="0" destOrd="0" presId="urn:microsoft.com/office/officeart/2005/8/layout/radial1"/>
    <dgm:cxn modelId="{3A9456C2-B298-47D9-8CAD-E0B31CEE5C2F}" type="presOf" srcId="{47A5761F-2D43-478C-9417-3DDB56889A2D}" destId="{CC463542-C612-4674-A088-68E79CCA0DBD}" srcOrd="1" destOrd="0" presId="urn:microsoft.com/office/officeart/2005/8/layout/radial1"/>
    <dgm:cxn modelId="{AF385276-37BD-41E1-88E1-8FF71714AF26}" type="presOf" srcId="{7BE3FB4B-1351-4FB2-82D5-71FC4E3ED75E}" destId="{8601E333-4BF0-49DA-B6A3-6A4962225D31}" srcOrd="0" destOrd="0" presId="urn:microsoft.com/office/officeart/2005/8/layout/radial1"/>
    <dgm:cxn modelId="{061496A6-ADCC-4C79-A5CC-596BE9205BEA}" type="presOf" srcId="{5D00100D-C4AD-4B55-A485-4D5098B8E744}" destId="{855609CF-2C1C-491A-8729-650E3FACB489}" srcOrd="0" destOrd="0" presId="urn:microsoft.com/office/officeart/2005/8/layout/radial1"/>
    <dgm:cxn modelId="{EE436FFB-F428-40CB-9F90-7C857E740D47}" type="presOf" srcId="{ADAA05B0-48B5-4E8A-A32A-97415A38F5B0}" destId="{B9DE329A-F865-49CD-8695-227E3F047246}" srcOrd="0" destOrd="0" presId="urn:microsoft.com/office/officeart/2005/8/layout/radial1"/>
    <dgm:cxn modelId="{E62FA77A-8FF5-4B3F-8297-71E1EF017458}" type="presOf" srcId="{35022949-EA85-4968-97E9-F92D94066A93}" destId="{4D13850C-9BFC-419B-8E5F-5D0CBC07636A}" srcOrd="0" destOrd="0" presId="urn:microsoft.com/office/officeart/2005/8/layout/radial1"/>
    <dgm:cxn modelId="{2C0A6F03-2B9E-4999-9EA4-BF20276FEB01}" type="presOf" srcId="{66EB597D-504B-4730-8DF4-C70659C63996}" destId="{4A50317E-24E6-49E2-9868-95E6A7D0BDD6}" srcOrd="1" destOrd="0" presId="urn:microsoft.com/office/officeart/2005/8/layout/radial1"/>
    <dgm:cxn modelId="{FAC274F1-E601-454E-BEB5-7EB0E5CA3907}" srcId="{7BE3FB4B-1351-4FB2-82D5-71FC4E3ED75E}" destId="{CD95CB9B-8DD2-4299-A442-1D1B371B6C7A}" srcOrd="2" destOrd="0" parTransId="{63E004AF-477D-4698-8764-AFA31AC715E1}" sibTransId="{88034D66-A626-4265-9EAA-D876F518ABB1}"/>
    <dgm:cxn modelId="{20888B99-DFC8-4D4C-BDEE-CA9F6668A34B}" type="presOf" srcId="{35022949-EA85-4968-97E9-F92D94066A93}" destId="{15F26266-97E3-455E-9D38-0EE3CA44A814}" srcOrd="1" destOrd="0" presId="urn:microsoft.com/office/officeart/2005/8/layout/radial1"/>
    <dgm:cxn modelId="{0AC1D97F-BBB2-448D-9C43-A2CCE49E3DD7}" srcId="{AC2F5305-A39D-44FD-A890-C216C0CDE30E}" destId="{4EAD586E-0E7A-4DB5-AE9C-61914D687238}" srcOrd="1" destOrd="0" parTransId="{47A5761F-2D43-478C-9417-3DDB56889A2D}" sibTransId="{75FEF8E8-7D3F-4001-98C2-E6DDC9CD4B6E}"/>
    <dgm:cxn modelId="{A7F6A06F-83EB-49DA-89A4-090AD10F536D}" type="presOf" srcId="{AC2F5305-A39D-44FD-A890-C216C0CDE30E}" destId="{97BF6E2A-12E4-43FC-942A-362F243604CB}" srcOrd="0" destOrd="0" presId="urn:microsoft.com/office/officeart/2005/8/layout/radial1"/>
    <dgm:cxn modelId="{8BCDE7D2-8A00-4884-A4EA-08E3095E9D44}" type="presParOf" srcId="{8601E333-4BF0-49DA-B6A3-6A4962225D31}" destId="{97BF6E2A-12E4-43FC-942A-362F243604CB}" srcOrd="0" destOrd="0" presId="urn:microsoft.com/office/officeart/2005/8/layout/radial1"/>
    <dgm:cxn modelId="{7B46C4AF-3F7C-45EB-A431-A28A880BA34E}" type="presParOf" srcId="{8601E333-4BF0-49DA-B6A3-6A4962225D31}" destId="{2F805F12-098E-44B3-9BA3-080075209A9E}" srcOrd="1" destOrd="0" presId="urn:microsoft.com/office/officeart/2005/8/layout/radial1"/>
    <dgm:cxn modelId="{D22618FA-0366-40F9-B704-F63C55F8C5A3}" type="presParOf" srcId="{2F805F12-098E-44B3-9BA3-080075209A9E}" destId="{4A50317E-24E6-49E2-9868-95E6A7D0BDD6}" srcOrd="0" destOrd="0" presId="urn:microsoft.com/office/officeart/2005/8/layout/radial1"/>
    <dgm:cxn modelId="{AEB2C078-3B2B-448B-BBC0-C6B21B537722}" type="presParOf" srcId="{8601E333-4BF0-49DA-B6A3-6A4962225D31}" destId="{B9DE329A-F865-49CD-8695-227E3F047246}" srcOrd="2" destOrd="0" presId="urn:microsoft.com/office/officeart/2005/8/layout/radial1"/>
    <dgm:cxn modelId="{856BEF3F-8C2B-46C6-8643-73BDE7835462}" type="presParOf" srcId="{8601E333-4BF0-49DA-B6A3-6A4962225D31}" destId="{E0EC89FC-1899-43C4-A148-8334F722421E}" srcOrd="3" destOrd="0" presId="urn:microsoft.com/office/officeart/2005/8/layout/radial1"/>
    <dgm:cxn modelId="{C98A2793-D86F-463A-A817-919047D248D0}" type="presParOf" srcId="{E0EC89FC-1899-43C4-A148-8334F722421E}" destId="{CC463542-C612-4674-A088-68E79CCA0DBD}" srcOrd="0" destOrd="0" presId="urn:microsoft.com/office/officeart/2005/8/layout/radial1"/>
    <dgm:cxn modelId="{AF64B127-A98A-4E68-9692-7501E0704BE0}" type="presParOf" srcId="{8601E333-4BF0-49DA-B6A3-6A4962225D31}" destId="{0344C105-D779-450D-A976-50A967AD4447}" srcOrd="4" destOrd="0" presId="urn:microsoft.com/office/officeart/2005/8/layout/radial1"/>
    <dgm:cxn modelId="{FA711D39-00B7-49A3-9F41-34CA171638F3}" type="presParOf" srcId="{8601E333-4BF0-49DA-B6A3-6A4962225D31}" destId="{4D13850C-9BFC-419B-8E5F-5D0CBC07636A}" srcOrd="5" destOrd="0" presId="urn:microsoft.com/office/officeart/2005/8/layout/radial1"/>
    <dgm:cxn modelId="{A99468F7-37C9-4125-907B-8812287E06E4}" type="presParOf" srcId="{4D13850C-9BFC-419B-8E5F-5D0CBC07636A}" destId="{15F26266-97E3-455E-9D38-0EE3CA44A814}" srcOrd="0" destOrd="0" presId="urn:microsoft.com/office/officeart/2005/8/layout/radial1"/>
    <dgm:cxn modelId="{E3EDC6D2-D954-4FD7-B234-6E0E2C22F4B6}" type="presParOf" srcId="{8601E333-4BF0-49DA-B6A3-6A4962225D31}" destId="{855609CF-2C1C-491A-8729-650E3FACB489}" srcOrd="6"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MAP Reading</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29F3B7-2F6A-4079-A8BF-EF86EEDC6B0C}">
      <dgm:prSet phldrT="[Text]" custT="1"/>
      <dgm:spPr/>
      <dgm:t>
        <a:bodyPr/>
        <a:lstStyle/>
        <a:p>
          <a:r>
            <a:rPr lang="en-US" sz="1000" dirty="0">
              <a:latin typeface="Dotum" pitchFamily="34" charset="-127"/>
              <a:ea typeface="Dotum" pitchFamily="34" charset="-127"/>
            </a:rPr>
            <a:t>MAP Math</a:t>
          </a:r>
        </a:p>
        <a:p>
          <a:r>
            <a:rPr lang="en-US" sz="1000" dirty="0">
              <a:latin typeface="Dotum" pitchFamily="34" charset="-127"/>
              <a:ea typeface="Dotum" pitchFamily="34" charset="-127"/>
            </a:rPr>
            <a:t>(.85**)</a:t>
          </a:r>
        </a:p>
      </dgm:t>
    </dgm:pt>
    <dgm:pt modelId="{4CCE611F-883B-46BF-886E-2AF5609F2D73}" type="parTrans" cxnId="{E7E14C4A-BA91-4070-8948-CB962B503546}">
      <dgm:prSet/>
      <dgm:spPr/>
      <dgm:t>
        <a:bodyPr/>
        <a:lstStyle/>
        <a:p>
          <a:endParaRPr lang="en-US" dirty="0"/>
        </a:p>
      </dgm:t>
    </dgm:pt>
    <dgm:pt modelId="{6AF58CC5-CD09-4BE0-A016-F804887AD77C}" type="sibTrans" cxnId="{E7E14C4A-BA91-4070-8948-CB962B503546}">
      <dgm:prSet/>
      <dgm:spPr/>
      <dgm:t>
        <a:bodyPr/>
        <a:lstStyle/>
        <a:p>
          <a:endParaRPr lang="en-US"/>
        </a:p>
      </dgm:t>
    </dgm:pt>
    <dgm:pt modelId="{26338DFE-68BE-4303-9B1D-AEB5D46F39D9}">
      <dgm:prSet phldrT="[Text]" custT="1"/>
      <dgm:spPr/>
      <dgm:t>
        <a:bodyPr/>
        <a:lstStyle/>
        <a:p>
          <a:r>
            <a:rPr lang="en-US" sz="1000" dirty="0">
              <a:latin typeface="Dotum" pitchFamily="34" charset="-127"/>
              <a:ea typeface="Dotum" pitchFamily="34" charset="-127"/>
            </a:rPr>
            <a:t>MCA Reading</a:t>
          </a:r>
        </a:p>
        <a:p>
          <a:r>
            <a:rPr lang="en-US" sz="1000" dirty="0">
              <a:latin typeface="Dotum" pitchFamily="34" charset="-127"/>
              <a:ea typeface="Dotum" pitchFamily="34" charset="-127"/>
            </a:rPr>
            <a:t>(.34**)</a:t>
          </a:r>
        </a:p>
      </dgm:t>
    </dgm:pt>
    <dgm:pt modelId="{9BD81C4B-BC17-4690-A21A-D993EC2EF395}" type="parTrans" cxnId="{BA1FD7B6-8FA5-4C6F-A02D-E4B75651794D}">
      <dgm:prSet/>
      <dgm:spPr/>
      <dgm:t>
        <a:bodyPr/>
        <a:lstStyle/>
        <a:p>
          <a:endParaRPr lang="en-US" dirty="0"/>
        </a:p>
      </dgm:t>
    </dgm:pt>
    <dgm:pt modelId="{38D0CEAF-34BE-40AE-8B30-EF8C2D257E34}" type="sibTrans" cxnId="{BA1FD7B6-8FA5-4C6F-A02D-E4B75651794D}">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960C2A10-9A58-4FCB-95A9-DDD00A561811}">
      <dgm:prSet phldrT="[Text]" custT="1"/>
      <dgm:spPr/>
      <dgm:t>
        <a:bodyPr/>
        <a:lstStyle/>
        <a:p>
          <a:r>
            <a:rPr lang="en-US" sz="1000" dirty="0">
              <a:latin typeface="Dotum" pitchFamily="34" charset="-127"/>
              <a:ea typeface="Dotum" pitchFamily="34" charset="-127"/>
            </a:rPr>
            <a:t>Percept. of Parents</a:t>
          </a:r>
        </a:p>
        <a:p>
          <a:r>
            <a:rPr lang="en-US" sz="1000" dirty="0">
              <a:latin typeface="Dotum" pitchFamily="34" charset="-127"/>
              <a:ea typeface="Dotum" pitchFamily="34" charset="-127"/>
            </a:rPr>
            <a:t>.23**</a:t>
          </a:r>
        </a:p>
      </dgm:t>
    </dgm:pt>
    <dgm:pt modelId="{3984F301-CA54-46FB-AC38-1453378557BE}" type="parTrans" cxnId="{5C9B0CA6-6A73-41F3-9E62-8749151A1129}">
      <dgm:prSet/>
      <dgm:spPr/>
      <dgm:t>
        <a:bodyPr/>
        <a:lstStyle/>
        <a:p>
          <a:endParaRPr lang="en-US" dirty="0"/>
        </a:p>
      </dgm:t>
    </dgm:pt>
    <dgm:pt modelId="{13D8AA25-E014-427B-B87A-6616F17F099C}" type="sibTrans" cxnId="{5C9B0CA6-6A73-41F3-9E62-8749151A1129}">
      <dgm:prSet/>
      <dgm:spPr/>
      <dgm:t>
        <a:bodyPr/>
        <a:lstStyle/>
        <a:p>
          <a:endParaRPr lang="en-US"/>
        </a:p>
      </dgm:t>
    </dgm:pt>
    <dgm:pt modelId="{FE6389CB-DD62-4845-A284-A378D4551983}">
      <dgm:prSet phldrT="[Text]" custT="1"/>
      <dgm:spPr/>
      <dgm:t>
        <a:bodyPr/>
        <a:lstStyle/>
        <a:p>
          <a:r>
            <a:rPr lang="en-US" sz="1000" dirty="0">
              <a:latin typeface="Dotum" pitchFamily="34" charset="-127"/>
              <a:ea typeface="Dotum" pitchFamily="34" charset="-127"/>
            </a:rPr>
            <a:t>Percept. of Behavior</a:t>
          </a:r>
        </a:p>
        <a:p>
          <a:r>
            <a:rPr lang="en-US" sz="1000" dirty="0">
              <a:latin typeface="Dotum" pitchFamily="34" charset="-127"/>
              <a:ea typeface="Dotum" pitchFamily="34" charset="-127"/>
            </a:rPr>
            <a:t>(.47**)</a:t>
          </a:r>
        </a:p>
      </dgm:t>
    </dgm:pt>
    <dgm:pt modelId="{4849C827-ADE7-4DBC-BED7-7E9AF2606E67}" type="parTrans" cxnId="{338FB81C-8EC1-4443-8060-B34A6AA92D45}">
      <dgm:prSet/>
      <dgm:spPr/>
      <dgm:t>
        <a:bodyPr/>
        <a:lstStyle/>
        <a:p>
          <a:endParaRPr lang="en-US" dirty="0"/>
        </a:p>
      </dgm:t>
    </dgm:pt>
    <dgm:pt modelId="{3961A01A-28B8-4628-A48A-C4785CE2CEE9}" type="sibTrans" cxnId="{338FB81C-8EC1-4443-8060-B34A6AA92D45}">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6911" custScaleY="106619"/>
      <dgm:spPr/>
      <dgm:t>
        <a:bodyPr/>
        <a:lstStyle/>
        <a:p>
          <a:endParaRPr lang="en-US"/>
        </a:p>
      </dgm:t>
    </dgm:pt>
    <dgm:pt modelId="{037390AC-9F1D-4530-B8A2-DE40C9E14109}" type="pres">
      <dgm:prSet presAssocID="{4CCE611F-883B-46BF-886E-2AF5609F2D73}" presName="Name9" presStyleLbl="parChTrans1D2" presStyleIdx="0" presStyleCnt="4"/>
      <dgm:spPr/>
      <dgm:t>
        <a:bodyPr/>
        <a:lstStyle/>
        <a:p>
          <a:endParaRPr lang="en-US"/>
        </a:p>
      </dgm:t>
    </dgm:pt>
    <dgm:pt modelId="{780C15E0-63B9-4947-A919-53ABD7291F71}" type="pres">
      <dgm:prSet presAssocID="{4CCE611F-883B-46BF-886E-2AF5609F2D73}" presName="connTx" presStyleLbl="parChTrans1D2" presStyleIdx="0" presStyleCnt="4"/>
      <dgm:spPr/>
      <dgm:t>
        <a:bodyPr/>
        <a:lstStyle/>
        <a:p>
          <a:endParaRPr lang="en-US"/>
        </a:p>
      </dgm:t>
    </dgm:pt>
    <dgm:pt modelId="{9A2E3E54-230E-4359-BF76-5E89C4B405F6}" type="pres">
      <dgm:prSet presAssocID="{5D29F3B7-2F6A-4079-A8BF-EF86EEDC6B0C}" presName="node" presStyleLbl="node1" presStyleIdx="0" presStyleCnt="4">
        <dgm:presLayoutVars>
          <dgm:bulletEnabled val="1"/>
        </dgm:presLayoutVars>
      </dgm:prSet>
      <dgm:spPr/>
      <dgm:t>
        <a:bodyPr/>
        <a:lstStyle/>
        <a:p>
          <a:endParaRPr lang="en-US"/>
        </a:p>
      </dgm:t>
    </dgm:pt>
    <dgm:pt modelId="{094AC91E-05B6-4A83-B16E-999C0C28AAA3}" type="pres">
      <dgm:prSet presAssocID="{3984F301-CA54-46FB-AC38-1453378557BE}" presName="Name9" presStyleLbl="parChTrans1D2" presStyleIdx="1" presStyleCnt="4"/>
      <dgm:spPr/>
      <dgm:t>
        <a:bodyPr/>
        <a:lstStyle/>
        <a:p>
          <a:endParaRPr lang="en-US"/>
        </a:p>
      </dgm:t>
    </dgm:pt>
    <dgm:pt modelId="{2C99546C-1EF8-41F8-AF4A-E20EFA2A423E}" type="pres">
      <dgm:prSet presAssocID="{3984F301-CA54-46FB-AC38-1453378557BE}" presName="connTx" presStyleLbl="parChTrans1D2" presStyleIdx="1" presStyleCnt="4"/>
      <dgm:spPr/>
      <dgm:t>
        <a:bodyPr/>
        <a:lstStyle/>
        <a:p>
          <a:endParaRPr lang="en-US"/>
        </a:p>
      </dgm:t>
    </dgm:pt>
    <dgm:pt modelId="{55B9F935-57D6-4B54-AE0A-8E791FEAF3EE}" type="pres">
      <dgm:prSet presAssocID="{960C2A10-9A58-4FCB-95A9-DDD00A561811}" presName="node" presStyleLbl="node1" presStyleIdx="1" presStyleCnt="4">
        <dgm:presLayoutVars>
          <dgm:bulletEnabled val="1"/>
        </dgm:presLayoutVars>
      </dgm:prSet>
      <dgm:spPr/>
      <dgm:t>
        <a:bodyPr/>
        <a:lstStyle/>
        <a:p>
          <a:endParaRPr lang="en-US"/>
        </a:p>
      </dgm:t>
    </dgm:pt>
    <dgm:pt modelId="{B7A49673-766F-43AB-9BC6-A8EC46D0FCD3}" type="pres">
      <dgm:prSet presAssocID="{4849C827-ADE7-4DBC-BED7-7E9AF2606E67}" presName="Name9" presStyleLbl="parChTrans1D2" presStyleIdx="2" presStyleCnt="4"/>
      <dgm:spPr/>
      <dgm:t>
        <a:bodyPr/>
        <a:lstStyle/>
        <a:p>
          <a:endParaRPr lang="en-US"/>
        </a:p>
      </dgm:t>
    </dgm:pt>
    <dgm:pt modelId="{6C791925-516F-4596-88EE-E4E7B3F49E24}" type="pres">
      <dgm:prSet presAssocID="{4849C827-ADE7-4DBC-BED7-7E9AF2606E67}" presName="connTx" presStyleLbl="parChTrans1D2" presStyleIdx="2" presStyleCnt="4"/>
      <dgm:spPr/>
      <dgm:t>
        <a:bodyPr/>
        <a:lstStyle/>
        <a:p>
          <a:endParaRPr lang="en-US"/>
        </a:p>
      </dgm:t>
    </dgm:pt>
    <dgm:pt modelId="{2E255B2B-DEEF-4563-815F-BE7F1A76C169}" type="pres">
      <dgm:prSet presAssocID="{FE6389CB-DD62-4845-A284-A378D4551983}" presName="node" presStyleLbl="node1" presStyleIdx="2" presStyleCnt="4">
        <dgm:presLayoutVars>
          <dgm:bulletEnabled val="1"/>
        </dgm:presLayoutVars>
      </dgm:prSet>
      <dgm:spPr/>
      <dgm:t>
        <a:bodyPr/>
        <a:lstStyle/>
        <a:p>
          <a:endParaRPr lang="en-US"/>
        </a:p>
      </dgm:t>
    </dgm:pt>
    <dgm:pt modelId="{72EEF1F8-07F0-4702-9E09-2735EA71F7B5}" type="pres">
      <dgm:prSet presAssocID="{9BD81C4B-BC17-4690-A21A-D993EC2EF395}" presName="Name9" presStyleLbl="parChTrans1D2" presStyleIdx="3" presStyleCnt="4"/>
      <dgm:spPr/>
      <dgm:t>
        <a:bodyPr/>
        <a:lstStyle/>
        <a:p>
          <a:endParaRPr lang="en-US"/>
        </a:p>
      </dgm:t>
    </dgm:pt>
    <dgm:pt modelId="{A8D99D84-0FFE-40AB-BBDB-941A7E981128}" type="pres">
      <dgm:prSet presAssocID="{9BD81C4B-BC17-4690-A21A-D993EC2EF395}" presName="connTx" presStyleLbl="parChTrans1D2" presStyleIdx="3" presStyleCnt="4"/>
      <dgm:spPr/>
      <dgm:t>
        <a:bodyPr/>
        <a:lstStyle/>
        <a:p>
          <a:endParaRPr lang="en-US"/>
        </a:p>
      </dgm:t>
    </dgm:pt>
    <dgm:pt modelId="{49D85D9F-133F-4ADE-8C2C-0854D63E7094}" type="pres">
      <dgm:prSet presAssocID="{26338DFE-68BE-4303-9B1D-AEB5D46F39D9}" presName="node" presStyleLbl="node1" presStyleIdx="3" presStyleCnt="4">
        <dgm:presLayoutVars>
          <dgm:bulletEnabled val="1"/>
        </dgm:presLayoutVars>
      </dgm:prSet>
      <dgm:spPr/>
      <dgm:t>
        <a:bodyPr/>
        <a:lstStyle/>
        <a:p>
          <a:endParaRPr lang="en-US"/>
        </a:p>
      </dgm:t>
    </dgm:pt>
  </dgm:ptLst>
  <dgm:cxnLst>
    <dgm:cxn modelId="{98ECE2FC-17B2-47BD-8AE5-60B8ABBD9E37}" srcId="{7BE3FB4B-1351-4FB2-82D5-71FC4E3ED75E}" destId="{AC2F5305-A39D-44FD-A890-C216C0CDE30E}" srcOrd="0" destOrd="0" parTransId="{9EEB612C-34B8-482A-8B04-3FC1779B3B32}" sibTransId="{C15EAA49-4B58-4011-B5EE-010DCCF9C2A5}"/>
    <dgm:cxn modelId="{D52B72AA-60CA-4875-A279-75D0BAB17D49}" type="presOf" srcId="{4849C827-ADE7-4DBC-BED7-7E9AF2606E67}" destId="{B7A49673-766F-43AB-9BC6-A8EC46D0FCD3}" srcOrd="0" destOrd="0" presId="urn:microsoft.com/office/officeart/2005/8/layout/radial1"/>
    <dgm:cxn modelId="{F7E445AE-E484-4833-B44A-A1F98933E5E9}" type="presOf" srcId="{4CCE611F-883B-46BF-886E-2AF5609F2D73}" destId="{780C15E0-63B9-4947-A919-53ABD7291F71}" srcOrd="1" destOrd="0" presId="urn:microsoft.com/office/officeart/2005/8/layout/radial1"/>
    <dgm:cxn modelId="{19BC6223-D342-4FEE-85C8-EAF6CB19D1C7}" type="presOf" srcId="{5D29F3B7-2F6A-4079-A8BF-EF86EEDC6B0C}" destId="{9A2E3E54-230E-4359-BF76-5E89C4B405F6}" srcOrd="0" destOrd="0" presId="urn:microsoft.com/office/officeart/2005/8/layout/radial1"/>
    <dgm:cxn modelId="{2EB85BA4-B4E9-4D1C-9258-3EA3D2CCBD9A}" srcId="{7BE3FB4B-1351-4FB2-82D5-71FC4E3ED75E}" destId="{EB407050-B084-4251-8BFA-5D9D77149AD2}" srcOrd="1" destOrd="0" parTransId="{9321F506-7800-4729-8109-8587C7196D04}" sibTransId="{7EE786EB-D0AA-41CB-9648-18F140707D32}"/>
    <dgm:cxn modelId="{E7E14C4A-BA91-4070-8948-CB962B503546}" srcId="{AC2F5305-A39D-44FD-A890-C216C0CDE30E}" destId="{5D29F3B7-2F6A-4079-A8BF-EF86EEDC6B0C}" srcOrd="0" destOrd="0" parTransId="{4CCE611F-883B-46BF-886E-2AF5609F2D73}" sibTransId="{6AF58CC5-CD09-4BE0-A016-F804887AD77C}"/>
    <dgm:cxn modelId="{7EBB418B-361C-4028-9859-8446B966EBA7}" type="presOf" srcId="{7BE3FB4B-1351-4FB2-82D5-71FC4E3ED75E}" destId="{8601E333-4BF0-49DA-B6A3-6A4962225D31}" srcOrd="0" destOrd="0" presId="urn:microsoft.com/office/officeart/2005/8/layout/radial1"/>
    <dgm:cxn modelId="{77EA56A3-B8AE-4FA9-975E-D97EA45D40FD}" type="presOf" srcId="{26338DFE-68BE-4303-9B1D-AEB5D46F39D9}" destId="{49D85D9F-133F-4ADE-8C2C-0854D63E7094}" srcOrd="0" destOrd="0" presId="urn:microsoft.com/office/officeart/2005/8/layout/radial1"/>
    <dgm:cxn modelId="{BA1FD7B6-8FA5-4C6F-A02D-E4B75651794D}" srcId="{AC2F5305-A39D-44FD-A890-C216C0CDE30E}" destId="{26338DFE-68BE-4303-9B1D-AEB5D46F39D9}" srcOrd="3" destOrd="0" parTransId="{9BD81C4B-BC17-4690-A21A-D993EC2EF395}" sibTransId="{38D0CEAF-34BE-40AE-8B30-EF8C2D257E34}"/>
    <dgm:cxn modelId="{99BB16C9-9A4F-4799-90EA-870297C48086}" type="presOf" srcId="{9BD81C4B-BC17-4690-A21A-D993EC2EF395}" destId="{A8D99D84-0FFE-40AB-BBDB-941A7E981128}" srcOrd="1" destOrd="0" presId="urn:microsoft.com/office/officeart/2005/8/layout/radial1"/>
    <dgm:cxn modelId="{304211B4-F9C1-45A8-8E1D-AA2943BA3242}" type="presOf" srcId="{3984F301-CA54-46FB-AC38-1453378557BE}" destId="{2C99546C-1EF8-41F8-AF4A-E20EFA2A423E}" srcOrd="1" destOrd="0" presId="urn:microsoft.com/office/officeart/2005/8/layout/radial1"/>
    <dgm:cxn modelId="{5C9B0CA6-6A73-41F3-9E62-8749151A1129}" srcId="{AC2F5305-A39D-44FD-A890-C216C0CDE30E}" destId="{960C2A10-9A58-4FCB-95A9-DDD00A561811}" srcOrd="1" destOrd="0" parTransId="{3984F301-CA54-46FB-AC38-1453378557BE}" sibTransId="{13D8AA25-E014-427B-B87A-6616F17F099C}"/>
    <dgm:cxn modelId="{565E865C-ECDE-4618-86AE-D5973F593324}" type="presOf" srcId="{4CCE611F-883B-46BF-886E-2AF5609F2D73}" destId="{037390AC-9F1D-4530-B8A2-DE40C9E14109}" srcOrd="0" destOrd="0" presId="urn:microsoft.com/office/officeart/2005/8/layout/radial1"/>
    <dgm:cxn modelId="{55BAC030-FBC4-4C46-93B4-239AAA8C46E5}" type="presOf" srcId="{3984F301-CA54-46FB-AC38-1453378557BE}" destId="{094AC91E-05B6-4A83-B16E-999C0C28AAA3}" srcOrd="0" destOrd="0" presId="urn:microsoft.com/office/officeart/2005/8/layout/radial1"/>
    <dgm:cxn modelId="{019CB5F9-6562-49A7-860B-1E1A616B990D}" type="presOf" srcId="{4849C827-ADE7-4DBC-BED7-7E9AF2606E67}" destId="{6C791925-516F-4596-88EE-E4E7B3F49E24}" srcOrd="1" destOrd="0" presId="urn:microsoft.com/office/officeart/2005/8/layout/radial1"/>
    <dgm:cxn modelId="{FAC274F1-E601-454E-BEB5-7EB0E5CA3907}" srcId="{7BE3FB4B-1351-4FB2-82D5-71FC4E3ED75E}" destId="{CD95CB9B-8DD2-4299-A442-1D1B371B6C7A}" srcOrd="2" destOrd="0" parTransId="{63E004AF-477D-4698-8764-AFA31AC715E1}" sibTransId="{88034D66-A626-4265-9EAA-D876F518ABB1}"/>
    <dgm:cxn modelId="{C1A5F9D4-5DE8-45D2-8618-6907ED086613}" type="presOf" srcId="{FE6389CB-DD62-4845-A284-A378D4551983}" destId="{2E255B2B-DEEF-4563-815F-BE7F1A76C169}" srcOrd="0" destOrd="0" presId="urn:microsoft.com/office/officeart/2005/8/layout/radial1"/>
    <dgm:cxn modelId="{F0EA1346-9D33-43B6-B479-F44BA8873CFA}" type="presOf" srcId="{9BD81C4B-BC17-4690-A21A-D993EC2EF395}" destId="{72EEF1F8-07F0-4702-9E09-2735EA71F7B5}" srcOrd="0" destOrd="0" presId="urn:microsoft.com/office/officeart/2005/8/layout/radial1"/>
    <dgm:cxn modelId="{06521917-A687-4254-98FB-BA3E78691323}" type="presOf" srcId="{960C2A10-9A58-4FCB-95A9-DDD00A561811}" destId="{55B9F935-57D6-4B54-AE0A-8E791FEAF3EE}" srcOrd="0" destOrd="0" presId="urn:microsoft.com/office/officeart/2005/8/layout/radial1"/>
    <dgm:cxn modelId="{338FB81C-8EC1-4443-8060-B34A6AA92D45}" srcId="{AC2F5305-A39D-44FD-A890-C216C0CDE30E}" destId="{FE6389CB-DD62-4845-A284-A378D4551983}" srcOrd="2" destOrd="0" parTransId="{4849C827-ADE7-4DBC-BED7-7E9AF2606E67}" sibTransId="{3961A01A-28B8-4628-A48A-C4785CE2CEE9}"/>
    <dgm:cxn modelId="{FD170D96-A08C-4726-B180-606B12ED7D5A}" type="presOf" srcId="{AC2F5305-A39D-44FD-A890-C216C0CDE30E}" destId="{97BF6E2A-12E4-43FC-942A-362F243604CB}" srcOrd="0" destOrd="0" presId="urn:microsoft.com/office/officeart/2005/8/layout/radial1"/>
    <dgm:cxn modelId="{BBBC99FC-BC88-4A52-9244-54F02B7407BE}" type="presParOf" srcId="{8601E333-4BF0-49DA-B6A3-6A4962225D31}" destId="{97BF6E2A-12E4-43FC-942A-362F243604CB}" srcOrd="0" destOrd="0" presId="urn:microsoft.com/office/officeart/2005/8/layout/radial1"/>
    <dgm:cxn modelId="{CFA946EA-4AED-4B49-8BEB-21C12B42912C}" type="presParOf" srcId="{8601E333-4BF0-49DA-B6A3-6A4962225D31}" destId="{037390AC-9F1D-4530-B8A2-DE40C9E14109}" srcOrd="1" destOrd="0" presId="urn:microsoft.com/office/officeart/2005/8/layout/radial1"/>
    <dgm:cxn modelId="{EB0432C4-8920-4381-8C25-81E517302F4E}" type="presParOf" srcId="{037390AC-9F1D-4530-B8A2-DE40C9E14109}" destId="{780C15E0-63B9-4947-A919-53ABD7291F71}" srcOrd="0" destOrd="0" presId="urn:microsoft.com/office/officeart/2005/8/layout/radial1"/>
    <dgm:cxn modelId="{304BD0BB-4598-4AA2-B950-E90158FA4029}" type="presParOf" srcId="{8601E333-4BF0-49DA-B6A3-6A4962225D31}" destId="{9A2E3E54-230E-4359-BF76-5E89C4B405F6}" srcOrd="2" destOrd="0" presId="urn:microsoft.com/office/officeart/2005/8/layout/radial1"/>
    <dgm:cxn modelId="{4975CBF0-CB72-4B2C-ABE2-2209C740C2A7}" type="presParOf" srcId="{8601E333-4BF0-49DA-B6A3-6A4962225D31}" destId="{094AC91E-05B6-4A83-B16E-999C0C28AAA3}" srcOrd="3" destOrd="0" presId="urn:microsoft.com/office/officeart/2005/8/layout/radial1"/>
    <dgm:cxn modelId="{6BA94DAE-C663-46C7-B2EB-CDDBFE9AAC0C}" type="presParOf" srcId="{094AC91E-05B6-4A83-B16E-999C0C28AAA3}" destId="{2C99546C-1EF8-41F8-AF4A-E20EFA2A423E}" srcOrd="0" destOrd="0" presId="urn:microsoft.com/office/officeart/2005/8/layout/radial1"/>
    <dgm:cxn modelId="{D98D6172-E1A3-4156-BEC4-7A8BBAA791A1}" type="presParOf" srcId="{8601E333-4BF0-49DA-B6A3-6A4962225D31}" destId="{55B9F935-57D6-4B54-AE0A-8E791FEAF3EE}" srcOrd="4" destOrd="0" presId="urn:microsoft.com/office/officeart/2005/8/layout/radial1"/>
    <dgm:cxn modelId="{670735F0-D83F-494A-BDE1-1FA5A107CF6C}" type="presParOf" srcId="{8601E333-4BF0-49DA-B6A3-6A4962225D31}" destId="{B7A49673-766F-43AB-9BC6-A8EC46D0FCD3}" srcOrd="5" destOrd="0" presId="urn:microsoft.com/office/officeart/2005/8/layout/radial1"/>
    <dgm:cxn modelId="{C84A305B-1005-471E-BE79-39AB7EDCFCE6}" type="presParOf" srcId="{B7A49673-766F-43AB-9BC6-A8EC46D0FCD3}" destId="{6C791925-516F-4596-88EE-E4E7B3F49E24}" srcOrd="0" destOrd="0" presId="urn:microsoft.com/office/officeart/2005/8/layout/radial1"/>
    <dgm:cxn modelId="{98D59C04-3AB7-4F53-AC76-6FFBDC3387A9}" type="presParOf" srcId="{8601E333-4BF0-49DA-B6A3-6A4962225D31}" destId="{2E255B2B-DEEF-4563-815F-BE7F1A76C169}" srcOrd="6" destOrd="0" presId="urn:microsoft.com/office/officeart/2005/8/layout/radial1"/>
    <dgm:cxn modelId="{0E5BA3D2-053D-4DC4-B071-6572BAB2BE1E}" type="presParOf" srcId="{8601E333-4BF0-49DA-B6A3-6A4962225D31}" destId="{72EEF1F8-07F0-4702-9E09-2735EA71F7B5}" srcOrd="7" destOrd="0" presId="urn:microsoft.com/office/officeart/2005/8/layout/radial1"/>
    <dgm:cxn modelId="{BD14F563-D7F6-40A5-8F4B-2C77EA6EB7CE}" type="presParOf" srcId="{72EEF1F8-07F0-4702-9E09-2735EA71F7B5}" destId="{A8D99D84-0FFE-40AB-BBDB-941A7E981128}" srcOrd="0" destOrd="0" presId="urn:microsoft.com/office/officeart/2005/8/layout/radial1"/>
    <dgm:cxn modelId="{72B13069-A600-4BF8-9766-D7172DA0B7F0}" type="presParOf" srcId="{8601E333-4BF0-49DA-B6A3-6A4962225D31}" destId="{49D85D9F-133F-4ADE-8C2C-0854D63E7094}"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MCA Reading</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5D00100D-C4AD-4B55-A485-4D5098B8E744}">
      <dgm:prSet phldrT="[Text]" custT="1"/>
      <dgm:spPr/>
      <dgm:t>
        <a:bodyPr/>
        <a:lstStyle/>
        <a:p>
          <a:endParaRPr lang="en-US"/>
        </a:p>
      </dgm:t>
    </dgm:pt>
    <dgm:pt modelId="{35022949-EA85-4968-97E9-F92D94066A93}" type="parTrans" cxnId="{1003243F-231C-4EE7-9C28-0710C6CA730E}">
      <dgm:prSet/>
      <dgm:spPr/>
      <dgm:t>
        <a:bodyPr/>
        <a:lstStyle/>
        <a:p>
          <a:endParaRPr lang="en-US"/>
        </a:p>
      </dgm:t>
    </dgm:pt>
    <dgm:pt modelId="{E7CBF1DA-CF2E-4E67-8CE8-198654FA279D}" type="sibTrans" cxnId="{1003243F-231C-4EE7-9C28-0710C6CA730E}">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9321F506-7800-4729-8109-8587C7196D04}" type="parTrans" cxnId="{2EB85BA4-B4E9-4D1C-9258-3EA3D2CCBD9A}">
      <dgm:prSet/>
      <dgm:spPr/>
      <dgm:t>
        <a:bodyPr/>
        <a:lstStyle/>
        <a:p>
          <a:endParaRPr lang="en-US"/>
        </a:p>
      </dgm:t>
    </dgm:pt>
    <dgm:pt modelId="{7EE786EB-D0AA-41CB-9648-18F140707D32}" type="sibTrans" cxnId="{2EB85BA4-B4E9-4D1C-9258-3EA3D2CCBD9A}">
      <dgm:prSet/>
      <dgm:spPr/>
      <dgm:t>
        <a:bodyPr/>
        <a:lstStyle/>
        <a:p>
          <a:endParaRPr lang="en-US"/>
        </a:p>
      </dgm:t>
    </dgm:pt>
    <dgm:pt modelId="{ADAA05B0-48B5-4E8A-A32A-97415A38F5B0}">
      <dgm:prSet phldrT="[Text]" custT="1"/>
      <dgm:spPr/>
      <dgm:t>
        <a:bodyPr/>
        <a:lstStyle/>
        <a:p>
          <a:r>
            <a:rPr lang="en-US" sz="1000" dirty="0">
              <a:latin typeface="Dotum" pitchFamily="34" charset="-127"/>
              <a:ea typeface="Dotum" pitchFamily="34" charset="-127"/>
            </a:rPr>
            <a:t>MCA Math</a:t>
          </a:r>
        </a:p>
        <a:p>
          <a:r>
            <a:rPr lang="en-US" sz="1000" dirty="0">
              <a:latin typeface="Dotum" pitchFamily="34" charset="-127"/>
              <a:ea typeface="Dotum" pitchFamily="34" charset="-127"/>
            </a:rPr>
            <a:t>(.78**)</a:t>
          </a:r>
        </a:p>
      </dgm:t>
    </dgm:pt>
    <dgm:pt modelId="{66EB597D-504B-4730-8DF4-C70659C63996}" type="parTrans" cxnId="{9CE25F15-92AD-4F26-BFB3-D00DCD334A6A}">
      <dgm:prSet/>
      <dgm:spPr/>
      <dgm:t>
        <a:bodyPr/>
        <a:lstStyle/>
        <a:p>
          <a:endParaRPr lang="en-US" dirty="0"/>
        </a:p>
      </dgm:t>
    </dgm:pt>
    <dgm:pt modelId="{0094EC50-52C3-4B54-9B5C-E2F9EE2C902C}" type="sibTrans" cxnId="{9CE25F15-92AD-4F26-BFB3-D00DCD334A6A}">
      <dgm:prSet/>
      <dgm:spPr/>
      <dgm:t>
        <a:bodyPr/>
        <a:lstStyle/>
        <a:p>
          <a:endParaRPr lang="en-US"/>
        </a:p>
      </dgm:t>
    </dgm:pt>
    <dgm:pt modelId="{4EAD586E-0E7A-4DB5-AE9C-61914D687238}">
      <dgm:prSet phldrT="[Text]" custT="1"/>
      <dgm:spPr/>
      <dgm:t>
        <a:bodyPr/>
        <a:lstStyle/>
        <a:p>
          <a:r>
            <a:rPr lang="en-US" sz="1000" dirty="0">
              <a:latin typeface="Dotum" pitchFamily="34" charset="-127"/>
              <a:ea typeface="Dotum" pitchFamily="34" charset="-127"/>
            </a:rPr>
            <a:t>MAP Math</a:t>
          </a:r>
        </a:p>
        <a:p>
          <a:r>
            <a:rPr lang="en-US" sz="1000" dirty="0">
              <a:latin typeface="Dotum" pitchFamily="34" charset="-127"/>
              <a:ea typeface="Dotum" pitchFamily="34" charset="-127"/>
            </a:rPr>
            <a:t>(.26**)</a:t>
          </a:r>
        </a:p>
      </dgm:t>
    </dgm:pt>
    <dgm:pt modelId="{47A5761F-2D43-478C-9417-3DDB56889A2D}" type="parTrans" cxnId="{0AC1D97F-BBB2-448D-9C43-A2CCE49E3DD7}">
      <dgm:prSet/>
      <dgm:spPr/>
      <dgm:t>
        <a:bodyPr/>
        <a:lstStyle/>
        <a:p>
          <a:endParaRPr lang="en-US" dirty="0"/>
        </a:p>
      </dgm:t>
    </dgm:pt>
    <dgm:pt modelId="{75FEF8E8-7D3F-4001-98C2-E6DDC9CD4B6E}" type="sibTrans" cxnId="{0AC1D97F-BBB2-448D-9C43-A2CCE49E3DD7}">
      <dgm:prSet/>
      <dgm:spPr/>
      <dgm:t>
        <a:bodyPr/>
        <a:lstStyle/>
        <a:p>
          <a:endParaRPr lang="en-US"/>
        </a:p>
      </dgm:t>
    </dgm:pt>
    <dgm:pt modelId="{A4384B19-94D0-4187-A730-4277567FC1EC}">
      <dgm:prSet phldrT="[Text]" custT="1"/>
      <dgm:spPr/>
      <dgm:t>
        <a:bodyPr/>
        <a:lstStyle/>
        <a:p>
          <a:r>
            <a:rPr lang="en-US" sz="1000" dirty="0">
              <a:latin typeface="Dotum" pitchFamily="34" charset="-127"/>
              <a:ea typeface="Dotum" pitchFamily="34" charset="-127"/>
            </a:rPr>
            <a:t>MAP Reading</a:t>
          </a:r>
        </a:p>
        <a:p>
          <a:r>
            <a:rPr lang="en-US" sz="1000" dirty="0">
              <a:latin typeface="Dotum" pitchFamily="34" charset="-127"/>
              <a:ea typeface="Dotum" pitchFamily="34" charset="-127"/>
            </a:rPr>
            <a:t>(.34**)</a:t>
          </a:r>
        </a:p>
      </dgm:t>
    </dgm:pt>
    <dgm:pt modelId="{6DACB633-27A0-4C24-9CE5-6346EC27B862}" type="parTrans" cxnId="{2832E3D6-1A8C-4AF9-B11B-C6ED0FC2C29D}">
      <dgm:prSet/>
      <dgm:spPr/>
      <dgm:t>
        <a:bodyPr/>
        <a:lstStyle/>
        <a:p>
          <a:endParaRPr lang="en-US" dirty="0"/>
        </a:p>
      </dgm:t>
    </dgm:pt>
    <dgm:pt modelId="{199C84E1-C511-4167-A577-9C841EC8131A}" type="sibTrans" cxnId="{2832E3D6-1A8C-4AF9-B11B-C6ED0FC2C29D}">
      <dgm:prSet/>
      <dgm:spPr/>
      <dgm:t>
        <a:bodyPr/>
        <a:lstStyle/>
        <a:p>
          <a:endParaRPr lang="en-US"/>
        </a:p>
      </dgm:t>
    </dgm:pt>
    <dgm:pt modelId="{52163DDF-8809-421C-982E-F82C22BA8DAC}">
      <dgm:prSet phldrT="[Text]" custT="1"/>
      <dgm:spPr/>
      <dgm:t>
        <a:bodyPr/>
        <a:lstStyle/>
        <a:p>
          <a:r>
            <a:rPr lang="en-US" sz="1000" dirty="0">
              <a:latin typeface="Dotum" pitchFamily="34" charset="-127"/>
              <a:ea typeface="Dotum" pitchFamily="34" charset="-127"/>
            </a:rPr>
            <a:t>GPA</a:t>
          </a:r>
        </a:p>
        <a:p>
          <a:r>
            <a:rPr lang="en-US" sz="1000" dirty="0">
              <a:latin typeface="Dotum" pitchFamily="34" charset="-127"/>
              <a:ea typeface="Dotum" pitchFamily="34" charset="-127"/>
            </a:rPr>
            <a:t>(.46**)</a:t>
          </a:r>
        </a:p>
      </dgm:t>
    </dgm:pt>
    <dgm:pt modelId="{9B5D4776-262D-4F75-997C-7E93A484FD4D}" type="parTrans" cxnId="{DE19CA78-8E4A-4D94-A1F2-ADA79762F77B}">
      <dgm:prSet/>
      <dgm:spPr/>
      <dgm:t>
        <a:bodyPr/>
        <a:lstStyle/>
        <a:p>
          <a:endParaRPr lang="en-US" dirty="0"/>
        </a:p>
      </dgm:t>
    </dgm:pt>
    <dgm:pt modelId="{4768A08E-9307-4A17-ADAB-CD7B47AADB89}" type="sibTrans" cxnId="{DE19CA78-8E4A-4D94-A1F2-ADA79762F77B}">
      <dgm:prSet/>
      <dgm:spPr/>
      <dgm:t>
        <a:bodyPr/>
        <a:lstStyle/>
        <a:p>
          <a:endParaRPr lang="en-US"/>
        </a:p>
      </dgm:t>
    </dgm:pt>
    <dgm:pt modelId="{A5B8779C-6C80-4C5C-ABBF-8560C34A0153}">
      <dgm:prSet phldrT="[Text]" custT="1"/>
      <dgm:spPr/>
      <dgm:t>
        <a:bodyPr/>
        <a:lstStyle/>
        <a:p>
          <a:r>
            <a:rPr lang="en-US" sz="900" dirty="0">
              <a:latin typeface="Dotum" pitchFamily="34" charset="-127"/>
              <a:ea typeface="Dotum" pitchFamily="34" charset="-127"/>
            </a:rPr>
            <a:t>Discipline</a:t>
          </a:r>
        </a:p>
        <a:p>
          <a:r>
            <a:rPr lang="en-US" sz="1000" dirty="0">
              <a:latin typeface="Dotum" pitchFamily="34" charset="-127"/>
              <a:ea typeface="Dotum" pitchFamily="34" charset="-127"/>
            </a:rPr>
            <a:t>(-.23*)</a:t>
          </a:r>
        </a:p>
      </dgm:t>
    </dgm:pt>
    <dgm:pt modelId="{B35B22AA-2925-42B6-95A9-DDFC5E00267C}" type="parTrans" cxnId="{6C64A994-56A5-453F-ABB7-76E156304F25}">
      <dgm:prSet/>
      <dgm:spPr/>
      <dgm:t>
        <a:bodyPr/>
        <a:lstStyle/>
        <a:p>
          <a:endParaRPr lang="en-US" dirty="0"/>
        </a:p>
      </dgm:t>
    </dgm:pt>
    <dgm:pt modelId="{4AB06CCF-36F0-4B86-B49D-0ACB67E42926}" type="sibTrans" cxnId="{6C64A994-56A5-453F-ABB7-76E156304F25}">
      <dgm:prSet/>
      <dgm:spPr/>
      <dgm:t>
        <a:bodyPr/>
        <a:lstStyle/>
        <a:p>
          <a:endParaRPr lang="en-US"/>
        </a:p>
      </dgm:t>
    </dgm:pt>
    <dgm:pt modelId="{F215179E-AB9C-462C-8260-020CC714C58C}">
      <dgm:prSet phldrT="[Text]" custT="1"/>
      <dgm:spPr/>
      <dgm:t>
        <a:bodyPr/>
        <a:lstStyle/>
        <a:p>
          <a:r>
            <a:rPr lang="en-US" sz="1000" dirty="0">
              <a:latin typeface="Dotum" pitchFamily="34" charset="-127"/>
              <a:ea typeface="Dotum" pitchFamily="34" charset="-127"/>
            </a:rPr>
            <a:t>Absence</a:t>
          </a:r>
        </a:p>
        <a:p>
          <a:r>
            <a:rPr lang="en-US" sz="1000" dirty="0">
              <a:latin typeface="Dotum" pitchFamily="34" charset="-127"/>
              <a:ea typeface="Dotum" pitchFamily="34" charset="-127"/>
            </a:rPr>
            <a:t>(-.28**)</a:t>
          </a:r>
        </a:p>
      </dgm:t>
    </dgm:pt>
    <dgm:pt modelId="{554F5791-F88E-444D-9046-BDE3C6E83182}" type="parTrans" cxnId="{196D4A11-18D8-44E9-A14F-7F6BDF5ADD24}">
      <dgm:prSet/>
      <dgm:spPr/>
      <dgm:t>
        <a:bodyPr/>
        <a:lstStyle/>
        <a:p>
          <a:endParaRPr lang="en-US" dirty="0"/>
        </a:p>
      </dgm:t>
    </dgm:pt>
    <dgm:pt modelId="{14E1852E-DABA-4B66-88B6-53644801F999}" type="sibTrans" cxnId="{196D4A11-18D8-44E9-A14F-7F6BDF5ADD24}">
      <dgm:prSet/>
      <dgm:spPr/>
      <dgm:t>
        <a:bodyPr/>
        <a:lstStyle/>
        <a:p>
          <a:endParaRPr lang="en-US"/>
        </a:p>
      </dgm:t>
    </dgm:pt>
    <dgm:pt modelId="{49143BDA-E665-4221-A3EE-45946EBE7199}">
      <dgm:prSet phldrT="[Text]" custT="1"/>
      <dgm:spPr/>
      <dgm:t>
        <a:bodyPr/>
        <a:lstStyle/>
        <a:p>
          <a:r>
            <a:rPr lang="en-US" sz="900" dirty="0" err="1">
              <a:latin typeface="Dotum" pitchFamily="34" charset="-127"/>
              <a:ea typeface="Dotum" pitchFamily="34" charset="-127"/>
            </a:rPr>
            <a:t>Percep</a:t>
          </a:r>
          <a:r>
            <a:rPr lang="en-US" sz="900" dirty="0">
              <a:latin typeface="Dotum" pitchFamily="34" charset="-127"/>
              <a:ea typeface="Dotum" pitchFamily="34" charset="-127"/>
            </a:rPr>
            <a:t>. of Parents</a:t>
          </a:r>
        </a:p>
        <a:p>
          <a:r>
            <a:rPr lang="en-US" sz="900" dirty="0">
              <a:latin typeface="Dotum" pitchFamily="34" charset="-127"/>
              <a:ea typeface="Dotum" pitchFamily="34" charset="-127"/>
            </a:rPr>
            <a:t>(.25**)</a:t>
          </a:r>
        </a:p>
      </dgm:t>
    </dgm:pt>
    <dgm:pt modelId="{BB6C5021-EF31-4F2D-9112-3320E5C28788}" type="parTrans" cxnId="{DC445778-270B-481D-B64A-00A86FBF6AA0}">
      <dgm:prSet/>
      <dgm:spPr/>
      <dgm:t>
        <a:bodyPr/>
        <a:lstStyle/>
        <a:p>
          <a:endParaRPr lang="en-US" dirty="0"/>
        </a:p>
      </dgm:t>
    </dgm:pt>
    <dgm:pt modelId="{5FA84DC2-872B-4E5F-976B-E03106558DF1}" type="sibTrans" cxnId="{DC445778-270B-481D-B64A-00A86FBF6AA0}">
      <dgm:prSet/>
      <dgm:spPr/>
      <dgm:t>
        <a:bodyPr/>
        <a:lstStyle/>
        <a:p>
          <a:endParaRPr lang="en-US"/>
        </a:p>
      </dgm:t>
    </dgm:pt>
    <dgm:pt modelId="{38141863-9F0E-45F7-ADD7-4C66CE64E36A}">
      <dgm:prSet phldrT="[Text]" custT="1"/>
      <dgm:spPr/>
      <dgm:t>
        <a:bodyPr/>
        <a:lstStyle/>
        <a:p>
          <a:r>
            <a:rPr lang="en-US" sz="900" dirty="0">
              <a:latin typeface="Dotum" pitchFamily="34" charset="-127"/>
              <a:ea typeface="Dotum" pitchFamily="34" charset="-127"/>
            </a:rPr>
            <a:t>Percept. of School</a:t>
          </a:r>
        </a:p>
        <a:p>
          <a:r>
            <a:rPr lang="en-US" sz="900" dirty="0">
              <a:latin typeface="Dotum" pitchFamily="34" charset="-127"/>
              <a:ea typeface="Dotum" pitchFamily="34" charset="-127"/>
            </a:rPr>
            <a:t>(.32**)</a:t>
          </a:r>
        </a:p>
      </dgm:t>
    </dgm:pt>
    <dgm:pt modelId="{15C24024-005E-42D8-BD75-DA11C931922E}" type="parTrans" cxnId="{5922C1F8-62F8-4E27-97E9-EDE01343DB52}">
      <dgm:prSet/>
      <dgm:spPr/>
      <dgm:t>
        <a:bodyPr/>
        <a:lstStyle/>
        <a:p>
          <a:endParaRPr lang="en-US"/>
        </a:p>
      </dgm:t>
    </dgm:pt>
    <dgm:pt modelId="{9E9F6322-483D-4AA0-AE5F-FB9F112ECBB8}" type="sibTrans" cxnId="{5922C1F8-62F8-4E27-97E9-EDE01343DB52}">
      <dgm:prSet/>
      <dgm:spPr/>
      <dgm:t>
        <a:bodyPr/>
        <a:lstStyle/>
        <a:p>
          <a:endParaRPr lang="en-US"/>
        </a:p>
      </dgm:t>
    </dgm:pt>
    <dgm:pt modelId="{BD7A25ED-3825-4724-A85B-56AEBEEB8271}">
      <dgm:prSet phldrT="[Text]" custT="1"/>
      <dgm:spPr/>
      <dgm:t>
        <a:bodyPr/>
        <a:lstStyle/>
        <a:p>
          <a:endParaRPr lang="en-US" sz="1000"/>
        </a:p>
      </dgm:t>
    </dgm:pt>
    <dgm:pt modelId="{903D6062-5980-4FE8-98D5-4AB3775B02E1}" type="parTrans" cxnId="{7EA9DD0B-F7B7-40A3-B8EB-C32088B4D55B}">
      <dgm:prSet/>
      <dgm:spPr/>
      <dgm:t>
        <a:bodyPr/>
        <a:lstStyle/>
        <a:p>
          <a:endParaRPr lang="en-US"/>
        </a:p>
      </dgm:t>
    </dgm:pt>
    <dgm:pt modelId="{4D4E8156-A48D-49A1-8481-4E42709EA87E}" type="sibTrans" cxnId="{7EA9DD0B-F7B7-40A3-B8EB-C32088B4D55B}">
      <dgm:prSet/>
      <dgm:spPr/>
      <dgm:t>
        <a:bodyPr/>
        <a:lstStyle/>
        <a:p>
          <a:endParaRPr lang="en-US"/>
        </a:p>
      </dgm:t>
    </dgm:pt>
    <dgm:pt modelId="{E51D7555-099B-460C-BAFA-8EC1A0E0F920}">
      <dgm:prSet phldrT="[Text]" custT="1"/>
      <dgm:spPr/>
      <dgm:t>
        <a:bodyPr/>
        <a:lstStyle/>
        <a:p>
          <a:r>
            <a:rPr lang="en-US" sz="900" dirty="0">
              <a:latin typeface="Dotum" pitchFamily="34" charset="-127"/>
              <a:ea typeface="Dotum" pitchFamily="34" charset="-127"/>
            </a:rPr>
            <a:t>Percept. of Behavior</a:t>
          </a:r>
        </a:p>
        <a:p>
          <a:r>
            <a:rPr lang="en-US" sz="900" dirty="0">
              <a:latin typeface="Dotum" pitchFamily="34" charset="-127"/>
              <a:ea typeface="Dotum" pitchFamily="34" charset="-127"/>
            </a:rPr>
            <a:t>(.40*)</a:t>
          </a:r>
        </a:p>
      </dgm:t>
    </dgm:pt>
    <dgm:pt modelId="{A115832C-0F71-4A14-99A4-916B58E5859A}" type="parTrans" cxnId="{50E5555F-7B95-4991-8764-9226746BB35A}">
      <dgm:prSet/>
      <dgm:spPr/>
      <dgm:t>
        <a:bodyPr/>
        <a:lstStyle/>
        <a:p>
          <a:endParaRPr lang="en-US"/>
        </a:p>
      </dgm:t>
    </dgm:pt>
    <dgm:pt modelId="{E4E78EE3-62D4-4199-A8A1-02EFD1735C07}" type="sibTrans" cxnId="{50E5555F-7B95-4991-8764-9226746BB35A}">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custScaleX="109795" custScaleY="115547"/>
      <dgm:spPr/>
      <dgm:t>
        <a:bodyPr/>
        <a:lstStyle/>
        <a:p>
          <a:endParaRPr lang="en-US"/>
        </a:p>
      </dgm:t>
    </dgm:pt>
    <dgm:pt modelId="{2F805F12-098E-44B3-9BA3-080075209A9E}" type="pres">
      <dgm:prSet presAssocID="{66EB597D-504B-4730-8DF4-C70659C63996}" presName="Name9" presStyleLbl="parChTrans1D2" presStyleIdx="0" presStyleCnt="9"/>
      <dgm:spPr/>
      <dgm:t>
        <a:bodyPr/>
        <a:lstStyle/>
        <a:p>
          <a:endParaRPr lang="en-US"/>
        </a:p>
      </dgm:t>
    </dgm:pt>
    <dgm:pt modelId="{4A50317E-24E6-49E2-9868-95E6A7D0BDD6}" type="pres">
      <dgm:prSet presAssocID="{66EB597D-504B-4730-8DF4-C70659C63996}" presName="connTx" presStyleLbl="parChTrans1D2" presStyleIdx="0" presStyleCnt="9"/>
      <dgm:spPr/>
      <dgm:t>
        <a:bodyPr/>
        <a:lstStyle/>
        <a:p>
          <a:endParaRPr lang="en-US"/>
        </a:p>
      </dgm:t>
    </dgm:pt>
    <dgm:pt modelId="{B9DE329A-F865-49CD-8695-227E3F047246}" type="pres">
      <dgm:prSet presAssocID="{ADAA05B0-48B5-4E8A-A32A-97415A38F5B0}" presName="node" presStyleLbl="node1" presStyleIdx="0" presStyleCnt="9">
        <dgm:presLayoutVars>
          <dgm:bulletEnabled val="1"/>
        </dgm:presLayoutVars>
      </dgm:prSet>
      <dgm:spPr/>
      <dgm:t>
        <a:bodyPr/>
        <a:lstStyle/>
        <a:p>
          <a:endParaRPr lang="en-US"/>
        </a:p>
      </dgm:t>
    </dgm:pt>
    <dgm:pt modelId="{E0EC89FC-1899-43C4-A148-8334F722421E}" type="pres">
      <dgm:prSet presAssocID="{47A5761F-2D43-478C-9417-3DDB56889A2D}" presName="Name9" presStyleLbl="parChTrans1D2" presStyleIdx="1" presStyleCnt="9"/>
      <dgm:spPr/>
      <dgm:t>
        <a:bodyPr/>
        <a:lstStyle/>
        <a:p>
          <a:endParaRPr lang="en-US"/>
        </a:p>
      </dgm:t>
    </dgm:pt>
    <dgm:pt modelId="{CC463542-C612-4674-A088-68E79CCA0DBD}" type="pres">
      <dgm:prSet presAssocID="{47A5761F-2D43-478C-9417-3DDB56889A2D}" presName="connTx" presStyleLbl="parChTrans1D2" presStyleIdx="1" presStyleCnt="9"/>
      <dgm:spPr/>
      <dgm:t>
        <a:bodyPr/>
        <a:lstStyle/>
        <a:p>
          <a:endParaRPr lang="en-US"/>
        </a:p>
      </dgm:t>
    </dgm:pt>
    <dgm:pt modelId="{0344C105-D779-450D-A976-50A967AD4447}" type="pres">
      <dgm:prSet presAssocID="{4EAD586E-0E7A-4DB5-AE9C-61914D687238}" presName="node" presStyleLbl="node1" presStyleIdx="1" presStyleCnt="9">
        <dgm:presLayoutVars>
          <dgm:bulletEnabled val="1"/>
        </dgm:presLayoutVars>
      </dgm:prSet>
      <dgm:spPr/>
      <dgm:t>
        <a:bodyPr/>
        <a:lstStyle/>
        <a:p>
          <a:endParaRPr lang="en-US"/>
        </a:p>
      </dgm:t>
    </dgm:pt>
    <dgm:pt modelId="{C25E0A31-51F2-4386-995A-7ABDDC6AE50A}" type="pres">
      <dgm:prSet presAssocID="{6DACB633-27A0-4C24-9CE5-6346EC27B862}" presName="Name9" presStyleLbl="parChTrans1D2" presStyleIdx="2" presStyleCnt="9"/>
      <dgm:spPr/>
      <dgm:t>
        <a:bodyPr/>
        <a:lstStyle/>
        <a:p>
          <a:endParaRPr lang="en-US"/>
        </a:p>
      </dgm:t>
    </dgm:pt>
    <dgm:pt modelId="{BCA8DAE0-CA95-4E03-8EDC-773615F6DEA6}" type="pres">
      <dgm:prSet presAssocID="{6DACB633-27A0-4C24-9CE5-6346EC27B862}" presName="connTx" presStyleLbl="parChTrans1D2" presStyleIdx="2" presStyleCnt="9"/>
      <dgm:spPr/>
      <dgm:t>
        <a:bodyPr/>
        <a:lstStyle/>
        <a:p>
          <a:endParaRPr lang="en-US"/>
        </a:p>
      </dgm:t>
    </dgm:pt>
    <dgm:pt modelId="{74EE1C68-11EB-4862-B035-C9804200690B}" type="pres">
      <dgm:prSet presAssocID="{A4384B19-94D0-4187-A730-4277567FC1EC}" presName="node" presStyleLbl="node1" presStyleIdx="2" presStyleCnt="9">
        <dgm:presLayoutVars>
          <dgm:bulletEnabled val="1"/>
        </dgm:presLayoutVars>
      </dgm:prSet>
      <dgm:spPr/>
      <dgm:t>
        <a:bodyPr/>
        <a:lstStyle/>
        <a:p>
          <a:endParaRPr lang="en-US"/>
        </a:p>
      </dgm:t>
    </dgm:pt>
    <dgm:pt modelId="{5A7E9367-F2DB-4BA7-BDDB-5528DDA49B95}" type="pres">
      <dgm:prSet presAssocID="{9B5D4776-262D-4F75-997C-7E93A484FD4D}" presName="Name9" presStyleLbl="parChTrans1D2" presStyleIdx="3" presStyleCnt="9"/>
      <dgm:spPr/>
      <dgm:t>
        <a:bodyPr/>
        <a:lstStyle/>
        <a:p>
          <a:endParaRPr lang="en-US"/>
        </a:p>
      </dgm:t>
    </dgm:pt>
    <dgm:pt modelId="{A2742CF4-C932-4A25-8912-526A142D47C7}" type="pres">
      <dgm:prSet presAssocID="{9B5D4776-262D-4F75-997C-7E93A484FD4D}" presName="connTx" presStyleLbl="parChTrans1D2" presStyleIdx="3" presStyleCnt="9"/>
      <dgm:spPr/>
      <dgm:t>
        <a:bodyPr/>
        <a:lstStyle/>
        <a:p>
          <a:endParaRPr lang="en-US"/>
        </a:p>
      </dgm:t>
    </dgm:pt>
    <dgm:pt modelId="{74CBC9CE-57EF-4E8C-9ABC-6BBAC6F38815}" type="pres">
      <dgm:prSet presAssocID="{52163DDF-8809-421C-982E-F82C22BA8DAC}" presName="node" presStyleLbl="node1" presStyleIdx="3" presStyleCnt="9">
        <dgm:presLayoutVars>
          <dgm:bulletEnabled val="1"/>
        </dgm:presLayoutVars>
      </dgm:prSet>
      <dgm:spPr/>
      <dgm:t>
        <a:bodyPr/>
        <a:lstStyle/>
        <a:p>
          <a:endParaRPr lang="en-US"/>
        </a:p>
      </dgm:t>
    </dgm:pt>
    <dgm:pt modelId="{4F776ACC-5C66-48DD-9827-C4830FBC6C26}" type="pres">
      <dgm:prSet presAssocID="{B35B22AA-2925-42B6-95A9-DDFC5E00267C}" presName="Name9" presStyleLbl="parChTrans1D2" presStyleIdx="4" presStyleCnt="9"/>
      <dgm:spPr/>
      <dgm:t>
        <a:bodyPr/>
        <a:lstStyle/>
        <a:p>
          <a:endParaRPr lang="en-US"/>
        </a:p>
      </dgm:t>
    </dgm:pt>
    <dgm:pt modelId="{A66EF257-0AAD-42AD-B200-9374D867C087}" type="pres">
      <dgm:prSet presAssocID="{B35B22AA-2925-42B6-95A9-DDFC5E00267C}" presName="connTx" presStyleLbl="parChTrans1D2" presStyleIdx="4" presStyleCnt="9"/>
      <dgm:spPr/>
      <dgm:t>
        <a:bodyPr/>
        <a:lstStyle/>
        <a:p>
          <a:endParaRPr lang="en-US"/>
        </a:p>
      </dgm:t>
    </dgm:pt>
    <dgm:pt modelId="{E03E4BEE-21D1-4C5A-9E80-BC41CFB9AFDE}" type="pres">
      <dgm:prSet presAssocID="{A5B8779C-6C80-4C5C-ABBF-8560C34A0153}" presName="node" presStyleLbl="node1" presStyleIdx="4" presStyleCnt="9">
        <dgm:presLayoutVars>
          <dgm:bulletEnabled val="1"/>
        </dgm:presLayoutVars>
      </dgm:prSet>
      <dgm:spPr/>
      <dgm:t>
        <a:bodyPr/>
        <a:lstStyle/>
        <a:p>
          <a:endParaRPr lang="en-US"/>
        </a:p>
      </dgm:t>
    </dgm:pt>
    <dgm:pt modelId="{877C7E2F-11DA-47A8-B7CF-30F9A9FB1EF4}" type="pres">
      <dgm:prSet presAssocID="{554F5791-F88E-444D-9046-BDE3C6E83182}" presName="Name9" presStyleLbl="parChTrans1D2" presStyleIdx="5" presStyleCnt="9"/>
      <dgm:spPr/>
      <dgm:t>
        <a:bodyPr/>
        <a:lstStyle/>
        <a:p>
          <a:endParaRPr lang="en-US"/>
        </a:p>
      </dgm:t>
    </dgm:pt>
    <dgm:pt modelId="{7668C442-8F46-419E-8003-B98B5224C5F8}" type="pres">
      <dgm:prSet presAssocID="{554F5791-F88E-444D-9046-BDE3C6E83182}" presName="connTx" presStyleLbl="parChTrans1D2" presStyleIdx="5" presStyleCnt="9"/>
      <dgm:spPr/>
      <dgm:t>
        <a:bodyPr/>
        <a:lstStyle/>
        <a:p>
          <a:endParaRPr lang="en-US"/>
        </a:p>
      </dgm:t>
    </dgm:pt>
    <dgm:pt modelId="{78B1C4C3-4B5B-425A-8C3A-39B811BDBD19}" type="pres">
      <dgm:prSet presAssocID="{F215179E-AB9C-462C-8260-020CC714C58C}" presName="node" presStyleLbl="node1" presStyleIdx="5" presStyleCnt="9">
        <dgm:presLayoutVars>
          <dgm:bulletEnabled val="1"/>
        </dgm:presLayoutVars>
      </dgm:prSet>
      <dgm:spPr/>
      <dgm:t>
        <a:bodyPr/>
        <a:lstStyle/>
        <a:p>
          <a:endParaRPr lang="en-US"/>
        </a:p>
      </dgm:t>
    </dgm:pt>
    <dgm:pt modelId="{2E93A41E-8889-4F5F-BD7E-B072BD8D0ECD}" type="pres">
      <dgm:prSet presAssocID="{BB6C5021-EF31-4F2D-9112-3320E5C28788}" presName="Name9" presStyleLbl="parChTrans1D2" presStyleIdx="6" presStyleCnt="9"/>
      <dgm:spPr/>
      <dgm:t>
        <a:bodyPr/>
        <a:lstStyle/>
        <a:p>
          <a:endParaRPr lang="en-US"/>
        </a:p>
      </dgm:t>
    </dgm:pt>
    <dgm:pt modelId="{F971DC03-0228-49D4-A0C9-097D8482DE06}" type="pres">
      <dgm:prSet presAssocID="{BB6C5021-EF31-4F2D-9112-3320E5C28788}" presName="connTx" presStyleLbl="parChTrans1D2" presStyleIdx="6" presStyleCnt="9"/>
      <dgm:spPr/>
      <dgm:t>
        <a:bodyPr/>
        <a:lstStyle/>
        <a:p>
          <a:endParaRPr lang="en-US"/>
        </a:p>
      </dgm:t>
    </dgm:pt>
    <dgm:pt modelId="{A22026B5-773E-4703-904B-B220C78719CD}" type="pres">
      <dgm:prSet presAssocID="{49143BDA-E665-4221-A3EE-45946EBE7199}" presName="node" presStyleLbl="node1" presStyleIdx="6" presStyleCnt="9">
        <dgm:presLayoutVars>
          <dgm:bulletEnabled val="1"/>
        </dgm:presLayoutVars>
      </dgm:prSet>
      <dgm:spPr/>
      <dgm:t>
        <a:bodyPr/>
        <a:lstStyle/>
        <a:p>
          <a:endParaRPr lang="en-US"/>
        </a:p>
      </dgm:t>
    </dgm:pt>
    <dgm:pt modelId="{7927D228-69C7-46FF-9473-5CC7E656E06A}" type="pres">
      <dgm:prSet presAssocID="{15C24024-005E-42D8-BD75-DA11C931922E}" presName="Name9" presStyleLbl="parChTrans1D2" presStyleIdx="7" presStyleCnt="9"/>
      <dgm:spPr/>
      <dgm:t>
        <a:bodyPr/>
        <a:lstStyle/>
        <a:p>
          <a:endParaRPr lang="en-US"/>
        </a:p>
      </dgm:t>
    </dgm:pt>
    <dgm:pt modelId="{CFC08802-AD98-4AF1-910F-EB1D69AD7D25}" type="pres">
      <dgm:prSet presAssocID="{15C24024-005E-42D8-BD75-DA11C931922E}" presName="connTx" presStyleLbl="parChTrans1D2" presStyleIdx="7" presStyleCnt="9"/>
      <dgm:spPr/>
      <dgm:t>
        <a:bodyPr/>
        <a:lstStyle/>
        <a:p>
          <a:endParaRPr lang="en-US"/>
        </a:p>
      </dgm:t>
    </dgm:pt>
    <dgm:pt modelId="{EDBA66CA-2DE4-41FE-A964-A128FFAA54A2}" type="pres">
      <dgm:prSet presAssocID="{38141863-9F0E-45F7-ADD7-4C66CE64E36A}" presName="node" presStyleLbl="node1" presStyleIdx="7" presStyleCnt="9">
        <dgm:presLayoutVars>
          <dgm:bulletEnabled val="1"/>
        </dgm:presLayoutVars>
      </dgm:prSet>
      <dgm:spPr/>
      <dgm:t>
        <a:bodyPr/>
        <a:lstStyle/>
        <a:p>
          <a:endParaRPr lang="en-US"/>
        </a:p>
      </dgm:t>
    </dgm:pt>
    <dgm:pt modelId="{72B2CBC4-0FA4-440F-8B20-B5387E1DC01F}" type="pres">
      <dgm:prSet presAssocID="{A115832C-0F71-4A14-99A4-916B58E5859A}" presName="Name9" presStyleLbl="parChTrans1D2" presStyleIdx="8" presStyleCnt="9"/>
      <dgm:spPr/>
      <dgm:t>
        <a:bodyPr/>
        <a:lstStyle/>
        <a:p>
          <a:endParaRPr lang="en-US"/>
        </a:p>
      </dgm:t>
    </dgm:pt>
    <dgm:pt modelId="{A0E78A55-5235-4CE6-B5C6-053F9438CB96}" type="pres">
      <dgm:prSet presAssocID="{A115832C-0F71-4A14-99A4-916B58E5859A}" presName="connTx" presStyleLbl="parChTrans1D2" presStyleIdx="8" presStyleCnt="9"/>
      <dgm:spPr/>
      <dgm:t>
        <a:bodyPr/>
        <a:lstStyle/>
        <a:p>
          <a:endParaRPr lang="en-US"/>
        </a:p>
      </dgm:t>
    </dgm:pt>
    <dgm:pt modelId="{EFF4FE57-39B0-481A-8198-6DD22B134B69}" type="pres">
      <dgm:prSet presAssocID="{E51D7555-099B-460C-BAFA-8EC1A0E0F920}" presName="node" presStyleLbl="node1" presStyleIdx="8" presStyleCnt="9" custScaleX="108044">
        <dgm:presLayoutVars>
          <dgm:bulletEnabled val="1"/>
        </dgm:presLayoutVars>
      </dgm:prSet>
      <dgm:spPr/>
      <dgm:t>
        <a:bodyPr/>
        <a:lstStyle/>
        <a:p>
          <a:endParaRPr lang="en-US"/>
        </a:p>
      </dgm:t>
    </dgm:pt>
  </dgm:ptLst>
  <dgm:cxnLst>
    <dgm:cxn modelId="{62DFA4D4-03EB-4ED4-9B2C-B634D384D539}" type="presOf" srcId="{A115832C-0F71-4A14-99A4-916B58E5859A}" destId="{A0E78A55-5235-4CE6-B5C6-053F9438CB96}" srcOrd="1" destOrd="0" presId="urn:microsoft.com/office/officeart/2005/8/layout/radial1"/>
    <dgm:cxn modelId="{4ED1CBB9-B41D-4624-86B5-9A7DE5DBAB9E}" type="presOf" srcId="{47A5761F-2D43-478C-9417-3DDB56889A2D}" destId="{CC463542-C612-4674-A088-68E79CCA0DBD}" srcOrd="1" destOrd="0" presId="urn:microsoft.com/office/officeart/2005/8/layout/radial1"/>
    <dgm:cxn modelId="{EB041158-A9A8-4E56-A9F9-86B6E88EBFF4}" type="presOf" srcId="{15C24024-005E-42D8-BD75-DA11C931922E}" destId="{7927D228-69C7-46FF-9473-5CC7E656E06A}" srcOrd="0" destOrd="0" presId="urn:microsoft.com/office/officeart/2005/8/layout/radial1"/>
    <dgm:cxn modelId="{B7BC6E26-69B9-4520-8287-0522E9D54B2A}" type="presOf" srcId="{A4384B19-94D0-4187-A730-4277567FC1EC}" destId="{74EE1C68-11EB-4862-B035-C9804200690B}" srcOrd="0" destOrd="0" presId="urn:microsoft.com/office/officeart/2005/8/layout/radial1"/>
    <dgm:cxn modelId="{07A83484-0746-44E6-AC50-D27C7895AA35}" type="presOf" srcId="{6DACB633-27A0-4C24-9CE5-6346EC27B862}" destId="{BCA8DAE0-CA95-4E03-8EDC-773615F6DEA6}" srcOrd="1" destOrd="0" presId="urn:microsoft.com/office/officeart/2005/8/layout/radial1"/>
    <dgm:cxn modelId="{26237FB6-8CC8-4BFF-8C6C-5427C47C2A4B}" type="presOf" srcId="{47A5761F-2D43-478C-9417-3DDB56889A2D}" destId="{E0EC89FC-1899-43C4-A148-8334F722421E}" srcOrd="0" destOrd="0" presId="urn:microsoft.com/office/officeart/2005/8/layout/radial1"/>
    <dgm:cxn modelId="{9A5F62EE-6977-44A6-8F80-92099E9E1C28}" type="presOf" srcId="{554F5791-F88E-444D-9046-BDE3C6E83182}" destId="{877C7E2F-11DA-47A8-B7CF-30F9A9FB1EF4}" srcOrd="0" destOrd="0" presId="urn:microsoft.com/office/officeart/2005/8/layout/radial1"/>
    <dgm:cxn modelId="{5922C1F8-62F8-4E27-97E9-EDE01343DB52}" srcId="{AC2F5305-A39D-44FD-A890-C216C0CDE30E}" destId="{38141863-9F0E-45F7-ADD7-4C66CE64E36A}" srcOrd="7" destOrd="0" parTransId="{15C24024-005E-42D8-BD75-DA11C931922E}" sibTransId="{9E9F6322-483D-4AA0-AE5F-FB9F112ECBB8}"/>
    <dgm:cxn modelId="{900BA9F7-4265-42A6-A589-77101F479E42}" type="presOf" srcId="{9B5D4776-262D-4F75-997C-7E93A484FD4D}" destId="{A2742CF4-C932-4A25-8912-526A142D47C7}" srcOrd="1" destOrd="0" presId="urn:microsoft.com/office/officeart/2005/8/layout/radial1"/>
    <dgm:cxn modelId="{F929C6EB-17F6-402E-A99C-5609A3463BBB}" type="presOf" srcId="{B35B22AA-2925-42B6-95A9-DDFC5E00267C}" destId="{A66EF257-0AAD-42AD-B200-9374D867C087}" srcOrd="1" destOrd="0" presId="urn:microsoft.com/office/officeart/2005/8/layout/radial1"/>
    <dgm:cxn modelId="{2303F36C-D8B8-4C1E-B114-209BB8F36B59}" type="presOf" srcId="{38141863-9F0E-45F7-ADD7-4C66CE64E36A}" destId="{EDBA66CA-2DE4-41FE-A964-A128FFAA54A2}" srcOrd="0" destOrd="0" presId="urn:microsoft.com/office/officeart/2005/8/layout/radial1"/>
    <dgm:cxn modelId="{7111717D-AE9A-450D-9144-4C4526080F7B}" type="presOf" srcId="{E51D7555-099B-460C-BAFA-8EC1A0E0F920}" destId="{EFF4FE57-39B0-481A-8198-6DD22B134B69}" srcOrd="0" destOrd="0" presId="urn:microsoft.com/office/officeart/2005/8/layout/radial1"/>
    <dgm:cxn modelId="{98ECE2FC-17B2-47BD-8AE5-60B8ABBD9E37}" srcId="{7BE3FB4B-1351-4FB2-82D5-71FC4E3ED75E}" destId="{AC2F5305-A39D-44FD-A890-C216C0CDE30E}" srcOrd="0" destOrd="0" parTransId="{9EEB612C-34B8-482A-8B04-3FC1779B3B32}" sibTransId="{C15EAA49-4B58-4011-B5EE-010DCCF9C2A5}"/>
    <dgm:cxn modelId="{0AC1D97F-BBB2-448D-9C43-A2CCE49E3DD7}" srcId="{AC2F5305-A39D-44FD-A890-C216C0CDE30E}" destId="{4EAD586E-0E7A-4DB5-AE9C-61914D687238}" srcOrd="1" destOrd="0" parTransId="{47A5761F-2D43-478C-9417-3DDB56889A2D}" sibTransId="{75FEF8E8-7D3F-4001-98C2-E6DDC9CD4B6E}"/>
    <dgm:cxn modelId="{859907A4-2E2D-4DA7-A3B5-C664D3FDB74C}" type="presOf" srcId="{6DACB633-27A0-4C24-9CE5-6346EC27B862}" destId="{C25E0A31-51F2-4386-995A-7ABDDC6AE50A}" srcOrd="0" destOrd="0" presId="urn:microsoft.com/office/officeart/2005/8/layout/radial1"/>
    <dgm:cxn modelId="{E4E30E53-A78C-412D-930C-FBE8E5BF2D32}" type="presOf" srcId="{F215179E-AB9C-462C-8260-020CC714C58C}" destId="{78B1C4C3-4B5B-425A-8C3A-39B811BDBD19}" srcOrd="0" destOrd="0" presId="urn:microsoft.com/office/officeart/2005/8/layout/radial1"/>
    <dgm:cxn modelId="{AA99D4C9-4B93-42FB-9E08-82C872D71BD0}" type="presOf" srcId="{15C24024-005E-42D8-BD75-DA11C931922E}" destId="{CFC08802-AD98-4AF1-910F-EB1D69AD7D25}" srcOrd="1" destOrd="0" presId="urn:microsoft.com/office/officeart/2005/8/layout/radial1"/>
    <dgm:cxn modelId="{37E6F052-F2ED-46F2-BE21-D372D70F33AC}" type="presOf" srcId="{BB6C5021-EF31-4F2D-9112-3320E5C28788}" destId="{2E93A41E-8889-4F5F-BD7E-B072BD8D0ECD}" srcOrd="0" destOrd="0" presId="urn:microsoft.com/office/officeart/2005/8/layout/radial1"/>
    <dgm:cxn modelId="{862913CE-43CA-47D2-BB2A-18555CD0C007}" type="presOf" srcId="{BB6C5021-EF31-4F2D-9112-3320E5C28788}" destId="{F971DC03-0228-49D4-A0C9-097D8482DE06}" srcOrd="1" destOrd="0" presId="urn:microsoft.com/office/officeart/2005/8/layout/radial1"/>
    <dgm:cxn modelId="{50E5555F-7B95-4991-8764-9226746BB35A}" srcId="{AC2F5305-A39D-44FD-A890-C216C0CDE30E}" destId="{E51D7555-099B-460C-BAFA-8EC1A0E0F920}" srcOrd="8" destOrd="0" parTransId="{A115832C-0F71-4A14-99A4-916B58E5859A}" sibTransId="{E4E78EE3-62D4-4199-A8A1-02EFD1735C07}"/>
    <dgm:cxn modelId="{196D4A11-18D8-44E9-A14F-7F6BDF5ADD24}" srcId="{AC2F5305-A39D-44FD-A890-C216C0CDE30E}" destId="{F215179E-AB9C-462C-8260-020CC714C58C}" srcOrd="5" destOrd="0" parTransId="{554F5791-F88E-444D-9046-BDE3C6E83182}" sibTransId="{14E1852E-DABA-4B66-88B6-53644801F999}"/>
    <dgm:cxn modelId="{9CE25F15-92AD-4F26-BFB3-D00DCD334A6A}" srcId="{AC2F5305-A39D-44FD-A890-C216C0CDE30E}" destId="{ADAA05B0-48B5-4E8A-A32A-97415A38F5B0}" srcOrd="0" destOrd="0" parTransId="{66EB597D-504B-4730-8DF4-C70659C63996}" sibTransId="{0094EC50-52C3-4B54-9B5C-E2F9EE2C902C}"/>
    <dgm:cxn modelId="{2141B29B-C70D-42AB-89DA-5A950457EDBF}" type="presOf" srcId="{66EB597D-504B-4730-8DF4-C70659C63996}" destId="{4A50317E-24E6-49E2-9868-95E6A7D0BDD6}" srcOrd="1" destOrd="0" presId="urn:microsoft.com/office/officeart/2005/8/layout/radial1"/>
    <dgm:cxn modelId="{41744D10-B43A-47A8-A8FB-01A46F8105C1}" type="presOf" srcId="{49143BDA-E665-4221-A3EE-45946EBE7199}" destId="{A22026B5-773E-4703-904B-B220C78719CD}" srcOrd="0" destOrd="0" presId="urn:microsoft.com/office/officeart/2005/8/layout/radial1"/>
    <dgm:cxn modelId="{880B6CC3-52C5-4C6E-AF36-403D20E61E59}" type="presOf" srcId="{7BE3FB4B-1351-4FB2-82D5-71FC4E3ED75E}" destId="{8601E333-4BF0-49DA-B6A3-6A4962225D31}" srcOrd="0" destOrd="0" presId="urn:microsoft.com/office/officeart/2005/8/layout/radial1"/>
    <dgm:cxn modelId="{DC936F03-187D-4A57-922F-A088BF81501F}" type="presOf" srcId="{66EB597D-504B-4730-8DF4-C70659C63996}" destId="{2F805F12-098E-44B3-9BA3-080075209A9E}" srcOrd="0" destOrd="0" presId="urn:microsoft.com/office/officeart/2005/8/layout/radial1"/>
    <dgm:cxn modelId="{2EB85BA4-B4E9-4D1C-9258-3EA3D2CCBD9A}" srcId="{7BE3FB4B-1351-4FB2-82D5-71FC4E3ED75E}" destId="{EB407050-B084-4251-8BFA-5D9D77149AD2}" srcOrd="2" destOrd="0" parTransId="{9321F506-7800-4729-8109-8587C7196D04}" sibTransId="{7EE786EB-D0AA-41CB-9648-18F140707D32}"/>
    <dgm:cxn modelId="{7254AE3F-6D13-4127-A49F-778F55347DC0}" type="presOf" srcId="{554F5791-F88E-444D-9046-BDE3C6E83182}" destId="{7668C442-8F46-419E-8003-B98B5224C5F8}" srcOrd="1" destOrd="0" presId="urn:microsoft.com/office/officeart/2005/8/layout/radial1"/>
    <dgm:cxn modelId="{5A24FA6A-1164-45FA-9A59-71445EABBC3D}" type="presOf" srcId="{B35B22AA-2925-42B6-95A9-DDFC5E00267C}" destId="{4F776ACC-5C66-48DD-9827-C4830FBC6C26}" srcOrd="0" destOrd="0" presId="urn:microsoft.com/office/officeart/2005/8/layout/radial1"/>
    <dgm:cxn modelId="{22CBE940-3529-4AD3-8538-6D9A9D87AC49}" type="presOf" srcId="{4EAD586E-0E7A-4DB5-AE9C-61914D687238}" destId="{0344C105-D779-450D-A976-50A967AD4447}" srcOrd="0" destOrd="0" presId="urn:microsoft.com/office/officeart/2005/8/layout/radial1"/>
    <dgm:cxn modelId="{C4C51A7D-8C19-4991-BEBD-5CFB1D20963F}" type="presOf" srcId="{A115832C-0F71-4A14-99A4-916B58E5859A}" destId="{72B2CBC4-0FA4-440F-8B20-B5387E1DC01F}" srcOrd="0" destOrd="0" presId="urn:microsoft.com/office/officeart/2005/8/layout/radial1"/>
    <dgm:cxn modelId="{6C64A994-56A5-453F-ABB7-76E156304F25}" srcId="{AC2F5305-A39D-44FD-A890-C216C0CDE30E}" destId="{A5B8779C-6C80-4C5C-ABBF-8560C34A0153}" srcOrd="4" destOrd="0" parTransId="{B35B22AA-2925-42B6-95A9-DDFC5E00267C}" sibTransId="{4AB06CCF-36F0-4B86-B49D-0ACB67E42926}"/>
    <dgm:cxn modelId="{1003243F-231C-4EE7-9C28-0710C6CA730E}" srcId="{BD7A25ED-3825-4724-A85B-56AEBEEB8271}" destId="{5D00100D-C4AD-4B55-A485-4D5098B8E744}" srcOrd="0" destOrd="0" parTransId="{35022949-EA85-4968-97E9-F92D94066A93}" sibTransId="{E7CBF1DA-CF2E-4E67-8CE8-198654FA279D}"/>
    <dgm:cxn modelId="{F3492343-26EC-4540-AC83-C809866B9B8B}" type="presOf" srcId="{ADAA05B0-48B5-4E8A-A32A-97415A38F5B0}" destId="{B9DE329A-F865-49CD-8695-227E3F047246}" srcOrd="0" destOrd="0" presId="urn:microsoft.com/office/officeart/2005/8/layout/radial1"/>
    <dgm:cxn modelId="{93828566-15A1-48DA-B766-68F1D16C1826}" type="presOf" srcId="{A5B8779C-6C80-4C5C-ABBF-8560C34A0153}" destId="{E03E4BEE-21D1-4C5A-9E80-BC41CFB9AFDE}" srcOrd="0" destOrd="0" presId="urn:microsoft.com/office/officeart/2005/8/layout/radial1"/>
    <dgm:cxn modelId="{DC445778-270B-481D-B64A-00A86FBF6AA0}" srcId="{AC2F5305-A39D-44FD-A890-C216C0CDE30E}" destId="{49143BDA-E665-4221-A3EE-45946EBE7199}" srcOrd="6" destOrd="0" parTransId="{BB6C5021-EF31-4F2D-9112-3320E5C28788}" sibTransId="{5FA84DC2-872B-4E5F-976B-E03106558DF1}"/>
    <dgm:cxn modelId="{7EA9DD0B-F7B7-40A3-B8EB-C32088B4D55B}" srcId="{7BE3FB4B-1351-4FB2-82D5-71FC4E3ED75E}" destId="{BD7A25ED-3825-4724-A85B-56AEBEEB8271}" srcOrd="1" destOrd="0" parTransId="{903D6062-5980-4FE8-98D5-4AB3775B02E1}" sibTransId="{4D4E8156-A48D-49A1-8481-4E42709EA87E}"/>
    <dgm:cxn modelId="{D55A8F28-ED55-4579-B2A0-1A6302D6CF34}" type="presOf" srcId="{AC2F5305-A39D-44FD-A890-C216C0CDE30E}" destId="{97BF6E2A-12E4-43FC-942A-362F243604CB}" srcOrd="0" destOrd="0" presId="urn:microsoft.com/office/officeart/2005/8/layout/radial1"/>
    <dgm:cxn modelId="{DE19CA78-8E4A-4D94-A1F2-ADA79762F77B}" srcId="{AC2F5305-A39D-44FD-A890-C216C0CDE30E}" destId="{52163DDF-8809-421C-982E-F82C22BA8DAC}" srcOrd="3" destOrd="0" parTransId="{9B5D4776-262D-4F75-997C-7E93A484FD4D}" sibTransId="{4768A08E-9307-4A17-ADAB-CD7B47AADB89}"/>
    <dgm:cxn modelId="{2832E3D6-1A8C-4AF9-B11B-C6ED0FC2C29D}" srcId="{AC2F5305-A39D-44FD-A890-C216C0CDE30E}" destId="{A4384B19-94D0-4187-A730-4277567FC1EC}" srcOrd="2" destOrd="0" parTransId="{6DACB633-27A0-4C24-9CE5-6346EC27B862}" sibTransId="{199C84E1-C511-4167-A577-9C841EC8131A}"/>
    <dgm:cxn modelId="{FAC274F1-E601-454E-BEB5-7EB0E5CA3907}" srcId="{7BE3FB4B-1351-4FB2-82D5-71FC4E3ED75E}" destId="{CD95CB9B-8DD2-4299-A442-1D1B371B6C7A}" srcOrd="3" destOrd="0" parTransId="{63E004AF-477D-4698-8764-AFA31AC715E1}" sibTransId="{88034D66-A626-4265-9EAA-D876F518ABB1}"/>
    <dgm:cxn modelId="{EAA34450-B3A1-4932-B695-01985FB99C81}" type="presOf" srcId="{9B5D4776-262D-4F75-997C-7E93A484FD4D}" destId="{5A7E9367-F2DB-4BA7-BDDB-5528DDA49B95}" srcOrd="0" destOrd="0" presId="urn:microsoft.com/office/officeart/2005/8/layout/radial1"/>
    <dgm:cxn modelId="{903CE97A-FAF9-4116-8796-183ACC6BBCC0}" type="presOf" srcId="{52163DDF-8809-421C-982E-F82C22BA8DAC}" destId="{74CBC9CE-57EF-4E8C-9ABC-6BBAC6F38815}" srcOrd="0" destOrd="0" presId="urn:microsoft.com/office/officeart/2005/8/layout/radial1"/>
    <dgm:cxn modelId="{E03C9A4A-A472-475F-B02F-94160C02E935}" type="presParOf" srcId="{8601E333-4BF0-49DA-B6A3-6A4962225D31}" destId="{97BF6E2A-12E4-43FC-942A-362F243604CB}" srcOrd="0" destOrd="0" presId="urn:microsoft.com/office/officeart/2005/8/layout/radial1"/>
    <dgm:cxn modelId="{43404D74-6E18-4222-A46F-D4CC49671D9B}" type="presParOf" srcId="{8601E333-4BF0-49DA-B6A3-6A4962225D31}" destId="{2F805F12-098E-44B3-9BA3-080075209A9E}" srcOrd="1" destOrd="0" presId="urn:microsoft.com/office/officeart/2005/8/layout/radial1"/>
    <dgm:cxn modelId="{972F6DD3-3482-40DD-87A6-2AF0CD5641AC}" type="presParOf" srcId="{2F805F12-098E-44B3-9BA3-080075209A9E}" destId="{4A50317E-24E6-49E2-9868-95E6A7D0BDD6}" srcOrd="0" destOrd="0" presId="urn:microsoft.com/office/officeart/2005/8/layout/radial1"/>
    <dgm:cxn modelId="{A19C8F37-4186-41F9-8982-F14B659B5B60}" type="presParOf" srcId="{8601E333-4BF0-49DA-B6A3-6A4962225D31}" destId="{B9DE329A-F865-49CD-8695-227E3F047246}" srcOrd="2" destOrd="0" presId="urn:microsoft.com/office/officeart/2005/8/layout/radial1"/>
    <dgm:cxn modelId="{019547DA-95DB-45DD-98E2-4F69E6E4BCE8}" type="presParOf" srcId="{8601E333-4BF0-49DA-B6A3-6A4962225D31}" destId="{E0EC89FC-1899-43C4-A148-8334F722421E}" srcOrd="3" destOrd="0" presId="urn:microsoft.com/office/officeart/2005/8/layout/radial1"/>
    <dgm:cxn modelId="{E54C8D3B-24D7-41DA-A3B6-C8575B4FE12C}" type="presParOf" srcId="{E0EC89FC-1899-43C4-A148-8334F722421E}" destId="{CC463542-C612-4674-A088-68E79CCA0DBD}" srcOrd="0" destOrd="0" presId="urn:microsoft.com/office/officeart/2005/8/layout/radial1"/>
    <dgm:cxn modelId="{5E913415-9DBF-4FD5-8765-0C7B7D70AF82}" type="presParOf" srcId="{8601E333-4BF0-49DA-B6A3-6A4962225D31}" destId="{0344C105-D779-450D-A976-50A967AD4447}" srcOrd="4" destOrd="0" presId="urn:microsoft.com/office/officeart/2005/8/layout/radial1"/>
    <dgm:cxn modelId="{19AC4A0D-2D3A-40F4-B240-9232E787961B}" type="presParOf" srcId="{8601E333-4BF0-49DA-B6A3-6A4962225D31}" destId="{C25E0A31-51F2-4386-995A-7ABDDC6AE50A}" srcOrd="5" destOrd="0" presId="urn:microsoft.com/office/officeart/2005/8/layout/radial1"/>
    <dgm:cxn modelId="{3B68E4E9-C185-4DC1-8BF4-190A945264B1}" type="presParOf" srcId="{C25E0A31-51F2-4386-995A-7ABDDC6AE50A}" destId="{BCA8DAE0-CA95-4E03-8EDC-773615F6DEA6}" srcOrd="0" destOrd="0" presId="urn:microsoft.com/office/officeart/2005/8/layout/radial1"/>
    <dgm:cxn modelId="{31E51F50-E9AC-4774-A3E3-3BA4A8FDC80D}" type="presParOf" srcId="{8601E333-4BF0-49DA-B6A3-6A4962225D31}" destId="{74EE1C68-11EB-4862-B035-C9804200690B}" srcOrd="6" destOrd="0" presId="urn:microsoft.com/office/officeart/2005/8/layout/radial1"/>
    <dgm:cxn modelId="{E642D50D-B391-4A0C-A1B0-AB6705E1206E}" type="presParOf" srcId="{8601E333-4BF0-49DA-B6A3-6A4962225D31}" destId="{5A7E9367-F2DB-4BA7-BDDB-5528DDA49B95}" srcOrd="7" destOrd="0" presId="urn:microsoft.com/office/officeart/2005/8/layout/radial1"/>
    <dgm:cxn modelId="{833CBCA1-C734-4B88-BB21-5BD3776B9B44}" type="presParOf" srcId="{5A7E9367-F2DB-4BA7-BDDB-5528DDA49B95}" destId="{A2742CF4-C932-4A25-8912-526A142D47C7}" srcOrd="0" destOrd="0" presId="urn:microsoft.com/office/officeart/2005/8/layout/radial1"/>
    <dgm:cxn modelId="{AF2E9358-08FE-4432-8484-E66B9C9B78EF}" type="presParOf" srcId="{8601E333-4BF0-49DA-B6A3-6A4962225D31}" destId="{74CBC9CE-57EF-4E8C-9ABC-6BBAC6F38815}" srcOrd="8" destOrd="0" presId="urn:microsoft.com/office/officeart/2005/8/layout/radial1"/>
    <dgm:cxn modelId="{2FC53BB7-A5E5-46BF-8F7F-FBDB4621AB94}" type="presParOf" srcId="{8601E333-4BF0-49DA-B6A3-6A4962225D31}" destId="{4F776ACC-5C66-48DD-9827-C4830FBC6C26}" srcOrd="9" destOrd="0" presId="urn:microsoft.com/office/officeart/2005/8/layout/radial1"/>
    <dgm:cxn modelId="{6E5CA853-B5A7-4715-8A5C-1C9347CF0033}" type="presParOf" srcId="{4F776ACC-5C66-48DD-9827-C4830FBC6C26}" destId="{A66EF257-0AAD-42AD-B200-9374D867C087}" srcOrd="0" destOrd="0" presId="urn:microsoft.com/office/officeart/2005/8/layout/radial1"/>
    <dgm:cxn modelId="{F92A9B6E-C247-4E65-B662-F45DB4EC09B6}" type="presParOf" srcId="{8601E333-4BF0-49DA-B6A3-6A4962225D31}" destId="{E03E4BEE-21D1-4C5A-9E80-BC41CFB9AFDE}" srcOrd="10" destOrd="0" presId="urn:microsoft.com/office/officeart/2005/8/layout/radial1"/>
    <dgm:cxn modelId="{895BAA38-D79C-4DAC-87A8-532A427CA9F3}" type="presParOf" srcId="{8601E333-4BF0-49DA-B6A3-6A4962225D31}" destId="{877C7E2F-11DA-47A8-B7CF-30F9A9FB1EF4}" srcOrd="11" destOrd="0" presId="urn:microsoft.com/office/officeart/2005/8/layout/radial1"/>
    <dgm:cxn modelId="{4748972A-7FF7-4617-8BEB-0320A8A93DF5}" type="presParOf" srcId="{877C7E2F-11DA-47A8-B7CF-30F9A9FB1EF4}" destId="{7668C442-8F46-419E-8003-B98B5224C5F8}" srcOrd="0" destOrd="0" presId="urn:microsoft.com/office/officeart/2005/8/layout/radial1"/>
    <dgm:cxn modelId="{294CB440-30A2-40BF-B71F-272DBDFF9254}" type="presParOf" srcId="{8601E333-4BF0-49DA-B6A3-6A4962225D31}" destId="{78B1C4C3-4B5B-425A-8C3A-39B811BDBD19}" srcOrd="12" destOrd="0" presId="urn:microsoft.com/office/officeart/2005/8/layout/radial1"/>
    <dgm:cxn modelId="{E5072BE7-E292-407C-8F59-8FA527D3E8E8}" type="presParOf" srcId="{8601E333-4BF0-49DA-B6A3-6A4962225D31}" destId="{2E93A41E-8889-4F5F-BD7E-B072BD8D0ECD}" srcOrd="13" destOrd="0" presId="urn:microsoft.com/office/officeart/2005/8/layout/radial1"/>
    <dgm:cxn modelId="{AB580EE9-E8C6-454B-9E21-FB311922E030}" type="presParOf" srcId="{2E93A41E-8889-4F5F-BD7E-B072BD8D0ECD}" destId="{F971DC03-0228-49D4-A0C9-097D8482DE06}" srcOrd="0" destOrd="0" presId="urn:microsoft.com/office/officeart/2005/8/layout/radial1"/>
    <dgm:cxn modelId="{C91A1F37-99E8-412A-803F-C6E829D30706}" type="presParOf" srcId="{8601E333-4BF0-49DA-B6A3-6A4962225D31}" destId="{A22026B5-773E-4703-904B-B220C78719CD}" srcOrd="14" destOrd="0" presId="urn:microsoft.com/office/officeart/2005/8/layout/radial1"/>
    <dgm:cxn modelId="{4ABAB705-C1B2-4CC2-A818-1E91859E4582}" type="presParOf" srcId="{8601E333-4BF0-49DA-B6A3-6A4962225D31}" destId="{7927D228-69C7-46FF-9473-5CC7E656E06A}" srcOrd="15" destOrd="0" presId="urn:microsoft.com/office/officeart/2005/8/layout/radial1"/>
    <dgm:cxn modelId="{506704EB-9066-4307-A728-BB3FC31EAF37}" type="presParOf" srcId="{7927D228-69C7-46FF-9473-5CC7E656E06A}" destId="{CFC08802-AD98-4AF1-910F-EB1D69AD7D25}" srcOrd="0" destOrd="0" presId="urn:microsoft.com/office/officeart/2005/8/layout/radial1"/>
    <dgm:cxn modelId="{DED2A538-1E03-46A0-A099-055126ED4D37}" type="presParOf" srcId="{8601E333-4BF0-49DA-B6A3-6A4962225D31}" destId="{EDBA66CA-2DE4-41FE-A964-A128FFAA54A2}" srcOrd="16" destOrd="0" presId="urn:microsoft.com/office/officeart/2005/8/layout/radial1"/>
    <dgm:cxn modelId="{22EF3929-EAB9-48CE-9683-C7FC8F0E974C}" type="presParOf" srcId="{8601E333-4BF0-49DA-B6A3-6A4962225D31}" destId="{72B2CBC4-0FA4-440F-8B20-B5387E1DC01F}" srcOrd="17" destOrd="0" presId="urn:microsoft.com/office/officeart/2005/8/layout/radial1"/>
    <dgm:cxn modelId="{F928ECF5-C0FF-4134-ADBC-E97DF400D307}" type="presParOf" srcId="{72B2CBC4-0FA4-440F-8B20-B5387E1DC01F}" destId="{A0E78A55-5235-4CE6-B5C6-053F9438CB96}" srcOrd="0" destOrd="0" presId="urn:microsoft.com/office/officeart/2005/8/layout/radial1"/>
    <dgm:cxn modelId="{AF35A132-A2BD-40E6-8FDE-F53ECCAEB20F}" type="presParOf" srcId="{8601E333-4BF0-49DA-B6A3-6A4962225D31}" destId="{EFF4FE57-39B0-481A-8198-6DD22B134B69}" srcOrd="18"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BE3FB4B-1351-4FB2-82D5-71FC4E3ED75E}" type="doc">
      <dgm:prSet loTypeId="urn:microsoft.com/office/officeart/2005/8/layout/radial1" loCatId="relationship" qsTypeId="urn:microsoft.com/office/officeart/2005/8/quickstyle/simple1" qsCatId="simple" csTypeId="urn:microsoft.com/office/officeart/2005/8/colors/accent0_1" csCatId="mainScheme" phldr="1"/>
      <dgm:spPr/>
      <dgm:t>
        <a:bodyPr/>
        <a:lstStyle/>
        <a:p>
          <a:endParaRPr lang="en-US"/>
        </a:p>
      </dgm:t>
    </dgm:pt>
    <dgm:pt modelId="{AC2F5305-A39D-44FD-A890-C216C0CDE30E}">
      <dgm:prSet phldrT="[Text]" custT="1"/>
      <dgm:spPr>
        <a:solidFill>
          <a:schemeClr val="bg1">
            <a:lumMod val="95000"/>
          </a:schemeClr>
        </a:solidFill>
      </dgm:spPr>
      <dgm:t>
        <a:bodyPr/>
        <a:lstStyle/>
        <a:p>
          <a:r>
            <a:rPr lang="en-US" sz="1100" dirty="0">
              <a:latin typeface="Dotum" pitchFamily="34" charset="-127"/>
              <a:ea typeface="Dotum" pitchFamily="34" charset="-127"/>
            </a:rPr>
            <a:t>Cum.</a:t>
          </a:r>
        </a:p>
        <a:p>
          <a:r>
            <a:rPr lang="en-US" sz="1100" dirty="0">
              <a:latin typeface="Dotum" pitchFamily="34" charset="-127"/>
              <a:ea typeface="Dotum" pitchFamily="34" charset="-127"/>
            </a:rPr>
            <a:t>GPA</a:t>
          </a:r>
        </a:p>
        <a:p>
          <a:r>
            <a:rPr lang="en-US" sz="1100" dirty="0">
              <a:latin typeface="Dotum" pitchFamily="34" charset="-127"/>
              <a:ea typeface="Dotum" pitchFamily="34" charset="-127"/>
            </a:rPr>
            <a:t>NA</a:t>
          </a:r>
        </a:p>
      </dgm:t>
    </dgm:pt>
    <dgm:pt modelId="{9EEB612C-34B8-482A-8B04-3FC1779B3B32}" type="parTrans" cxnId="{98ECE2FC-17B2-47BD-8AE5-60B8ABBD9E37}">
      <dgm:prSet/>
      <dgm:spPr/>
      <dgm:t>
        <a:bodyPr/>
        <a:lstStyle/>
        <a:p>
          <a:endParaRPr lang="en-US"/>
        </a:p>
      </dgm:t>
    </dgm:pt>
    <dgm:pt modelId="{C15EAA49-4B58-4011-B5EE-010DCCF9C2A5}" type="sibTrans" cxnId="{98ECE2FC-17B2-47BD-8AE5-60B8ABBD9E37}">
      <dgm:prSet/>
      <dgm:spPr/>
      <dgm:t>
        <a:bodyPr/>
        <a:lstStyle/>
        <a:p>
          <a:endParaRPr lang="en-US"/>
        </a:p>
      </dgm:t>
    </dgm:pt>
    <dgm:pt modelId="{26338DFE-68BE-4303-9B1D-AEB5D46F39D9}">
      <dgm:prSet phldrT="[Text]" custT="1"/>
      <dgm:spPr/>
      <dgm:t>
        <a:bodyPr/>
        <a:lstStyle/>
        <a:p>
          <a:r>
            <a:rPr lang="en-US" sz="1000">
              <a:latin typeface="Dotum" pitchFamily="34" charset="-127"/>
              <a:ea typeface="Dotum" pitchFamily="34" charset="-127"/>
            </a:rPr>
            <a:t>MCA Reading</a:t>
          </a:r>
        </a:p>
        <a:p>
          <a:r>
            <a:rPr lang="en-US" sz="1000">
              <a:latin typeface="Dotum" pitchFamily="34" charset="-127"/>
              <a:ea typeface="Dotum" pitchFamily="34" charset="-127"/>
            </a:rPr>
            <a:t>(.46**)</a:t>
          </a:r>
        </a:p>
      </dgm:t>
    </dgm:pt>
    <dgm:pt modelId="{9BD81C4B-BC17-4690-A21A-D993EC2EF395}" type="parTrans" cxnId="{BA1FD7B6-8FA5-4C6F-A02D-E4B75651794D}">
      <dgm:prSet/>
      <dgm:spPr/>
      <dgm:t>
        <a:bodyPr/>
        <a:lstStyle/>
        <a:p>
          <a:endParaRPr lang="en-US"/>
        </a:p>
      </dgm:t>
    </dgm:pt>
    <dgm:pt modelId="{38D0CEAF-34BE-40AE-8B30-EF8C2D257E34}" type="sibTrans" cxnId="{BA1FD7B6-8FA5-4C6F-A02D-E4B75651794D}">
      <dgm:prSet/>
      <dgm:spPr/>
      <dgm:t>
        <a:bodyPr/>
        <a:lstStyle/>
        <a:p>
          <a:endParaRPr lang="en-US"/>
        </a:p>
      </dgm:t>
    </dgm:pt>
    <dgm:pt modelId="{CD95CB9B-8DD2-4299-A442-1D1B371B6C7A}">
      <dgm:prSet phldrT="[Text]"/>
      <dgm:spPr/>
      <dgm:t>
        <a:bodyPr/>
        <a:lstStyle/>
        <a:p>
          <a:endParaRPr lang="en-US"/>
        </a:p>
      </dgm:t>
    </dgm:pt>
    <dgm:pt modelId="{63E004AF-477D-4698-8764-AFA31AC715E1}" type="parTrans" cxnId="{FAC274F1-E601-454E-BEB5-7EB0E5CA3907}">
      <dgm:prSet/>
      <dgm:spPr/>
      <dgm:t>
        <a:bodyPr/>
        <a:lstStyle/>
        <a:p>
          <a:endParaRPr lang="en-US"/>
        </a:p>
      </dgm:t>
    </dgm:pt>
    <dgm:pt modelId="{88034D66-A626-4265-9EAA-D876F518ABB1}" type="sibTrans" cxnId="{FAC274F1-E601-454E-BEB5-7EB0E5CA3907}">
      <dgm:prSet/>
      <dgm:spPr/>
      <dgm:t>
        <a:bodyPr/>
        <a:lstStyle/>
        <a:p>
          <a:endParaRPr lang="en-US"/>
        </a:p>
      </dgm:t>
    </dgm:pt>
    <dgm:pt modelId="{EB407050-B084-4251-8BFA-5D9D77149AD2}">
      <dgm:prSet phldrT="[Text]"/>
      <dgm:spPr/>
      <dgm:t>
        <a:bodyPr/>
        <a:lstStyle/>
        <a:p>
          <a:endParaRPr lang="en-US"/>
        </a:p>
      </dgm:t>
    </dgm:pt>
    <dgm:pt modelId="{7EE786EB-D0AA-41CB-9648-18F140707D32}" type="sibTrans" cxnId="{2EB85BA4-B4E9-4D1C-9258-3EA3D2CCBD9A}">
      <dgm:prSet/>
      <dgm:spPr/>
      <dgm:t>
        <a:bodyPr/>
        <a:lstStyle/>
        <a:p>
          <a:endParaRPr lang="en-US"/>
        </a:p>
      </dgm:t>
    </dgm:pt>
    <dgm:pt modelId="{9321F506-7800-4729-8109-8587C7196D04}" type="parTrans" cxnId="{2EB85BA4-B4E9-4D1C-9258-3EA3D2CCBD9A}">
      <dgm:prSet/>
      <dgm:spPr/>
      <dgm:t>
        <a:bodyPr/>
        <a:lstStyle/>
        <a:p>
          <a:endParaRPr lang="en-US"/>
        </a:p>
      </dgm:t>
    </dgm:pt>
    <dgm:pt modelId="{0FCD0DB5-2DBD-4F8F-AAFC-1DBADA36897C}">
      <dgm:prSet phldrT="[Text]" custT="1"/>
      <dgm:spPr/>
      <dgm:t>
        <a:bodyPr/>
        <a:lstStyle/>
        <a:p>
          <a:endParaRPr lang="en-US" sz="1000"/>
        </a:p>
      </dgm:t>
    </dgm:pt>
    <dgm:pt modelId="{11841C53-F0A6-4D37-AF5B-4D1C4B94B6F0}" type="sibTrans" cxnId="{CA4C7F27-7C4F-4A1F-AF1B-4B2AF6583BAF}">
      <dgm:prSet/>
      <dgm:spPr/>
      <dgm:t>
        <a:bodyPr/>
        <a:lstStyle/>
        <a:p>
          <a:endParaRPr lang="en-US"/>
        </a:p>
      </dgm:t>
    </dgm:pt>
    <dgm:pt modelId="{38697222-1D35-485E-8D84-92835119BFDA}" type="parTrans" cxnId="{CA4C7F27-7C4F-4A1F-AF1B-4B2AF6583BAF}">
      <dgm:prSet/>
      <dgm:spPr/>
      <dgm:t>
        <a:bodyPr/>
        <a:lstStyle/>
        <a:p>
          <a:endParaRPr lang="en-US"/>
        </a:p>
      </dgm:t>
    </dgm:pt>
    <dgm:pt modelId="{A996531C-41D9-49CA-B8C0-77F27A7B17F6}">
      <dgm:prSet phldrT="[Text]" custT="1"/>
      <dgm:spPr/>
      <dgm:t>
        <a:bodyPr/>
        <a:lstStyle/>
        <a:p>
          <a:r>
            <a:rPr lang="en-US" sz="1000" dirty="0">
              <a:latin typeface="Dotum" pitchFamily="34" charset="-127"/>
              <a:ea typeface="Dotum" pitchFamily="34" charset="-127"/>
            </a:rPr>
            <a:t>Discipline</a:t>
          </a:r>
        </a:p>
        <a:p>
          <a:r>
            <a:rPr lang="en-US" sz="1000" dirty="0">
              <a:latin typeface="Dotum" pitchFamily="34" charset="-127"/>
              <a:ea typeface="Dotum" pitchFamily="34" charset="-127"/>
            </a:rPr>
            <a:t>(-.40**)</a:t>
          </a:r>
        </a:p>
      </dgm:t>
    </dgm:pt>
    <dgm:pt modelId="{836E046B-F769-4881-8935-A021510DCABF}" type="parTrans" cxnId="{D21733F0-1639-41E3-AA32-8344D702247D}">
      <dgm:prSet/>
      <dgm:spPr/>
      <dgm:t>
        <a:bodyPr/>
        <a:lstStyle/>
        <a:p>
          <a:endParaRPr lang="en-US"/>
        </a:p>
      </dgm:t>
    </dgm:pt>
    <dgm:pt modelId="{5C558931-4015-4221-9E79-A8668F200C0D}" type="sibTrans" cxnId="{D21733F0-1639-41E3-AA32-8344D702247D}">
      <dgm:prSet/>
      <dgm:spPr/>
      <dgm:t>
        <a:bodyPr/>
        <a:lstStyle/>
        <a:p>
          <a:endParaRPr lang="en-US"/>
        </a:p>
      </dgm:t>
    </dgm:pt>
    <dgm:pt modelId="{37FB2991-4FF7-4FB7-A3FC-CD0E8D7169AD}">
      <dgm:prSet phldrT="[Text]" custT="1"/>
      <dgm:spPr/>
      <dgm:t>
        <a:bodyPr/>
        <a:lstStyle/>
        <a:p>
          <a:r>
            <a:rPr lang="en-US" sz="1000">
              <a:latin typeface="Dotum" pitchFamily="34" charset="-127"/>
              <a:ea typeface="Dotum" pitchFamily="34" charset="-127"/>
            </a:rPr>
            <a:t>Percept. of Self</a:t>
          </a:r>
        </a:p>
        <a:p>
          <a:r>
            <a:rPr lang="en-US" sz="1000">
              <a:latin typeface="Dotum" pitchFamily="34" charset="-127"/>
              <a:ea typeface="Dotum" pitchFamily="34" charset="-127"/>
            </a:rPr>
            <a:t>(.27**)</a:t>
          </a:r>
        </a:p>
      </dgm:t>
    </dgm:pt>
    <dgm:pt modelId="{A48999EE-43FD-4F82-B19B-029B7FD3608F}" type="parTrans" cxnId="{884BDB91-F1DB-412B-83EE-A5831554F2D7}">
      <dgm:prSet/>
      <dgm:spPr/>
      <dgm:t>
        <a:bodyPr/>
        <a:lstStyle/>
        <a:p>
          <a:endParaRPr lang="en-US"/>
        </a:p>
      </dgm:t>
    </dgm:pt>
    <dgm:pt modelId="{15AC4BD2-A7AC-4C1B-8501-2DE82FC734F1}" type="sibTrans" cxnId="{884BDB91-F1DB-412B-83EE-A5831554F2D7}">
      <dgm:prSet/>
      <dgm:spPr/>
      <dgm:t>
        <a:bodyPr/>
        <a:lstStyle/>
        <a:p>
          <a:endParaRPr lang="en-US"/>
        </a:p>
      </dgm:t>
    </dgm:pt>
    <dgm:pt modelId="{71D0B6A1-2F3C-4D3D-AF1E-94E817B78839}">
      <dgm:prSet phldrT="[Text]" custT="1"/>
      <dgm:spPr/>
      <dgm:t>
        <a:bodyPr/>
        <a:lstStyle/>
        <a:p>
          <a:r>
            <a:rPr lang="en-US" sz="1000">
              <a:latin typeface="Dotum" pitchFamily="34" charset="-127"/>
              <a:ea typeface="Dotum" pitchFamily="34" charset="-127"/>
            </a:rPr>
            <a:t>Percept. of Teacher</a:t>
          </a:r>
        </a:p>
        <a:p>
          <a:r>
            <a:rPr lang="en-US" sz="1000">
              <a:latin typeface="Dotum" pitchFamily="34" charset="-127"/>
              <a:ea typeface="Dotum" pitchFamily="34" charset="-127"/>
            </a:rPr>
            <a:t>(.20*)</a:t>
          </a:r>
        </a:p>
      </dgm:t>
    </dgm:pt>
    <dgm:pt modelId="{10B0D7BD-2954-4F60-B6FF-D86A2C6ADFB9}" type="parTrans" cxnId="{F30DCD8B-49AF-47BD-BF13-2A40D8083920}">
      <dgm:prSet/>
      <dgm:spPr/>
      <dgm:t>
        <a:bodyPr/>
        <a:lstStyle/>
        <a:p>
          <a:endParaRPr lang="en-US"/>
        </a:p>
      </dgm:t>
    </dgm:pt>
    <dgm:pt modelId="{E7BDADBB-A027-4343-B910-F7EC0744B4C4}" type="sibTrans" cxnId="{F30DCD8B-49AF-47BD-BF13-2A40D8083920}">
      <dgm:prSet/>
      <dgm:spPr/>
      <dgm:t>
        <a:bodyPr/>
        <a:lstStyle/>
        <a:p>
          <a:endParaRPr lang="en-US"/>
        </a:p>
      </dgm:t>
    </dgm:pt>
    <dgm:pt modelId="{3E2BAA5F-789D-4E57-8E9D-3AFD8F2DD622}">
      <dgm:prSet phldrT="[Text]" custT="1"/>
      <dgm:spPr/>
      <dgm:t>
        <a:bodyPr/>
        <a:lstStyle/>
        <a:p>
          <a:endParaRPr lang="en-US"/>
        </a:p>
      </dgm:t>
    </dgm:pt>
    <dgm:pt modelId="{0D434199-7865-45EC-AB7D-D31918DB8C72}" type="parTrans" cxnId="{1212527F-BFC0-4EA8-B9C8-87D43307D807}">
      <dgm:prSet/>
      <dgm:spPr/>
      <dgm:t>
        <a:bodyPr/>
        <a:lstStyle/>
        <a:p>
          <a:endParaRPr lang="en-US"/>
        </a:p>
      </dgm:t>
    </dgm:pt>
    <dgm:pt modelId="{D8E38174-D9C0-47A7-A6DA-AA1A8D27665D}" type="sibTrans" cxnId="{1212527F-BFC0-4EA8-B9C8-87D43307D807}">
      <dgm:prSet/>
      <dgm:spPr/>
      <dgm:t>
        <a:bodyPr/>
        <a:lstStyle/>
        <a:p>
          <a:endParaRPr lang="en-US"/>
        </a:p>
      </dgm:t>
    </dgm:pt>
    <dgm:pt modelId="{5AA60E1D-9A55-4A40-A596-12FB5A942B4B}">
      <dgm:prSet phldrT="[Text]" custT="1"/>
      <dgm:spPr/>
      <dgm:t>
        <a:bodyPr/>
        <a:lstStyle/>
        <a:p>
          <a:r>
            <a:rPr lang="en-US" sz="1000">
              <a:latin typeface="Dotum" pitchFamily="34" charset="-127"/>
              <a:ea typeface="Dotum" pitchFamily="34" charset="-127"/>
            </a:rPr>
            <a:t>Absence</a:t>
          </a:r>
        </a:p>
        <a:p>
          <a:r>
            <a:rPr lang="en-US" sz="1000">
              <a:latin typeface="Dotum" pitchFamily="34" charset="-127"/>
              <a:ea typeface="Dotum" pitchFamily="34" charset="-127"/>
            </a:rPr>
            <a:t>(-.52*)</a:t>
          </a:r>
        </a:p>
      </dgm:t>
    </dgm:pt>
    <dgm:pt modelId="{B0C3D748-F5C0-409A-8051-6B1841F6FE50}" type="parTrans" cxnId="{266C5624-72FD-4E96-A5D5-7216EA4BE5D5}">
      <dgm:prSet/>
      <dgm:spPr/>
      <dgm:t>
        <a:bodyPr/>
        <a:lstStyle/>
        <a:p>
          <a:endParaRPr lang="en-US"/>
        </a:p>
      </dgm:t>
    </dgm:pt>
    <dgm:pt modelId="{669A03B8-1830-421A-B5BA-94175612D2DC}" type="sibTrans" cxnId="{266C5624-72FD-4E96-A5D5-7216EA4BE5D5}">
      <dgm:prSet/>
      <dgm:spPr/>
      <dgm:t>
        <a:bodyPr/>
        <a:lstStyle/>
        <a:p>
          <a:endParaRPr lang="en-US"/>
        </a:p>
      </dgm:t>
    </dgm:pt>
    <dgm:pt modelId="{4905AC76-D76B-49AB-930B-631A813FF70D}">
      <dgm:prSet phldrT="[Text]" custT="1"/>
      <dgm:spPr/>
      <dgm:t>
        <a:bodyPr/>
        <a:lstStyle/>
        <a:p>
          <a:r>
            <a:rPr lang="en-US" sz="1000" dirty="0">
              <a:latin typeface="Dotum" pitchFamily="34" charset="-127"/>
              <a:ea typeface="Dotum" pitchFamily="34" charset="-127"/>
            </a:rPr>
            <a:t>Tardiness</a:t>
          </a:r>
        </a:p>
        <a:p>
          <a:r>
            <a:rPr lang="en-US" sz="1000" dirty="0">
              <a:latin typeface="Dotum" pitchFamily="34" charset="-127"/>
              <a:ea typeface="Dotum" pitchFamily="34" charset="-127"/>
            </a:rPr>
            <a:t>-.42**</a:t>
          </a:r>
        </a:p>
      </dgm:t>
    </dgm:pt>
    <dgm:pt modelId="{75C5C2D2-606A-459B-8E94-31F5D9C056C9}" type="parTrans" cxnId="{E54C75B1-3212-47A3-8DDF-1C4F1ECDD695}">
      <dgm:prSet/>
      <dgm:spPr/>
      <dgm:t>
        <a:bodyPr/>
        <a:lstStyle/>
        <a:p>
          <a:endParaRPr lang="en-US"/>
        </a:p>
      </dgm:t>
    </dgm:pt>
    <dgm:pt modelId="{195A2C76-FC2B-454A-AAA2-FC7DD4ECC74E}" type="sibTrans" cxnId="{E54C75B1-3212-47A3-8DDF-1C4F1ECDD695}">
      <dgm:prSet/>
      <dgm:spPr/>
      <dgm:t>
        <a:bodyPr/>
        <a:lstStyle/>
        <a:p>
          <a:endParaRPr lang="en-US"/>
        </a:p>
      </dgm:t>
    </dgm:pt>
    <dgm:pt modelId="{44226F1B-0FEB-4726-BEC5-5104154FE4FE}">
      <dgm:prSet phldrT="[Text]" custT="1"/>
      <dgm:spPr/>
      <dgm:t>
        <a:bodyPr/>
        <a:lstStyle/>
        <a:p>
          <a:r>
            <a:rPr lang="en-US" sz="1000">
              <a:latin typeface="Dotum" pitchFamily="34" charset="-127"/>
              <a:ea typeface="Dotum" pitchFamily="34" charset="-127"/>
            </a:rPr>
            <a:t>Percept. of School (.20**)</a:t>
          </a:r>
        </a:p>
      </dgm:t>
    </dgm:pt>
    <dgm:pt modelId="{921E9933-5B76-40E3-9188-D416A1363A40}" type="parTrans" cxnId="{9376A994-47B8-4950-92F0-0FE6A6F77CC3}">
      <dgm:prSet/>
      <dgm:spPr/>
      <dgm:t>
        <a:bodyPr/>
        <a:lstStyle/>
        <a:p>
          <a:endParaRPr lang="en-US"/>
        </a:p>
      </dgm:t>
    </dgm:pt>
    <dgm:pt modelId="{2C2813CC-60AE-4EED-9B7B-5734B23288D3}" type="sibTrans" cxnId="{9376A994-47B8-4950-92F0-0FE6A6F77CC3}">
      <dgm:prSet/>
      <dgm:spPr/>
      <dgm:t>
        <a:bodyPr/>
        <a:lstStyle/>
        <a:p>
          <a:endParaRPr lang="en-US"/>
        </a:p>
      </dgm:t>
    </dgm:pt>
    <dgm:pt modelId="{6C1E10E7-26AE-4041-85C2-75A2BC43883D}">
      <dgm:prSet phldrT="[Text]" custT="1"/>
      <dgm:spPr/>
      <dgm:t>
        <a:bodyPr/>
        <a:lstStyle/>
        <a:p>
          <a:r>
            <a:rPr lang="en-US" sz="1000" dirty="0">
              <a:latin typeface="Dotum" pitchFamily="34" charset="-127"/>
              <a:ea typeface="Dotum" pitchFamily="34" charset="-127"/>
            </a:rPr>
            <a:t>Percept. of </a:t>
          </a:r>
          <a:r>
            <a:rPr lang="en-US" sz="1000" dirty="0" err="1">
              <a:latin typeface="Dotum" pitchFamily="34" charset="-127"/>
              <a:ea typeface="Dotum" pitchFamily="34" charset="-127"/>
            </a:rPr>
            <a:t>Relats</a:t>
          </a:r>
          <a:r>
            <a:rPr lang="en-US" sz="1000" dirty="0">
              <a:latin typeface="Dotum" pitchFamily="34" charset="-127"/>
              <a:ea typeface="Dotum" pitchFamily="34" charset="-127"/>
            </a:rPr>
            <a:t>. (.19*)</a:t>
          </a:r>
        </a:p>
      </dgm:t>
    </dgm:pt>
    <dgm:pt modelId="{3B2F08D6-F52F-4AC1-8A06-2644D2564E32}" type="parTrans" cxnId="{BBDF2B75-FB0A-493F-B369-659E9ED5A8B5}">
      <dgm:prSet/>
      <dgm:spPr/>
      <dgm:t>
        <a:bodyPr/>
        <a:lstStyle/>
        <a:p>
          <a:endParaRPr lang="en-US"/>
        </a:p>
      </dgm:t>
    </dgm:pt>
    <dgm:pt modelId="{2E338E2C-4C90-4DBC-86A2-D00DB7080E63}" type="sibTrans" cxnId="{BBDF2B75-FB0A-493F-B369-659E9ED5A8B5}">
      <dgm:prSet/>
      <dgm:spPr/>
      <dgm:t>
        <a:bodyPr/>
        <a:lstStyle/>
        <a:p>
          <a:endParaRPr lang="en-US"/>
        </a:p>
      </dgm:t>
    </dgm:pt>
    <dgm:pt modelId="{AACE7D44-6CBC-4153-9BC7-ECFFB6C35D76}">
      <dgm:prSet phldrT="[Text]" custT="1"/>
      <dgm:spPr/>
      <dgm:t>
        <a:bodyPr/>
        <a:lstStyle/>
        <a:p>
          <a:endParaRPr lang="en-US" sz="1000">
            <a:latin typeface="Dotum" pitchFamily="34" charset="-127"/>
            <a:ea typeface="Dotum" pitchFamily="34" charset="-127"/>
          </a:endParaRPr>
        </a:p>
      </dgm:t>
    </dgm:pt>
    <dgm:pt modelId="{EFB5F08E-E80C-47DE-9D44-F5D045F5A547}" type="parTrans" cxnId="{59CF9EB9-1387-41B5-8E96-FDA5529BB42A}">
      <dgm:prSet/>
      <dgm:spPr/>
      <dgm:t>
        <a:bodyPr/>
        <a:lstStyle/>
        <a:p>
          <a:endParaRPr lang="en-US"/>
        </a:p>
      </dgm:t>
    </dgm:pt>
    <dgm:pt modelId="{830B5725-FAA1-43FE-B764-51F181653129}" type="sibTrans" cxnId="{59CF9EB9-1387-41B5-8E96-FDA5529BB42A}">
      <dgm:prSet/>
      <dgm:spPr/>
      <dgm:t>
        <a:bodyPr/>
        <a:lstStyle/>
        <a:p>
          <a:endParaRPr lang="en-US"/>
        </a:p>
      </dgm:t>
    </dgm:pt>
    <dgm:pt modelId="{8601E333-4BF0-49DA-B6A3-6A4962225D31}" type="pres">
      <dgm:prSet presAssocID="{7BE3FB4B-1351-4FB2-82D5-71FC4E3ED75E}" presName="cycle" presStyleCnt="0">
        <dgm:presLayoutVars>
          <dgm:chMax val="1"/>
          <dgm:dir/>
          <dgm:animLvl val="ctr"/>
          <dgm:resizeHandles val="exact"/>
        </dgm:presLayoutVars>
      </dgm:prSet>
      <dgm:spPr/>
      <dgm:t>
        <a:bodyPr/>
        <a:lstStyle/>
        <a:p>
          <a:endParaRPr lang="en-US"/>
        </a:p>
      </dgm:t>
    </dgm:pt>
    <dgm:pt modelId="{97BF6E2A-12E4-43FC-942A-362F243604CB}" type="pres">
      <dgm:prSet presAssocID="{AC2F5305-A39D-44FD-A890-C216C0CDE30E}" presName="centerShape" presStyleLbl="node0" presStyleIdx="0" presStyleCnt="1"/>
      <dgm:spPr/>
      <dgm:t>
        <a:bodyPr/>
        <a:lstStyle/>
        <a:p>
          <a:endParaRPr lang="en-US"/>
        </a:p>
      </dgm:t>
    </dgm:pt>
    <dgm:pt modelId="{72EEF1F8-07F0-4702-9E09-2735EA71F7B5}" type="pres">
      <dgm:prSet presAssocID="{9BD81C4B-BC17-4690-A21A-D993EC2EF395}" presName="Name9" presStyleLbl="parChTrans1D2" presStyleIdx="0" presStyleCnt="8"/>
      <dgm:spPr/>
      <dgm:t>
        <a:bodyPr/>
        <a:lstStyle/>
        <a:p>
          <a:endParaRPr lang="en-US"/>
        </a:p>
      </dgm:t>
    </dgm:pt>
    <dgm:pt modelId="{A8D99D84-0FFE-40AB-BBDB-941A7E981128}" type="pres">
      <dgm:prSet presAssocID="{9BD81C4B-BC17-4690-A21A-D993EC2EF395}" presName="connTx" presStyleLbl="parChTrans1D2" presStyleIdx="0" presStyleCnt="8"/>
      <dgm:spPr/>
      <dgm:t>
        <a:bodyPr/>
        <a:lstStyle/>
        <a:p>
          <a:endParaRPr lang="en-US"/>
        </a:p>
      </dgm:t>
    </dgm:pt>
    <dgm:pt modelId="{49D85D9F-133F-4ADE-8C2C-0854D63E7094}" type="pres">
      <dgm:prSet presAssocID="{26338DFE-68BE-4303-9B1D-AEB5D46F39D9}" presName="node" presStyleLbl="node1" presStyleIdx="0" presStyleCnt="8">
        <dgm:presLayoutVars>
          <dgm:bulletEnabled val="1"/>
        </dgm:presLayoutVars>
      </dgm:prSet>
      <dgm:spPr/>
      <dgm:t>
        <a:bodyPr/>
        <a:lstStyle/>
        <a:p>
          <a:endParaRPr lang="en-US"/>
        </a:p>
      </dgm:t>
    </dgm:pt>
    <dgm:pt modelId="{38789791-8E26-432C-B3E1-BF72267CACED}" type="pres">
      <dgm:prSet presAssocID="{836E046B-F769-4881-8935-A021510DCABF}" presName="Name9" presStyleLbl="parChTrans1D2" presStyleIdx="1" presStyleCnt="8"/>
      <dgm:spPr/>
      <dgm:t>
        <a:bodyPr/>
        <a:lstStyle/>
        <a:p>
          <a:endParaRPr lang="en-US"/>
        </a:p>
      </dgm:t>
    </dgm:pt>
    <dgm:pt modelId="{09C182BE-BEFA-4A1B-B74F-EFBC47B1C887}" type="pres">
      <dgm:prSet presAssocID="{836E046B-F769-4881-8935-A021510DCABF}" presName="connTx" presStyleLbl="parChTrans1D2" presStyleIdx="1" presStyleCnt="8"/>
      <dgm:spPr/>
      <dgm:t>
        <a:bodyPr/>
        <a:lstStyle/>
        <a:p>
          <a:endParaRPr lang="en-US"/>
        </a:p>
      </dgm:t>
    </dgm:pt>
    <dgm:pt modelId="{DA5712D1-B77A-4EDF-829F-1503CA949FF7}" type="pres">
      <dgm:prSet presAssocID="{A996531C-41D9-49CA-B8C0-77F27A7B17F6}" presName="node" presStyleLbl="node1" presStyleIdx="1" presStyleCnt="8" custScaleX="111414" custScaleY="108823">
        <dgm:presLayoutVars>
          <dgm:bulletEnabled val="1"/>
        </dgm:presLayoutVars>
      </dgm:prSet>
      <dgm:spPr/>
      <dgm:t>
        <a:bodyPr/>
        <a:lstStyle/>
        <a:p>
          <a:endParaRPr lang="en-US"/>
        </a:p>
      </dgm:t>
    </dgm:pt>
    <dgm:pt modelId="{B114F3BE-D582-4470-9F66-68E458C2D684}" type="pres">
      <dgm:prSet presAssocID="{B0C3D748-F5C0-409A-8051-6B1841F6FE50}" presName="Name9" presStyleLbl="parChTrans1D2" presStyleIdx="2" presStyleCnt="8"/>
      <dgm:spPr/>
      <dgm:t>
        <a:bodyPr/>
        <a:lstStyle/>
        <a:p>
          <a:endParaRPr lang="en-US"/>
        </a:p>
      </dgm:t>
    </dgm:pt>
    <dgm:pt modelId="{F89D2AD7-60AC-473A-B7ED-961BB7CD03E9}" type="pres">
      <dgm:prSet presAssocID="{B0C3D748-F5C0-409A-8051-6B1841F6FE50}" presName="connTx" presStyleLbl="parChTrans1D2" presStyleIdx="2" presStyleCnt="8"/>
      <dgm:spPr/>
      <dgm:t>
        <a:bodyPr/>
        <a:lstStyle/>
        <a:p>
          <a:endParaRPr lang="en-US"/>
        </a:p>
      </dgm:t>
    </dgm:pt>
    <dgm:pt modelId="{58FBBD12-AC21-4956-B585-9EEEBBB46F88}" type="pres">
      <dgm:prSet presAssocID="{5AA60E1D-9A55-4A40-A596-12FB5A942B4B}" presName="node" presStyleLbl="node1" presStyleIdx="2" presStyleCnt="8" custRadScaleRad="98822" custRadScaleInc="-4442">
        <dgm:presLayoutVars>
          <dgm:bulletEnabled val="1"/>
        </dgm:presLayoutVars>
      </dgm:prSet>
      <dgm:spPr/>
      <dgm:t>
        <a:bodyPr/>
        <a:lstStyle/>
        <a:p>
          <a:endParaRPr lang="en-US"/>
        </a:p>
      </dgm:t>
    </dgm:pt>
    <dgm:pt modelId="{FC6D8F3B-ADCA-44EB-BB8F-C00828D4C431}" type="pres">
      <dgm:prSet presAssocID="{75C5C2D2-606A-459B-8E94-31F5D9C056C9}" presName="Name9" presStyleLbl="parChTrans1D2" presStyleIdx="3" presStyleCnt="8"/>
      <dgm:spPr/>
      <dgm:t>
        <a:bodyPr/>
        <a:lstStyle/>
        <a:p>
          <a:endParaRPr lang="en-US"/>
        </a:p>
      </dgm:t>
    </dgm:pt>
    <dgm:pt modelId="{3A5D8C04-1A84-442D-9F05-A3AECA8DDFFE}" type="pres">
      <dgm:prSet presAssocID="{75C5C2D2-606A-459B-8E94-31F5D9C056C9}" presName="connTx" presStyleLbl="parChTrans1D2" presStyleIdx="3" presStyleCnt="8"/>
      <dgm:spPr/>
      <dgm:t>
        <a:bodyPr/>
        <a:lstStyle/>
        <a:p>
          <a:endParaRPr lang="en-US"/>
        </a:p>
      </dgm:t>
    </dgm:pt>
    <dgm:pt modelId="{3FBB5106-7F56-427D-B934-6A3D92750BF3}" type="pres">
      <dgm:prSet presAssocID="{4905AC76-D76B-49AB-930B-631A813FF70D}" presName="node" presStyleLbl="node1" presStyleIdx="3" presStyleCnt="8">
        <dgm:presLayoutVars>
          <dgm:bulletEnabled val="1"/>
        </dgm:presLayoutVars>
      </dgm:prSet>
      <dgm:spPr/>
      <dgm:t>
        <a:bodyPr/>
        <a:lstStyle/>
        <a:p>
          <a:endParaRPr lang="en-US"/>
        </a:p>
      </dgm:t>
    </dgm:pt>
    <dgm:pt modelId="{6E71D568-AC10-4864-A380-5C76B1278D5D}" type="pres">
      <dgm:prSet presAssocID="{A48999EE-43FD-4F82-B19B-029B7FD3608F}" presName="Name9" presStyleLbl="parChTrans1D2" presStyleIdx="4" presStyleCnt="8"/>
      <dgm:spPr/>
      <dgm:t>
        <a:bodyPr/>
        <a:lstStyle/>
        <a:p>
          <a:endParaRPr lang="en-US"/>
        </a:p>
      </dgm:t>
    </dgm:pt>
    <dgm:pt modelId="{DA89A217-A663-428D-AF38-8B445DB363A8}" type="pres">
      <dgm:prSet presAssocID="{A48999EE-43FD-4F82-B19B-029B7FD3608F}" presName="connTx" presStyleLbl="parChTrans1D2" presStyleIdx="4" presStyleCnt="8"/>
      <dgm:spPr/>
      <dgm:t>
        <a:bodyPr/>
        <a:lstStyle/>
        <a:p>
          <a:endParaRPr lang="en-US"/>
        </a:p>
      </dgm:t>
    </dgm:pt>
    <dgm:pt modelId="{7B2AAAE9-5840-4532-B689-B049A0D7DFA2}" type="pres">
      <dgm:prSet presAssocID="{37FB2991-4FF7-4FB7-A3FC-CD0E8D7169AD}" presName="node" presStyleLbl="node1" presStyleIdx="4" presStyleCnt="8">
        <dgm:presLayoutVars>
          <dgm:bulletEnabled val="1"/>
        </dgm:presLayoutVars>
      </dgm:prSet>
      <dgm:spPr/>
      <dgm:t>
        <a:bodyPr/>
        <a:lstStyle/>
        <a:p>
          <a:endParaRPr lang="en-US"/>
        </a:p>
      </dgm:t>
    </dgm:pt>
    <dgm:pt modelId="{89F8F141-E47F-4832-9506-85CD198A9125}" type="pres">
      <dgm:prSet presAssocID="{10B0D7BD-2954-4F60-B6FF-D86A2C6ADFB9}" presName="Name9" presStyleLbl="parChTrans1D2" presStyleIdx="5" presStyleCnt="8"/>
      <dgm:spPr/>
      <dgm:t>
        <a:bodyPr/>
        <a:lstStyle/>
        <a:p>
          <a:endParaRPr lang="en-US"/>
        </a:p>
      </dgm:t>
    </dgm:pt>
    <dgm:pt modelId="{3BDFD2FC-401E-4075-A7F0-AAE2608D6152}" type="pres">
      <dgm:prSet presAssocID="{10B0D7BD-2954-4F60-B6FF-D86A2C6ADFB9}" presName="connTx" presStyleLbl="parChTrans1D2" presStyleIdx="5" presStyleCnt="8"/>
      <dgm:spPr/>
      <dgm:t>
        <a:bodyPr/>
        <a:lstStyle/>
        <a:p>
          <a:endParaRPr lang="en-US"/>
        </a:p>
      </dgm:t>
    </dgm:pt>
    <dgm:pt modelId="{52D5CD3C-7B07-491F-9C1C-49F63959E4B5}" type="pres">
      <dgm:prSet presAssocID="{71D0B6A1-2F3C-4D3D-AF1E-94E817B78839}" presName="node" presStyleLbl="node1" presStyleIdx="5" presStyleCnt="8">
        <dgm:presLayoutVars>
          <dgm:bulletEnabled val="1"/>
        </dgm:presLayoutVars>
      </dgm:prSet>
      <dgm:spPr/>
      <dgm:t>
        <a:bodyPr/>
        <a:lstStyle/>
        <a:p>
          <a:endParaRPr lang="en-US"/>
        </a:p>
      </dgm:t>
    </dgm:pt>
    <dgm:pt modelId="{3201FAA3-459E-470E-AFB7-25F9F7FBDEED}" type="pres">
      <dgm:prSet presAssocID="{921E9933-5B76-40E3-9188-D416A1363A40}" presName="Name9" presStyleLbl="parChTrans1D2" presStyleIdx="6" presStyleCnt="8"/>
      <dgm:spPr/>
      <dgm:t>
        <a:bodyPr/>
        <a:lstStyle/>
        <a:p>
          <a:endParaRPr lang="en-US"/>
        </a:p>
      </dgm:t>
    </dgm:pt>
    <dgm:pt modelId="{0720290E-915E-4BAE-A87A-9791CE9385B1}" type="pres">
      <dgm:prSet presAssocID="{921E9933-5B76-40E3-9188-D416A1363A40}" presName="connTx" presStyleLbl="parChTrans1D2" presStyleIdx="6" presStyleCnt="8"/>
      <dgm:spPr/>
      <dgm:t>
        <a:bodyPr/>
        <a:lstStyle/>
        <a:p>
          <a:endParaRPr lang="en-US"/>
        </a:p>
      </dgm:t>
    </dgm:pt>
    <dgm:pt modelId="{CBBFAD71-7350-4185-BA35-249D86DA2B0A}" type="pres">
      <dgm:prSet presAssocID="{44226F1B-0FEB-4726-BEC5-5104154FE4FE}" presName="node" presStyleLbl="node1" presStyleIdx="6" presStyleCnt="8">
        <dgm:presLayoutVars>
          <dgm:bulletEnabled val="1"/>
        </dgm:presLayoutVars>
      </dgm:prSet>
      <dgm:spPr/>
      <dgm:t>
        <a:bodyPr/>
        <a:lstStyle/>
        <a:p>
          <a:endParaRPr lang="en-US"/>
        </a:p>
      </dgm:t>
    </dgm:pt>
    <dgm:pt modelId="{BF8534F0-F211-4A8C-833F-C0D4D5125700}" type="pres">
      <dgm:prSet presAssocID="{3B2F08D6-F52F-4AC1-8A06-2644D2564E32}" presName="Name9" presStyleLbl="parChTrans1D2" presStyleIdx="7" presStyleCnt="8"/>
      <dgm:spPr/>
      <dgm:t>
        <a:bodyPr/>
        <a:lstStyle/>
        <a:p>
          <a:endParaRPr lang="en-US"/>
        </a:p>
      </dgm:t>
    </dgm:pt>
    <dgm:pt modelId="{31669FD9-B1E7-4288-85A0-85F8F23DA3D5}" type="pres">
      <dgm:prSet presAssocID="{3B2F08D6-F52F-4AC1-8A06-2644D2564E32}" presName="connTx" presStyleLbl="parChTrans1D2" presStyleIdx="7" presStyleCnt="8"/>
      <dgm:spPr/>
      <dgm:t>
        <a:bodyPr/>
        <a:lstStyle/>
        <a:p>
          <a:endParaRPr lang="en-US"/>
        </a:p>
      </dgm:t>
    </dgm:pt>
    <dgm:pt modelId="{5CBB4C10-7722-4339-B947-14FADF20388F}" type="pres">
      <dgm:prSet presAssocID="{6C1E10E7-26AE-4041-85C2-75A2BC43883D}" presName="node" presStyleLbl="node1" presStyleIdx="7" presStyleCnt="8">
        <dgm:presLayoutVars>
          <dgm:bulletEnabled val="1"/>
        </dgm:presLayoutVars>
      </dgm:prSet>
      <dgm:spPr/>
      <dgm:t>
        <a:bodyPr/>
        <a:lstStyle/>
        <a:p>
          <a:endParaRPr lang="en-US"/>
        </a:p>
      </dgm:t>
    </dgm:pt>
  </dgm:ptLst>
  <dgm:cxnLst>
    <dgm:cxn modelId="{78783157-D228-4414-A622-981A830AD906}" type="presOf" srcId="{A996531C-41D9-49CA-B8C0-77F27A7B17F6}" destId="{DA5712D1-B77A-4EDF-829F-1503CA949FF7}" srcOrd="0" destOrd="0" presId="urn:microsoft.com/office/officeart/2005/8/layout/radial1"/>
    <dgm:cxn modelId="{CEBD9218-7809-4692-9007-261D975B6767}" type="presOf" srcId="{921E9933-5B76-40E3-9188-D416A1363A40}" destId="{0720290E-915E-4BAE-A87A-9791CE9385B1}" srcOrd="1" destOrd="0" presId="urn:microsoft.com/office/officeart/2005/8/layout/radial1"/>
    <dgm:cxn modelId="{BA1FD7B6-8FA5-4C6F-A02D-E4B75651794D}" srcId="{AC2F5305-A39D-44FD-A890-C216C0CDE30E}" destId="{26338DFE-68BE-4303-9B1D-AEB5D46F39D9}" srcOrd="0" destOrd="0" parTransId="{9BD81C4B-BC17-4690-A21A-D993EC2EF395}" sibTransId="{38D0CEAF-34BE-40AE-8B30-EF8C2D257E34}"/>
    <dgm:cxn modelId="{7C55EA67-C063-429B-9A66-1923268D0C3B}" type="presOf" srcId="{B0C3D748-F5C0-409A-8051-6B1841F6FE50}" destId="{F89D2AD7-60AC-473A-B7ED-961BB7CD03E9}" srcOrd="1" destOrd="0" presId="urn:microsoft.com/office/officeart/2005/8/layout/radial1"/>
    <dgm:cxn modelId="{FAC274F1-E601-454E-BEB5-7EB0E5CA3907}" srcId="{7BE3FB4B-1351-4FB2-82D5-71FC4E3ED75E}" destId="{CD95CB9B-8DD2-4299-A442-1D1B371B6C7A}" srcOrd="4" destOrd="0" parTransId="{63E004AF-477D-4698-8764-AFA31AC715E1}" sibTransId="{88034D66-A626-4265-9EAA-D876F518ABB1}"/>
    <dgm:cxn modelId="{D0AD150B-DCCC-4B78-9919-DDE1F4F5B638}" type="presOf" srcId="{6C1E10E7-26AE-4041-85C2-75A2BC43883D}" destId="{5CBB4C10-7722-4339-B947-14FADF20388F}" srcOrd="0" destOrd="0" presId="urn:microsoft.com/office/officeart/2005/8/layout/radial1"/>
    <dgm:cxn modelId="{37DEFC11-2EE4-40D4-BA06-3012AFF15B76}" type="presOf" srcId="{37FB2991-4FF7-4FB7-A3FC-CD0E8D7169AD}" destId="{7B2AAAE9-5840-4532-B689-B049A0D7DFA2}" srcOrd="0" destOrd="0" presId="urn:microsoft.com/office/officeart/2005/8/layout/radial1"/>
    <dgm:cxn modelId="{BFA40DA6-6414-48AB-AF66-7103DB0E99A4}" type="presOf" srcId="{4905AC76-D76B-49AB-930B-631A813FF70D}" destId="{3FBB5106-7F56-427D-B934-6A3D92750BF3}" srcOrd="0" destOrd="0" presId="urn:microsoft.com/office/officeart/2005/8/layout/radial1"/>
    <dgm:cxn modelId="{F30DCD8B-49AF-47BD-BF13-2A40D8083920}" srcId="{AC2F5305-A39D-44FD-A890-C216C0CDE30E}" destId="{71D0B6A1-2F3C-4D3D-AF1E-94E817B78839}" srcOrd="5" destOrd="0" parTransId="{10B0D7BD-2954-4F60-B6FF-D86A2C6ADFB9}" sibTransId="{E7BDADBB-A027-4343-B910-F7EC0744B4C4}"/>
    <dgm:cxn modelId="{65A605BB-37B3-430B-BF70-9DFCC051AC0F}" type="presOf" srcId="{836E046B-F769-4881-8935-A021510DCABF}" destId="{38789791-8E26-432C-B3E1-BF72267CACED}" srcOrd="0" destOrd="0" presId="urn:microsoft.com/office/officeart/2005/8/layout/radial1"/>
    <dgm:cxn modelId="{266C5624-72FD-4E96-A5D5-7216EA4BE5D5}" srcId="{AC2F5305-A39D-44FD-A890-C216C0CDE30E}" destId="{5AA60E1D-9A55-4A40-A596-12FB5A942B4B}" srcOrd="2" destOrd="0" parTransId="{B0C3D748-F5C0-409A-8051-6B1841F6FE50}" sibTransId="{669A03B8-1830-421A-B5BA-94175612D2DC}"/>
    <dgm:cxn modelId="{5DC3A92E-C063-45C5-A320-194BAF43EF75}" type="presOf" srcId="{7BE3FB4B-1351-4FB2-82D5-71FC4E3ED75E}" destId="{8601E333-4BF0-49DA-B6A3-6A4962225D31}" srcOrd="0" destOrd="0" presId="urn:microsoft.com/office/officeart/2005/8/layout/radial1"/>
    <dgm:cxn modelId="{780BEE71-7930-4B4F-9079-634E6FDFD9A5}" type="presOf" srcId="{75C5C2D2-606A-459B-8E94-31F5D9C056C9}" destId="{FC6D8F3B-ADCA-44EB-BB8F-C00828D4C431}" srcOrd="0" destOrd="0" presId="urn:microsoft.com/office/officeart/2005/8/layout/radial1"/>
    <dgm:cxn modelId="{E38880B3-4943-4DB5-969A-B340AF6CB1C9}" type="presOf" srcId="{A48999EE-43FD-4F82-B19B-029B7FD3608F}" destId="{6E71D568-AC10-4864-A380-5C76B1278D5D}" srcOrd="0" destOrd="0" presId="urn:microsoft.com/office/officeart/2005/8/layout/radial1"/>
    <dgm:cxn modelId="{8D69180F-515A-4E84-927A-17047C784DE5}" type="presOf" srcId="{10B0D7BD-2954-4F60-B6FF-D86A2C6ADFB9}" destId="{89F8F141-E47F-4832-9506-85CD198A9125}" srcOrd="0" destOrd="0" presId="urn:microsoft.com/office/officeart/2005/8/layout/radial1"/>
    <dgm:cxn modelId="{3973046E-EB0B-4B40-BBD5-07E56F05624A}" type="presOf" srcId="{3B2F08D6-F52F-4AC1-8A06-2644D2564E32}" destId="{BF8534F0-F211-4A8C-833F-C0D4D5125700}" srcOrd="0" destOrd="0" presId="urn:microsoft.com/office/officeart/2005/8/layout/radial1"/>
    <dgm:cxn modelId="{6DF93E1B-6ACA-4ED0-AA3F-E0AF1FE82E0C}" type="presOf" srcId="{26338DFE-68BE-4303-9B1D-AEB5D46F39D9}" destId="{49D85D9F-133F-4ADE-8C2C-0854D63E7094}" srcOrd="0" destOrd="0" presId="urn:microsoft.com/office/officeart/2005/8/layout/radial1"/>
    <dgm:cxn modelId="{9376A994-47B8-4950-92F0-0FE6A6F77CC3}" srcId="{AC2F5305-A39D-44FD-A890-C216C0CDE30E}" destId="{44226F1B-0FEB-4726-BEC5-5104154FE4FE}" srcOrd="6" destOrd="0" parTransId="{921E9933-5B76-40E3-9188-D416A1363A40}" sibTransId="{2C2813CC-60AE-4EED-9B7B-5734B23288D3}"/>
    <dgm:cxn modelId="{98ECE2FC-17B2-47BD-8AE5-60B8ABBD9E37}" srcId="{7BE3FB4B-1351-4FB2-82D5-71FC4E3ED75E}" destId="{AC2F5305-A39D-44FD-A890-C216C0CDE30E}" srcOrd="0" destOrd="0" parTransId="{9EEB612C-34B8-482A-8B04-3FC1779B3B32}" sibTransId="{C15EAA49-4B58-4011-B5EE-010DCCF9C2A5}"/>
    <dgm:cxn modelId="{3E74B901-6D05-401A-BF07-EA2DB5370D39}" type="presOf" srcId="{71D0B6A1-2F3C-4D3D-AF1E-94E817B78839}" destId="{52D5CD3C-7B07-491F-9C1C-49F63959E4B5}" srcOrd="0" destOrd="0" presId="urn:microsoft.com/office/officeart/2005/8/layout/radial1"/>
    <dgm:cxn modelId="{E54C75B1-3212-47A3-8DDF-1C4F1ECDD695}" srcId="{AC2F5305-A39D-44FD-A890-C216C0CDE30E}" destId="{4905AC76-D76B-49AB-930B-631A813FF70D}" srcOrd="3" destOrd="0" parTransId="{75C5C2D2-606A-459B-8E94-31F5D9C056C9}" sibTransId="{195A2C76-FC2B-454A-AAA2-FC7DD4ECC74E}"/>
    <dgm:cxn modelId="{316AF962-1091-4213-9E77-BDE6975A629C}" type="presOf" srcId="{10B0D7BD-2954-4F60-B6FF-D86A2C6ADFB9}" destId="{3BDFD2FC-401E-4075-A7F0-AAE2608D6152}" srcOrd="1" destOrd="0" presId="urn:microsoft.com/office/officeart/2005/8/layout/radial1"/>
    <dgm:cxn modelId="{CA4C7F27-7C4F-4A1F-AF1B-4B2AF6583BAF}" srcId="{7BE3FB4B-1351-4FB2-82D5-71FC4E3ED75E}" destId="{0FCD0DB5-2DBD-4F8F-AAFC-1DBADA36897C}" srcOrd="2" destOrd="0" parTransId="{38697222-1D35-485E-8D84-92835119BFDA}" sibTransId="{11841C53-F0A6-4D37-AF5B-4D1C4B94B6F0}"/>
    <dgm:cxn modelId="{02FA1301-87F4-4E32-AD32-6AB21E34A261}" type="presOf" srcId="{A48999EE-43FD-4F82-B19B-029B7FD3608F}" destId="{DA89A217-A663-428D-AF38-8B445DB363A8}" srcOrd="1" destOrd="0" presId="urn:microsoft.com/office/officeart/2005/8/layout/radial1"/>
    <dgm:cxn modelId="{41D21359-AF17-44F5-AF21-077A55AD4005}" type="presOf" srcId="{75C5C2D2-606A-459B-8E94-31F5D9C056C9}" destId="{3A5D8C04-1A84-442D-9F05-A3AECA8DDFFE}" srcOrd="1" destOrd="0" presId="urn:microsoft.com/office/officeart/2005/8/layout/radial1"/>
    <dgm:cxn modelId="{7AD125C9-491E-4F4E-A882-9A84A251C199}" type="presOf" srcId="{3B2F08D6-F52F-4AC1-8A06-2644D2564E32}" destId="{31669FD9-B1E7-4288-85A0-85F8F23DA3D5}" srcOrd="1" destOrd="0" presId="urn:microsoft.com/office/officeart/2005/8/layout/radial1"/>
    <dgm:cxn modelId="{5610D91C-B897-4123-92FA-80CEA6C70F6A}" type="presOf" srcId="{9BD81C4B-BC17-4690-A21A-D993EC2EF395}" destId="{A8D99D84-0FFE-40AB-BBDB-941A7E981128}" srcOrd="1" destOrd="0" presId="urn:microsoft.com/office/officeart/2005/8/layout/radial1"/>
    <dgm:cxn modelId="{59CF9EB9-1387-41B5-8E96-FDA5529BB42A}" srcId="{7BE3FB4B-1351-4FB2-82D5-71FC4E3ED75E}" destId="{AACE7D44-6CBC-4153-9BC7-ECFFB6C35D76}" srcOrd="1" destOrd="0" parTransId="{EFB5F08E-E80C-47DE-9D44-F5D045F5A547}" sibTransId="{830B5725-FAA1-43FE-B764-51F181653129}"/>
    <dgm:cxn modelId="{2EB85BA4-B4E9-4D1C-9258-3EA3D2CCBD9A}" srcId="{7BE3FB4B-1351-4FB2-82D5-71FC4E3ED75E}" destId="{EB407050-B084-4251-8BFA-5D9D77149AD2}" srcOrd="3" destOrd="0" parTransId="{9321F506-7800-4729-8109-8587C7196D04}" sibTransId="{7EE786EB-D0AA-41CB-9648-18F140707D32}"/>
    <dgm:cxn modelId="{D21733F0-1639-41E3-AA32-8344D702247D}" srcId="{AC2F5305-A39D-44FD-A890-C216C0CDE30E}" destId="{A996531C-41D9-49CA-B8C0-77F27A7B17F6}" srcOrd="1" destOrd="0" parTransId="{836E046B-F769-4881-8935-A021510DCABF}" sibTransId="{5C558931-4015-4221-9E79-A8668F200C0D}"/>
    <dgm:cxn modelId="{D0AD8664-E09D-405E-AF39-C5F891F99875}" type="presOf" srcId="{921E9933-5B76-40E3-9188-D416A1363A40}" destId="{3201FAA3-459E-470E-AFB7-25F9F7FBDEED}" srcOrd="0" destOrd="0" presId="urn:microsoft.com/office/officeart/2005/8/layout/radial1"/>
    <dgm:cxn modelId="{A72A5A07-5B60-4794-94CD-F62D64479BA1}" type="presOf" srcId="{9BD81C4B-BC17-4690-A21A-D993EC2EF395}" destId="{72EEF1F8-07F0-4702-9E09-2735EA71F7B5}" srcOrd="0" destOrd="0" presId="urn:microsoft.com/office/officeart/2005/8/layout/radial1"/>
    <dgm:cxn modelId="{E3B1B36A-720B-43E4-8166-8E93AB2BB7E0}" type="presOf" srcId="{AC2F5305-A39D-44FD-A890-C216C0CDE30E}" destId="{97BF6E2A-12E4-43FC-942A-362F243604CB}" srcOrd="0" destOrd="0" presId="urn:microsoft.com/office/officeart/2005/8/layout/radial1"/>
    <dgm:cxn modelId="{3DE9DE78-D4F2-44B0-80E7-81C08080EFE1}" type="presOf" srcId="{44226F1B-0FEB-4726-BEC5-5104154FE4FE}" destId="{CBBFAD71-7350-4185-BA35-249D86DA2B0A}" srcOrd="0" destOrd="0" presId="urn:microsoft.com/office/officeart/2005/8/layout/radial1"/>
    <dgm:cxn modelId="{BBDF2B75-FB0A-493F-B369-659E9ED5A8B5}" srcId="{AC2F5305-A39D-44FD-A890-C216C0CDE30E}" destId="{6C1E10E7-26AE-4041-85C2-75A2BC43883D}" srcOrd="7" destOrd="0" parTransId="{3B2F08D6-F52F-4AC1-8A06-2644D2564E32}" sibTransId="{2E338E2C-4C90-4DBC-86A2-D00DB7080E63}"/>
    <dgm:cxn modelId="{1212527F-BFC0-4EA8-B9C8-87D43307D807}" srcId="{AACE7D44-6CBC-4153-9BC7-ECFFB6C35D76}" destId="{3E2BAA5F-789D-4E57-8E9D-3AFD8F2DD622}" srcOrd="0" destOrd="0" parTransId="{0D434199-7865-45EC-AB7D-D31918DB8C72}" sibTransId="{D8E38174-D9C0-47A7-A6DA-AA1A8D27665D}"/>
    <dgm:cxn modelId="{D43E630C-08DC-415C-8733-BDC5B58E8E29}" type="presOf" srcId="{836E046B-F769-4881-8935-A021510DCABF}" destId="{09C182BE-BEFA-4A1B-B74F-EFBC47B1C887}" srcOrd="1" destOrd="0" presId="urn:microsoft.com/office/officeart/2005/8/layout/radial1"/>
    <dgm:cxn modelId="{948BEE90-8534-4B82-860F-582428C6774E}" type="presOf" srcId="{5AA60E1D-9A55-4A40-A596-12FB5A942B4B}" destId="{58FBBD12-AC21-4956-B585-9EEEBBB46F88}" srcOrd="0" destOrd="0" presId="urn:microsoft.com/office/officeart/2005/8/layout/radial1"/>
    <dgm:cxn modelId="{884BDB91-F1DB-412B-83EE-A5831554F2D7}" srcId="{AC2F5305-A39D-44FD-A890-C216C0CDE30E}" destId="{37FB2991-4FF7-4FB7-A3FC-CD0E8D7169AD}" srcOrd="4" destOrd="0" parTransId="{A48999EE-43FD-4F82-B19B-029B7FD3608F}" sibTransId="{15AC4BD2-A7AC-4C1B-8501-2DE82FC734F1}"/>
    <dgm:cxn modelId="{6A85F519-3793-4457-9A6C-5213D4511EEA}" type="presOf" srcId="{B0C3D748-F5C0-409A-8051-6B1841F6FE50}" destId="{B114F3BE-D582-4470-9F66-68E458C2D684}" srcOrd="0" destOrd="0" presId="urn:microsoft.com/office/officeart/2005/8/layout/radial1"/>
    <dgm:cxn modelId="{F0E19998-B7D3-4435-AADF-BD7EEF50411C}" type="presParOf" srcId="{8601E333-4BF0-49DA-B6A3-6A4962225D31}" destId="{97BF6E2A-12E4-43FC-942A-362F243604CB}" srcOrd="0" destOrd="0" presId="urn:microsoft.com/office/officeart/2005/8/layout/radial1"/>
    <dgm:cxn modelId="{E14F6B4F-323E-428C-AB3F-1B87AEC253EA}" type="presParOf" srcId="{8601E333-4BF0-49DA-B6A3-6A4962225D31}" destId="{72EEF1F8-07F0-4702-9E09-2735EA71F7B5}" srcOrd="1" destOrd="0" presId="urn:microsoft.com/office/officeart/2005/8/layout/radial1"/>
    <dgm:cxn modelId="{2BBBA52D-A1CB-4000-984F-5383E5656EF4}" type="presParOf" srcId="{72EEF1F8-07F0-4702-9E09-2735EA71F7B5}" destId="{A8D99D84-0FFE-40AB-BBDB-941A7E981128}" srcOrd="0" destOrd="0" presId="urn:microsoft.com/office/officeart/2005/8/layout/radial1"/>
    <dgm:cxn modelId="{A34A295C-63BC-46D3-9401-8C36324E0E90}" type="presParOf" srcId="{8601E333-4BF0-49DA-B6A3-6A4962225D31}" destId="{49D85D9F-133F-4ADE-8C2C-0854D63E7094}" srcOrd="2" destOrd="0" presId="urn:microsoft.com/office/officeart/2005/8/layout/radial1"/>
    <dgm:cxn modelId="{A4C7B959-5270-44A5-844D-9EB3E466AFE0}" type="presParOf" srcId="{8601E333-4BF0-49DA-B6A3-6A4962225D31}" destId="{38789791-8E26-432C-B3E1-BF72267CACED}" srcOrd="3" destOrd="0" presId="urn:microsoft.com/office/officeart/2005/8/layout/radial1"/>
    <dgm:cxn modelId="{6062D206-B89A-4610-A1D8-87405902251B}" type="presParOf" srcId="{38789791-8E26-432C-B3E1-BF72267CACED}" destId="{09C182BE-BEFA-4A1B-B74F-EFBC47B1C887}" srcOrd="0" destOrd="0" presId="urn:microsoft.com/office/officeart/2005/8/layout/radial1"/>
    <dgm:cxn modelId="{0F840375-F048-4655-A629-5E308420F6CD}" type="presParOf" srcId="{8601E333-4BF0-49DA-B6A3-6A4962225D31}" destId="{DA5712D1-B77A-4EDF-829F-1503CA949FF7}" srcOrd="4" destOrd="0" presId="urn:microsoft.com/office/officeart/2005/8/layout/radial1"/>
    <dgm:cxn modelId="{1A3E3D7F-42E1-40D6-96EC-6F15F9898A20}" type="presParOf" srcId="{8601E333-4BF0-49DA-B6A3-6A4962225D31}" destId="{B114F3BE-D582-4470-9F66-68E458C2D684}" srcOrd="5" destOrd="0" presId="urn:microsoft.com/office/officeart/2005/8/layout/radial1"/>
    <dgm:cxn modelId="{FFD877BB-D8CC-4903-A6D0-CE21D4BB4C76}" type="presParOf" srcId="{B114F3BE-D582-4470-9F66-68E458C2D684}" destId="{F89D2AD7-60AC-473A-B7ED-961BB7CD03E9}" srcOrd="0" destOrd="0" presId="urn:microsoft.com/office/officeart/2005/8/layout/radial1"/>
    <dgm:cxn modelId="{02FCE306-A84F-41C7-9EF2-AE74474A0603}" type="presParOf" srcId="{8601E333-4BF0-49DA-B6A3-6A4962225D31}" destId="{58FBBD12-AC21-4956-B585-9EEEBBB46F88}" srcOrd="6" destOrd="0" presId="urn:microsoft.com/office/officeart/2005/8/layout/radial1"/>
    <dgm:cxn modelId="{60DCB586-AF05-42E6-BBC5-6BABD8862839}" type="presParOf" srcId="{8601E333-4BF0-49DA-B6A3-6A4962225D31}" destId="{FC6D8F3B-ADCA-44EB-BB8F-C00828D4C431}" srcOrd="7" destOrd="0" presId="urn:microsoft.com/office/officeart/2005/8/layout/radial1"/>
    <dgm:cxn modelId="{0410C6D5-B8B0-41F6-962D-AEB178AC82D4}" type="presParOf" srcId="{FC6D8F3B-ADCA-44EB-BB8F-C00828D4C431}" destId="{3A5D8C04-1A84-442D-9F05-A3AECA8DDFFE}" srcOrd="0" destOrd="0" presId="urn:microsoft.com/office/officeart/2005/8/layout/radial1"/>
    <dgm:cxn modelId="{B2019EDC-93FF-4F0D-BA0E-3A9D7E5617B7}" type="presParOf" srcId="{8601E333-4BF0-49DA-B6A3-6A4962225D31}" destId="{3FBB5106-7F56-427D-B934-6A3D92750BF3}" srcOrd="8" destOrd="0" presId="urn:microsoft.com/office/officeart/2005/8/layout/radial1"/>
    <dgm:cxn modelId="{78300752-3460-4854-9E20-E2834AB1BE2C}" type="presParOf" srcId="{8601E333-4BF0-49DA-B6A3-6A4962225D31}" destId="{6E71D568-AC10-4864-A380-5C76B1278D5D}" srcOrd="9" destOrd="0" presId="urn:microsoft.com/office/officeart/2005/8/layout/radial1"/>
    <dgm:cxn modelId="{DF03BB43-1155-4A1D-87FF-B8CBED760E64}" type="presParOf" srcId="{6E71D568-AC10-4864-A380-5C76B1278D5D}" destId="{DA89A217-A663-428D-AF38-8B445DB363A8}" srcOrd="0" destOrd="0" presId="urn:microsoft.com/office/officeart/2005/8/layout/radial1"/>
    <dgm:cxn modelId="{9200E4EE-DEAD-4A38-AB60-F64144D90862}" type="presParOf" srcId="{8601E333-4BF0-49DA-B6A3-6A4962225D31}" destId="{7B2AAAE9-5840-4532-B689-B049A0D7DFA2}" srcOrd="10" destOrd="0" presId="urn:microsoft.com/office/officeart/2005/8/layout/radial1"/>
    <dgm:cxn modelId="{77DC7D34-9B97-475F-964E-497ECCB81960}" type="presParOf" srcId="{8601E333-4BF0-49DA-B6A3-6A4962225D31}" destId="{89F8F141-E47F-4832-9506-85CD198A9125}" srcOrd="11" destOrd="0" presId="urn:microsoft.com/office/officeart/2005/8/layout/radial1"/>
    <dgm:cxn modelId="{839BF224-049D-4AFD-8E6F-D5CFB7B4C39D}" type="presParOf" srcId="{89F8F141-E47F-4832-9506-85CD198A9125}" destId="{3BDFD2FC-401E-4075-A7F0-AAE2608D6152}" srcOrd="0" destOrd="0" presId="urn:microsoft.com/office/officeart/2005/8/layout/radial1"/>
    <dgm:cxn modelId="{C9D199FE-0354-473C-9263-25FD50FCE3A6}" type="presParOf" srcId="{8601E333-4BF0-49DA-B6A3-6A4962225D31}" destId="{52D5CD3C-7B07-491F-9C1C-49F63959E4B5}" srcOrd="12" destOrd="0" presId="urn:microsoft.com/office/officeart/2005/8/layout/radial1"/>
    <dgm:cxn modelId="{A3664F39-260A-4ADD-8D67-BF9428F06ED9}" type="presParOf" srcId="{8601E333-4BF0-49DA-B6A3-6A4962225D31}" destId="{3201FAA3-459E-470E-AFB7-25F9F7FBDEED}" srcOrd="13" destOrd="0" presId="urn:microsoft.com/office/officeart/2005/8/layout/radial1"/>
    <dgm:cxn modelId="{7B60E091-1FB1-4E4B-BEC6-569693E4B1FD}" type="presParOf" srcId="{3201FAA3-459E-470E-AFB7-25F9F7FBDEED}" destId="{0720290E-915E-4BAE-A87A-9791CE9385B1}" srcOrd="0" destOrd="0" presId="urn:microsoft.com/office/officeart/2005/8/layout/radial1"/>
    <dgm:cxn modelId="{7921C9AE-DFB1-43F3-A864-B0CEB3B72753}" type="presParOf" srcId="{8601E333-4BF0-49DA-B6A3-6A4962225D31}" destId="{CBBFAD71-7350-4185-BA35-249D86DA2B0A}" srcOrd="14" destOrd="0" presId="urn:microsoft.com/office/officeart/2005/8/layout/radial1"/>
    <dgm:cxn modelId="{F7C1BD72-2860-4D9C-BEF8-AB6F84B2EF59}" type="presParOf" srcId="{8601E333-4BF0-49DA-B6A3-6A4962225D31}" destId="{BF8534F0-F211-4A8C-833F-C0D4D5125700}" srcOrd="15" destOrd="0" presId="urn:microsoft.com/office/officeart/2005/8/layout/radial1"/>
    <dgm:cxn modelId="{F2CC9D73-DC9A-4AF1-AA22-2705C31979D0}" type="presParOf" srcId="{BF8534F0-F211-4A8C-833F-C0D4D5125700}" destId="{31669FD9-B1E7-4288-85A0-85F8F23DA3D5}" srcOrd="0" destOrd="0" presId="urn:microsoft.com/office/officeart/2005/8/layout/radial1"/>
    <dgm:cxn modelId="{D2000756-5443-4E6D-B552-2891CD32E58A}" type="presParOf" srcId="{8601E333-4BF0-49DA-B6A3-6A4962225D31}" destId="{5CBB4C10-7722-4339-B947-14FADF20388F}"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1CEE6A-0E18-4EEA-BC00-DE8C7FD1C2A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9ECE754-7F0B-492F-9B38-F25246E439EB}">
      <dgm:prSet phldrT="[Text]"/>
      <dgm:spPr/>
      <dgm:t>
        <a:bodyPr/>
        <a:lstStyle/>
        <a:p>
          <a:r>
            <a:rPr lang="en-US" dirty="0" smtClean="0"/>
            <a:t>Outcomes</a:t>
          </a:r>
          <a:endParaRPr lang="en-US" dirty="0"/>
        </a:p>
      </dgm:t>
    </dgm:pt>
    <dgm:pt modelId="{B71DA1B0-34B1-432A-8CCC-FE4D202ABABB}" type="parTrans" cxnId="{ACBFF4D7-6117-4CD8-8E4C-453912C18251}">
      <dgm:prSet/>
      <dgm:spPr/>
      <dgm:t>
        <a:bodyPr/>
        <a:lstStyle/>
        <a:p>
          <a:endParaRPr lang="en-US"/>
        </a:p>
      </dgm:t>
    </dgm:pt>
    <dgm:pt modelId="{C21BE5A1-8E04-4B03-AD92-821DBCCD1BD5}" type="sibTrans" cxnId="{ACBFF4D7-6117-4CD8-8E4C-453912C18251}">
      <dgm:prSet/>
      <dgm:spPr/>
      <dgm:t>
        <a:bodyPr/>
        <a:lstStyle/>
        <a:p>
          <a:endParaRPr lang="en-US"/>
        </a:p>
      </dgm:t>
    </dgm:pt>
    <dgm:pt modelId="{04F612D6-A0A2-4464-9E02-FB2EFD45F09F}">
      <dgm:prSet phldrT="[Text]"/>
      <dgm:spPr/>
      <dgm:t>
        <a:bodyPr/>
        <a:lstStyle/>
        <a:p>
          <a:r>
            <a:rPr lang="en-US" dirty="0" smtClean="0"/>
            <a:t>Determine Outcomes</a:t>
          </a:r>
          <a:endParaRPr lang="en-US" dirty="0"/>
        </a:p>
      </dgm:t>
    </dgm:pt>
    <dgm:pt modelId="{05676411-A617-4865-88DB-7E54CFCBDA6E}" type="parTrans" cxnId="{4D314B8C-F4F0-4F4A-99E5-94A246D605F6}">
      <dgm:prSet/>
      <dgm:spPr/>
      <dgm:t>
        <a:bodyPr/>
        <a:lstStyle/>
        <a:p>
          <a:endParaRPr lang="en-US"/>
        </a:p>
      </dgm:t>
    </dgm:pt>
    <dgm:pt modelId="{0A18C439-2681-4076-AC2A-E9202BC5E79D}" type="sibTrans" cxnId="{4D314B8C-F4F0-4F4A-99E5-94A246D605F6}">
      <dgm:prSet/>
      <dgm:spPr/>
      <dgm:t>
        <a:bodyPr/>
        <a:lstStyle/>
        <a:p>
          <a:endParaRPr lang="en-US"/>
        </a:p>
      </dgm:t>
    </dgm:pt>
    <dgm:pt modelId="{442F50A6-13C7-42CA-A6D0-19863AD42EEA}">
      <dgm:prSet phldrT="[Text]"/>
      <dgm:spPr/>
      <dgm:t>
        <a:bodyPr/>
        <a:lstStyle/>
        <a:p>
          <a:r>
            <a:rPr lang="en-US" dirty="0" smtClean="0"/>
            <a:t>Assessments</a:t>
          </a:r>
          <a:endParaRPr lang="en-US" dirty="0"/>
        </a:p>
      </dgm:t>
    </dgm:pt>
    <dgm:pt modelId="{69DBE220-D409-4974-89D2-97B8EFA66F96}" type="parTrans" cxnId="{3A12B985-F52F-4899-8CE9-CE86406CC740}">
      <dgm:prSet/>
      <dgm:spPr/>
      <dgm:t>
        <a:bodyPr/>
        <a:lstStyle/>
        <a:p>
          <a:endParaRPr lang="en-US"/>
        </a:p>
      </dgm:t>
    </dgm:pt>
    <dgm:pt modelId="{D9DCBB91-825C-42F3-97ED-CC65B6F01DD7}" type="sibTrans" cxnId="{3A12B985-F52F-4899-8CE9-CE86406CC740}">
      <dgm:prSet/>
      <dgm:spPr/>
      <dgm:t>
        <a:bodyPr/>
        <a:lstStyle/>
        <a:p>
          <a:endParaRPr lang="en-US"/>
        </a:p>
      </dgm:t>
    </dgm:pt>
    <dgm:pt modelId="{834119E7-7E77-4665-8261-F13775AB5E75}">
      <dgm:prSet phldrT="[Text]"/>
      <dgm:spPr/>
      <dgm:t>
        <a:bodyPr/>
        <a:lstStyle/>
        <a:p>
          <a:r>
            <a:rPr lang="en-US" dirty="0" smtClean="0"/>
            <a:t>Formative Assessments</a:t>
          </a:r>
          <a:endParaRPr lang="en-US" dirty="0"/>
        </a:p>
      </dgm:t>
    </dgm:pt>
    <dgm:pt modelId="{90CE788C-3ADE-4B27-A5D0-6A74EC787913}" type="parTrans" cxnId="{E3749ADE-111A-4C1D-AE62-94674D664334}">
      <dgm:prSet/>
      <dgm:spPr/>
      <dgm:t>
        <a:bodyPr/>
        <a:lstStyle/>
        <a:p>
          <a:endParaRPr lang="en-US"/>
        </a:p>
      </dgm:t>
    </dgm:pt>
    <dgm:pt modelId="{5DDDC8D4-AD74-49EB-9F61-8929B4E9F89A}" type="sibTrans" cxnId="{E3749ADE-111A-4C1D-AE62-94674D664334}">
      <dgm:prSet/>
      <dgm:spPr/>
      <dgm:t>
        <a:bodyPr/>
        <a:lstStyle/>
        <a:p>
          <a:endParaRPr lang="en-US"/>
        </a:p>
      </dgm:t>
    </dgm:pt>
    <dgm:pt modelId="{7546927A-31A1-42F4-81FF-93455630D829}">
      <dgm:prSet phldrT="[Text]"/>
      <dgm:spPr/>
      <dgm:t>
        <a:bodyPr/>
        <a:lstStyle/>
        <a:p>
          <a:r>
            <a:rPr lang="en-US" dirty="0" smtClean="0"/>
            <a:t>Summative Assessments</a:t>
          </a:r>
          <a:endParaRPr lang="en-US" dirty="0"/>
        </a:p>
      </dgm:t>
    </dgm:pt>
    <dgm:pt modelId="{FE33DE15-5E79-4C22-B507-1B2FF9158FE1}" type="parTrans" cxnId="{0982DC04-2A2A-4D3F-807A-69B298BB33D8}">
      <dgm:prSet/>
      <dgm:spPr/>
      <dgm:t>
        <a:bodyPr/>
        <a:lstStyle/>
        <a:p>
          <a:endParaRPr lang="en-US"/>
        </a:p>
      </dgm:t>
    </dgm:pt>
    <dgm:pt modelId="{A956E9C1-FE6F-4EBA-AD62-7CC1F06B5509}" type="sibTrans" cxnId="{0982DC04-2A2A-4D3F-807A-69B298BB33D8}">
      <dgm:prSet/>
      <dgm:spPr/>
      <dgm:t>
        <a:bodyPr/>
        <a:lstStyle/>
        <a:p>
          <a:endParaRPr lang="en-US"/>
        </a:p>
      </dgm:t>
    </dgm:pt>
    <dgm:pt modelId="{2A7E6C3A-0636-4156-A1CC-3D38236BFB2C}">
      <dgm:prSet phldrT="[Text]"/>
      <dgm:spPr/>
      <dgm:t>
        <a:bodyPr/>
        <a:lstStyle/>
        <a:p>
          <a:r>
            <a:rPr lang="en-US" dirty="0" smtClean="0"/>
            <a:t>Activities</a:t>
          </a:r>
          <a:endParaRPr lang="en-US" dirty="0"/>
        </a:p>
      </dgm:t>
    </dgm:pt>
    <dgm:pt modelId="{947DA326-29B9-4DAC-8C25-FAAB5C2FCA09}" type="parTrans" cxnId="{6CAA80AB-6251-41B0-8111-A3619A86D509}">
      <dgm:prSet/>
      <dgm:spPr/>
      <dgm:t>
        <a:bodyPr/>
        <a:lstStyle/>
        <a:p>
          <a:endParaRPr lang="en-US"/>
        </a:p>
      </dgm:t>
    </dgm:pt>
    <dgm:pt modelId="{36FB626B-61D8-4FD5-BC2B-C1DF2CDE0181}" type="sibTrans" cxnId="{6CAA80AB-6251-41B0-8111-A3619A86D509}">
      <dgm:prSet/>
      <dgm:spPr/>
      <dgm:t>
        <a:bodyPr/>
        <a:lstStyle/>
        <a:p>
          <a:endParaRPr lang="en-US"/>
        </a:p>
      </dgm:t>
    </dgm:pt>
    <dgm:pt modelId="{2D52B5F3-43FB-40B6-A872-2A8874F1A3C3}">
      <dgm:prSet phldrT="[Text]"/>
      <dgm:spPr/>
      <dgm:t>
        <a:bodyPr/>
        <a:lstStyle/>
        <a:p>
          <a:r>
            <a:rPr lang="en-US" dirty="0" smtClean="0"/>
            <a:t>Teacher-Centered</a:t>
          </a:r>
          <a:endParaRPr lang="en-US" dirty="0"/>
        </a:p>
      </dgm:t>
    </dgm:pt>
    <dgm:pt modelId="{EED13C87-437B-4302-ACCC-07B43CD5D016}" type="parTrans" cxnId="{9DE1E511-161E-4455-BDB4-CA75B0E440DA}">
      <dgm:prSet/>
      <dgm:spPr/>
      <dgm:t>
        <a:bodyPr/>
        <a:lstStyle/>
        <a:p>
          <a:endParaRPr lang="en-US"/>
        </a:p>
      </dgm:t>
    </dgm:pt>
    <dgm:pt modelId="{402EEBB0-C2A4-49FF-A57E-A4DFCCADC7A8}" type="sibTrans" cxnId="{9DE1E511-161E-4455-BDB4-CA75B0E440DA}">
      <dgm:prSet/>
      <dgm:spPr/>
      <dgm:t>
        <a:bodyPr/>
        <a:lstStyle/>
        <a:p>
          <a:endParaRPr lang="en-US"/>
        </a:p>
      </dgm:t>
    </dgm:pt>
    <dgm:pt modelId="{09C08335-7286-4BE3-A14F-F34CCBBADCC0}">
      <dgm:prSet phldrT="[Text]"/>
      <dgm:spPr/>
      <dgm:t>
        <a:bodyPr/>
        <a:lstStyle/>
        <a:p>
          <a:r>
            <a:rPr lang="en-US" dirty="0" smtClean="0"/>
            <a:t>Student-Centered</a:t>
          </a:r>
          <a:endParaRPr lang="en-US" dirty="0"/>
        </a:p>
      </dgm:t>
    </dgm:pt>
    <dgm:pt modelId="{CEB21B46-60B1-425F-AE18-7A290D9F7A40}" type="parTrans" cxnId="{8CB95DD0-600B-49DC-9F62-A04D605B2594}">
      <dgm:prSet/>
      <dgm:spPr/>
      <dgm:t>
        <a:bodyPr/>
        <a:lstStyle/>
        <a:p>
          <a:endParaRPr lang="en-US"/>
        </a:p>
      </dgm:t>
    </dgm:pt>
    <dgm:pt modelId="{1DED87A2-D9D3-4D20-B140-9561AE1C6FB7}" type="sibTrans" cxnId="{8CB95DD0-600B-49DC-9F62-A04D605B2594}">
      <dgm:prSet/>
      <dgm:spPr/>
      <dgm:t>
        <a:bodyPr/>
        <a:lstStyle/>
        <a:p>
          <a:endParaRPr lang="en-US"/>
        </a:p>
      </dgm:t>
    </dgm:pt>
    <dgm:pt modelId="{9DAAF1D9-D57C-4C3A-8EC5-022518B1A33D}" type="pres">
      <dgm:prSet presAssocID="{FA1CEE6A-0E18-4EEA-BC00-DE8C7FD1C2A8}" presName="linearFlow" presStyleCnt="0">
        <dgm:presLayoutVars>
          <dgm:dir/>
          <dgm:animLvl val="lvl"/>
          <dgm:resizeHandles val="exact"/>
        </dgm:presLayoutVars>
      </dgm:prSet>
      <dgm:spPr/>
      <dgm:t>
        <a:bodyPr/>
        <a:lstStyle/>
        <a:p>
          <a:endParaRPr lang="en-US"/>
        </a:p>
      </dgm:t>
    </dgm:pt>
    <dgm:pt modelId="{BFE5A82F-8CC1-4BA8-A179-376E53EACCD1}" type="pres">
      <dgm:prSet presAssocID="{89ECE754-7F0B-492F-9B38-F25246E439EB}" presName="composite" presStyleCnt="0"/>
      <dgm:spPr/>
    </dgm:pt>
    <dgm:pt modelId="{614A8840-6D6C-46B0-A93A-2CB804B1D951}" type="pres">
      <dgm:prSet presAssocID="{89ECE754-7F0B-492F-9B38-F25246E439EB}" presName="parentText" presStyleLbl="alignNode1" presStyleIdx="0" presStyleCnt="3">
        <dgm:presLayoutVars>
          <dgm:chMax val="1"/>
          <dgm:bulletEnabled val="1"/>
        </dgm:presLayoutVars>
      </dgm:prSet>
      <dgm:spPr/>
      <dgm:t>
        <a:bodyPr/>
        <a:lstStyle/>
        <a:p>
          <a:endParaRPr lang="en-US"/>
        </a:p>
      </dgm:t>
    </dgm:pt>
    <dgm:pt modelId="{3A866DF4-D4FF-4827-A864-18B5C6362DAC}" type="pres">
      <dgm:prSet presAssocID="{89ECE754-7F0B-492F-9B38-F25246E439EB}" presName="descendantText" presStyleLbl="alignAcc1" presStyleIdx="0" presStyleCnt="3">
        <dgm:presLayoutVars>
          <dgm:bulletEnabled val="1"/>
        </dgm:presLayoutVars>
      </dgm:prSet>
      <dgm:spPr/>
      <dgm:t>
        <a:bodyPr/>
        <a:lstStyle/>
        <a:p>
          <a:endParaRPr lang="en-US"/>
        </a:p>
      </dgm:t>
    </dgm:pt>
    <dgm:pt modelId="{44C5A888-A0F9-41FD-B4C1-21B1876C4326}" type="pres">
      <dgm:prSet presAssocID="{C21BE5A1-8E04-4B03-AD92-821DBCCD1BD5}" presName="sp" presStyleCnt="0"/>
      <dgm:spPr/>
    </dgm:pt>
    <dgm:pt modelId="{97D712CE-221A-4BC8-AC1D-B126C151CE5A}" type="pres">
      <dgm:prSet presAssocID="{442F50A6-13C7-42CA-A6D0-19863AD42EEA}" presName="composite" presStyleCnt="0"/>
      <dgm:spPr/>
    </dgm:pt>
    <dgm:pt modelId="{2311BEB7-B320-4FB6-A894-B6097C56A01A}" type="pres">
      <dgm:prSet presAssocID="{442F50A6-13C7-42CA-A6D0-19863AD42EEA}" presName="parentText" presStyleLbl="alignNode1" presStyleIdx="1" presStyleCnt="3">
        <dgm:presLayoutVars>
          <dgm:chMax val="1"/>
          <dgm:bulletEnabled val="1"/>
        </dgm:presLayoutVars>
      </dgm:prSet>
      <dgm:spPr/>
      <dgm:t>
        <a:bodyPr/>
        <a:lstStyle/>
        <a:p>
          <a:endParaRPr lang="en-US"/>
        </a:p>
      </dgm:t>
    </dgm:pt>
    <dgm:pt modelId="{E1ADEFC8-FA0F-4047-ABF5-BFD9EAF26AB2}" type="pres">
      <dgm:prSet presAssocID="{442F50A6-13C7-42CA-A6D0-19863AD42EEA}" presName="descendantText" presStyleLbl="alignAcc1" presStyleIdx="1" presStyleCnt="3">
        <dgm:presLayoutVars>
          <dgm:bulletEnabled val="1"/>
        </dgm:presLayoutVars>
      </dgm:prSet>
      <dgm:spPr/>
      <dgm:t>
        <a:bodyPr/>
        <a:lstStyle/>
        <a:p>
          <a:endParaRPr lang="en-US"/>
        </a:p>
      </dgm:t>
    </dgm:pt>
    <dgm:pt modelId="{2D8027DF-828E-4B33-92B6-DC894037CCB2}" type="pres">
      <dgm:prSet presAssocID="{D9DCBB91-825C-42F3-97ED-CC65B6F01DD7}" presName="sp" presStyleCnt="0"/>
      <dgm:spPr/>
    </dgm:pt>
    <dgm:pt modelId="{5F0B5AC2-D2BB-4489-84AB-0DF1E07DCFD8}" type="pres">
      <dgm:prSet presAssocID="{2A7E6C3A-0636-4156-A1CC-3D38236BFB2C}" presName="composite" presStyleCnt="0"/>
      <dgm:spPr/>
    </dgm:pt>
    <dgm:pt modelId="{776F70C7-2D35-4237-8F2E-DA6804EF5776}" type="pres">
      <dgm:prSet presAssocID="{2A7E6C3A-0636-4156-A1CC-3D38236BFB2C}" presName="parentText" presStyleLbl="alignNode1" presStyleIdx="2" presStyleCnt="3">
        <dgm:presLayoutVars>
          <dgm:chMax val="1"/>
          <dgm:bulletEnabled val="1"/>
        </dgm:presLayoutVars>
      </dgm:prSet>
      <dgm:spPr/>
      <dgm:t>
        <a:bodyPr/>
        <a:lstStyle/>
        <a:p>
          <a:endParaRPr lang="en-US"/>
        </a:p>
      </dgm:t>
    </dgm:pt>
    <dgm:pt modelId="{51F3F7FA-0BAA-46CD-A48C-5420021E7B1C}" type="pres">
      <dgm:prSet presAssocID="{2A7E6C3A-0636-4156-A1CC-3D38236BFB2C}" presName="descendantText" presStyleLbl="alignAcc1" presStyleIdx="2" presStyleCnt="3">
        <dgm:presLayoutVars>
          <dgm:bulletEnabled val="1"/>
        </dgm:presLayoutVars>
      </dgm:prSet>
      <dgm:spPr/>
      <dgm:t>
        <a:bodyPr/>
        <a:lstStyle/>
        <a:p>
          <a:endParaRPr lang="en-US"/>
        </a:p>
      </dgm:t>
    </dgm:pt>
  </dgm:ptLst>
  <dgm:cxnLst>
    <dgm:cxn modelId="{4D314B8C-F4F0-4F4A-99E5-94A246D605F6}" srcId="{89ECE754-7F0B-492F-9B38-F25246E439EB}" destId="{04F612D6-A0A2-4464-9E02-FB2EFD45F09F}" srcOrd="0" destOrd="0" parTransId="{05676411-A617-4865-88DB-7E54CFCBDA6E}" sibTransId="{0A18C439-2681-4076-AC2A-E9202BC5E79D}"/>
    <dgm:cxn modelId="{95D1130A-2DAE-4D44-A3C5-F597E14F84E5}" type="presOf" srcId="{2D52B5F3-43FB-40B6-A872-2A8874F1A3C3}" destId="{51F3F7FA-0BAA-46CD-A48C-5420021E7B1C}" srcOrd="0" destOrd="0" presId="urn:microsoft.com/office/officeart/2005/8/layout/chevron2"/>
    <dgm:cxn modelId="{5D8A961E-768C-49E7-A604-C7A35406DF4C}" type="presOf" srcId="{442F50A6-13C7-42CA-A6D0-19863AD42EEA}" destId="{2311BEB7-B320-4FB6-A894-B6097C56A01A}" srcOrd="0" destOrd="0" presId="urn:microsoft.com/office/officeart/2005/8/layout/chevron2"/>
    <dgm:cxn modelId="{0982DC04-2A2A-4D3F-807A-69B298BB33D8}" srcId="{442F50A6-13C7-42CA-A6D0-19863AD42EEA}" destId="{7546927A-31A1-42F4-81FF-93455630D829}" srcOrd="1" destOrd="0" parTransId="{FE33DE15-5E79-4C22-B507-1B2FF9158FE1}" sibTransId="{A956E9C1-FE6F-4EBA-AD62-7CC1F06B5509}"/>
    <dgm:cxn modelId="{3A12B985-F52F-4899-8CE9-CE86406CC740}" srcId="{FA1CEE6A-0E18-4EEA-BC00-DE8C7FD1C2A8}" destId="{442F50A6-13C7-42CA-A6D0-19863AD42EEA}" srcOrd="1" destOrd="0" parTransId="{69DBE220-D409-4974-89D2-97B8EFA66F96}" sibTransId="{D9DCBB91-825C-42F3-97ED-CC65B6F01DD7}"/>
    <dgm:cxn modelId="{39BE2788-7FCA-4654-A102-E2066C4E9556}" type="presOf" srcId="{89ECE754-7F0B-492F-9B38-F25246E439EB}" destId="{614A8840-6D6C-46B0-A93A-2CB804B1D951}" srcOrd="0" destOrd="0" presId="urn:microsoft.com/office/officeart/2005/8/layout/chevron2"/>
    <dgm:cxn modelId="{ACBFF4D7-6117-4CD8-8E4C-453912C18251}" srcId="{FA1CEE6A-0E18-4EEA-BC00-DE8C7FD1C2A8}" destId="{89ECE754-7F0B-492F-9B38-F25246E439EB}" srcOrd="0" destOrd="0" parTransId="{B71DA1B0-34B1-432A-8CCC-FE4D202ABABB}" sibTransId="{C21BE5A1-8E04-4B03-AD92-821DBCCD1BD5}"/>
    <dgm:cxn modelId="{9DE1E511-161E-4455-BDB4-CA75B0E440DA}" srcId="{2A7E6C3A-0636-4156-A1CC-3D38236BFB2C}" destId="{2D52B5F3-43FB-40B6-A872-2A8874F1A3C3}" srcOrd="0" destOrd="0" parTransId="{EED13C87-437B-4302-ACCC-07B43CD5D016}" sibTransId="{402EEBB0-C2A4-49FF-A57E-A4DFCCADC7A8}"/>
    <dgm:cxn modelId="{CE737545-6441-416D-A29E-C29BC7721884}" type="presOf" srcId="{7546927A-31A1-42F4-81FF-93455630D829}" destId="{E1ADEFC8-FA0F-4047-ABF5-BFD9EAF26AB2}" srcOrd="0" destOrd="1" presId="urn:microsoft.com/office/officeart/2005/8/layout/chevron2"/>
    <dgm:cxn modelId="{E3749ADE-111A-4C1D-AE62-94674D664334}" srcId="{442F50A6-13C7-42CA-A6D0-19863AD42EEA}" destId="{834119E7-7E77-4665-8261-F13775AB5E75}" srcOrd="0" destOrd="0" parTransId="{90CE788C-3ADE-4B27-A5D0-6A74EC787913}" sibTransId="{5DDDC8D4-AD74-49EB-9F61-8929B4E9F89A}"/>
    <dgm:cxn modelId="{038F8706-673B-4C87-9CF6-E7E7DE2D44C6}" type="presOf" srcId="{2A7E6C3A-0636-4156-A1CC-3D38236BFB2C}" destId="{776F70C7-2D35-4237-8F2E-DA6804EF5776}" srcOrd="0" destOrd="0" presId="urn:microsoft.com/office/officeart/2005/8/layout/chevron2"/>
    <dgm:cxn modelId="{E001AE62-3226-4657-98BF-1BAF3E7629AA}" type="presOf" srcId="{834119E7-7E77-4665-8261-F13775AB5E75}" destId="{E1ADEFC8-FA0F-4047-ABF5-BFD9EAF26AB2}" srcOrd="0" destOrd="0" presId="urn:microsoft.com/office/officeart/2005/8/layout/chevron2"/>
    <dgm:cxn modelId="{8CB95DD0-600B-49DC-9F62-A04D605B2594}" srcId="{2A7E6C3A-0636-4156-A1CC-3D38236BFB2C}" destId="{09C08335-7286-4BE3-A14F-F34CCBBADCC0}" srcOrd="1" destOrd="0" parTransId="{CEB21B46-60B1-425F-AE18-7A290D9F7A40}" sibTransId="{1DED87A2-D9D3-4D20-B140-9561AE1C6FB7}"/>
    <dgm:cxn modelId="{6CAA80AB-6251-41B0-8111-A3619A86D509}" srcId="{FA1CEE6A-0E18-4EEA-BC00-DE8C7FD1C2A8}" destId="{2A7E6C3A-0636-4156-A1CC-3D38236BFB2C}" srcOrd="2" destOrd="0" parTransId="{947DA326-29B9-4DAC-8C25-FAAB5C2FCA09}" sibTransId="{36FB626B-61D8-4FD5-BC2B-C1DF2CDE0181}"/>
    <dgm:cxn modelId="{388575B8-7E35-480A-96D0-29CDB54A0FEE}" type="presOf" srcId="{04F612D6-A0A2-4464-9E02-FB2EFD45F09F}" destId="{3A866DF4-D4FF-4827-A864-18B5C6362DAC}" srcOrd="0" destOrd="0" presId="urn:microsoft.com/office/officeart/2005/8/layout/chevron2"/>
    <dgm:cxn modelId="{1AC758E5-6C41-4EEB-975D-D8015D547994}" type="presOf" srcId="{FA1CEE6A-0E18-4EEA-BC00-DE8C7FD1C2A8}" destId="{9DAAF1D9-D57C-4C3A-8EC5-022518B1A33D}" srcOrd="0" destOrd="0" presId="urn:microsoft.com/office/officeart/2005/8/layout/chevron2"/>
    <dgm:cxn modelId="{150B090B-AB68-40B1-B1CB-6417587F5575}" type="presOf" srcId="{09C08335-7286-4BE3-A14F-F34CCBBADCC0}" destId="{51F3F7FA-0BAA-46CD-A48C-5420021E7B1C}" srcOrd="0" destOrd="1" presId="urn:microsoft.com/office/officeart/2005/8/layout/chevron2"/>
    <dgm:cxn modelId="{044A1EC4-D04D-4B1B-96D4-8BD00C2CE732}" type="presParOf" srcId="{9DAAF1D9-D57C-4C3A-8EC5-022518B1A33D}" destId="{BFE5A82F-8CC1-4BA8-A179-376E53EACCD1}" srcOrd="0" destOrd="0" presId="urn:microsoft.com/office/officeart/2005/8/layout/chevron2"/>
    <dgm:cxn modelId="{58179AF2-A368-4A5F-BB17-AF9CD398835B}" type="presParOf" srcId="{BFE5A82F-8CC1-4BA8-A179-376E53EACCD1}" destId="{614A8840-6D6C-46B0-A93A-2CB804B1D951}" srcOrd="0" destOrd="0" presId="urn:microsoft.com/office/officeart/2005/8/layout/chevron2"/>
    <dgm:cxn modelId="{2C6FA42C-8484-4F85-A383-523CF1808CE1}" type="presParOf" srcId="{BFE5A82F-8CC1-4BA8-A179-376E53EACCD1}" destId="{3A866DF4-D4FF-4827-A864-18B5C6362DAC}" srcOrd="1" destOrd="0" presId="urn:microsoft.com/office/officeart/2005/8/layout/chevron2"/>
    <dgm:cxn modelId="{D78601E1-17A2-4A73-A29C-B14DDEFAE8C9}" type="presParOf" srcId="{9DAAF1D9-D57C-4C3A-8EC5-022518B1A33D}" destId="{44C5A888-A0F9-41FD-B4C1-21B1876C4326}" srcOrd="1" destOrd="0" presId="urn:microsoft.com/office/officeart/2005/8/layout/chevron2"/>
    <dgm:cxn modelId="{354FA3C2-7CA2-4244-96FE-2FA4DA269DC4}" type="presParOf" srcId="{9DAAF1D9-D57C-4C3A-8EC5-022518B1A33D}" destId="{97D712CE-221A-4BC8-AC1D-B126C151CE5A}" srcOrd="2" destOrd="0" presId="urn:microsoft.com/office/officeart/2005/8/layout/chevron2"/>
    <dgm:cxn modelId="{BA58F206-4534-41AC-9F0D-CFB2271BD84F}" type="presParOf" srcId="{97D712CE-221A-4BC8-AC1D-B126C151CE5A}" destId="{2311BEB7-B320-4FB6-A894-B6097C56A01A}" srcOrd="0" destOrd="0" presId="urn:microsoft.com/office/officeart/2005/8/layout/chevron2"/>
    <dgm:cxn modelId="{F56C016E-6232-4BC1-9477-D8717D4DB4DB}" type="presParOf" srcId="{97D712CE-221A-4BC8-AC1D-B126C151CE5A}" destId="{E1ADEFC8-FA0F-4047-ABF5-BFD9EAF26AB2}" srcOrd="1" destOrd="0" presId="urn:microsoft.com/office/officeart/2005/8/layout/chevron2"/>
    <dgm:cxn modelId="{22365FC2-7F0B-43C1-BF54-31D47EE352A3}" type="presParOf" srcId="{9DAAF1D9-D57C-4C3A-8EC5-022518B1A33D}" destId="{2D8027DF-828E-4B33-92B6-DC894037CCB2}" srcOrd="3" destOrd="0" presId="urn:microsoft.com/office/officeart/2005/8/layout/chevron2"/>
    <dgm:cxn modelId="{2379F4B3-9B33-4E0B-8F66-C47C7DF5DE72}" type="presParOf" srcId="{9DAAF1D9-D57C-4C3A-8EC5-022518B1A33D}" destId="{5F0B5AC2-D2BB-4489-84AB-0DF1E07DCFD8}" srcOrd="4" destOrd="0" presId="urn:microsoft.com/office/officeart/2005/8/layout/chevron2"/>
    <dgm:cxn modelId="{D0A836B7-2973-48C6-AC27-03D6BA09F4D9}" type="presParOf" srcId="{5F0B5AC2-D2BB-4489-84AB-0DF1E07DCFD8}" destId="{776F70C7-2D35-4237-8F2E-DA6804EF5776}" srcOrd="0" destOrd="0" presId="urn:microsoft.com/office/officeart/2005/8/layout/chevron2"/>
    <dgm:cxn modelId="{875D132B-424D-47C3-9C98-AC999BB7F077}" type="presParOf" srcId="{5F0B5AC2-D2BB-4489-84AB-0DF1E07DCFD8}" destId="{51F3F7FA-0BAA-46CD-A48C-5420021E7B1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636707" y="1302420"/>
          <a:ext cx="1069985" cy="1069593"/>
        </a:xfrm>
        <a:prstGeom prst="ellipse">
          <a:avLst/>
        </a:prstGeom>
        <a:solidFill>
          <a:schemeClr val="bg1">
            <a:lumMod val="9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a:latin typeface="Dotum" pitchFamily="34" charset="-127"/>
              <a:ea typeface="Dotum" pitchFamily="34" charset="-127"/>
            </a:rPr>
            <a:t>MCA Math</a:t>
          </a:r>
        </a:p>
        <a:p>
          <a:pPr lvl="0" algn="ctr" defTabSz="466725">
            <a:lnSpc>
              <a:spcPct val="90000"/>
            </a:lnSpc>
            <a:spcBef>
              <a:spcPct val="0"/>
            </a:spcBef>
            <a:spcAft>
              <a:spcPct val="35000"/>
            </a:spcAft>
          </a:pPr>
          <a:r>
            <a:rPr lang="en-US" sz="1050" kern="1200" dirty="0">
              <a:latin typeface="Dotum" pitchFamily="34" charset="-127"/>
              <a:ea typeface="Dotum" pitchFamily="34" charset="-127"/>
            </a:rPr>
            <a:t>NA</a:t>
          </a:r>
        </a:p>
      </dsp:txBody>
      <dsp:txXfrm>
        <a:off x="1793403" y="1459058"/>
        <a:ext cx="756593" cy="756317"/>
      </dsp:txXfrm>
    </dsp:sp>
    <dsp:sp modelId="{2F805F12-098E-44B3-9BA3-080075209A9E}">
      <dsp:nvSpPr>
        <dsp:cNvPr id="0" name=""/>
        <dsp:cNvSpPr/>
      </dsp:nvSpPr>
      <dsp:spPr>
        <a:xfrm rot="16200000">
          <a:off x="2018551" y="1128409"/>
          <a:ext cx="306296" cy="41727"/>
        </a:xfrm>
        <a:custGeom>
          <a:avLst/>
          <a:gdLst/>
          <a:ahLst/>
          <a:cxnLst/>
          <a:rect l="0" t="0" r="0" b="0"/>
          <a:pathLst>
            <a:path>
              <a:moveTo>
                <a:pt x="0" y="20863"/>
              </a:moveTo>
              <a:lnTo>
                <a:pt x="306296" y="208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164042" y="1141615"/>
        <a:ext cx="15314" cy="15314"/>
      </dsp:txXfrm>
    </dsp:sp>
    <dsp:sp modelId="{B9DE329A-F865-49CD-8695-227E3F047246}">
      <dsp:nvSpPr>
        <dsp:cNvPr id="0" name=""/>
        <dsp:cNvSpPr/>
      </dsp:nvSpPr>
      <dsp:spPr>
        <a:xfrm>
          <a:off x="1683738" y="55370"/>
          <a:ext cx="975923" cy="94075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(.73**)</a:t>
          </a:r>
        </a:p>
      </dsp:txBody>
      <dsp:txXfrm>
        <a:off x="1826659" y="193140"/>
        <a:ext cx="690081" cy="665213"/>
      </dsp:txXfrm>
    </dsp:sp>
    <dsp:sp modelId="{4D13850C-9BFC-419B-8E5F-5D0CBC07636A}">
      <dsp:nvSpPr>
        <dsp:cNvPr id="0" name=""/>
        <dsp:cNvSpPr/>
      </dsp:nvSpPr>
      <dsp:spPr>
        <a:xfrm rot="5400000">
          <a:off x="2010134" y="2512716"/>
          <a:ext cx="323131" cy="41727"/>
        </a:xfrm>
        <a:custGeom>
          <a:avLst/>
          <a:gdLst/>
          <a:ahLst/>
          <a:cxnLst/>
          <a:rect l="0" t="0" r="0" b="0"/>
          <a:pathLst>
            <a:path>
              <a:moveTo>
                <a:pt x="0" y="20863"/>
              </a:moveTo>
              <a:lnTo>
                <a:pt x="323131" y="208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163621" y="2525501"/>
        <a:ext cx="16156" cy="16156"/>
      </dsp:txXfrm>
    </dsp:sp>
    <dsp:sp modelId="{855609CF-2C1C-491A-8729-650E3FACB489}">
      <dsp:nvSpPr>
        <dsp:cNvPr id="0" name=""/>
        <dsp:cNvSpPr/>
      </dsp:nvSpPr>
      <dsp:spPr>
        <a:xfrm>
          <a:off x="1730774" y="2695145"/>
          <a:ext cx="881851" cy="907083"/>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a:t>
          </a:r>
        </a:p>
        <a:p>
          <a:pPr lvl="0" algn="ctr" defTabSz="444500">
            <a:lnSpc>
              <a:spcPct val="90000"/>
            </a:lnSpc>
            <a:spcBef>
              <a:spcPct val="0"/>
            </a:spcBef>
            <a:spcAft>
              <a:spcPct val="35000"/>
            </a:spcAft>
          </a:pPr>
          <a:r>
            <a:rPr lang="en-US" sz="1000" kern="1200" dirty="0">
              <a:latin typeface="Dotum" pitchFamily="34" charset="-127"/>
              <a:ea typeface="Dotum" pitchFamily="34" charset="-127"/>
            </a:rPr>
            <a:t>Parents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(.36**)</a:t>
          </a:r>
        </a:p>
      </dsp:txBody>
      <dsp:txXfrm>
        <a:off x="1859918" y="2827984"/>
        <a:ext cx="623563" cy="6414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573691" y="1170749"/>
          <a:ext cx="891216" cy="891216"/>
        </a:xfrm>
        <a:prstGeom prst="ellipse">
          <a:avLst/>
        </a:prstGeom>
        <a:solidFill>
          <a:schemeClr val="bg1">
            <a:lumMod val="9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MAP Math</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1704207" y="1301265"/>
        <a:ext cx="630184" cy="630184"/>
      </dsp:txXfrm>
    </dsp:sp>
    <dsp:sp modelId="{2F805F12-098E-44B3-9BA3-080075209A9E}">
      <dsp:nvSpPr>
        <dsp:cNvPr id="0" name=""/>
        <dsp:cNvSpPr/>
      </dsp:nvSpPr>
      <dsp:spPr>
        <a:xfrm rot="16200000">
          <a:off x="1884587" y="1016176"/>
          <a:ext cx="269424" cy="39721"/>
        </a:xfrm>
        <a:custGeom>
          <a:avLst/>
          <a:gdLst/>
          <a:ahLst/>
          <a:cxnLst/>
          <a:rect l="0" t="0" r="0" b="0"/>
          <a:pathLst>
            <a:path>
              <a:moveTo>
                <a:pt x="0" y="19860"/>
              </a:moveTo>
              <a:lnTo>
                <a:pt x="269424" y="1986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012564" y="1029301"/>
        <a:ext cx="13471" cy="13471"/>
      </dsp:txXfrm>
    </dsp:sp>
    <dsp:sp modelId="{B9DE329A-F865-49CD-8695-227E3F047246}">
      <dsp:nvSpPr>
        <dsp:cNvPr id="0" name=""/>
        <dsp:cNvSpPr/>
      </dsp:nvSpPr>
      <dsp:spPr>
        <a:xfrm>
          <a:off x="1573691" y="10108"/>
          <a:ext cx="891216" cy="8912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(.85**)</a:t>
          </a:r>
        </a:p>
      </dsp:txBody>
      <dsp:txXfrm>
        <a:off x="1704207" y="140624"/>
        <a:ext cx="630184" cy="630184"/>
      </dsp:txXfrm>
    </dsp:sp>
    <dsp:sp modelId="{E0EC89FC-1899-43C4-A148-8334F722421E}">
      <dsp:nvSpPr>
        <dsp:cNvPr id="0" name=""/>
        <dsp:cNvSpPr/>
      </dsp:nvSpPr>
      <dsp:spPr>
        <a:xfrm rot="1800000">
          <a:off x="2387159" y="1886657"/>
          <a:ext cx="269424" cy="39721"/>
        </a:xfrm>
        <a:custGeom>
          <a:avLst/>
          <a:gdLst/>
          <a:ahLst/>
          <a:cxnLst/>
          <a:rect l="0" t="0" r="0" b="0"/>
          <a:pathLst>
            <a:path>
              <a:moveTo>
                <a:pt x="0" y="19860"/>
              </a:moveTo>
              <a:lnTo>
                <a:pt x="269424" y="1986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515136" y="1899782"/>
        <a:ext cx="13471" cy="13471"/>
      </dsp:txXfrm>
    </dsp:sp>
    <dsp:sp modelId="{0344C105-D779-450D-A976-50A967AD4447}">
      <dsp:nvSpPr>
        <dsp:cNvPr id="0" name=""/>
        <dsp:cNvSpPr/>
      </dsp:nvSpPr>
      <dsp:spPr>
        <a:xfrm>
          <a:off x="2578836" y="1751070"/>
          <a:ext cx="891216" cy="8912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(.26**)</a:t>
          </a:r>
        </a:p>
      </dsp:txBody>
      <dsp:txXfrm>
        <a:off x="2709352" y="1881586"/>
        <a:ext cx="630184" cy="630184"/>
      </dsp:txXfrm>
    </dsp:sp>
    <dsp:sp modelId="{4D13850C-9BFC-419B-8E5F-5D0CBC07636A}">
      <dsp:nvSpPr>
        <dsp:cNvPr id="0" name=""/>
        <dsp:cNvSpPr/>
      </dsp:nvSpPr>
      <dsp:spPr>
        <a:xfrm rot="9000000">
          <a:off x="1382015" y="1886657"/>
          <a:ext cx="269424" cy="39721"/>
        </a:xfrm>
        <a:custGeom>
          <a:avLst/>
          <a:gdLst/>
          <a:ahLst/>
          <a:cxnLst/>
          <a:rect l="0" t="0" r="0" b="0"/>
          <a:pathLst>
            <a:path>
              <a:moveTo>
                <a:pt x="0" y="19860"/>
              </a:moveTo>
              <a:lnTo>
                <a:pt x="269424" y="1986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509992" y="1899782"/>
        <a:ext cx="13471" cy="13471"/>
      </dsp:txXfrm>
    </dsp:sp>
    <dsp:sp modelId="{855609CF-2C1C-491A-8729-650E3FACB489}">
      <dsp:nvSpPr>
        <dsp:cNvPr id="0" name=""/>
        <dsp:cNvSpPr/>
      </dsp:nvSpPr>
      <dsp:spPr>
        <a:xfrm>
          <a:off x="568547" y="1751070"/>
          <a:ext cx="891216" cy="8912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Behavior</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(.37**)</a:t>
          </a:r>
        </a:p>
      </dsp:txBody>
      <dsp:txXfrm>
        <a:off x="699063" y="1881586"/>
        <a:ext cx="630184" cy="6301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760642" y="1169200"/>
          <a:ext cx="974515" cy="971853"/>
        </a:xfrm>
        <a:prstGeom prst="ellipse">
          <a:avLst/>
        </a:prstGeom>
        <a:solidFill>
          <a:schemeClr val="bg1">
            <a:lumMod val="9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MAP Reading</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1903356" y="1311525"/>
        <a:ext cx="689087" cy="687203"/>
      </dsp:txXfrm>
    </dsp:sp>
    <dsp:sp modelId="{037390AC-9F1D-4530-B8A2-DE40C9E14109}">
      <dsp:nvSpPr>
        <dsp:cNvPr id="0" name=""/>
        <dsp:cNvSpPr/>
      </dsp:nvSpPr>
      <dsp:spPr>
        <a:xfrm rot="16200000">
          <a:off x="2125523" y="1028577"/>
          <a:ext cx="244752" cy="36494"/>
        </a:xfrm>
        <a:custGeom>
          <a:avLst/>
          <a:gdLst/>
          <a:ahLst/>
          <a:cxnLst/>
          <a:rect l="0" t="0" r="0" b="0"/>
          <a:pathLst>
            <a:path>
              <a:moveTo>
                <a:pt x="0" y="18247"/>
              </a:moveTo>
              <a:lnTo>
                <a:pt x="244752" y="182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241781" y="1040705"/>
        <a:ext cx="12237" cy="12237"/>
      </dsp:txXfrm>
    </dsp:sp>
    <dsp:sp modelId="{9A2E3E54-230E-4359-BF76-5E89C4B405F6}">
      <dsp:nvSpPr>
        <dsp:cNvPr id="0" name=""/>
        <dsp:cNvSpPr/>
      </dsp:nvSpPr>
      <dsp:spPr>
        <a:xfrm>
          <a:off x="1792139" y="12928"/>
          <a:ext cx="911520" cy="911520"/>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(.85**)</a:t>
          </a:r>
        </a:p>
      </dsp:txBody>
      <dsp:txXfrm>
        <a:off x="1925628" y="146417"/>
        <a:ext cx="644542" cy="644542"/>
      </dsp:txXfrm>
    </dsp:sp>
    <dsp:sp modelId="{094AC91E-05B6-4A83-B16E-999C0C28AAA3}">
      <dsp:nvSpPr>
        <dsp:cNvPr id="0" name=""/>
        <dsp:cNvSpPr/>
      </dsp:nvSpPr>
      <dsp:spPr>
        <a:xfrm>
          <a:off x="2735157" y="1636880"/>
          <a:ext cx="243421" cy="36494"/>
        </a:xfrm>
        <a:custGeom>
          <a:avLst/>
          <a:gdLst/>
          <a:ahLst/>
          <a:cxnLst/>
          <a:rect l="0" t="0" r="0" b="0"/>
          <a:pathLst>
            <a:path>
              <a:moveTo>
                <a:pt x="0" y="18247"/>
              </a:moveTo>
              <a:lnTo>
                <a:pt x="243421" y="182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850782" y="1649041"/>
        <a:ext cx="12171" cy="12171"/>
      </dsp:txXfrm>
    </dsp:sp>
    <dsp:sp modelId="{55B9F935-57D6-4B54-AE0A-8E791FEAF3EE}">
      <dsp:nvSpPr>
        <dsp:cNvPr id="0" name=""/>
        <dsp:cNvSpPr/>
      </dsp:nvSpPr>
      <dsp:spPr>
        <a:xfrm>
          <a:off x="2978579" y="1199367"/>
          <a:ext cx="911520" cy="911520"/>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Parents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.23**</a:t>
          </a:r>
        </a:p>
      </dsp:txBody>
      <dsp:txXfrm>
        <a:off x="3112068" y="1332856"/>
        <a:ext cx="644542" cy="644542"/>
      </dsp:txXfrm>
    </dsp:sp>
    <dsp:sp modelId="{B7A49673-766F-43AB-9BC6-A8EC46D0FCD3}">
      <dsp:nvSpPr>
        <dsp:cNvPr id="0" name=""/>
        <dsp:cNvSpPr/>
      </dsp:nvSpPr>
      <dsp:spPr>
        <a:xfrm rot="5400000">
          <a:off x="2125523" y="2245183"/>
          <a:ext cx="244752" cy="36494"/>
        </a:xfrm>
        <a:custGeom>
          <a:avLst/>
          <a:gdLst/>
          <a:ahLst/>
          <a:cxnLst/>
          <a:rect l="0" t="0" r="0" b="0"/>
          <a:pathLst>
            <a:path>
              <a:moveTo>
                <a:pt x="0" y="18247"/>
              </a:moveTo>
              <a:lnTo>
                <a:pt x="244752" y="182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241781" y="2257311"/>
        <a:ext cx="12237" cy="12237"/>
      </dsp:txXfrm>
    </dsp:sp>
    <dsp:sp modelId="{2E255B2B-DEEF-4563-815F-BE7F1A76C169}">
      <dsp:nvSpPr>
        <dsp:cNvPr id="0" name=""/>
        <dsp:cNvSpPr/>
      </dsp:nvSpPr>
      <dsp:spPr>
        <a:xfrm>
          <a:off x="1792139" y="2385806"/>
          <a:ext cx="911520" cy="911520"/>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Behavior</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(.47**)</a:t>
          </a:r>
        </a:p>
      </dsp:txBody>
      <dsp:txXfrm>
        <a:off x="1925628" y="2519295"/>
        <a:ext cx="644542" cy="644542"/>
      </dsp:txXfrm>
    </dsp:sp>
    <dsp:sp modelId="{72EEF1F8-07F0-4702-9E09-2735EA71F7B5}">
      <dsp:nvSpPr>
        <dsp:cNvPr id="0" name=""/>
        <dsp:cNvSpPr/>
      </dsp:nvSpPr>
      <dsp:spPr>
        <a:xfrm rot="10800000">
          <a:off x="1517220" y="1636880"/>
          <a:ext cx="243421" cy="36494"/>
        </a:xfrm>
        <a:custGeom>
          <a:avLst/>
          <a:gdLst/>
          <a:ahLst/>
          <a:cxnLst/>
          <a:rect l="0" t="0" r="0" b="0"/>
          <a:pathLst>
            <a:path>
              <a:moveTo>
                <a:pt x="0" y="18247"/>
              </a:moveTo>
              <a:lnTo>
                <a:pt x="243421" y="182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632846" y="1649041"/>
        <a:ext cx="12171" cy="12171"/>
      </dsp:txXfrm>
    </dsp:sp>
    <dsp:sp modelId="{49D85D9F-133F-4ADE-8C2C-0854D63E7094}">
      <dsp:nvSpPr>
        <dsp:cNvPr id="0" name=""/>
        <dsp:cNvSpPr/>
      </dsp:nvSpPr>
      <dsp:spPr>
        <a:xfrm>
          <a:off x="605700" y="1199367"/>
          <a:ext cx="911520" cy="911520"/>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(.34**)</a:t>
          </a:r>
        </a:p>
      </dsp:txBody>
      <dsp:txXfrm>
        <a:off x="739189" y="1332856"/>
        <a:ext cx="644542" cy="6445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1696661" y="1467347"/>
          <a:ext cx="873876" cy="919657"/>
        </a:xfrm>
        <a:prstGeom prst="ellipse">
          <a:avLst/>
        </a:prstGeom>
        <a:solidFill>
          <a:schemeClr val="bg1">
            <a:lumMod val="9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MCA Reading</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1824637" y="1602028"/>
        <a:ext cx="617924" cy="650295"/>
      </dsp:txXfrm>
    </dsp:sp>
    <dsp:sp modelId="{2F805F12-098E-44B3-9BA3-080075209A9E}">
      <dsp:nvSpPr>
        <dsp:cNvPr id="0" name=""/>
        <dsp:cNvSpPr/>
      </dsp:nvSpPr>
      <dsp:spPr>
        <a:xfrm rot="16200000">
          <a:off x="1805181" y="1122142"/>
          <a:ext cx="656836" cy="33573"/>
        </a:xfrm>
        <a:custGeom>
          <a:avLst/>
          <a:gdLst/>
          <a:ahLst/>
          <a:cxnLst/>
          <a:rect l="0" t="0" r="0" b="0"/>
          <a:pathLst>
            <a:path>
              <a:moveTo>
                <a:pt x="0" y="16786"/>
              </a:moveTo>
              <a:lnTo>
                <a:pt x="656836"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117179" y="1122508"/>
        <a:ext cx="32841" cy="32841"/>
      </dsp:txXfrm>
    </dsp:sp>
    <dsp:sp modelId="{B9DE329A-F865-49CD-8695-227E3F047246}">
      <dsp:nvSpPr>
        <dsp:cNvPr id="0" name=""/>
        <dsp:cNvSpPr/>
      </dsp:nvSpPr>
      <dsp:spPr>
        <a:xfrm>
          <a:off x="1735641" y="14594"/>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MCA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(.78**)</a:t>
          </a:r>
        </a:p>
      </dsp:txBody>
      <dsp:txXfrm>
        <a:off x="1852200" y="131153"/>
        <a:ext cx="562798" cy="562798"/>
      </dsp:txXfrm>
    </dsp:sp>
    <dsp:sp modelId="{E0EC89FC-1899-43C4-A148-8334F722421E}">
      <dsp:nvSpPr>
        <dsp:cNvPr id="0" name=""/>
        <dsp:cNvSpPr/>
      </dsp:nvSpPr>
      <dsp:spPr>
        <a:xfrm rot="18600000">
          <a:off x="2303737" y="1310343"/>
          <a:ext cx="666722" cy="33573"/>
        </a:xfrm>
        <a:custGeom>
          <a:avLst/>
          <a:gdLst/>
          <a:ahLst/>
          <a:cxnLst/>
          <a:rect l="0" t="0" r="0" b="0"/>
          <a:pathLst>
            <a:path>
              <a:moveTo>
                <a:pt x="0" y="16786"/>
              </a:moveTo>
              <a:lnTo>
                <a:pt x="666722"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20430" y="1310462"/>
        <a:ext cx="33336" cy="33336"/>
      </dsp:txXfrm>
    </dsp:sp>
    <dsp:sp modelId="{0344C105-D779-450D-A976-50A967AD4447}">
      <dsp:nvSpPr>
        <dsp:cNvPr id="0" name=""/>
        <dsp:cNvSpPr/>
      </dsp:nvSpPr>
      <dsp:spPr>
        <a:xfrm>
          <a:off x="2709222" y="368949"/>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Math</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(.26**)</a:t>
          </a:r>
        </a:p>
      </dsp:txBody>
      <dsp:txXfrm>
        <a:off x="2825781" y="485508"/>
        <a:ext cx="562798" cy="562798"/>
      </dsp:txXfrm>
    </dsp:sp>
    <dsp:sp modelId="{C25E0A31-51F2-4386-995A-7ABDDC6AE50A}">
      <dsp:nvSpPr>
        <dsp:cNvPr id="0" name=""/>
        <dsp:cNvSpPr/>
      </dsp:nvSpPr>
      <dsp:spPr>
        <a:xfrm rot="21000000">
          <a:off x="2559373" y="1775443"/>
          <a:ext cx="679085" cy="33573"/>
        </a:xfrm>
        <a:custGeom>
          <a:avLst/>
          <a:gdLst/>
          <a:ahLst/>
          <a:cxnLst/>
          <a:rect l="0" t="0" r="0" b="0"/>
          <a:pathLst>
            <a:path>
              <a:moveTo>
                <a:pt x="0" y="16786"/>
              </a:moveTo>
              <a:lnTo>
                <a:pt x="679085"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881938" y="1775253"/>
        <a:ext cx="33954" cy="33954"/>
      </dsp:txXfrm>
    </dsp:sp>
    <dsp:sp modelId="{74EE1C68-11EB-4862-B035-C9804200690B}">
      <dsp:nvSpPr>
        <dsp:cNvPr id="0" name=""/>
        <dsp:cNvSpPr/>
      </dsp:nvSpPr>
      <dsp:spPr>
        <a:xfrm>
          <a:off x="3227254" y="1266206"/>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MAP Reading</a:t>
          </a:r>
        </a:p>
        <a:p>
          <a:pPr lvl="0" algn="ctr" defTabSz="444500">
            <a:lnSpc>
              <a:spcPct val="90000"/>
            </a:lnSpc>
            <a:spcBef>
              <a:spcPct val="0"/>
            </a:spcBef>
            <a:spcAft>
              <a:spcPct val="35000"/>
            </a:spcAft>
          </a:pPr>
          <a:r>
            <a:rPr lang="en-US" sz="1000" kern="1200" dirty="0">
              <a:latin typeface="Dotum" pitchFamily="34" charset="-127"/>
              <a:ea typeface="Dotum" pitchFamily="34" charset="-127"/>
            </a:rPr>
            <a:t>(.34**)</a:t>
          </a:r>
        </a:p>
      </dsp:txBody>
      <dsp:txXfrm>
        <a:off x="3343813" y="1382765"/>
        <a:ext cx="562798" cy="562798"/>
      </dsp:txXfrm>
    </dsp:sp>
    <dsp:sp modelId="{5A7E9367-F2DB-4BA7-BDDB-5528DDA49B95}">
      <dsp:nvSpPr>
        <dsp:cNvPr id="0" name=""/>
        <dsp:cNvSpPr/>
      </dsp:nvSpPr>
      <dsp:spPr>
        <a:xfrm rot="1800000">
          <a:off x="2471505" y="2300140"/>
          <a:ext cx="674325" cy="33573"/>
        </a:xfrm>
        <a:custGeom>
          <a:avLst/>
          <a:gdLst/>
          <a:ahLst/>
          <a:cxnLst/>
          <a:rect l="0" t="0" r="0" b="0"/>
          <a:pathLst>
            <a:path>
              <a:moveTo>
                <a:pt x="0" y="16786"/>
              </a:moveTo>
              <a:lnTo>
                <a:pt x="674325"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791810" y="2300069"/>
        <a:ext cx="33716" cy="33716"/>
      </dsp:txXfrm>
    </dsp:sp>
    <dsp:sp modelId="{74CBC9CE-57EF-4E8C-9ABC-6BBAC6F38815}">
      <dsp:nvSpPr>
        <dsp:cNvPr id="0" name=""/>
        <dsp:cNvSpPr/>
      </dsp:nvSpPr>
      <dsp:spPr>
        <a:xfrm>
          <a:off x="3047344" y="2286529"/>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GPA</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(.46**)</a:t>
          </a:r>
        </a:p>
      </dsp:txBody>
      <dsp:txXfrm>
        <a:off x="3163903" y="2403088"/>
        <a:ext cx="562798" cy="562798"/>
      </dsp:txXfrm>
    </dsp:sp>
    <dsp:sp modelId="{4F776ACC-5C66-48DD-9827-C4830FBC6C26}">
      <dsp:nvSpPr>
        <dsp:cNvPr id="0" name=""/>
        <dsp:cNvSpPr/>
      </dsp:nvSpPr>
      <dsp:spPr>
        <a:xfrm rot="4200000">
          <a:off x="2072855" y="2649753"/>
          <a:ext cx="659701" cy="33573"/>
        </a:xfrm>
        <a:custGeom>
          <a:avLst/>
          <a:gdLst/>
          <a:ahLst/>
          <a:cxnLst/>
          <a:rect l="0" t="0" r="0" b="0"/>
          <a:pathLst>
            <a:path>
              <a:moveTo>
                <a:pt x="0" y="16786"/>
              </a:moveTo>
              <a:lnTo>
                <a:pt x="659701"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386213" y="2650047"/>
        <a:ext cx="32985" cy="32985"/>
      </dsp:txXfrm>
    </dsp:sp>
    <dsp:sp modelId="{E03E4BEE-21D1-4C5A-9E80-BC41CFB9AFDE}">
      <dsp:nvSpPr>
        <dsp:cNvPr id="0" name=""/>
        <dsp:cNvSpPr/>
      </dsp:nvSpPr>
      <dsp:spPr>
        <a:xfrm>
          <a:off x="2253673" y="2952498"/>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Discipline</a:t>
          </a:r>
        </a:p>
        <a:p>
          <a:pPr lvl="0" algn="ctr" defTabSz="400050">
            <a:lnSpc>
              <a:spcPct val="90000"/>
            </a:lnSpc>
            <a:spcBef>
              <a:spcPct val="0"/>
            </a:spcBef>
            <a:spcAft>
              <a:spcPct val="35000"/>
            </a:spcAft>
          </a:pPr>
          <a:r>
            <a:rPr lang="en-US" sz="1000" kern="1200" dirty="0">
              <a:latin typeface="Dotum" pitchFamily="34" charset="-127"/>
              <a:ea typeface="Dotum" pitchFamily="34" charset="-127"/>
            </a:rPr>
            <a:t>(-.23*)</a:t>
          </a:r>
        </a:p>
      </dsp:txBody>
      <dsp:txXfrm>
        <a:off x="2370232" y="3069057"/>
        <a:ext cx="562798" cy="562798"/>
      </dsp:txXfrm>
    </dsp:sp>
    <dsp:sp modelId="{877C7E2F-11DA-47A8-B7CF-30F9A9FB1EF4}">
      <dsp:nvSpPr>
        <dsp:cNvPr id="0" name=""/>
        <dsp:cNvSpPr/>
      </dsp:nvSpPr>
      <dsp:spPr>
        <a:xfrm rot="6600000">
          <a:off x="1534643" y="2649753"/>
          <a:ext cx="659701" cy="33573"/>
        </a:xfrm>
        <a:custGeom>
          <a:avLst/>
          <a:gdLst/>
          <a:ahLst/>
          <a:cxnLst/>
          <a:rect l="0" t="0" r="0" b="0"/>
          <a:pathLst>
            <a:path>
              <a:moveTo>
                <a:pt x="0" y="16786"/>
              </a:moveTo>
              <a:lnTo>
                <a:pt x="659701"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848001" y="2650047"/>
        <a:ext cx="32985" cy="32985"/>
      </dsp:txXfrm>
    </dsp:sp>
    <dsp:sp modelId="{78B1C4C3-4B5B-425A-8C3A-39B811BDBD19}">
      <dsp:nvSpPr>
        <dsp:cNvPr id="0" name=""/>
        <dsp:cNvSpPr/>
      </dsp:nvSpPr>
      <dsp:spPr>
        <a:xfrm>
          <a:off x="1217610" y="2952498"/>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Absence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(-.28**)</a:t>
          </a:r>
        </a:p>
      </dsp:txBody>
      <dsp:txXfrm>
        <a:off x="1334169" y="3069057"/>
        <a:ext cx="562798" cy="562798"/>
      </dsp:txXfrm>
    </dsp:sp>
    <dsp:sp modelId="{2E93A41E-8889-4F5F-BD7E-B072BD8D0ECD}">
      <dsp:nvSpPr>
        <dsp:cNvPr id="0" name=""/>
        <dsp:cNvSpPr/>
      </dsp:nvSpPr>
      <dsp:spPr>
        <a:xfrm rot="9000000">
          <a:off x="1121368" y="2300140"/>
          <a:ext cx="674325" cy="33573"/>
        </a:xfrm>
        <a:custGeom>
          <a:avLst/>
          <a:gdLst/>
          <a:ahLst/>
          <a:cxnLst/>
          <a:rect l="0" t="0" r="0" b="0"/>
          <a:pathLst>
            <a:path>
              <a:moveTo>
                <a:pt x="0" y="16786"/>
              </a:moveTo>
              <a:lnTo>
                <a:pt x="674325"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1441673" y="2300069"/>
        <a:ext cx="33716" cy="33716"/>
      </dsp:txXfrm>
    </dsp:sp>
    <dsp:sp modelId="{A22026B5-773E-4703-904B-B220C78719CD}">
      <dsp:nvSpPr>
        <dsp:cNvPr id="0" name=""/>
        <dsp:cNvSpPr/>
      </dsp:nvSpPr>
      <dsp:spPr>
        <a:xfrm>
          <a:off x="423939" y="2286529"/>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err="1">
              <a:latin typeface="Dotum" pitchFamily="34" charset="-127"/>
              <a:ea typeface="Dotum" pitchFamily="34" charset="-127"/>
            </a:rPr>
            <a:t>Percep</a:t>
          </a:r>
          <a:r>
            <a:rPr lang="en-US" sz="900" kern="1200" dirty="0">
              <a:latin typeface="Dotum" pitchFamily="34" charset="-127"/>
              <a:ea typeface="Dotum" pitchFamily="34" charset="-127"/>
            </a:rPr>
            <a:t>. of Parents</a:t>
          </a:r>
        </a:p>
        <a:p>
          <a:pPr lvl="0" algn="ctr" defTabSz="400050">
            <a:lnSpc>
              <a:spcPct val="90000"/>
            </a:lnSpc>
            <a:spcBef>
              <a:spcPct val="0"/>
            </a:spcBef>
            <a:spcAft>
              <a:spcPct val="35000"/>
            </a:spcAft>
          </a:pPr>
          <a:r>
            <a:rPr lang="en-US" sz="900" kern="1200" dirty="0">
              <a:latin typeface="Dotum" pitchFamily="34" charset="-127"/>
              <a:ea typeface="Dotum" pitchFamily="34" charset="-127"/>
            </a:rPr>
            <a:t>(.25**)</a:t>
          </a:r>
        </a:p>
      </dsp:txBody>
      <dsp:txXfrm>
        <a:off x="540498" y="2403088"/>
        <a:ext cx="562798" cy="562798"/>
      </dsp:txXfrm>
    </dsp:sp>
    <dsp:sp modelId="{7927D228-69C7-46FF-9473-5CC7E656E06A}">
      <dsp:nvSpPr>
        <dsp:cNvPr id="0" name=""/>
        <dsp:cNvSpPr/>
      </dsp:nvSpPr>
      <dsp:spPr>
        <a:xfrm rot="11400000">
          <a:off x="1028741" y="1775443"/>
          <a:ext cx="679085" cy="33573"/>
        </a:xfrm>
        <a:custGeom>
          <a:avLst/>
          <a:gdLst/>
          <a:ahLst/>
          <a:cxnLst/>
          <a:rect l="0" t="0" r="0" b="0"/>
          <a:pathLst>
            <a:path>
              <a:moveTo>
                <a:pt x="0" y="16786"/>
              </a:moveTo>
              <a:lnTo>
                <a:pt x="679085"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351306" y="1775253"/>
        <a:ext cx="33954" cy="33954"/>
      </dsp:txXfrm>
    </dsp:sp>
    <dsp:sp modelId="{EDBA66CA-2DE4-41FE-A964-A128FFAA54A2}">
      <dsp:nvSpPr>
        <dsp:cNvPr id="0" name=""/>
        <dsp:cNvSpPr/>
      </dsp:nvSpPr>
      <dsp:spPr>
        <a:xfrm>
          <a:off x="244028" y="1266206"/>
          <a:ext cx="795916"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Percept. of School</a:t>
          </a:r>
        </a:p>
        <a:p>
          <a:pPr lvl="0" algn="ctr" defTabSz="400050">
            <a:lnSpc>
              <a:spcPct val="90000"/>
            </a:lnSpc>
            <a:spcBef>
              <a:spcPct val="0"/>
            </a:spcBef>
            <a:spcAft>
              <a:spcPct val="35000"/>
            </a:spcAft>
          </a:pPr>
          <a:r>
            <a:rPr lang="en-US" sz="900" kern="1200" dirty="0">
              <a:latin typeface="Dotum" pitchFamily="34" charset="-127"/>
              <a:ea typeface="Dotum" pitchFamily="34" charset="-127"/>
            </a:rPr>
            <a:t>(.32**)</a:t>
          </a:r>
        </a:p>
      </dsp:txBody>
      <dsp:txXfrm>
        <a:off x="360587" y="1382765"/>
        <a:ext cx="562798" cy="562798"/>
      </dsp:txXfrm>
    </dsp:sp>
    <dsp:sp modelId="{72B2CBC4-0FA4-440F-8B20-B5387E1DC01F}">
      <dsp:nvSpPr>
        <dsp:cNvPr id="0" name=""/>
        <dsp:cNvSpPr/>
      </dsp:nvSpPr>
      <dsp:spPr>
        <a:xfrm rot="13800000">
          <a:off x="1306874" y="1315069"/>
          <a:ext cx="654385" cy="33573"/>
        </a:xfrm>
        <a:custGeom>
          <a:avLst/>
          <a:gdLst/>
          <a:ahLst/>
          <a:cxnLst/>
          <a:rect l="0" t="0" r="0" b="0"/>
          <a:pathLst>
            <a:path>
              <a:moveTo>
                <a:pt x="0" y="16786"/>
              </a:moveTo>
              <a:lnTo>
                <a:pt x="654385" y="1678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617707" y="1315496"/>
        <a:ext cx="32719" cy="32719"/>
      </dsp:txXfrm>
    </dsp:sp>
    <dsp:sp modelId="{EFF4FE57-39B0-481A-8198-6DD22B134B69}">
      <dsp:nvSpPr>
        <dsp:cNvPr id="0" name=""/>
        <dsp:cNvSpPr/>
      </dsp:nvSpPr>
      <dsp:spPr>
        <a:xfrm>
          <a:off x="730048" y="368949"/>
          <a:ext cx="859940" cy="79591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a:latin typeface="Dotum" pitchFamily="34" charset="-127"/>
              <a:ea typeface="Dotum" pitchFamily="34" charset="-127"/>
            </a:rPr>
            <a:t>Percept. of Behavior</a:t>
          </a:r>
        </a:p>
        <a:p>
          <a:pPr lvl="0" algn="ctr" defTabSz="400050">
            <a:lnSpc>
              <a:spcPct val="90000"/>
            </a:lnSpc>
            <a:spcBef>
              <a:spcPct val="0"/>
            </a:spcBef>
            <a:spcAft>
              <a:spcPct val="35000"/>
            </a:spcAft>
          </a:pPr>
          <a:r>
            <a:rPr lang="en-US" sz="900" kern="1200" dirty="0">
              <a:latin typeface="Dotum" pitchFamily="34" charset="-127"/>
              <a:ea typeface="Dotum" pitchFamily="34" charset="-127"/>
            </a:rPr>
            <a:t>(.40*)</a:t>
          </a:r>
        </a:p>
      </dsp:txBody>
      <dsp:txXfrm>
        <a:off x="855983" y="485508"/>
        <a:ext cx="608070" cy="5627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6E2A-12E4-43FC-942A-362F243604CB}">
      <dsp:nvSpPr>
        <dsp:cNvPr id="0" name=""/>
        <dsp:cNvSpPr/>
      </dsp:nvSpPr>
      <dsp:spPr>
        <a:xfrm>
          <a:off x="2258317" y="1652210"/>
          <a:ext cx="969764" cy="969764"/>
        </a:xfrm>
        <a:prstGeom prst="ellipse">
          <a:avLst/>
        </a:prstGeom>
        <a:solidFill>
          <a:schemeClr val="bg1">
            <a:lumMod val="9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latin typeface="Dotum" pitchFamily="34" charset="-127"/>
              <a:ea typeface="Dotum" pitchFamily="34" charset="-127"/>
            </a:rPr>
            <a:t>Cum.</a:t>
          </a:r>
        </a:p>
        <a:p>
          <a:pPr lvl="0" algn="ctr" defTabSz="488950">
            <a:lnSpc>
              <a:spcPct val="90000"/>
            </a:lnSpc>
            <a:spcBef>
              <a:spcPct val="0"/>
            </a:spcBef>
            <a:spcAft>
              <a:spcPct val="35000"/>
            </a:spcAft>
          </a:pPr>
          <a:r>
            <a:rPr lang="en-US" sz="1100" kern="1200" dirty="0">
              <a:latin typeface="Dotum" pitchFamily="34" charset="-127"/>
              <a:ea typeface="Dotum" pitchFamily="34" charset="-127"/>
            </a:rPr>
            <a:t>GPA</a:t>
          </a:r>
        </a:p>
        <a:p>
          <a:pPr lvl="0" algn="ctr" defTabSz="488950">
            <a:lnSpc>
              <a:spcPct val="90000"/>
            </a:lnSpc>
            <a:spcBef>
              <a:spcPct val="0"/>
            </a:spcBef>
            <a:spcAft>
              <a:spcPct val="35000"/>
            </a:spcAft>
          </a:pPr>
          <a:r>
            <a:rPr lang="en-US" sz="1100" kern="1200" dirty="0">
              <a:latin typeface="Dotum" pitchFamily="34" charset="-127"/>
              <a:ea typeface="Dotum" pitchFamily="34" charset="-127"/>
            </a:rPr>
            <a:t>NA</a:t>
          </a:r>
        </a:p>
      </dsp:txBody>
      <dsp:txXfrm>
        <a:off x="2400336" y="1794229"/>
        <a:ext cx="685726" cy="685726"/>
      </dsp:txXfrm>
    </dsp:sp>
    <dsp:sp modelId="{72EEF1F8-07F0-4702-9E09-2735EA71F7B5}">
      <dsp:nvSpPr>
        <dsp:cNvPr id="0" name=""/>
        <dsp:cNvSpPr/>
      </dsp:nvSpPr>
      <dsp:spPr>
        <a:xfrm rot="16200000">
          <a:off x="2403556" y="1296658"/>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6217" y="1295584"/>
        <a:ext cx="33964" cy="33964"/>
      </dsp:txXfrm>
    </dsp:sp>
    <dsp:sp modelId="{49D85D9F-133F-4ADE-8C2C-0854D63E7094}">
      <dsp:nvSpPr>
        <dsp:cNvPr id="0" name=""/>
        <dsp:cNvSpPr/>
      </dsp:nvSpPr>
      <dsp:spPr>
        <a:xfrm>
          <a:off x="2258317" y="3158"/>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MCA Reading</a:t>
          </a:r>
        </a:p>
        <a:p>
          <a:pPr lvl="0" algn="ctr" defTabSz="444500">
            <a:lnSpc>
              <a:spcPct val="90000"/>
            </a:lnSpc>
            <a:spcBef>
              <a:spcPct val="0"/>
            </a:spcBef>
            <a:spcAft>
              <a:spcPct val="35000"/>
            </a:spcAft>
          </a:pPr>
          <a:r>
            <a:rPr lang="en-US" sz="1000" kern="1200">
              <a:latin typeface="Dotum" pitchFamily="34" charset="-127"/>
              <a:ea typeface="Dotum" pitchFamily="34" charset="-127"/>
            </a:rPr>
            <a:t>(.46**)</a:t>
          </a:r>
        </a:p>
      </dsp:txBody>
      <dsp:txXfrm>
        <a:off x="2400336" y="145177"/>
        <a:ext cx="685726" cy="685726"/>
      </dsp:txXfrm>
    </dsp:sp>
    <dsp:sp modelId="{38789791-8E26-432C-B3E1-BF72267CACED}">
      <dsp:nvSpPr>
        <dsp:cNvPr id="0" name=""/>
        <dsp:cNvSpPr/>
      </dsp:nvSpPr>
      <dsp:spPr>
        <a:xfrm rot="18900000">
          <a:off x="2993752" y="1555463"/>
          <a:ext cx="630335" cy="31816"/>
        </a:xfrm>
        <a:custGeom>
          <a:avLst/>
          <a:gdLst/>
          <a:ahLst/>
          <a:cxnLst/>
          <a:rect l="0" t="0" r="0" b="0"/>
          <a:pathLst>
            <a:path>
              <a:moveTo>
                <a:pt x="0" y="15908"/>
              </a:moveTo>
              <a:lnTo>
                <a:pt x="630335"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93162" y="1555613"/>
        <a:ext cx="31516" cy="31516"/>
      </dsp:txXfrm>
    </dsp:sp>
    <dsp:sp modelId="{DA5712D1-B77A-4EDF-829F-1503CA949FF7}">
      <dsp:nvSpPr>
        <dsp:cNvPr id="0" name=""/>
        <dsp:cNvSpPr/>
      </dsp:nvSpPr>
      <dsp:spPr>
        <a:xfrm>
          <a:off x="3369029" y="443373"/>
          <a:ext cx="1080452" cy="1055326"/>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Discipline</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(-.40**)</a:t>
          </a:r>
        </a:p>
      </dsp:txBody>
      <dsp:txXfrm>
        <a:off x="3527258" y="597922"/>
        <a:ext cx="763994" cy="746228"/>
      </dsp:txXfrm>
    </dsp:sp>
    <dsp:sp modelId="{B114F3BE-D582-4470-9F66-68E458C2D684}">
      <dsp:nvSpPr>
        <dsp:cNvPr id="0" name=""/>
        <dsp:cNvSpPr/>
      </dsp:nvSpPr>
      <dsp:spPr>
        <a:xfrm rot="21540033">
          <a:off x="3227958" y="2106971"/>
          <a:ext cx="659862" cy="31816"/>
        </a:xfrm>
        <a:custGeom>
          <a:avLst/>
          <a:gdLst/>
          <a:ahLst/>
          <a:cxnLst/>
          <a:rect l="0" t="0" r="0" b="0"/>
          <a:pathLst>
            <a:path>
              <a:moveTo>
                <a:pt x="0" y="15908"/>
              </a:moveTo>
              <a:lnTo>
                <a:pt x="659862"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541392" y="2106383"/>
        <a:ext cx="32993" cy="32993"/>
      </dsp:txXfrm>
    </dsp:sp>
    <dsp:sp modelId="{58FBBD12-AC21-4956-B585-9EEEBBB46F88}">
      <dsp:nvSpPr>
        <dsp:cNvPr id="0" name=""/>
        <dsp:cNvSpPr/>
      </dsp:nvSpPr>
      <dsp:spPr>
        <a:xfrm>
          <a:off x="3887696" y="1623785"/>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Absence</a:t>
          </a:r>
        </a:p>
        <a:p>
          <a:pPr lvl="0" algn="ctr" defTabSz="444500">
            <a:lnSpc>
              <a:spcPct val="90000"/>
            </a:lnSpc>
            <a:spcBef>
              <a:spcPct val="0"/>
            </a:spcBef>
            <a:spcAft>
              <a:spcPct val="35000"/>
            </a:spcAft>
          </a:pPr>
          <a:r>
            <a:rPr lang="en-US" sz="1000" kern="1200">
              <a:latin typeface="Dotum" pitchFamily="34" charset="-127"/>
              <a:ea typeface="Dotum" pitchFamily="34" charset="-127"/>
            </a:rPr>
            <a:t>(-.52*)</a:t>
          </a:r>
        </a:p>
      </dsp:txBody>
      <dsp:txXfrm>
        <a:off x="4029715" y="1765804"/>
        <a:ext cx="685726" cy="685726"/>
      </dsp:txXfrm>
    </dsp:sp>
    <dsp:sp modelId="{FC6D8F3B-ADCA-44EB-BB8F-C00828D4C431}">
      <dsp:nvSpPr>
        <dsp:cNvPr id="0" name=""/>
        <dsp:cNvSpPr/>
      </dsp:nvSpPr>
      <dsp:spPr>
        <a:xfrm rot="2700000">
          <a:off x="2986583" y="2704212"/>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09245" y="2703138"/>
        <a:ext cx="33964" cy="33964"/>
      </dsp:txXfrm>
    </dsp:sp>
    <dsp:sp modelId="{3FBB5106-7F56-427D-B934-6A3D92750BF3}">
      <dsp:nvSpPr>
        <dsp:cNvPr id="0" name=""/>
        <dsp:cNvSpPr/>
      </dsp:nvSpPr>
      <dsp:spPr>
        <a:xfrm>
          <a:off x="3424373" y="2818266"/>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Tardiness</a:t>
          </a:r>
        </a:p>
        <a:p>
          <a:pPr lvl="0" algn="ctr" defTabSz="444500">
            <a:lnSpc>
              <a:spcPct val="90000"/>
            </a:lnSpc>
            <a:spcBef>
              <a:spcPct val="0"/>
            </a:spcBef>
            <a:spcAft>
              <a:spcPct val="35000"/>
            </a:spcAft>
          </a:pPr>
          <a:r>
            <a:rPr lang="en-US" sz="1000" kern="1200" dirty="0">
              <a:latin typeface="Dotum" pitchFamily="34" charset="-127"/>
              <a:ea typeface="Dotum" pitchFamily="34" charset="-127"/>
            </a:rPr>
            <a:t>-.42**</a:t>
          </a:r>
        </a:p>
      </dsp:txBody>
      <dsp:txXfrm>
        <a:off x="3566392" y="2960285"/>
        <a:ext cx="685726" cy="685726"/>
      </dsp:txXfrm>
    </dsp:sp>
    <dsp:sp modelId="{6E71D568-AC10-4864-A380-5C76B1278D5D}">
      <dsp:nvSpPr>
        <dsp:cNvPr id="0" name=""/>
        <dsp:cNvSpPr/>
      </dsp:nvSpPr>
      <dsp:spPr>
        <a:xfrm rot="5400000">
          <a:off x="2403556" y="2945710"/>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6217" y="2944636"/>
        <a:ext cx="33964" cy="33964"/>
      </dsp:txXfrm>
    </dsp:sp>
    <dsp:sp modelId="{7B2AAAE9-5840-4532-B689-B049A0D7DFA2}">
      <dsp:nvSpPr>
        <dsp:cNvPr id="0" name=""/>
        <dsp:cNvSpPr/>
      </dsp:nvSpPr>
      <dsp:spPr>
        <a:xfrm>
          <a:off x="2258317" y="3301262"/>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Self</a:t>
          </a:r>
        </a:p>
        <a:p>
          <a:pPr lvl="0" algn="ctr" defTabSz="444500">
            <a:lnSpc>
              <a:spcPct val="90000"/>
            </a:lnSpc>
            <a:spcBef>
              <a:spcPct val="0"/>
            </a:spcBef>
            <a:spcAft>
              <a:spcPct val="35000"/>
            </a:spcAft>
          </a:pPr>
          <a:r>
            <a:rPr lang="en-US" sz="1000" kern="1200">
              <a:latin typeface="Dotum" pitchFamily="34" charset="-127"/>
              <a:ea typeface="Dotum" pitchFamily="34" charset="-127"/>
            </a:rPr>
            <a:t>(.27**)</a:t>
          </a:r>
        </a:p>
      </dsp:txBody>
      <dsp:txXfrm>
        <a:off x="2400336" y="3443281"/>
        <a:ext cx="685726" cy="685726"/>
      </dsp:txXfrm>
    </dsp:sp>
    <dsp:sp modelId="{89F8F141-E47F-4832-9506-85CD198A9125}">
      <dsp:nvSpPr>
        <dsp:cNvPr id="0" name=""/>
        <dsp:cNvSpPr/>
      </dsp:nvSpPr>
      <dsp:spPr>
        <a:xfrm rot="8100000">
          <a:off x="1820528" y="2704212"/>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43189" y="2703138"/>
        <a:ext cx="33964" cy="33964"/>
      </dsp:txXfrm>
    </dsp:sp>
    <dsp:sp modelId="{52D5CD3C-7B07-491F-9C1C-49F63959E4B5}">
      <dsp:nvSpPr>
        <dsp:cNvPr id="0" name=""/>
        <dsp:cNvSpPr/>
      </dsp:nvSpPr>
      <dsp:spPr>
        <a:xfrm>
          <a:off x="1092262" y="2818266"/>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Teacher</a:t>
          </a:r>
        </a:p>
        <a:p>
          <a:pPr lvl="0" algn="ctr" defTabSz="444500">
            <a:lnSpc>
              <a:spcPct val="90000"/>
            </a:lnSpc>
            <a:spcBef>
              <a:spcPct val="0"/>
            </a:spcBef>
            <a:spcAft>
              <a:spcPct val="35000"/>
            </a:spcAft>
          </a:pPr>
          <a:r>
            <a:rPr lang="en-US" sz="1000" kern="1200">
              <a:latin typeface="Dotum" pitchFamily="34" charset="-127"/>
              <a:ea typeface="Dotum" pitchFamily="34" charset="-127"/>
            </a:rPr>
            <a:t>(.20*)</a:t>
          </a:r>
        </a:p>
      </dsp:txBody>
      <dsp:txXfrm>
        <a:off x="1234281" y="2960285"/>
        <a:ext cx="685726" cy="685726"/>
      </dsp:txXfrm>
    </dsp:sp>
    <dsp:sp modelId="{3201FAA3-459E-470E-AFB7-25F9F7FBDEED}">
      <dsp:nvSpPr>
        <dsp:cNvPr id="0" name=""/>
        <dsp:cNvSpPr/>
      </dsp:nvSpPr>
      <dsp:spPr>
        <a:xfrm rot="10800000">
          <a:off x="1579030" y="2121184"/>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901691" y="2120110"/>
        <a:ext cx="33964" cy="33964"/>
      </dsp:txXfrm>
    </dsp:sp>
    <dsp:sp modelId="{CBBFAD71-7350-4185-BA35-249D86DA2B0A}">
      <dsp:nvSpPr>
        <dsp:cNvPr id="0" name=""/>
        <dsp:cNvSpPr/>
      </dsp:nvSpPr>
      <dsp:spPr>
        <a:xfrm>
          <a:off x="609266" y="1652210"/>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Dotum" pitchFamily="34" charset="-127"/>
              <a:ea typeface="Dotum" pitchFamily="34" charset="-127"/>
            </a:rPr>
            <a:t>Percept. of School (.20**)</a:t>
          </a:r>
        </a:p>
      </dsp:txBody>
      <dsp:txXfrm>
        <a:off x="751285" y="1794229"/>
        <a:ext cx="685726" cy="685726"/>
      </dsp:txXfrm>
    </dsp:sp>
    <dsp:sp modelId="{BF8534F0-F211-4A8C-833F-C0D4D5125700}">
      <dsp:nvSpPr>
        <dsp:cNvPr id="0" name=""/>
        <dsp:cNvSpPr/>
      </dsp:nvSpPr>
      <dsp:spPr>
        <a:xfrm rot="13500000">
          <a:off x="1820528" y="1538156"/>
          <a:ext cx="679287" cy="31816"/>
        </a:xfrm>
        <a:custGeom>
          <a:avLst/>
          <a:gdLst/>
          <a:ahLst/>
          <a:cxnLst/>
          <a:rect l="0" t="0" r="0" b="0"/>
          <a:pathLst>
            <a:path>
              <a:moveTo>
                <a:pt x="0" y="15908"/>
              </a:moveTo>
              <a:lnTo>
                <a:pt x="679287" y="15908"/>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143189" y="1537082"/>
        <a:ext cx="33964" cy="33964"/>
      </dsp:txXfrm>
    </dsp:sp>
    <dsp:sp modelId="{5CBB4C10-7722-4339-B947-14FADF20388F}">
      <dsp:nvSpPr>
        <dsp:cNvPr id="0" name=""/>
        <dsp:cNvSpPr/>
      </dsp:nvSpPr>
      <dsp:spPr>
        <a:xfrm>
          <a:off x="1092262" y="486154"/>
          <a:ext cx="969764" cy="969764"/>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Dotum" pitchFamily="34" charset="-127"/>
              <a:ea typeface="Dotum" pitchFamily="34" charset="-127"/>
            </a:rPr>
            <a:t>Percept. of </a:t>
          </a:r>
          <a:r>
            <a:rPr lang="en-US" sz="1000" kern="1200" dirty="0" err="1">
              <a:latin typeface="Dotum" pitchFamily="34" charset="-127"/>
              <a:ea typeface="Dotum" pitchFamily="34" charset="-127"/>
            </a:rPr>
            <a:t>Relats</a:t>
          </a:r>
          <a:r>
            <a:rPr lang="en-US" sz="1000" kern="1200" dirty="0">
              <a:latin typeface="Dotum" pitchFamily="34" charset="-127"/>
              <a:ea typeface="Dotum" pitchFamily="34" charset="-127"/>
            </a:rPr>
            <a:t>. (.19*)</a:t>
          </a:r>
        </a:p>
      </dsp:txBody>
      <dsp:txXfrm>
        <a:off x="1234281" y="628173"/>
        <a:ext cx="685726" cy="6857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A8840-6D6C-46B0-A93A-2CB804B1D951}">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Outcomes</a:t>
          </a:r>
          <a:endParaRPr lang="en-US" sz="1700" kern="1200" dirty="0"/>
        </a:p>
      </dsp:txBody>
      <dsp:txXfrm rot="-5400000">
        <a:off x="1" y="573596"/>
        <a:ext cx="1146297" cy="491270"/>
      </dsp:txXfrm>
    </dsp:sp>
    <dsp:sp modelId="{3A866DF4-D4FF-4827-A864-18B5C6362DAC}">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Determine Outcomes</a:t>
          </a:r>
          <a:endParaRPr lang="en-US" sz="3000" kern="1200" dirty="0"/>
        </a:p>
      </dsp:txBody>
      <dsp:txXfrm rot="-5400000">
        <a:off x="1146298" y="52408"/>
        <a:ext cx="7031341" cy="960496"/>
      </dsp:txXfrm>
    </dsp:sp>
    <dsp:sp modelId="{2311BEB7-B320-4FB6-A894-B6097C56A01A}">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Assessments</a:t>
          </a:r>
          <a:endParaRPr lang="en-US" sz="1700" kern="1200" dirty="0"/>
        </a:p>
      </dsp:txBody>
      <dsp:txXfrm rot="-5400000">
        <a:off x="1" y="2017346"/>
        <a:ext cx="1146297" cy="491270"/>
      </dsp:txXfrm>
    </dsp:sp>
    <dsp:sp modelId="{E1ADEFC8-FA0F-4047-ABF5-BFD9EAF26AB2}">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Formative Assessments</a:t>
          </a:r>
          <a:endParaRPr lang="en-US" sz="3000" kern="1200" dirty="0"/>
        </a:p>
        <a:p>
          <a:pPr marL="285750" lvl="1" indent="-285750" algn="l" defTabSz="1333500">
            <a:lnSpc>
              <a:spcPct val="90000"/>
            </a:lnSpc>
            <a:spcBef>
              <a:spcPct val="0"/>
            </a:spcBef>
            <a:spcAft>
              <a:spcPct val="15000"/>
            </a:spcAft>
            <a:buChar char="••"/>
          </a:pPr>
          <a:r>
            <a:rPr lang="en-US" sz="3000" kern="1200" dirty="0" smtClean="0"/>
            <a:t>Summative Assessments</a:t>
          </a:r>
          <a:endParaRPr lang="en-US" sz="3000" kern="1200" dirty="0"/>
        </a:p>
      </dsp:txBody>
      <dsp:txXfrm rot="-5400000">
        <a:off x="1146298" y="1496158"/>
        <a:ext cx="7031341" cy="960496"/>
      </dsp:txXfrm>
    </dsp:sp>
    <dsp:sp modelId="{776F70C7-2D35-4237-8F2E-DA6804EF5776}">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Activities</a:t>
          </a:r>
          <a:endParaRPr lang="en-US" sz="1700" kern="1200" dirty="0"/>
        </a:p>
      </dsp:txBody>
      <dsp:txXfrm rot="-5400000">
        <a:off x="1" y="3461096"/>
        <a:ext cx="1146297" cy="491270"/>
      </dsp:txXfrm>
    </dsp:sp>
    <dsp:sp modelId="{51F3F7FA-0BAA-46CD-A48C-5420021E7B1C}">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3360" tIns="19050" rIns="19050" bIns="19050" numCol="1" spcCol="1270" anchor="ctr" anchorCtr="0">
          <a:noAutofit/>
        </a:bodyPr>
        <a:lstStyle/>
        <a:p>
          <a:pPr marL="285750" lvl="1" indent="-285750" algn="l" defTabSz="1333500">
            <a:lnSpc>
              <a:spcPct val="90000"/>
            </a:lnSpc>
            <a:spcBef>
              <a:spcPct val="0"/>
            </a:spcBef>
            <a:spcAft>
              <a:spcPct val="15000"/>
            </a:spcAft>
            <a:buChar char="••"/>
          </a:pPr>
          <a:r>
            <a:rPr lang="en-US" sz="3000" kern="1200" dirty="0" smtClean="0"/>
            <a:t>Teacher-Centered</a:t>
          </a:r>
          <a:endParaRPr lang="en-US" sz="3000" kern="1200" dirty="0"/>
        </a:p>
        <a:p>
          <a:pPr marL="285750" lvl="1" indent="-285750" algn="l" defTabSz="1333500">
            <a:lnSpc>
              <a:spcPct val="90000"/>
            </a:lnSpc>
            <a:spcBef>
              <a:spcPct val="0"/>
            </a:spcBef>
            <a:spcAft>
              <a:spcPct val="15000"/>
            </a:spcAft>
            <a:buChar char="••"/>
          </a:pPr>
          <a:r>
            <a:rPr lang="en-US" sz="3000" kern="1200" dirty="0" smtClean="0"/>
            <a:t>Student-Centered</a:t>
          </a:r>
          <a:endParaRPr lang="en-US" sz="3000" kern="1200" dirty="0"/>
        </a:p>
      </dsp:txBody>
      <dsp:txXfrm rot="-5400000">
        <a:off x="1146298" y="2939908"/>
        <a:ext cx="7031341" cy="96049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8077F-F23C-4CE0-BF2F-C6F447B199C4}" type="datetimeFigureOut">
              <a:rPr lang="en-US" smtClean="0"/>
              <a:t>1/26/2015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074756-F1F6-4ADF-9332-1AB8825DE0E4}" type="slidenum">
              <a:rPr lang="en-US" smtClean="0"/>
              <a:t>‹#›</a:t>
            </a:fld>
            <a:endParaRPr lang="en-US"/>
          </a:p>
        </p:txBody>
      </p:sp>
    </p:spTree>
    <p:extLst>
      <p:ext uri="{BB962C8B-B14F-4D97-AF65-F5344CB8AC3E}">
        <p14:creationId xmlns:p14="http://schemas.microsoft.com/office/powerpoint/2010/main" val="215534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9</a:t>
            </a:fld>
            <a:endParaRPr lang="en-US"/>
          </a:p>
        </p:txBody>
      </p:sp>
    </p:spTree>
    <p:extLst>
      <p:ext uri="{BB962C8B-B14F-4D97-AF65-F5344CB8AC3E}">
        <p14:creationId xmlns:p14="http://schemas.microsoft.com/office/powerpoint/2010/main" val="378445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10</a:t>
            </a:fld>
            <a:endParaRPr lang="en-US" dirty="0"/>
          </a:p>
        </p:txBody>
      </p:sp>
    </p:spTree>
    <p:extLst>
      <p:ext uri="{BB962C8B-B14F-4D97-AF65-F5344CB8AC3E}">
        <p14:creationId xmlns:p14="http://schemas.microsoft.com/office/powerpoint/2010/main" val="2520299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074756-F1F6-4ADF-9332-1AB8825DE0E4}" type="slidenum">
              <a:rPr lang="en-US" smtClean="0"/>
              <a:t>21</a:t>
            </a:fld>
            <a:endParaRPr lang="en-US"/>
          </a:p>
        </p:txBody>
      </p:sp>
    </p:spTree>
    <p:extLst>
      <p:ext uri="{BB962C8B-B14F-4D97-AF65-F5344CB8AC3E}">
        <p14:creationId xmlns:p14="http://schemas.microsoft.com/office/powerpoint/2010/main" val="4262546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0E2C13-6660-4966-9A4E-EE5DE6716C77}" type="slidenum">
              <a:rPr lang="en-US" smtClean="0"/>
              <a:t>32</a:t>
            </a:fld>
            <a:endParaRPr lang="en-US"/>
          </a:p>
        </p:txBody>
      </p:sp>
    </p:spTree>
    <p:extLst>
      <p:ext uri="{BB962C8B-B14F-4D97-AF65-F5344CB8AC3E}">
        <p14:creationId xmlns:p14="http://schemas.microsoft.com/office/powerpoint/2010/main" val="3784450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0E2C13-6660-4966-9A4E-EE5DE6716C77}" type="slidenum">
              <a:rPr lang="en-US" smtClean="0"/>
              <a:t>40</a:t>
            </a:fld>
            <a:endParaRPr lang="en-US"/>
          </a:p>
        </p:txBody>
      </p:sp>
    </p:spTree>
    <p:extLst>
      <p:ext uri="{BB962C8B-B14F-4D97-AF65-F5344CB8AC3E}">
        <p14:creationId xmlns:p14="http://schemas.microsoft.com/office/powerpoint/2010/main" val="2386074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1EE156-0776-4B05-A380-28CB9A7855BB}"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4230307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1EE156-0776-4B05-A380-28CB9A7855BB}"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35078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1EE156-0776-4B05-A380-28CB9A7855BB}"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3016665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1EE156-0776-4B05-A380-28CB9A7855BB}"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3048059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1EE156-0776-4B05-A380-28CB9A7855BB}"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2586192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1EE156-0776-4B05-A380-28CB9A7855BB}"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298358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1EE156-0776-4B05-A380-28CB9A7855BB}" type="datetimeFigureOut">
              <a:rPr lang="en-US" smtClean="0"/>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290976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1EE156-0776-4B05-A380-28CB9A7855BB}" type="datetimeFigureOut">
              <a:rPr lang="en-US" smtClean="0"/>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268568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EE156-0776-4B05-A380-28CB9A7855BB}" type="datetimeFigureOut">
              <a:rPr lang="en-US" smtClean="0"/>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371646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EE156-0776-4B05-A380-28CB9A7855BB}"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251320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EE156-0776-4B05-A380-28CB9A7855BB}"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DCACC-B471-457B-9997-AFDCE5325A4F}" type="slidenum">
              <a:rPr lang="en-US" smtClean="0"/>
              <a:t>‹#›</a:t>
            </a:fld>
            <a:endParaRPr lang="en-US"/>
          </a:p>
        </p:txBody>
      </p:sp>
    </p:spTree>
    <p:extLst>
      <p:ext uri="{BB962C8B-B14F-4D97-AF65-F5344CB8AC3E}">
        <p14:creationId xmlns:p14="http://schemas.microsoft.com/office/powerpoint/2010/main" val="376202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EE156-0776-4B05-A380-28CB9A7855BB}" type="datetimeFigureOut">
              <a:rPr lang="en-US" smtClean="0"/>
              <a:t>1/26/2015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DCACC-B471-457B-9997-AFDCE5325A4F}" type="slidenum">
              <a:rPr lang="en-US" smtClean="0"/>
              <a:t>‹#›</a:t>
            </a:fld>
            <a:endParaRPr lang="en-US"/>
          </a:p>
        </p:txBody>
      </p:sp>
    </p:spTree>
    <p:extLst>
      <p:ext uri="{BB962C8B-B14F-4D97-AF65-F5344CB8AC3E}">
        <p14:creationId xmlns:p14="http://schemas.microsoft.com/office/powerpoint/2010/main" val="3317121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mailto:bradbury@mnstate.edu"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commons.emich.edu/cgi/viewcontent.cgi?article=1363&amp;context=theses" TargetMode="External"/><Relationship Id="rId2" Type="http://schemas.openxmlformats.org/officeDocument/2006/relationships/hyperlink" Target="http://www.ncbi.nlm.nih.gov/pmc/articles/PMC267875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Academic Success Factors and Strategies for American Indian and Other Student Demographic Populations</a:t>
            </a:r>
            <a:endParaRPr lang="en-US" sz="3600" dirty="0"/>
          </a:p>
        </p:txBody>
      </p:sp>
      <p:sp>
        <p:nvSpPr>
          <p:cNvPr id="3" name="Subtitle 2"/>
          <p:cNvSpPr>
            <a:spLocks noGrp="1"/>
          </p:cNvSpPr>
          <p:nvPr>
            <p:ph type="subTitle" idx="1"/>
          </p:nvPr>
        </p:nvSpPr>
        <p:spPr/>
        <p:txBody>
          <a:bodyPr/>
          <a:lstStyle/>
          <a:p>
            <a:r>
              <a:rPr lang="en-US" dirty="0" smtClean="0"/>
              <a:t>Trek North Jr. &amp; Senior High School</a:t>
            </a:r>
          </a:p>
          <a:p>
            <a:r>
              <a:rPr lang="en-US" dirty="0" smtClean="0"/>
              <a:t>Bemidji, MN</a:t>
            </a:r>
          </a:p>
          <a:p>
            <a:r>
              <a:rPr lang="en-US" dirty="0" smtClean="0"/>
              <a:t>January 28, 2015</a:t>
            </a:r>
            <a:endParaRPr lang="en-US" dirty="0"/>
          </a:p>
        </p:txBody>
      </p:sp>
    </p:spTree>
    <p:extLst>
      <p:ext uri="{BB962C8B-B14F-4D97-AF65-F5344CB8AC3E}">
        <p14:creationId xmlns:p14="http://schemas.microsoft.com/office/powerpoint/2010/main" val="3436060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20924"/>
            <a:ext cx="3352800" cy="4525963"/>
          </a:xfrm>
        </p:spPr>
        <p:txBody>
          <a:bodyPr/>
          <a:lstStyle/>
          <a:p>
            <a:pPr marL="0" indent="0">
              <a:buNone/>
            </a:pPr>
            <a:r>
              <a:rPr lang="en-US" u="sng" dirty="0" smtClean="0"/>
              <a:t>Demographic data</a:t>
            </a:r>
          </a:p>
          <a:p>
            <a:pPr lvl="1"/>
            <a:r>
              <a:rPr lang="en-US" dirty="0" smtClean="0"/>
              <a:t>Lunch code</a:t>
            </a:r>
          </a:p>
          <a:p>
            <a:pPr lvl="1"/>
            <a:r>
              <a:rPr lang="en-US" dirty="0" smtClean="0"/>
              <a:t>Absenteeism</a:t>
            </a:r>
          </a:p>
          <a:p>
            <a:pPr lvl="1"/>
            <a:r>
              <a:rPr lang="en-US" dirty="0" smtClean="0"/>
              <a:t>Tardiness</a:t>
            </a:r>
            <a:endParaRPr lang="en-US" dirty="0" smtClean="0"/>
          </a:p>
          <a:p>
            <a:pPr lvl="1"/>
            <a:r>
              <a:rPr lang="en-US" dirty="0" smtClean="0"/>
              <a:t>Discipline</a:t>
            </a:r>
            <a:endParaRPr lang="en-US" dirty="0" smtClean="0"/>
          </a:p>
          <a:p>
            <a:pPr lvl="1"/>
            <a:r>
              <a:rPr lang="en-US" dirty="0"/>
              <a:t>a</a:t>
            </a:r>
            <a:r>
              <a:rPr lang="en-US" dirty="0" smtClean="0"/>
              <a:t>mong others</a:t>
            </a:r>
          </a:p>
          <a:p>
            <a:pPr lvl="1"/>
            <a:endParaRPr lang="en-US" dirty="0"/>
          </a:p>
        </p:txBody>
      </p:sp>
      <p:sp>
        <p:nvSpPr>
          <p:cNvPr id="2" name="Title 1"/>
          <p:cNvSpPr>
            <a:spLocks noGrp="1"/>
          </p:cNvSpPr>
          <p:nvPr>
            <p:ph type="title"/>
          </p:nvPr>
        </p:nvSpPr>
        <p:spPr/>
        <p:txBody>
          <a:bodyPr/>
          <a:lstStyle/>
          <a:p>
            <a:r>
              <a:rPr lang="en-US" sz="3200" dirty="0" smtClean="0">
                <a:solidFill>
                  <a:schemeClr val="tx1"/>
                </a:solidFill>
              </a:rPr>
              <a:t>Predictor Variables</a:t>
            </a:r>
            <a:endParaRPr lang="en-US" sz="3200" dirty="0">
              <a:solidFill>
                <a:schemeClr val="tx1"/>
              </a:solidFill>
            </a:endParaRPr>
          </a:p>
        </p:txBody>
      </p:sp>
      <p:sp>
        <p:nvSpPr>
          <p:cNvPr id="4" name="Content Placeholder 2"/>
          <p:cNvSpPr txBox="1">
            <a:spLocks/>
          </p:cNvSpPr>
          <p:nvPr/>
        </p:nvSpPr>
        <p:spPr>
          <a:xfrm>
            <a:off x="3733800" y="1295401"/>
            <a:ext cx="4953000" cy="55626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u="sng" dirty="0" smtClean="0"/>
              <a:t>Appraisal Data (AAII)</a:t>
            </a:r>
            <a:endParaRPr lang="en-US" sz="2800" u="sng" dirty="0"/>
          </a:p>
          <a:p>
            <a:pPr lvl="1"/>
            <a:r>
              <a:rPr lang="en-US" sz="2600" dirty="0" smtClean="0"/>
              <a:t>Self</a:t>
            </a:r>
            <a:r>
              <a:rPr lang="en-US" dirty="0" smtClean="0"/>
              <a:t> </a:t>
            </a:r>
            <a:r>
              <a:rPr lang="en-US" sz="1700" dirty="0" smtClean="0"/>
              <a:t>(e.g., “I feel that I do my best in school”)</a:t>
            </a:r>
          </a:p>
          <a:p>
            <a:pPr lvl="1"/>
            <a:r>
              <a:rPr lang="en-US" sz="2600" dirty="0" smtClean="0"/>
              <a:t>Parents and Home Environment </a:t>
            </a:r>
            <a:r>
              <a:rPr lang="en-US" sz="1600" dirty="0"/>
              <a:t>(e.g., “I feel safe at home</a:t>
            </a:r>
            <a:r>
              <a:rPr lang="en-US" sz="1600" dirty="0" smtClean="0"/>
              <a:t>”</a:t>
            </a:r>
          </a:p>
          <a:p>
            <a:pPr lvl="1"/>
            <a:r>
              <a:rPr lang="en-US" sz="2600" dirty="0" smtClean="0"/>
              <a:t>Own Behavior </a:t>
            </a:r>
            <a:r>
              <a:rPr lang="en-US" sz="1700" dirty="0"/>
              <a:t>(e.g., “I get in trouble in school</a:t>
            </a:r>
            <a:r>
              <a:rPr lang="en-US" sz="1700" dirty="0" smtClean="0"/>
              <a:t>”)</a:t>
            </a:r>
          </a:p>
          <a:p>
            <a:pPr lvl="1"/>
            <a:r>
              <a:rPr lang="en-US" sz="2600" dirty="0" smtClean="0"/>
              <a:t>Teacher</a:t>
            </a:r>
            <a:r>
              <a:rPr lang="en-US" dirty="0" smtClean="0"/>
              <a:t> </a:t>
            </a:r>
            <a:r>
              <a:rPr lang="en-US" sz="1900" dirty="0"/>
              <a:t>(e.g., “My teacher makes sure that I know how to do something before moving onto something else”) </a:t>
            </a:r>
            <a:endParaRPr lang="en-US" sz="1900" dirty="0" smtClean="0"/>
          </a:p>
          <a:p>
            <a:pPr lvl="1"/>
            <a:r>
              <a:rPr lang="en-US" sz="2600" dirty="0" smtClean="0"/>
              <a:t>Relationships</a:t>
            </a:r>
            <a:r>
              <a:rPr lang="en-US" dirty="0" smtClean="0"/>
              <a:t> </a:t>
            </a:r>
            <a:r>
              <a:rPr lang="en-US" sz="1800" dirty="0"/>
              <a:t>(e.g., “My classmates influence my behavior and performance in school more than any other thing”)</a:t>
            </a:r>
            <a:endParaRPr lang="en-US" sz="1800" dirty="0" smtClean="0"/>
          </a:p>
          <a:p>
            <a:pPr lvl="1"/>
            <a:r>
              <a:rPr lang="en-US" sz="2600" dirty="0" smtClean="0"/>
              <a:t>School Environment </a:t>
            </a:r>
            <a:r>
              <a:rPr lang="en-US" sz="1700" dirty="0"/>
              <a:t>(e.g., “I feel safe at school”)</a:t>
            </a:r>
          </a:p>
          <a:p>
            <a:pPr lvl="1"/>
            <a:endParaRPr lang="en-US" dirty="0"/>
          </a:p>
        </p:txBody>
      </p:sp>
    </p:spTree>
    <p:extLst>
      <p:ext uri="{BB962C8B-B14F-4D97-AF65-F5344CB8AC3E}">
        <p14:creationId xmlns:p14="http://schemas.microsoft.com/office/powerpoint/2010/main" val="3653103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Constructs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Self-Perception </a:t>
            </a:r>
            <a:r>
              <a:rPr lang="en-US" dirty="0" smtClean="0"/>
              <a:t>(favorite subject, good at, succeed in school)</a:t>
            </a:r>
            <a:endParaRPr lang="en-US" dirty="0"/>
          </a:p>
          <a:p>
            <a:r>
              <a:rPr lang="en-US" b="1" dirty="0" smtClean="0"/>
              <a:t>Teachers </a:t>
            </a:r>
            <a:r>
              <a:rPr lang="en-US" dirty="0" smtClean="0"/>
              <a:t>(explains things, tests what is taught, helps me)</a:t>
            </a:r>
            <a:endParaRPr lang="en-US" dirty="0"/>
          </a:p>
          <a:p>
            <a:r>
              <a:rPr lang="en-US" b="1" dirty="0"/>
              <a:t>Parents/Home </a:t>
            </a:r>
            <a:r>
              <a:rPr lang="en-US" b="1" dirty="0" smtClean="0"/>
              <a:t>Life/Community </a:t>
            </a:r>
            <a:r>
              <a:rPr lang="en-US" dirty="0" smtClean="0"/>
              <a:t>(caregiver cares if student goes to school, caregiver would rather watch TV than help me, books in the home)</a:t>
            </a:r>
          </a:p>
          <a:p>
            <a:r>
              <a:rPr lang="en-US" b="1" dirty="0"/>
              <a:t>Student </a:t>
            </a:r>
            <a:r>
              <a:rPr lang="en-US" b="1" dirty="0" smtClean="0"/>
              <a:t>Behaviors </a:t>
            </a:r>
            <a:r>
              <a:rPr lang="en-US" dirty="0" smtClean="0"/>
              <a:t>(do homework every night, read or watch TV, drug and alcohol use)</a:t>
            </a:r>
            <a:endParaRPr lang="en-US" dirty="0"/>
          </a:p>
          <a:p>
            <a:r>
              <a:rPr lang="en-US" b="1" dirty="0"/>
              <a:t>School </a:t>
            </a:r>
            <a:r>
              <a:rPr lang="en-US" b="1" dirty="0" smtClean="0"/>
              <a:t>Environment </a:t>
            </a:r>
            <a:r>
              <a:rPr lang="en-US" dirty="0" smtClean="0"/>
              <a:t>(school lunch, tired in school, safe on bus)</a:t>
            </a:r>
            <a:endParaRPr lang="en-US" dirty="0"/>
          </a:p>
          <a:p>
            <a:r>
              <a:rPr lang="en-US" b="1" dirty="0" smtClean="0"/>
              <a:t>Relationships </a:t>
            </a:r>
            <a:r>
              <a:rPr lang="en-US" dirty="0" smtClean="0"/>
              <a:t>(I like teachers, teachers like me, bullied)</a:t>
            </a:r>
            <a:endParaRPr lang="en-US" dirty="0"/>
          </a:p>
        </p:txBody>
      </p:sp>
    </p:spTree>
    <p:extLst>
      <p:ext uri="{BB962C8B-B14F-4D97-AF65-F5344CB8AC3E}">
        <p14:creationId xmlns:p14="http://schemas.microsoft.com/office/powerpoint/2010/main" val="439522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NSLP Demographic Information</a:t>
            </a:r>
            <a:endParaRPr lang="en-US" sz="4000" dirty="0"/>
          </a:p>
        </p:txBody>
      </p:sp>
      <p:graphicFrame>
        <p:nvGraphicFramePr>
          <p:cNvPr id="3" name="Table 2"/>
          <p:cNvGraphicFramePr>
            <a:graphicFrameLocks noGrp="1"/>
          </p:cNvGraphicFramePr>
          <p:nvPr>
            <p:extLst>
              <p:ext uri="{D42A27DB-BD31-4B8C-83A1-F6EECF244321}">
                <p14:modId xmlns:p14="http://schemas.microsoft.com/office/powerpoint/2010/main" val="237835810"/>
              </p:ext>
            </p:extLst>
          </p:nvPr>
        </p:nvGraphicFramePr>
        <p:xfrm>
          <a:off x="380998" y="1676400"/>
          <a:ext cx="8382001" cy="4737267"/>
        </p:xfrm>
        <a:graphic>
          <a:graphicData uri="http://schemas.openxmlformats.org/drawingml/2006/table">
            <a:tbl>
              <a:tblPr firstRow="1" firstCol="1" bandRow="1">
                <a:tableStyleId>{5C22544A-7EE6-4342-B048-85BDC9FD1C3A}</a:tableStyleId>
              </a:tblPr>
              <a:tblGrid>
                <a:gridCol w="1190158"/>
                <a:gridCol w="1111858"/>
                <a:gridCol w="1238117"/>
                <a:gridCol w="1236159"/>
                <a:gridCol w="1112837"/>
                <a:gridCol w="1256713"/>
                <a:gridCol w="1236159"/>
              </a:tblGrid>
              <a:tr h="835827">
                <a:tc>
                  <a:txBody>
                    <a:bodyPr/>
                    <a:lstStyle/>
                    <a:p>
                      <a:pPr marL="0" marR="0" algn="ctr">
                        <a:lnSpc>
                          <a:spcPct val="200000"/>
                        </a:lnSpc>
                        <a:spcBef>
                          <a:spcPts val="0"/>
                        </a:spcBef>
                        <a:spcAft>
                          <a:spcPts val="0"/>
                        </a:spcAft>
                      </a:pPr>
                      <a:r>
                        <a:rPr lang="en-US" sz="1800" b="1" dirty="0">
                          <a:effectLst/>
                        </a:rPr>
                        <a:t> </a:t>
                      </a:r>
                      <a:endParaRPr lang="en-US" sz="1800" b="1" dirty="0">
                        <a:effectLst/>
                        <a:latin typeface="Calibri"/>
                        <a:ea typeface="Calibri"/>
                        <a:cs typeface="Times New Roman"/>
                      </a:endParaRPr>
                    </a:p>
                  </a:txBody>
                  <a:tcPr marL="68580" marR="68580" marT="0" marB="0"/>
                </a:tc>
                <a:tc gridSpan="3">
                  <a:txBody>
                    <a:bodyPr/>
                    <a:lstStyle/>
                    <a:p>
                      <a:pPr marL="0" marR="0" algn="ctr">
                        <a:lnSpc>
                          <a:spcPct val="200000"/>
                        </a:lnSpc>
                        <a:spcBef>
                          <a:spcPts val="0"/>
                        </a:spcBef>
                        <a:spcAft>
                          <a:spcPts val="0"/>
                        </a:spcAft>
                      </a:pPr>
                      <a:r>
                        <a:rPr lang="en-US" sz="1800" b="1" dirty="0">
                          <a:effectLst/>
                        </a:rPr>
                        <a:t> </a:t>
                      </a:r>
                      <a:r>
                        <a:rPr lang="en-US" sz="1800" b="1" dirty="0" smtClean="0">
                          <a:effectLst/>
                        </a:rPr>
                        <a:t>White</a:t>
                      </a:r>
                      <a:endParaRPr lang="en-US" sz="1800" b="1" dirty="0">
                        <a:effectLst/>
                        <a:latin typeface="Calibri"/>
                        <a:ea typeface="Calibri"/>
                        <a:cs typeface="Times New Roman"/>
                      </a:endParaRPr>
                    </a:p>
                  </a:txBody>
                  <a:tcPr marL="68580" marR="68580" marT="0" marB="0"/>
                </a:tc>
                <a:tc hMerge="1">
                  <a:txBody>
                    <a:bodyPr/>
                    <a:lstStyle/>
                    <a:p>
                      <a:pPr marL="0" marR="0" algn="ctr">
                        <a:lnSpc>
                          <a:spcPct val="200000"/>
                        </a:lnSpc>
                        <a:spcBef>
                          <a:spcPts val="0"/>
                        </a:spcBef>
                        <a:spcAft>
                          <a:spcPts val="0"/>
                        </a:spcAft>
                      </a:pPr>
                      <a:endParaRPr lang="en-US" sz="1800" b="1" dirty="0">
                        <a:effectLst/>
                        <a:latin typeface="Calibri"/>
                        <a:ea typeface="Calibri"/>
                        <a:cs typeface="Times New Roman"/>
                      </a:endParaRPr>
                    </a:p>
                  </a:txBody>
                  <a:tcPr marL="68580" marR="68580" marT="0" marB="0"/>
                </a:tc>
                <a:tc hMerge="1">
                  <a:txBody>
                    <a:bodyPr/>
                    <a:lstStyle/>
                    <a:p>
                      <a:pPr marL="0" marR="0" algn="ctr">
                        <a:lnSpc>
                          <a:spcPct val="200000"/>
                        </a:lnSpc>
                        <a:spcBef>
                          <a:spcPts val="0"/>
                        </a:spcBef>
                        <a:spcAft>
                          <a:spcPts val="0"/>
                        </a:spcAft>
                      </a:pPr>
                      <a:endParaRPr lang="en-US" sz="1800" b="1" dirty="0">
                        <a:effectLst/>
                        <a:latin typeface="Calibri"/>
                        <a:ea typeface="Calibri"/>
                        <a:cs typeface="Times New Roman"/>
                      </a:endParaRPr>
                    </a:p>
                  </a:txBody>
                  <a:tcPr marL="68580" marR="68580" marT="0" marB="0"/>
                </a:tc>
                <a:tc gridSpan="3">
                  <a:txBody>
                    <a:bodyPr/>
                    <a:lstStyle/>
                    <a:p>
                      <a:pPr marL="0" marR="0" indent="0" algn="ctr" defTabSz="914400" rtl="0" eaLnBrk="1" fontAlgn="auto" latinLnBrk="0" hangingPunct="1">
                        <a:lnSpc>
                          <a:spcPct val="200000"/>
                        </a:lnSpc>
                        <a:spcBef>
                          <a:spcPts val="0"/>
                        </a:spcBef>
                        <a:spcAft>
                          <a:spcPts val="0"/>
                        </a:spcAft>
                        <a:buClrTx/>
                        <a:buSzTx/>
                        <a:buFontTx/>
                        <a:buNone/>
                        <a:tabLst/>
                        <a:defRPr/>
                      </a:pPr>
                      <a:r>
                        <a:rPr lang="en-US" sz="1800" b="1" dirty="0" smtClean="0">
                          <a:effectLst/>
                        </a:rPr>
                        <a:t>American Indian</a:t>
                      </a:r>
                      <a:endParaRPr lang="en-US" sz="1800" b="1" dirty="0" smtClean="0">
                        <a:effectLst/>
                        <a:latin typeface="Calibri"/>
                        <a:ea typeface="Calibri"/>
                        <a:cs typeface="Times New Roman"/>
                      </a:endParaRPr>
                    </a:p>
                  </a:txBody>
                  <a:tcPr marL="68580" marR="68580" marT="0" marB="0"/>
                </a:tc>
                <a:tc hMerge="1">
                  <a:txBody>
                    <a:bodyPr/>
                    <a:lstStyle/>
                    <a:p>
                      <a:pPr marL="0" marR="0" algn="ctr">
                        <a:lnSpc>
                          <a:spcPct val="200000"/>
                        </a:lnSpc>
                        <a:spcBef>
                          <a:spcPts val="0"/>
                        </a:spcBef>
                        <a:spcAft>
                          <a:spcPts val="0"/>
                        </a:spcAft>
                      </a:pPr>
                      <a:endParaRPr lang="en-US" sz="1800" b="1" dirty="0">
                        <a:effectLst/>
                        <a:latin typeface="Calibri"/>
                        <a:ea typeface="Calibri"/>
                        <a:cs typeface="Times New Roman"/>
                      </a:endParaRPr>
                    </a:p>
                  </a:txBody>
                  <a:tcPr marL="68580" marR="68580" marT="0" marB="0"/>
                </a:tc>
                <a:tc hMerge="1">
                  <a:txBody>
                    <a:bodyPr/>
                    <a:lstStyle/>
                    <a:p>
                      <a:pPr marL="0" marR="0" algn="ctr">
                        <a:lnSpc>
                          <a:spcPct val="200000"/>
                        </a:lnSpc>
                        <a:spcBef>
                          <a:spcPts val="0"/>
                        </a:spcBef>
                        <a:spcAft>
                          <a:spcPts val="0"/>
                        </a:spcAft>
                      </a:pPr>
                      <a:endParaRPr lang="en-US" sz="1800" b="1" dirty="0">
                        <a:effectLst/>
                        <a:latin typeface="Calibri"/>
                        <a:ea typeface="Calibri"/>
                        <a:cs typeface="Times New Roman"/>
                      </a:endParaRPr>
                    </a:p>
                  </a:txBody>
                  <a:tcPr marL="68580" marR="68580" marT="0" marB="0"/>
                </a:tc>
              </a:tr>
              <a:tr h="835827">
                <a:tc>
                  <a:txBody>
                    <a:bodyPr/>
                    <a:lstStyle/>
                    <a:p>
                      <a:pPr marL="0" marR="0" algn="ctr">
                        <a:lnSpc>
                          <a:spcPct val="200000"/>
                        </a:lnSpc>
                        <a:spcBef>
                          <a:spcPts val="0"/>
                        </a:spcBef>
                        <a:spcAft>
                          <a:spcPts val="0"/>
                        </a:spcAft>
                      </a:pPr>
                      <a:r>
                        <a:rPr lang="en-US" sz="1600">
                          <a:effectLst/>
                        </a:rPr>
                        <a:t> </a:t>
                      </a:r>
                      <a:endParaRPr lang="en-US" sz="1600">
                        <a:effectLst/>
                        <a:latin typeface="Calibri"/>
                        <a:ea typeface="Calibri"/>
                        <a:cs typeface="Times New Roman"/>
                      </a:endParaRPr>
                    </a:p>
                  </a:txBody>
                  <a:tcPr marL="68580" marR="68580" marT="0" marB="0"/>
                </a:tc>
                <a:tc>
                  <a:txBody>
                    <a:bodyPr/>
                    <a:lstStyle/>
                    <a:p>
                      <a:pPr marL="0" marR="0" algn="ctr">
                        <a:lnSpc>
                          <a:spcPct val="200000"/>
                        </a:lnSpc>
                        <a:spcBef>
                          <a:spcPts val="0"/>
                        </a:spcBef>
                        <a:spcAft>
                          <a:spcPts val="0"/>
                        </a:spcAft>
                      </a:pPr>
                      <a:r>
                        <a:rPr lang="en-US" sz="1600" dirty="0">
                          <a:effectLst/>
                        </a:rPr>
                        <a:t>Free</a:t>
                      </a:r>
                      <a:endParaRPr lang="en-US" sz="1600" dirty="0">
                        <a:effectLst/>
                        <a:latin typeface="Calibri"/>
                        <a:ea typeface="Calibri"/>
                        <a:cs typeface="Times New Roman"/>
                      </a:endParaRPr>
                    </a:p>
                  </a:txBody>
                  <a:tcPr marL="68580" marR="68580" marT="0" marB="0">
                    <a:solidFill>
                      <a:schemeClr val="accent3"/>
                    </a:solidFill>
                  </a:tcPr>
                </a:tc>
                <a:tc>
                  <a:txBody>
                    <a:bodyPr/>
                    <a:lstStyle/>
                    <a:p>
                      <a:pPr marL="0" marR="0" algn="ctr">
                        <a:lnSpc>
                          <a:spcPct val="200000"/>
                        </a:lnSpc>
                        <a:spcBef>
                          <a:spcPts val="0"/>
                        </a:spcBef>
                        <a:spcAft>
                          <a:spcPts val="0"/>
                        </a:spcAft>
                      </a:pPr>
                      <a:r>
                        <a:rPr lang="en-US" sz="1600" dirty="0">
                          <a:effectLst/>
                        </a:rPr>
                        <a:t>Reduced Price</a:t>
                      </a:r>
                      <a:endParaRPr lang="en-US" sz="1600" dirty="0">
                        <a:effectLst/>
                        <a:latin typeface="Calibri"/>
                        <a:ea typeface="Calibri"/>
                        <a:cs typeface="Times New Roman"/>
                      </a:endParaRPr>
                    </a:p>
                  </a:txBody>
                  <a:tcPr marL="68580" marR="68580" marT="0" marB="0">
                    <a:solidFill>
                      <a:schemeClr val="accent3"/>
                    </a:solidFill>
                  </a:tcPr>
                </a:tc>
                <a:tc>
                  <a:txBody>
                    <a:bodyPr/>
                    <a:lstStyle/>
                    <a:p>
                      <a:pPr marL="0" marR="0" algn="ctr">
                        <a:lnSpc>
                          <a:spcPct val="200000"/>
                        </a:lnSpc>
                        <a:spcBef>
                          <a:spcPts val="0"/>
                        </a:spcBef>
                        <a:spcAft>
                          <a:spcPts val="0"/>
                        </a:spcAft>
                      </a:pPr>
                      <a:r>
                        <a:rPr lang="en-US" sz="1600" dirty="0">
                          <a:effectLst/>
                        </a:rPr>
                        <a:t>Full Payment</a:t>
                      </a:r>
                      <a:endParaRPr lang="en-US" sz="1600" dirty="0">
                        <a:effectLst/>
                        <a:latin typeface="Calibri"/>
                        <a:ea typeface="Calibri"/>
                        <a:cs typeface="Times New Roman"/>
                      </a:endParaRPr>
                    </a:p>
                  </a:txBody>
                  <a:tcPr marL="68580" marR="68580" marT="0" marB="0">
                    <a:solidFill>
                      <a:schemeClr val="accent3"/>
                    </a:solidFill>
                  </a:tcPr>
                </a:tc>
                <a:tc>
                  <a:txBody>
                    <a:bodyPr/>
                    <a:lstStyle/>
                    <a:p>
                      <a:pPr marL="0" marR="0" algn="ctr">
                        <a:lnSpc>
                          <a:spcPct val="200000"/>
                        </a:lnSpc>
                        <a:spcBef>
                          <a:spcPts val="0"/>
                        </a:spcBef>
                        <a:spcAft>
                          <a:spcPts val="0"/>
                        </a:spcAft>
                      </a:pPr>
                      <a:r>
                        <a:rPr lang="en-US" sz="1600" dirty="0">
                          <a:effectLst/>
                        </a:rPr>
                        <a:t>Free</a:t>
                      </a:r>
                      <a:endParaRPr lang="en-US" sz="1600" dirty="0">
                        <a:effectLst/>
                        <a:latin typeface="Calibri"/>
                        <a:ea typeface="Calibri"/>
                        <a:cs typeface="Times New Roman"/>
                      </a:endParaRPr>
                    </a:p>
                  </a:txBody>
                  <a:tcPr marL="68580" marR="68580" marT="0" marB="0">
                    <a:solidFill>
                      <a:schemeClr val="accent3"/>
                    </a:solidFill>
                  </a:tcPr>
                </a:tc>
                <a:tc>
                  <a:txBody>
                    <a:bodyPr/>
                    <a:lstStyle/>
                    <a:p>
                      <a:pPr marL="0" marR="0" algn="ctr">
                        <a:lnSpc>
                          <a:spcPct val="200000"/>
                        </a:lnSpc>
                        <a:spcBef>
                          <a:spcPts val="0"/>
                        </a:spcBef>
                        <a:spcAft>
                          <a:spcPts val="0"/>
                        </a:spcAft>
                      </a:pPr>
                      <a:r>
                        <a:rPr lang="en-US" sz="1600" dirty="0">
                          <a:effectLst/>
                        </a:rPr>
                        <a:t>Reduced Price</a:t>
                      </a:r>
                      <a:endParaRPr lang="en-US" sz="1600" dirty="0">
                        <a:effectLst/>
                        <a:latin typeface="Calibri"/>
                        <a:ea typeface="Calibri"/>
                        <a:cs typeface="Times New Roman"/>
                      </a:endParaRPr>
                    </a:p>
                  </a:txBody>
                  <a:tcPr marL="68580" marR="68580" marT="0" marB="0">
                    <a:solidFill>
                      <a:schemeClr val="accent3"/>
                    </a:solidFill>
                  </a:tcPr>
                </a:tc>
                <a:tc>
                  <a:txBody>
                    <a:bodyPr/>
                    <a:lstStyle/>
                    <a:p>
                      <a:pPr marL="0" marR="0" algn="ctr">
                        <a:lnSpc>
                          <a:spcPct val="200000"/>
                        </a:lnSpc>
                        <a:spcBef>
                          <a:spcPts val="0"/>
                        </a:spcBef>
                        <a:spcAft>
                          <a:spcPts val="0"/>
                        </a:spcAft>
                      </a:pPr>
                      <a:r>
                        <a:rPr lang="en-US" sz="1600" dirty="0">
                          <a:effectLst/>
                        </a:rPr>
                        <a:t>Full Payment</a:t>
                      </a:r>
                      <a:endParaRPr lang="en-US" sz="1600" dirty="0">
                        <a:effectLst/>
                        <a:latin typeface="Calibri"/>
                        <a:ea typeface="Calibri"/>
                        <a:cs typeface="Times New Roman"/>
                      </a:endParaRPr>
                    </a:p>
                  </a:txBody>
                  <a:tcPr marL="68580" marR="68580" marT="0" marB="0">
                    <a:solidFill>
                      <a:schemeClr val="accent3"/>
                    </a:solidFill>
                  </a:tcPr>
                </a:tc>
              </a:tr>
              <a:tr h="976255">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Grades</a:t>
                      </a:r>
                    </a:p>
                    <a:p>
                      <a:pPr marL="0" marR="0" algn="ctr">
                        <a:lnSpc>
                          <a:spcPct val="150000"/>
                        </a:lnSpc>
                        <a:spcBef>
                          <a:spcPts val="0"/>
                        </a:spcBef>
                        <a:spcAft>
                          <a:spcPts val="0"/>
                        </a:spcAft>
                      </a:pPr>
                      <a:r>
                        <a:rPr lang="en-US" sz="1600">
                          <a:effectLst/>
                        </a:rPr>
                        <a:t>3-5</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310</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62</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133</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dirty="0">
                          <a:effectLst/>
                        </a:rPr>
                        <a:t> </a:t>
                      </a:r>
                    </a:p>
                    <a:p>
                      <a:pPr marL="0" marR="0" algn="ctr">
                        <a:lnSpc>
                          <a:spcPct val="150000"/>
                        </a:lnSpc>
                        <a:spcBef>
                          <a:spcPts val="0"/>
                        </a:spcBef>
                        <a:spcAft>
                          <a:spcPts val="0"/>
                        </a:spcAft>
                      </a:pPr>
                      <a:r>
                        <a:rPr lang="en-US" sz="1600" dirty="0">
                          <a:effectLst/>
                        </a:rPr>
                        <a:t>181</a:t>
                      </a:r>
                      <a:endParaRPr lang="en-US" sz="1600" dirty="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12</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dirty="0">
                          <a:effectLst/>
                        </a:rPr>
                        <a:t> </a:t>
                      </a:r>
                    </a:p>
                    <a:p>
                      <a:pPr marL="0" marR="0" algn="ctr">
                        <a:lnSpc>
                          <a:spcPct val="150000"/>
                        </a:lnSpc>
                        <a:spcBef>
                          <a:spcPts val="0"/>
                        </a:spcBef>
                        <a:spcAft>
                          <a:spcPts val="0"/>
                        </a:spcAft>
                      </a:pPr>
                      <a:r>
                        <a:rPr lang="en-US" sz="1600" dirty="0">
                          <a:effectLst/>
                        </a:rPr>
                        <a:t>40</a:t>
                      </a:r>
                      <a:endParaRPr lang="en-US" sz="1600" dirty="0">
                        <a:effectLst/>
                        <a:latin typeface="Calibri"/>
                        <a:ea typeface="Calibri"/>
                        <a:cs typeface="Times New Roman"/>
                      </a:endParaRPr>
                    </a:p>
                  </a:txBody>
                  <a:tcPr marL="68580" marR="68580" marT="0" marB="0"/>
                </a:tc>
              </a:tr>
              <a:tr h="976255">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Grades</a:t>
                      </a:r>
                    </a:p>
                    <a:p>
                      <a:pPr marL="0" marR="0" algn="ctr">
                        <a:lnSpc>
                          <a:spcPct val="150000"/>
                        </a:lnSpc>
                        <a:spcBef>
                          <a:spcPts val="0"/>
                        </a:spcBef>
                        <a:spcAft>
                          <a:spcPts val="0"/>
                        </a:spcAft>
                      </a:pPr>
                      <a:r>
                        <a:rPr lang="en-US" sz="1600">
                          <a:effectLst/>
                        </a:rPr>
                        <a:t>6-12</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302</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154</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837</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243</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45</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140</a:t>
                      </a:r>
                      <a:endParaRPr lang="en-US" sz="1600">
                        <a:effectLst/>
                        <a:latin typeface="Calibri"/>
                        <a:ea typeface="Calibri"/>
                        <a:cs typeface="Times New Roman"/>
                      </a:endParaRPr>
                    </a:p>
                  </a:txBody>
                  <a:tcPr marL="68580" marR="68580" marT="0" marB="0"/>
                </a:tc>
              </a:tr>
              <a:tr h="639228">
                <a:tc>
                  <a:txBody>
                    <a:bodyPr/>
                    <a:lstStyle/>
                    <a:p>
                      <a:pPr marL="0" marR="0">
                        <a:lnSpc>
                          <a:spcPct val="150000"/>
                        </a:lnSpc>
                        <a:spcBef>
                          <a:spcPts val="0"/>
                        </a:spcBef>
                        <a:spcAft>
                          <a:spcPts val="0"/>
                        </a:spcAft>
                      </a:pPr>
                      <a:r>
                        <a:rPr lang="en-US" sz="1600">
                          <a:effectLst/>
                        </a:rPr>
                        <a:t> </a:t>
                      </a:r>
                    </a:p>
                    <a:p>
                      <a:pPr marL="0" marR="0">
                        <a:lnSpc>
                          <a:spcPct val="150000"/>
                        </a:lnSpc>
                        <a:spcBef>
                          <a:spcPts val="0"/>
                        </a:spcBef>
                        <a:spcAft>
                          <a:spcPts val="0"/>
                        </a:spcAft>
                      </a:pPr>
                      <a:r>
                        <a:rPr lang="en-US" sz="1600">
                          <a:effectLst/>
                        </a:rPr>
                        <a:t>Total</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612</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216</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1070</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424</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a:effectLst/>
                        </a:rPr>
                        <a:t> </a:t>
                      </a:r>
                    </a:p>
                    <a:p>
                      <a:pPr marL="0" marR="0" algn="ctr">
                        <a:lnSpc>
                          <a:spcPct val="150000"/>
                        </a:lnSpc>
                        <a:spcBef>
                          <a:spcPts val="0"/>
                        </a:spcBef>
                        <a:spcAft>
                          <a:spcPts val="0"/>
                        </a:spcAft>
                      </a:pPr>
                      <a:r>
                        <a:rPr lang="en-US" sz="1600">
                          <a:effectLst/>
                        </a:rPr>
                        <a:t>57</a:t>
                      </a:r>
                      <a:endParaRPr lang="en-US" sz="1600">
                        <a:effectLst/>
                        <a:latin typeface="Calibri"/>
                        <a:ea typeface="Calibri"/>
                        <a:cs typeface="Times New Roman"/>
                      </a:endParaRPr>
                    </a:p>
                  </a:txBody>
                  <a:tcPr marL="68580" marR="68580" marT="0" marB="0"/>
                </a:tc>
                <a:tc>
                  <a:txBody>
                    <a:bodyPr/>
                    <a:lstStyle/>
                    <a:p>
                      <a:pPr marL="0" marR="0" algn="ctr">
                        <a:lnSpc>
                          <a:spcPct val="150000"/>
                        </a:lnSpc>
                        <a:spcBef>
                          <a:spcPts val="0"/>
                        </a:spcBef>
                        <a:spcAft>
                          <a:spcPts val="0"/>
                        </a:spcAft>
                      </a:pPr>
                      <a:r>
                        <a:rPr lang="en-US" sz="1600" dirty="0">
                          <a:effectLst/>
                        </a:rPr>
                        <a:t> </a:t>
                      </a:r>
                    </a:p>
                    <a:p>
                      <a:pPr marL="0" marR="0" algn="ctr">
                        <a:lnSpc>
                          <a:spcPct val="150000"/>
                        </a:lnSpc>
                        <a:spcBef>
                          <a:spcPts val="0"/>
                        </a:spcBef>
                        <a:spcAft>
                          <a:spcPts val="0"/>
                        </a:spcAft>
                      </a:pPr>
                      <a:r>
                        <a:rPr lang="en-US" sz="1600" dirty="0">
                          <a:effectLst/>
                        </a:rPr>
                        <a:t>180</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710568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Observations from the White Earth Study</a:t>
            </a:r>
            <a:endParaRPr lang="en-US" dirty="0"/>
          </a:p>
        </p:txBody>
      </p:sp>
      <p:sp>
        <p:nvSpPr>
          <p:cNvPr id="3" name="Rectangle 2"/>
          <p:cNvSpPr/>
          <p:nvPr/>
        </p:nvSpPr>
        <p:spPr>
          <a:xfrm>
            <a:off x="838199" y="1752600"/>
            <a:ext cx="7780421" cy="3785652"/>
          </a:xfrm>
          <a:prstGeom prst="rect">
            <a:avLst/>
          </a:prstGeom>
        </p:spPr>
        <p:txBody>
          <a:bodyPr wrap="square">
            <a:spAutoFit/>
          </a:bodyPr>
          <a:lstStyle/>
          <a:p>
            <a:pPr marL="342900" indent="-342900">
              <a:buFont typeface="Arial" panose="020B0604020202020204" pitchFamily="34" charset="0"/>
              <a:buChar char="•"/>
            </a:pPr>
            <a:r>
              <a:rPr lang="en-US" sz="2400" dirty="0" smtClean="0"/>
              <a:t>Data showed </a:t>
            </a:r>
            <a:r>
              <a:rPr lang="en-US" sz="2400" dirty="0"/>
              <a:t>that White students </a:t>
            </a:r>
            <a:r>
              <a:rPr lang="en-US" sz="2400" dirty="0" smtClean="0"/>
              <a:t>outperformed American Indian students </a:t>
            </a:r>
            <a:r>
              <a:rPr lang="en-US" sz="2400" dirty="0"/>
              <a:t>on </a:t>
            </a:r>
            <a:r>
              <a:rPr lang="en-US" sz="2400" dirty="0" smtClean="0"/>
              <a:t>both </a:t>
            </a:r>
            <a:r>
              <a:rPr lang="en-US" sz="2400" dirty="0"/>
              <a:t>math and reading MCA tests and reported higher levels of perception of the teacher, parents, own behavior and relationships. </a:t>
            </a:r>
            <a:endParaRPr lang="en-US" sz="2400" dirty="0" smtClean="0"/>
          </a:p>
          <a:p>
            <a:pPr marL="342900" indent="-342900">
              <a:buFont typeface="Arial" panose="020B0604020202020204" pitchFamily="34" charset="0"/>
              <a:buChar char="•"/>
            </a:pPr>
            <a:r>
              <a:rPr lang="en-US" sz="2400" dirty="0" smtClean="0"/>
              <a:t>Data </a:t>
            </a:r>
            <a:r>
              <a:rPr lang="en-US" sz="2400" dirty="0"/>
              <a:t>also </a:t>
            </a:r>
            <a:r>
              <a:rPr lang="en-US" sz="2400" dirty="0" smtClean="0"/>
              <a:t>indicated </a:t>
            </a:r>
            <a:r>
              <a:rPr lang="en-US" sz="2400" dirty="0"/>
              <a:t>that </a:t>
            </a:r>
            <a:r>
              <a:rPr lang="en-US" sz="2400" dirty="0" smtClean="0"/>
              <a:t>American Indian students </a:t>
            </a:r>
            <a:r>
              <a:rPr lang="en-US" sz="2400" dirty="0"/>
              <a:t>were involved in more disciplinary problems and had higher absences and tardiness rates than their White peers. </a:t>
            </a:r>
            <a:endParaRPr lang="en-US" sz="2400" dirty="0" smtClean="0"/>
          </a:p>
          <a:p>
            <a:pPr marL="342900" indent="-342900">
              <a:buFont typeface="Arial" panose="020B0604020202020204" pitchFamily="34" charset="0"/>
              <a:buChar char="•"/>
            </a:pPr>
            <a:r>
              <a:rPr lang="en-US" sz="2400" dirty="0" smtClean="0"/>
              <a:t>Groups </a:t>
            </a:r>
            <a:r>
              <a:rPr lang="en-US" sz="2400" dirty="0"/>
              <a:t>were equal in their performance on both math and reading MAP tests and the perception of self and perception of the school environment. </a:t>
            </a:r>
          </a:p>
        </p:txBody>
      </p:sp>
    </p:spTree>
    <p:extLst>
      <p:ext uri="{BB962C8B-B14F-4D97-AF65-F5344CB8AC3E}">
        <p14:creationId xmlns:p14="http://schemas.microsoft.com/office/powerpoint/2010/main" val="248094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 Findings (White Earth Study)</a:t>
            </a:r>
            <a:endParaRPr lang="en-US" dirty="0"/>
          </a:p>
        </p:txBody>
      </p:sp>
      <p:sp>
        <p:nvSpPr>
          <p:cNvPr id="3" name="Content Placeholder 2"/>
          <p:cNvSpPr>
            <a:spLocks noGrp="1"/>
          </p:cNvSpPr>
          <p:nvPr>
            <p:ph idx="1"/>
          </p:nvPr>
        </p:nvSpPr>
        <p:spPr/>
        <p:txBody>
          <a:bodyPr>
            <a:normAutofit fontScale="92500" lnSpcReduction="20000"/>
          </a:bodyPr>
          <a:lstStyle/>
          <a:p>
            <a:r>
              <a:rPr lang="en-US" dirty="0"/>
              <a:t>Overall, SES (as determined by lunch program) determines differences in the students' </a:t>
            </a:r>
            <a:r>
              <a:rPr lang="en-US" u="sng" dirty="0"/>
              <a:t>appraisal</a:t>
            </a:r>
            <a:r>
              <a:rPr lang="en-US" dirty="0"/>
              <a:t> of variables we assumed could impact their academic performance. </a:t>
            </a:r>
            <a:endParaRPr lang="en-US" dirty="0" smtClean="0"/>
          </a:p>
          <a:p>
            <a:r>
              <a:rPr lang="en-US" dirty="0" smtClean="0"/>
              <a:t>American Indian students performed similarly on MCAs and MAP, whether FREE</a:t>
            </a:r>
            <a:r>
              <a:rPr lang="en-US" dirty="0"/>
              <a:t>, PAID, </a:t>
            </a:r>
            <a:r>
              <a:rPr lang="en-US" dirty="0" smtClean="0"/>
              <a:t>or REDUCED, and t</a:t>
            </a:r>
            <a:r>
              <a:rPr lang="en-US" dirty="0" smtClean="0"/>
              <a:t>here was </a:t>
            </a:r>
            <a:r>
              <a:rPr lang="en-US" dirty="0"/>
              <a:t>virtually zero impact </a:t>
            </a:r>
            <a:r>
              <a:rPr lang="en-US" dirty="0" smtClean="0"/>
              <a:t>on </a:t>
            </a:r>
            <a:r>
              <a:rPr lang="en-US" dirty="0"/>
              <a:t>any of the selected variables among American Indian </a:t>
            </a:r>
            <a:r>
              <a:rPr lang="en-US" dirty="0" smtClean="0"/>
              <a:t>students. </a:t>
            </a:r>
          </a:p>
          <a:p>
            <a:r>
              <a:rPr lang="en-US" dirty="0"/>
              <a:t>T</a:t>
            </a:r>
            <a:r>
              <a:rPr lang="en-US" dirty="0" smtClean="0"/>
              <a:t>he </a:t>
            </a:r>
            <a:r>
              <a:rPr lang="en-US" dirty="0"/>
              <a:t>results tell a different story for White students.</a:t>
            </a:r>
            <a:endParaRPr lang="en-US" dirty="0"/>
          </a:p>
          <a:p>
            <a:endParaRPr lang="en-US" dirty="0"/>
          </a:p>
        </p:txBody>
      </p:sp>
    </p:spTree>
    <p:extLst>
      <p:ext uri="{BB962C8B-B14F-4D97-AF65-F5344CB8AC3E}">
        <p14:creationId xmlns:p14="http://schemas.microsoft.com/office/powerpoint/2010/main" val="1776408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9519026"/>
              </p:ext>
            </p:extLst>
          </p:nvPr>
        </p:nvGraphicFramePr>
        <p:xfrm>
          <a:off x="2971801" y="993457"/>
          <a:ext cx="5333999" cy="3816096"/>
        </p:xfrm>
        <a:graphic>
          <a:graphicData uri="http://schemas.openxmlformats.org/drawingml/2006/table">
            <a:tbl>
              <a:tblPr firstRow="1" firstCol="1" bandRow="1">
                <a:tableStyleId>{5C22544A-7EE6-4342-B048-85BDC9FD1C3A}</a:tableStyleId>
              </a:tblPr>
              <a:tblGrid>
                <a:gridCol w="1272129"/>
                <a:gridCol w="2588002"/>
                <a:gridCol w="1473868"/>
              </a:tblGrid>
              <a:tr h="0">
                <a:tc>
                  <a:txBody>
                    <a:bodyPr/>
                    <a:lstStyle/>
                    <a:p>
                      <a:pPr marL="0" marR="0" algn="l">
                        <a:lnSpc>
                          <a:spcPct val="115000"/>
                        </a:lnSpc>
                        <a:spcBef>
                          <a:spcPts val="0"/>
                        </a:spcBef>
                        <a:spcAft>
                          <a:spcPts val="600"/>
                        </a:spcAft>
                      </a:pPr>
                      <a:r>
                        <a:rPr lang="en-US" sz="1600" dirty="0">
                          <a:effectLst/>
                        </a:rPr>
                        <a:t> </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800" dirty="0">
                          <a:effectLst/>
                        </a:rPr>
                        <a:t>White</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800" dirty="0">
                          <a:effectLst/>
                        </a:rPr>
                        <a:t>American Indian</a:t>
                      </a:r>
                      <a:endParaRPr lang="en-US" sz="1800" dirty="0">
                        <a:effectLst/>
                        <a:latin typeface="Calibri"/>
                        <a:ea typeface="Calibri"/>
                        <a:cs typeface="Times New Roman"/>
                      </a:endParaRPr>
                    </a:p>
                  </a:txBody>
                  <a:tcPr marL="68580" marR="68580" marT="0" marB="0"/>
                </a:tc>
              </a:tr>
              <a:tr h="731711">
                <a:tc>
                  <a:txBody>
                    <a:bodyPr/>
                    <a:lstStyle/>
                    <a:p>
                      <a:pPr marL="0" marR="0" algn="l">
                        <a:lnSpc>
                          <a:spcPct val="115000"/>
                        </a:lnSpc>
                        <a:spcBef>
                          <a:spcPts val="0"/>
                        </a:spcBef>
                        <a:spcAft>
                          <a:spcPts val="600"/>
                        </a:spcAft>
                      </a:pPr>
                      <a:r>
                        <a:rPr lang="en-US" sz="1600" dirty="0">
                          <a:effectLst/>
                        </a:rPr>
                        <a:t> </a:t>
                      </a:r>
                    </a:p>
                    <a:p>
                      <a:pPr marL="0" marR="0" algn="l">
                        <a:lnSpc>
                          <a:spcPct val="115000"/>
                        </a:lnSpc>
                        <a:spcBef>
                          <a:spcPts val="0"/>
                        </a:spcBef>
                        <a:spcAft>
                          <a:spcPts val="600"/>
                        </a:spcAft>
                      </a:pPr>
                      <a:r>
                        <a:rPr lang="en-US" sz="1600" dirty="0">
                          <a:effectLst/>
                        </a:rPr>
                        <a:t>MCA Math</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(2,542)</a:t>
                      </a:r>
                      <a:r>
                        <a:rPr lang="en-US" sz="1600" dirty="0">
                          <a:effectLst/>
                        </a:rPr>
                        <a:t> = 14.64, p = .</a:t>
                      </a:r>
                      <a:r>
                        <a:rPr lang="en-US" sz="1600" dirty="0" smtClean="0">
                          <a:effectLst/>
                        </a:rPr>
                        <a:t>000</a:t>
                      </a:r>
                    </a:p>
                    <a:p>
                      <a:pPr marL="0" marR="0" algn="ctr">
                        <a:lnSpc>
                          <a:spcPct val="115000"/>
                        </a:lnSpc>
                        <a:spcBef>
                          <a:spcPts val="0"/>
                        </a:spcBef>
                        <a:spcAft>
                          <a:spcPts val="600"/>
                        </a:spcAft>
                      </a:pP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endParaRPr lang="en-US" sz="1600" dirty="0" smtClean="0">
                        <a:effectLst/>
                      </a:endParaRPr>
                    </a:p>
                    <a:p>
                      <a:pPr marL="0" marR="0" algn="ctr">
                        <a:lnSpc>
                          <a:spcPct val="115000"/>
                        </a:lnSpc>
                        <a:spcBef>
                          <a:spcPts val="0"/>
                        </a:spcBef>
                        <a:spcAft>
                          <a:spcPts val="600"/>
                        </a:spcAft>
                      </a:pPr>
                      <a:r>
                        <a:rPr lang="en-US" sz="1600" dirty="0" smtClean="0">
                          <a:effectLst/>
                        </a:rPr>
                        <a:t>No </a:t>
                      </a:r>
                      <a:r>
                        <a:rPr lang="en-US" sz="1600" dirty="0">
                          <a:effectLst/>
                        </a:rPr>
                        <a:t>Effect (NE)</a:t>
                      </a:r>
                      <a:endParaRPr lang="en-US" sz="1600" dirty="0">
                        <a:effectLst/>
                        <a:latin typeface="Calibri"/>
                        <a:ea typeface="Calibri"/>
                        <a:cs typeface="Times New Roman"/>
                      </a:endParaRPr>
                    </a:p>
                  </a:txBody>
                  <a:tcPr marL="68580" marR="68580" marT="0" marB="0"/>
                </a:tc>
              </a:tr>
              <a:tr h="0">
                <a:tc>
                  <a:txBody>
                    <a:bodyPr/>
                    <a:lstStyle/>
                    <a:p>
                      <a:pPr marL="0" marR="0" algn="l">
                        <a:lnSpc>
                          <a:spcPct val="115000"/>
                        </a:lnSpc>
                        <a:spcBef>
                          <a:spcPts val="0"/>
                        </a:spcBef>
                        <a:spcAft>
                          <a:spcPts val="600"/>
                        </a:spcAft>
                      </a:pPr>
                      <a:r>
                        <a:rPr lang="en-US" sz="1600" dirty="0">
                          <a:effectLst/>
                        </a:rPr>
                        <a:t> </a:t>
                      </a:r>
                      <a:r>
                        <a:rPr lang="en-US" sz="1600" dirty="0" smtClean="0">
                          <a:effectLst/>
                        </a:rPr>
                        <a:t>MCA </a:t>
                      </a:r>
                      <a:r>
                        <a:rPr lang="en-US" sz="1600" dirty="0">
                          <a:effectLst/>
                        </a:rPr>
                        <a:t>Reading</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(2,678)</a:t>
                      </a:r>
                      <a:r>
                        <a:rPr lang="en-US" sz="1600" dirty="0">
                          <a:effectLst/>
                        </a:rPr>
                        <a:t> = 8.66, p = .</a:t>
                      </a:r>
                      <a:r>
                        <a:rPr lang="en-US" sz="1600" dirty="0" smtClean="0">
                          <a:effectLst/>
                        </a:rPr>
                        <a:t>000</a:t>
                      </a:r>
                    </a:p>
                    <a:p>
                      <a:pPr marL="0" marR="0" algn="ctr">
                        <a:lnSpc>
                          <a:spcPct val="115000"/>
                        </a:lnSpc>
                        <a:spcBef>
                          <a:spcPts val="0"/>
                        </a:spcBef>
                        <a:spcAft>
                          <a:spcPts val="600"/>
                        </a:spcAft>
                      </a:pP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68580" marR="68580" marT="0" marB="0"/>
                </a:tc>
              </a:tr>
              <a:tr h="0">
                <a:tc>
                  <a:txBody>
                    <a:bodyPr/>
                    <a:lstStyle/>
                    <a:p>
                      <a:pPr marL="0" marR="0" algn="l">
                        <a:lnSpc>
                          <a:spcPct val="115000"/>
                        </a:lnSpc>
                        <a:spcBef>
                          <a:spcPts val="0"/>
                        </a:spcBef>
                        <a:spcAft>
                          <a:spcPts val="600"/>
                        </a:spcAft>
                      </a:pPr>
                      <a:r>
                        <a:rPr lang="en-US" sz="1600" dirty="0">
                          <a:effectLst/>
                        </a:rPr>
                        <a:t> </a:t>
                      </a:r>
                      <a:r>
                        <a:rPr lang="en-US" sz="1600" dirty="0" smtClean="0">
                          <a:effectLst/>
                        </a:rPr>
                        <a:t>MAP </a:t>
                      </a:r>
                      <a:r>
                        <a:rPr lang="en-US" sz="1600" dirty="0">
                          <a:effectLst/>
                        </a:rPr>
                        <a:t>Math</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smtClean="0">
                          <a:effectLst/>
                        </a:rPr>
                        <a:t>No </a:t>
                      </a:r>
                      <a:r>
                        <a:rPr lang="en-US" sz="1600" dirty="0">
                          <a:effectLst/>
                        </a:rPr>
                        <a:t>Effect (NE)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p>
                    <a:p>
                      <a:pPr marL="0" marR="0" algn="ctr">
                        <a:lnSpc>
                          <a:spcPct val="115000"/>
                        </a:lnSpc>
                        <a:spcBef>
                          <a:spcPts val="0"/>
                        </a:spcBef>
                        <a:spcAft>
                          <a:spcPts val="600"/>
                        </a:spcAft>
                      </a:pPr>
                      <a:endParaRPr lang="en-US" sz="1600" dirty="0">
                        <a:effectLst/>
                        <a:latin typeface="Calibri"/>
                        <a:ea typeface="Calibri"/>
                        <a:cs typeface="Times New Roman"/>
                      </a:endParaRPr>
                    </a:p>
                  </a:txBody>
                  <a:tcPr marL="68580" marR="68580" marT="0" marB="0"/>
                </a:tc>
              </a:tr>
              <a:tr h="0">
                <a:tc>
                  <a:txBody>
                    <a:bodyPr/>
                    <a:lstStyle/>
                    <a:p>
                      <a:pPr marL="0" marR="0" algn="l">
                        <a:lnSpc>
                          <a:spcPct val="115000"/>
                        </a:lnSpc>
                        <a:spcBef>
                          <a:spcPts val="0"/>
                        </a:spcBef>
                        <a:spcAft>
                          <a:spcPts val="600"/>
                        </a:spcAft>
                      </a:pPr>
                      <a:r>
                        <a:rPr lang="en-US" sz="1600" dirty="0">
                          <a:effectLst/>
                        </a:rPr>
                        <a:t> </a:t>
                      </a:r>
                      <a:r>
                        <a:rPr lang="en-US" sz="1600" dirty="0" smtClean="0">
                          <a:effectLst/>
                        </a:rPr>
                        <a:t>MAP </a:t>
                      </a:r>
                      <a:r>
                        <a:rPr lang="en-US" sz="1600" dirty="0">
                          <a:effectLst/>
                        </a:rPr>
                        <a:t>Reading</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68580" marR="68580" marT="0" marB="0"/>
                </a:tc>
              </a:tr>
            </a:tbl>
          </a:graphicData>
        </a:graphic>
      </p:graphicFrame>
      <p:sp>
        <p:nvSpPr>
          <p:cNvPr id="3" name="Title 1"/>
          <p:cNvSpPr txBox="1">
            <a:spLocks/>
          </p:cNvSpPr>
          <p:nvPr/>
        </p:nvSpPr>
        <p:spPr>
          <a:xfrm>
            <a:off x="381000" y="1066800"/>
            <a:ext cx="2133600" cy="3276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chemeClr val="accent2">
                    <a:lumMod val="75000"/>
                  </a:schemeClr>
                </a:solidFill>
              </a:rPr>
              <a:t>One-Way ANOVA</a:t>
            </a:r>
            <a:br>
              <a:rPr lang="en-US" sz="2400" dirty="0" smtClean="0">
                <a:solidFill>
                  <a:schemeClr val="accent2">
                    <a:lumMod val="75000"/>
                  </a:schemeClr>
                </a:solidFill>
              </a:rPr>
            </a:br>
            <a:r>
              <a:rPr lang="en-US" sz="2400" dirty="0" smtClean="0">
                <a:solidFill>
                  <a:schemeClr val="accent2">
                    <a:lumMod val="75000"/>
                  </a:schemeClr>
                </a:solidFill>
              </a:rPr>
              <a:t/>
            </a:r>
            <a:br>
              <a:rPr lang="en-US" sz="2400" dirty="0" smtClean="0">
                <a:solidFill>
                  <a:schemeClr val="accent2">
                    <a:lumMod val="75000"/>
                  </a:schemeClr>
                </a:solidFill>
              </a:rPr>
            </a:br>
            <a:r>
              <a:rPr lang="en-US" sz="2400" dirty="0" smtClean="0">
                <a:solidFill>
                  <a:schemeClr val="accent2">
                    <a:lumMod val="75000"/>
                  </a:schemeClr>
                </a:solidFill>
              </a:rPr>
              <a:t>Lunch Program and Academic Achievement</a:t>
            </a:r>
            <a:br>
              <a:rPr lang="en-US" sz="2400" dirty="0" smtClean="0">
                <a:solidFill>
                  <a:schemeClr val="accent2">
                    <a:lumMod val="75000"/>
                  </a:schemeClr>
                </a:solidFill>
              </a:rPr>
            </a:br>
            <a:r>
              <a:rPr lang="en-US" sz="2400" dirty="0" smtClean="0">
                <a:solidFill>
                  <a:schemeClr val="accent2">
                    <a:lumMod val="75000"/>
                  </a:schemeClr>
                </a:solidFill>
              </a:rPr>
              <a:t/>
            </a:r>
            <a:br>
              <a:rPr lang="en-US" sz="2400" dirty="0" smtClean="0">
                <a:solidFill>
                  <a:schemeClr val="accent2">
                    <a:lumMod val="75000"/>
                  </a:schemeClr>
                </a:solidFill>
              </a:rPr>
            </a:br>
            <a:r>
              <a:rPr lang="en-US" sz="2400" dirty="0" smtClean="0">
                <a:solidFill>
                  <a:schemeClr val="accent2">
                    <a:lumMod val="75000"/>
                  </a:schemeClr>
                </a:solidFill>
              </a:rPr>
              <a:t>Grades 6-12</a:t>
            </a:r>
            <a:endParaRPr lang="en-US" sz="2400" dirty="0">
              <a:solidFill>
                <a:schemeClr val="accent2">
                  <a:lumMod val="75000"/>
                </a:schemeClr>
              </a:solidFill>
            </a:endParaRPr>
          </a:p>
        </p:txBody>
      </p:sp>
    </p:spTree>
    <p:extLst>
      <p:ext uri="{BB962C8B-B14F-4D97-AF65-F5344CB8AC3E}">
        <p14:creationId xmlns:p14="http://schemas.microsoft.com/office/powerpoint/2010/main" val="1092672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7522905"/>
              </p:ext>
            </p:extLst>
          </p:nvPr>
        </p:nvGraphicFramePr>
        <p:xfrm>
          <a:off x="2209799" y="228600"/>
          <a:ext cx="6553201" cy="6462411"/>
        </p:xfrm>
        <a:graphic>
          <a:graphicData uri="http://schemas.openxmlformats.org/drawingml/2006/table">
            <a:tbl>
              <a:tblPr firstRow="1" firstCol="1" bandRow="1">
                <a:tableStyleId>{5C22544A-7EE6-4342-B048-85BDC9FD1C3A}</a:tableStyleId>
              </a:tblPr>
              <a:tblGrid>
                <a:gridCol w="2423786"/>
                <a:gridCol w="2334017"/>
                <a:gridCol w="1795398"/>
              </a:tblGrid>
              <a:tr h="124967">
                <a:tc>
                  <a:txBody>
                    <a:bodyPr/>
                    <a:lstStyle/>
                    <a:p>
                      <a:pPr marL="0" marR="0" algn="ctr">
                        <a:lnSpc>
                          <a:spcPct val="115000"/>
                        </a:lnSpc>
                        <a:spcBef>
                          <a:spcPts val="0"/>
                        </a:spcBef>
                        <a:spcAft>
                          <a:spcPts val="600"/>
                        </a:spcAft>
                      </a:pPr>
                      <a:r>
                        <a:rPr lang="en-US" sz="1600" b="1" dirty="0">
                          <a:effectLst/>
                        </a:rPr>
                        <a:t> </a:t>
                      </a:r>
                      <a:endParaRPr lang="en-US" sz="1600" b="1"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endParaRPr lang="en-US" sz="1800" b="1" dirty="0" smtClean="0">
                        <a:effectLst/>
                      </a:endParaRPr>
                    </a:p>
                    <a:p>
                      <a:pPr marL="0" marR="0" algn="ctr">
                        <a:lnSpc>
                          <a:spcPct val="115000"/>
                        </a:lnSpc>
                        <a:spcBef>
                          <a:spcPts val="0"/>
                        </a:spcBef>
                        <a:spcAft>
                          <a:spcPts val="600"/>
                        </a:spcAft>
                      </a:pPr>
                      <a:r>
                        <a:rPr lang="en-US" sz="1800" b="1" dirty="0" smtClean="0">
                          <a:effectLst/>
                        </a:rPr>
                        <a:t>White</a:t>
                      </a:r>
                    </a:p>
                    <a:p>
                      <a:pPr marL="0" marR="0" algn="ctr">
                        <a:lnSpc>
                          <a:spcPct val="115000"/>
                        </a:lnSpc>
                        <a:spcBef>
                          <a:spcPts val="0"/>
                        </a:spcBef>
                        <a:spcAft>
                          <a:spcPts val="600"/>
                        </a:spcAft>
                      </a:pPr>
                      <a:endParaRPr lang="en-US" sz="1800" b="1"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endParaRPr lang="en-US" sz="1800" b="1" dirty="0" smtClean="0">
                        <a:effectLst/>
                      </a:endParaRPr>
                    </a:p>
                    <a:p>
                      <a:pPr marL="0" marR="0" algn="ctr">
                        <a:lnSpc>
                          <a:spcPct val="115000"/>
                        </a:lnSpc>
                        <a:spcBef>
                          <a:spcPts val="0"/>
                        </a:spcBef>
                        <a:spcAft>
                          <a:spcPts val="600"/>
                        </a:spcAft>
                      </a:pPr>
                      <a:r>
                        <a:rPr lang="en-US" sz="1800" b="1" dirty="0" smtClean="0">
                          <a:effectLst/>
                        </a:rPr>
                        <a:t>American </a:t>
                      </a:r>
                      <a:r>
                        <a:rPr lang="en-US" sz="1800" b="1" dirty="0">
                          <a:effectLst/>
                        </a:rPr>
                        <a:t>Indian</a:t>
                      </a:r>
                      <a:endParaRPr lang="en-US" sz="1800" b="1" dirty="0">
                        <a:effectLst/>
                        <a:latin typeface="Calibri"/>
                        <a:ea typeface="Calibri"/>
                        <a:cs typeface="Times New Roman"/>
                      </a:endParaRPr>
                    </a:p>
                  </a:txBody>
                  <a:tcPr marL="48900" marR="48900" marT="0" marB="0"/>
                </a:tc>
              </a:tr>
              <a:tr h="390451">
                <a:tc>
                  <a:txBody>
                    <a:bodyPr/>
                    <a:lstStyle/>
                    <a:p>
                      <a:pPr marL="0" marR="0">
                        <a:lnSpc>
                          <a:spcPct val="115000"/>
                        </a:lnSpc>
                        <a:spcBef>
                          <a:spcPts val="0"/>
                        </a:spcBef>
                        <a:spcAft>
                          <a:spcPts val="600"/>
                        </a:spcAft>
                      </a:pPr>
                      <a:r>
                        <a:rPr lang="en-US" sz="1600" dirty="0">
                          <a:effectLst/>
                        </a:rPr>
                        <a:t> </a:t>
                      </a:r>
                      <a:r>
                        <a:rPr lang="en-US" sz="1600" dirty="0" smtClean="0">
                          <a:effectLst/>
                        </a:rPr>
                        <a:t>Discipline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No </a:t>
                      </a:r>
                      <a:r>
                        <a:rPr lang="en-US" sz="1600" dirty="0">
                          <a:effectLst/>
                        </a:rPr>
                        <a:t>Effect (NE)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No </a:t>
                      </a:r>
                      <a:r>
                        <a:rPr lang="en-US" sz="1600" dirty="0">
                          <a:effectLst/>
                        </a:rPr>
                        <a:t>Effect (NE)</a:t>
                      </a:r>
                      <a:endParaRPr lang="en-US" sz="1600" dirty="0">
                        <a:effectLst/>
                        <a:latin typeface="Calibri"/>
                        <a:ea typeface="Calibri"/>
                        <a:cs typeface="Times New Roman"/>
                      </a:endParaRPr>
                    </a:p>
                  </a:txBody>
                  <a:tcPr marL="48900" marR="48900" marT="0" marB="0"/>
                </a:tc>
              </a:tr>
              <a:tr h="689811">
                <a:tc>
                  <a:txBody>
                    <a:bodyPr/>
                    <a:lstStyle/>
                    <a:p>
                      <a:pPr marL="0" marR="0" algn="l">
                        <a:lnSpc>
                          <a:spcPct val="115000"/>
                        </a:lnSpc>
                        <a:spcBef>
                          <a:spcPts val="0"/>
                        </a:spcBef>
                        <a:spcAft>
                          <a:spcPts val="600"/>
                        </a:spcAft>
                      </a:pPr>
                      <a:r>
                        <a:rPr lang="en-US" sz="1600" dirty="0">
                          <a:effectLst/>
                        </a:rPr>
                        <a:t> </a:t>
                      </a:r>
                      <a:r>
                        <a:rPr lang="en-US" sz="1600" dirty="0" smtClean="0">
                          <a:effectLst/>
                        </a:rPr>
                        <a:t>Absenteeism</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(2,466)</a:t>
                      </a:r>
                      <a:r>
                        <a:rPr lang="en-US" sz="1600" dirty="0">
                          <a:effectLst/>
                        </a:rPr>
                        <a:t> = 6.79, p = .</a:t>
                      </a:r>
                      <a:r>
                        <a:rPr lang="en-US" sz="1600" dirty="0" smtClean="0">
                          <a:effectLst/>
                        </a:rPr>
                        <a:t>001</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48900" marR="48900" marT="0" marB="0"/>
                </a:tc>
              </a:tr>
              <a:tr h="685800">
                <a:tc>
                  <a:txBody>
                    <a:bodyPr/>
                    <a:lstStyle/>
                    <a:p>
                      <a:pPr marL="0" marR="0">
                        <a:lnSpc>
                          <a:spcPct val="115000"/>
                        </a:lnSpc>
                        <a:spcBef>
                          <a:spcPts val="0"/>
                        </a:spcBef>
                        <a:spcAft>
                          <a:spcPts val="600"/>
                        </a:spcAft>
                      </a:pPr>
                      <a:r>
                        <a:rPr lang="en-US" sz="1600" dirty="0">
                          <a:effectLst/>
                        </a:rPr>
                        <a:t> </a:t>
                      </a:r>
                      <a:r>
                        <a:rPr lang="en-US" sz="1600" dirty="0" smtClean="0">
                          <a:effectLst/>
                        </a:rPr>
                        <a:t>Tardy </a:t>
                      </a:r>
                      <a:r>
                        <a:rPr lang="en-US" sz="1600" dirty="0">
                          <a:effectLst/>
                        </a:rPr>
                        <a:t>Days</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(2,445)</a:t>
                      </a:r>
                      <a:r>
                        <a:rPr lang="en-US" sz="1600" dirty="0">
                          <a:effectLst/>
                        </a:rPr>
                        <a:t> = 9.25, p = .</a:t>
                      </a:r>
                      <a:r>
                        <a:rPr lang="en-US" sz="1600" dirty="0" smtClean="0">
                          <a:effectLst/>
                        </a:rPr>
                        <a:t>000</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r h="429233">
                <a:tc>
                  <a:txBody>
                    <a:bodyPr/>
                    <a:lstStyle/>
                    <a:p>
                      <a:pPr marL="0" marR="0">
                        <a:lnSpc>
                          <a:spcPct val="115000"/>
                        </a:lnSpc>
                        <a:spcBef>
                          <a:spcPts val="0"/>
                        </a:spcBef>
                        <a:spcAft>
                          <a:spcPts val="600"/>
                        </a:spcAft>
                      </a:pPr>
                      <a:r>
                        <a:rPr lang="en-US" sz="1600" dirty="0">
                          <a:effectLst/>
                        </a:rPr>
                        <a:t> </a:t>
                      </a:r>
                      <a:r>
                        <a:rPr lang="en-US" sz="1600" dirty="0" smtClean="0">
                          <a:effectLst/>
                        </a:rPr>
                        <a:t>Perception </a:t>
                      </a:r>
                      <a:r>
                        <a:rPr lang="en-US" sz="1600" dirty="0">
                          <a:effectLst/>
                        </a:rPr>
                        <a:t>of Self</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r h="554200">
                <a:tc>
                  <a:txBody>
                    <a:bodyPr/>
                    <a:lstStyle/>
                    <a:p>
                      <a:pPr marL="0" marR="0">
                        <a:lnSpc>
                          <a:spcPct val="115000"/>
                        </a:lnSpc>
                        <a:spcBef>
                          <a:spcPts val="0"/>
                        </a:spcBef>
                        <a:spcAft>
                          <a:spcPts val="600"/>
                        </a:spcAft>
                      </a:pPr>
                      <a:r>
                        <a:rPr lang="en-US" sz="1600" dirty="0">
                          <a:effectLst/>
                        </a:rPr>
                        <a:t> </a:t>
                      </a:r>
                      <a:r>
                        <a:rPr lang="en-US" sz="1600" dirty="0" smtClean="0">
                          <a:effectLst/>
                        </a:rPr>
                        <a:t>Perception </a:t>
                      </a:r>
                      <a:r>
                        <a:rPr lang="en-US" sz="1600" dirty="0">
                          <a:effectLst/>
                        </a:rPr>
                        <a:t>of Own Behavior</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(2,325)</a:t>
                      </a:r>
                      <a:r>
                        <a:rPr lang="en-US" sz="1600" dirty="0">
                          <a:effectLst/>
                        </a:rPr>
                        <a:t> = 4.40, p = .</a:t>
                      </a:r>
                      <a:r>
                        <a:rPr lang="en-US" sz="1600" dirty="0" smtClean="0">
                          <a:effectLst/>
                        </a:rPr>
                        <a:t>013</a:t>
                      </a:r>
                    </a:p>
                    <a:p>
                      <a:pPr marL="0" marR="0" algn="ctr">
                        <a:lnSpc>
                          <a:spcPct val="115000"/>
                        </a:lnSpc>
                        <a:spcBef>
                          <a:spcPts val="0"/>
                        </a:spcBef>
                        <a:spcAft>
                          <a:spcPts val="600"/>
                        </a:spcAft>
                      </a:pP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48900" marR="48900" marT="0" marB="0"/>
                </a:tc>
              </a:tr>
              <a:tr h="679166">
                <a:tc>
                  <a:txBody>
                    <a:bodyPr/>
                    <a:lstStyle/>
                    <a:p>
                      <a:pPr marL="0" marR="0" algn="l">
                        <a:lnSpc>
                          <a:spcPct val="115000"/>
                        </a:lnSpc>
                        <a:spcBef>
                          <a:spcPts val="0"/>
                        </a:spcBef>
                        <a:spcAft>
                          <a:spcPts val="600"/>
                        </a:spcAft>
                      </a:pPr>
                      <a:r>
                        <a:rPr lang="en-US" sz="1600" dirty="0">
                          <a:effectLst/>
                        </a:rPr>
                        <a:t> </a:t>
                      </a:r>
                      <a:r>
                        <a:rPr lang="en-US" sz="1600" dirty="0" smtClean="0">
                          <a:effectLst/>
                        </a:rPr>
                        <a:t>Perception </a:t>
                      </a:r>
                      <a:r>
                        <a:rPr lang="en-US" sz="1600" dirty="0">
                          <a:effectLst/>
                        </a:rPr>
                        <a:t>of Parents and Home Environment</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Effect</a:t>
                      </a:r>
                      <a:endParaRPr lang="en-US" sz="1600" dirty="0">
                        <a:effectLst/>
                      </a:endParaRPr>
                    </a:p>
                    <a:p>
                      <a:pPr marL="0" marR="0" algn="ctr">
                        <a:lnSpc>
                          <a:spcPct val="115000"/>
                        </a:lnSpc>
                        <a:spcBef>
                          <a:spcPts val="0"/>
                        </a:spcBef>
                        <a:spcAft>
                          <a:spcPts val="600"/>
                        </a:spcAft>
                      </a:pPr>
                      <a:r>
                        <a:rPr lang="en-US" sz="1600" dirty="0">
                          <a:effectLst/>
                        </a:rPr>
                        <a:t>F</a:t>
                      </a:r>
                      <a:r>
                        <a:rPr lang="en-US" sz="1600" baseline="-25000" dirty="0">
                          <a:effectLst/>
                        </a:rPr>
                        <a:t>(2,360)</a:t>
                      </a:r>
                      <a:r>
                        <a:rPr lang="en-US" sz="1600" dirty="0">
                          <a:effectLst/>
                        </a:rPr>
                        <a:t> = 3.25, p = .040</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r h="429233">
                <a:tc>
                  <a:txBody>
                    <a:bodyPr/>
                    <a:lstStyle/>
                    <a:p>
                      <a:pPr marL="0" marR="0">
                        <a:lnSpc>
                          <a:spcPct val="115000"/>
                        </a:lnSpc>
                        <a:spcBef>
                          <a:spcPts val="0"/>
                        </a:spcBef>
                        <a:spcAft>
                          <a:spcPts val="600"/>
                        </a:spcAft>
                      </a:pPr>
                      <a:r>
                        <a:rPr lang="en-US" sz="1600" dirty="0">
                          <a:effectLst/>
                        </a:rPr>
                        <a:t> </a:t>
                      </a:r>
                      <a:r>
                        <a:rPr lang="en-US" sz="1600" dirty="0" smtClean="0">
                          <a:effectLst/>
                        </a:rPr>
                        <a:t>Perception </a:t>
                      </a:r>
                      <a:r>
                        <a:rPr lang="en-US" sz="1600" dirty="0">
                          <a:effectLst/>
                        </a:rPr>
                        <a:t>of School</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r h="429233">
                <a:tc>
                  <a:txBody>
                    <a:bodyPr/>
                    <a:lstStyle/>
                    <a:p>
                      <a:pPr marL="0" marR="0">
                        <a:lnSpc>
                          <a:spcPct val="115000"/>
                        </a:lnSpc>
                        <a:spcBef>
                          <a:spcPts val="0"/>
                        </a:spcBef>
                        <a:spcAft>
                          <a:spcPts val="600"/>
                        </a:spcAft>
                      </a:pPr>
                      <a:r>
                        <a:rPr lang="en-US" sz="1600" dirty="0">
                          <a:effectLst/>
                        </a:rPr>
                        <a:t> </a:t>
                      </a:r>
                      <a:r>
                        <a:rPr lang="en-US" sz="1600" dirty="0" smtClean="0">
                          <a:effectLst/>
                        </a:rPr>
                        <a:t>Perception </a:t>
                      </a:r>
                      <a:r>
                        <a:rPr lang="en-US" sz="1600" dirty="0">
                          <a:effectLst/>
                        </a:rPr>
                        <a:t>of Teachers</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r h="608533">
                <a:tc>
                  <a:txBody>
                    <a:bodyPr/>
                    <a:lstStyle/>
                    <a:p>
                      <a:pPr marL="0" marR="0">
                        <a:lnSpc>
                          <a:spcPct val="115000"/>
                        </a:lnSpc>
                        <a:spcBef>
                          <a:spcPts val="0"/>
                        </a:spcBef>
                        <a:spcAft>
                          <a:spcPts val="600"/>
                        </a:spcAft>
                      </a:pPr>
                      <a:r>
                        <a:rPr lang="en-US" sz="1600" dirty="0">
                          <a:effectLst/>
                        </a:rPr>
                        <a:t> </a:t>
                      </a:r>
                      <a:r>
                        <a:rPr lang="en-US" sz="1600" dirty="0" smtClean="0">
                          <a:effectLst/>
                        </a:rPr>
                        <a:t>Perception </a:t>
                      </a:r>
                      <a:endParaRPr lang="en-US" sz="1600" dirty="0">
                        <a:effectLst/>
                      </a:endParaRPr>
                    </a:p>
                    <a:p>
                      <a:pPr marL="0" marR="0">
                        <a:lnSpc>
                          <a:spcPct val="115000"/>
                        </a:lnSpc>
                        <a:spcBef>
                          <a:spcPts val="0"/>
                        </a:spcBef>
                        <a:spcAft>
                          <a:spcPts val="600"/>
                        </a:spcAft>
                      </a:pPr>
                      <a:r>
                        <a:rPr lang="en-US" sz="1600" dirty="0">
                          <a:effectLst/>
                        </a:rPr>
                        <a:t>of School Relationships</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a:effectLst/>
                        </a:rPr>
                        <a:t> </a:t>
                      </a:r>
                      <a:r>
                        <a:rPr lang="en-US" sz="1600" dirty="0" smtClean="0">
                          <a:effectLst/>
                        </a:rPr>
                        <a:t>NE</a:t>
                      </a:r>
                      <a:endParaRPr lang="en-US" sz="1600" dirty="0">
                        <a:effectLst/>
                        <a:latin typeface="Calibri"/>
                        <a:ea typeface="Calibri"/>
                        <a:cs typeface="Times New Roman"/>
                      </a:endParaRPr>
                    </a:p>
                  </a:txBody>
                  <a:tcPr marL="48900" marR="48900" marT="0" marB="0"/>
                </a:tc>
                <a:tc>
                  <a:txBody>
                    <a:bodyPr/>
                    <a:lstStyle/>
                    <a:p>
                      <a:pPr marL="0" marR="0" algn="ctr">
                        <a:lnSpc>
                          <a:spcPct val="115000"/>
                        </a:lnSpc>
                        <a:spcBef>
                          <a:spcPts val="0"/>
                        </a:spcBef>
                        <a:spcAft>
                          <a:spcPts val="600"/>
                        </a:spcAft>
                      </a:pPr>
                      <a:r>
                        <a:rPr lang="en-US" sz="1600" dirty="0" smtClean="0">
                          <a:effectLst/>
                        </a:rPr>
                        <a:t>NE</a:t>
                      </a:r>
                      <a:endParaRPr lang="en-US" sz="1600" dirty="0">
                        <a:effectLst/>
                        <a:latin typeface="Calibri"/>
                        <a:ea typeface="Calibri"/>
                        <a:cs typeface="Times New Roman"/>
                      </a:endParaRPr>
                    </a:p>
                  </a:txBody>
                  <a:tcPr marL="48900" marR="48900" marT="0" marB="0"/>
                </a:tc>
              </a:tr>
            </a:tbl>
          </a:graphicData>
        </a:graphic>
      </p:graphicFrame>
      <p:sp>
        <p:nvSpPr>
          <p:cNvPr id="3" name="Title 1"/>
          <p:cNvSpPr txBox="1">
            <a:spLocks/>
          </p:cNvSpPr>
          <p:nvPr/>
        </p:nvSpPr>
        <p:spPr>
          <a:xfrm>
            <a:off x="152400" y="838200"/>
            <a:ext cx="1905000" cy="3276600"/>
          </a:xfrm>
          <a:prstGeom prst="rect">
            <a:avLst/>
          </a:prstGeom>
        </p:spPr>
        <p:txBody>
          <a:bodyPr>
            <a:normAutofit fontScale="90000" lnSpcReduction="10000"/>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t>One-Way ANOVA</a:t>
            </a:r>
            <a:br>
              <a:rPr lang="en-US" sz="2400" dirty="0" smtClean="0"/>
            </a:br>
            <a:r>
              <a:rPr lang="en-US" sz="2400" dirty="0" smtClean="0"/>
              <a:t/>
            </a:r>
            <a:br>
              <a:rPr lang="en-US" sz="2400" dirty="0" smtClean="0"/>
            </a:br>
            <a:r>
              <a:rPr lang="en-US" sz="2400" dirty="0" smtClean="0"/>
              <a:t>Lunch Program and Behavioral Demographics and Appraisal of Influences</a:t>
            </a:r>
            <a:br>
              <a:rPr lang="en-US" sz="2400" dirty="0" smtClean="0"/>
            </a:br>
            <a:r>
              <a:rPr lang="en-US" sz="2400" dirty="0" smtClean="0"/>
              <a:t/>
            </a:r>
            <a:br>
              <a:rPr lang="en-US" sz="2400" dirty="0" smtClean="0"/>
            </a:br>
            <a:r>
              <a:rPr lang="en-US" sz="2400" dirty="0" smtClean="0"/>
              <a:t>Grades 6-12</a:t>
            </a:r>
            <a:endParaRPr lang="en-US" sz="2400" dirty="0"/>
          </a:p>
        </p:txBody>
      </p:sp>
    </p:spTree>
    <p:extLst>
      <p:ext uri="{BB962C8B-B14F-4D97-AF65-F5344CB8AC3E}">
        <p14:creationId xmlns:p14="http://schemas.microsoft.com/office/powerpoint/2010/main" val="248017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 Impact of White Students</a:t>
            </a:r>
            <a:endParaRPr lang="en-US" dirty="0"/>
          </a:p>
        </p:txBody>
      </p:sp>
      <p:sp>
        <p:nvSpPr>
          <p:cNvPr id="3" name="Content Placeholder 2"/>
          <p:cNvSpPr>
            <a:spLocks noGrp="1"/>
          </p:cNvSpPr>
          <p:nvPr>
            <p:ph idx="1"/>
          </p:nvPr>
        </p:nvSpPr>
        <p:spPr/>
        <p:txBody>
          <a:bodyPr>
            <a:normAutofit/>
          </a:bodyPr>
          <a:lstStyle/>
          <a:p>
            <a:r>
              <a:rPr lang="en-US" dirty="0" smtClean="0"/>
              <a:t>On MCAs, FREE lunch program White </a:t>
            </a:r>
            <a:r>
              <a:rPr lang="en-US" dirty="0"/>
              <a:t>students </a:t>
            </a:r>
            <a:r>
              <a:rPr lang="en-US" dirty="0" smtClean="0"/>
              <a:t>obtained </a:t>
            </a:r>
            <a:r>
              <a:rPr lang="en-US" dirty="0"/>
              <a:t>the lowest </a:t>
            </a:r>
            <a:r>
              <a:rPr lang="en-US" dirty="0" smtClean="0"/>
              <a:t>scores across grades.</a:t>
            </a:r>
          </a:p>
          <a:p>
            <a:r>
              <a:rPr lang="en-US" dirty="0" smtClean="0"/>
              <a:t>White </a:t>
            </a:r>
            <a:r>
              <a:rPr lang="en-US" dirty="0"/>
              <a:t>students in </a:t>
            </a:r>
            <a:r>
              <a:rPr lang="en-US" dirty="0" smtClean="0"/>
              <a:t>the FREE lunch </a:t>
            </a:r>
            <a:r>
              <a:rPr lang="en-US" dirty="0"/>
              <a:t>program obtained the highest rates of absenteeism and tardiness and reported the lowest levels of appraisal of own </a:t>
            </a:r>
            <a:r>
              <a:rPr lang="en-US" dirty="0" smtClean="0"/>
              <a:t>behavior, parent </a:t>
            </a:r>
            <a:r>
              <a:rPr lang="en-US" dirty="0"/>
              <a:t>and home </a:t>
            </a:r>
            <a:r>
              <a:rPr lang="en-US" dirty="0" smtClean="0"/>
              <a:t>life, and relationships.</a:t>
            </a:r>
            <a:endParaRPr lang="en-US" dirty="0"/>
          </a:p>
        </p:txBody>
      </p:sp>
    </p:spTree>
    <p:extLst>
      <p:ext uri="{BB962C8B-B14F-4D97-AF65-F5344CB8AC3E}">
        <p14:creationId xmlns:p14="http://schemas.microsoft.com/office/powerpoint/2010/main" val="545818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SES </a:t>
            </a:r>
            <a:r>
              <a:rPr lang="en-US" dirty="0" smtClean="0"/>
              <a:t>Impact on White Students (continued)</a:t>
            </a:r>
            <a:endParaRPr lang="en-US" dirty="0"/>
          </a:p>
        </p:txBody>
      </p:sp>
      <p:sp>
        <p:nvSpPr>
          <p:cNvPr id="3" name="Content Placeholder 2"/>
          <p:cNvSpPr>
            <a:spLocks noGrp="1"/>
          </p:cNvSpPr>
          <p:nvPr>
            <p:ph idx="1"/>
          </p:nvPr>
        </p:nvSpPr>
        <p:spPr/>
        <p:txBody>
          <a:bodyPr>
            <a:normAutofit fontScale="92500"/>
          </a:bodyPr>
          <a:lstStyle/>
          <a:p>
            <a:r>
              <a:rPr lang="en-US" dirty="0" smtClean="0"/>
              <a:t>Free </a:t>
            </a:r>
            <a:r>
              <a:rPr lang="en-US" dirty="0" smtClean="0"/>
              <a:t>lunch students were tardy </a:t>
            </a:r>
            <a:r>
              <a:rPr lang="en-US" dirty="0" smtClean="0"/>
              <a:t>and absent far </a:t>
            </a:r>
            <a:r>
              <a:rPr lang="en-US" dirty="0" smtClean="0"/>
              <a:t>more than reduced-pay students, who were tardy more than full-pay students.</a:t>
            </a:r>
          </a:p>
          <a:p>
            <a:r>
              <a:rPr lang="en-US" dirty="0" smtClean="0"/>
              <a:t>Free lunch students had lower self-perception than reduced-pay students, who had lower self-perception than full-pay students.</a:t>
            </a:r>
          </a:p>
          <a:p>
            <a:r>
              <a:rPr lang="en-US" dirty="0" smtClean="0"/>
              <a:t>Perception of parents and home life is highest for full-pay students, followed by reduced, followed by free lunch students (significantly lower).</a:t>
            </a:r>
            <a:endParaRPr lang="en-US" dirty="0"/>
          </a:p>
        </p:txBody>
      </p:sp>
    </p:spTree>
    <p:extLst>
      <p:ext uri="{BB962C8B-B14F-4D97-AF65-F5344CB8AC3E}">
        <p14:creationId xmlns:p14="http://schemas.microsoft.com/office/powerpoint/2010/main" val="795363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normAutofit fontScale="92500"/>
          </a:bodyPr>
          <a:lstStyle/>
          <a:p>
            <a:r>
              <a:rPr lang="en-US" dirty="0"/>
              <a:t>The </a:t>
            </a:r>
            <a:r>
              <a:rPr lang="en-US" dirty="0" smtClean="0"/>
              <a:t>question </a:t>
            </a:r>
            <a:r>
              <a:rPr lang="en-US" dirty="0"/>
              <a:t>that follows from these results is what could possibly explain these differentiated results across ethnicities</a:t>
            </a:r>
            <a:r>
              <a:rPr lang="en-US" dirty="0" smtClean="0"/>
              <a:t>?</a:t>
            </a:r>
          </a:p>
          <a:p>
            <a:r>
              <a:rPr lang="en-US" dirty="0"/>
              <a:t>We know that White students with the lowest SES are absent more, tardy more, have a lower self-perception, lower perception of home life, </a:t>
            </a:r>
            <a:r>
              <a:rPr lang="en-US" dirty="0" smtClean="0"/>
              <a:t>lower self-perception, lower </a:t>
            </a:r>
            <a:r>
              <a:rPr lang="en-US" dirty="0"/>
              <a:t>perception of own behavior, and lower perception of relationships</a:t>
            </a:r>
            <a:r>
              <a:rPr lang="en-US" dirty="0" smtClean="0"/>
              <a:t>.</a:t>
            </a:r>
          </a:p>
          <a:p>
            <a:r>
              <a:rPr lang="en-US" dirty="0" smtClean="0"/>
              <a:t>Possible Interventions?</a:t>
            </a:r>
            <a:endParaRPr lang="en-US" dirty="0"/>
          </a:p>
          <a:p>
            <a:endParaRPr lang="en-US" dirty="0"/>
          </a:p>
        </p:txBody>
      </p:sp>
    </p:spTree>
    <p:extLst>
      <p:ext uri="{BB962C8B-B14F-4D97-AF65-F5344CB8AC3E}">
        <p14:creationId xmlns:p14="http://schemas.microsoft.com/office/powerpoint/2010/main" val="320143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Features of </a:t>
            </a:r>
            <a:r>
              <a:rPr lang="en-US" dirty="0" err="1" smtClean="0"/>
              <a:t>TrekNorth</a:t>
            </a:r>
            <a:endParaRPr lang="en-US" dirty="0"/>
          </a:p>
        </p:txBody>
      </p:sp>
      <p:sp>
        <p:nvSpPr>
          <p:cNvPr id="3" name="Content Placeholder 2"/>
          <p:cNvSpPr>
            <a:spLocks noGrp="1"/>
          </p:cNvSpPr>
          <p:nvPr>
            <p:ph idx="1"/>
          </p:nvPr>
        </p:nvSpPr>
        <p:spPr/>
        <p:txBody>
          <a:bodyPr/>
          <a:lstStyle/>
          <a:p>
            <a:r>
              <a:rPr lang="en-US" dirty="0" smtClean="0"/>
              <a:t>Successful Charter School</a:t>
            </a:r>
          </a:p>
          <a:p>
            <a:r>
              <a:rPr lang="en-US" dirty="0" smtClean="0"/>
              <a:t>High Minority and Free/Reduced Lunch Count</a:t>
            </a:r>
          </a:p>
          <a:p>
            <a:r>
              <a:rPr lang="en-US" dirty="0" smtClean="0"/>
              <a:t>Hi Caliber Curriculum</a:t>
            </a:r>
          </a:p>
          <a:p>
            <a:r>
              <a:rPr lang="en-US" dirty="0" smtClean="0"/>
              <a:t>State and National Recognition</a:t>
            </a:r>
          </a:p>
          <a:p>
            <a:r>
              <a:rPr lang="en-US" dirty="0" smtClean="0"/>
              <a:t>Waiting List</a:t>
            </a:r>
          </a:p>
          <a:p>
            <a:r>
              <a:rPr lang="en-US" dirty="0" smtClean="0"/>
              <a:t>Resilient, Compassionate, Honest, Responsible, Motivated</a:t>
            </a:r>
            <a:endParaRPr lang="en-US" dirty="0"/>
          </a:p>
        </p:txBody>
      </p:sp>
    </p:spTree>
    <p:extLst>
      <p:ext uri="{BB962C8B-B14F-4D97-AF65-F5344CB8AC3E}">
        <p14:creationId xmlns:p14="http://schemas.microsoft.com/office/powerpoint/2010/main" val="1457338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133601"/>
            <a:ext cx="7745505" cy="3992562"/>
          </a:xfrm>
        </p:spPr>
        <p:txBody>
          <a:bodyPr/>
          <a:lstStyle/>
          <a:p>
            <a:pPr marL="0" indent="0">
              <a:buNone/>
            </a:pPr>
            <a:r>
              <a:rPr lang="en-US" dirty="0"/>
              <a:t>MCA – Math (6-12)		 </a:t>
            </a:r>
            <a:r>
              <a:rPr lang="en-US" dirty="0" smtClean="0"/>
              <a:t>MAP </a:t>
            </a:r>
            <a:r>
              <a:rPr lang="en-US" dirty="0"/>
              <a:t>– </a:t>
            </a:r>
            <a:r>
              <a:rPr lang="en-US" dirty="0" smtClean="0"/>
              <a:t>Math </a:t>
            </a:r>
            <a:r>
              <a:rPr lang="en-US" dirty="0"/>
              <a:t>(6-12)</a:t>
            </a:r>
          </a:p>
        </p:txBody>
      </p:sp>
      <p:sp>
        <p:nvSpPr>
          <p:cNvPr id="3" name="Title 2"/>
          <p:cNvSpPr>
            <a:spLocks noGrp="1"/>
          </p:cNvSpPr>
          <p:nvPr>
            <p:ph type="title"/>
          </p:nvPr>
        </p:nvSpPr>
        <p:spPr/>
        <p:txBody>
          <a:bodyPr/>
          <a:lstStyle/>
          <a:p>
            <a:r>
              <a:rPr lang="en-US" dirty="0" smtClean="0"/>
              <a:t>Impact of Variables</a:t>
            </a:r>
            <a:endParaRPr lang="en-US" dirty="0"/>
          </a:p>
        </p:txBody>
      </p:sp>
      <p:graphicFrame>
        <p:nvGraphicFramePr>
          <p:cNvPr id="4" name="Diagram 3"/>
          <p:cNvGraphicFramePr/>
          <p:nvPr>
            <p:extLst>
              <p:ext uri="{D42A27DB-BD31-4B8C-83A1-F6EECF244321}">
                <p14:modId xmlns:p14="http://schemas.microsoft.com/office/powerpoint/2010/main" val="3300954961"/>
              </p:ext>
            </p:extLst>
          </p:nvPr>
        </p:nvGraphicFramePr>
        <p:xfrm>
          <a:off x="304800" y="2819400"/>
          <a:ext cx="4343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2452451283"/>
              </p:ext>
            </p:extLst>
          </p:nvPr>
        </p:nvGraphicFramePr>
        <p:xfrm>
          <a:off x="4419600" y="2819400"/>
          <a:ext cx="4038600" cy="26523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6041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MCA </a:t>
            </a:r>
            <a:r>
              <a:rPr lang="en-US" dirty="0"/>
              <a:t>– </a:t>
            </a:r>
            <a:r>
              <a:rPr lang="en-US" dirty="0" smtClean="0"/>
              <a:t>Reading (6-12)</a:t>
            </a:r>
            <a:r>
              <a:rPr lang="en-US" dirty="0"/>
              <a:t>	 </a:t>
            </a:r>
            <a:r>
              <a:rPr lang="en-US" dirty="0" smtClean="0"/>
              <a:t>   MAP </a:t>
            </a:r>
            <a:r>
              <a:rPr lang="en-US" dirty="0"/>
              <a:t>– Reading (6-12)</a:t>
            </a:r>
          </a:p>
          <a:p>
            <a:pPr marL="0" indent="0">
              <a:buNone/>
            </a:pPr>
            <a:endParaRPr lang="en-US" dirty="0"/>
          </a:p>
        </p:txBody>
      </p:sp>
      <p:sp>
        <p:nvSpPr>
          <p:cNvPr id="3" name="Title 2"/>
          <p:cNvSpPr>
            <a:spLocks noGrp="1"/>
          </p:cNvSpPr>
          <p:nvPr>
            <p:ph type="title"/>
          </p:nvPr>
        </p:nvSpPr>
        <p:spPr/>
        <p:txBody>
          <a:bodyPr/>
          <a:lstStyle/>
          <a:p>
            <a:r>
              <a:rPr lang="en-US" dirty="0" smtClean="0"/>
              <a:t>Impact of Variables</a:t>
            </a:r>
            <a:endParaRPr lang="en-US" dirty="0"/>
          </a:p>
        </p:txBody>
      </p:sp>
      <p:graphicFrame>
        <p:nvGraphicFramePr>
          <p:cNvPr id="5" name="Diagram 4"/>
          <p:cNvGraphicFramePr/>
          <p:nvPr>
            <p:extLst>
              <p:ext uri="{D42A27DB-BD31-4B8C-83A1-F6EECF244321}">
                <p14:modId xmlns:p14="http://schemas.microsoft.com/office/powerpoint/2010/main" val="1804288878"/>
              </p:ext>
            </p:extLst>
          </p:nvPr>
        </p:nvGraphicFramePr>
        <p:xfrm>
          <a:off x="4343400" y="3124200"/>
          <a:ext cx="4495800" cy="3310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756424480"/>
              </p:ext>
            </p:extLst>
          </p:nvPr>
        </p:nvGraphicFramePr>
        <p:xfrm>
          <a:off x="457200" y="2819400"/>
          <a:ext cx="4267200" cy="37630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667127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7745505" cy="3877815"/>
          </a:xfrm>
        </p:spPr>
        <p:txBody>
          <a:bodyPr/>
          <a:lstStyle/>
          <a:p>
            <a:pPr marL="0" indent="0">
              <a:buNone/>
            </a:pPr>
            <a:r>
              <a:rPr lang="en-US" dirty="0" smtClean="0"/>
              <a:t>Cumulative GPA (6-12)</a:t>
            </a:r>
            <a:endParaRPr lang="en-US" dirty="0"/>
          </a:p>
        </p:txBody>
      </p:sp>
      <p:sp>
        <p:nvSpPr>
          <p:cNvPr id="3" name="Title 2"/>
          <p:cNvSpPr>
            <a:spLocks noGrp="1"/>
          </p:cNvSpPr>
          <p:nvPr>
            <p:ph type="title"/>
          </p:nvPr>
        </p:nvSpPr>
        <p:spPr/>
        <p:txBody>
          <a:bodyPr/>
          <a:lstStyle/>
          <a:p>
            <a:r>
              <a:rPr lang="en-US" dirty="0" smtClean="0"/>
              <a:t>Impact of Variables</a:t>
            </a:r>
            <a:endParaRPr lang="en-US" dirty="0"/>
          </a:p>
        </p:txBody>
      </p:sp>
      <p:graphicFrame>
        <p:nvGraphicFramePr>
          <p:cNvPr id="6" name="Diagram 5"/>
          <p:cNvGraphicFramePr/>
          <p:nvPr>
            <p:extLst>
              <p:ext uri="{D42A27DB-BD31-4B8C-83A1-F6EECF244321}">
                <p14:modId xmlns:p14="http://schemas.microsoft.com/office/powerpoint/2010/main" val="2094763344"/>
              </p:ext>
            </p:extLst>
          </p:nvPr>
        </p:nvGraphicFramePr>
        <p:xfrm>
          <a:off x="2438400" y="2438400"/>
          <a:ext cx="5486400" cy="4274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78824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3872753" cy="3801614"/>
          </a:xfrm>
        </p:spPr>
        <p:txBody>
          <a:bodyPr>
            <a:normAutofit fontScale="70000" lnSpcReduction="20000"/>
          </a:bodyPr>
          <a:lstStyle/>
          <a:p>
            <a:pPr marL="0" indent="0">
              <a:buNone/>
            </a:pPr>
            <a:r>
              <a:rPr lang="en-US" dirty="0" smtClean="0"/>
              <a:t>MCA – </a:t>
            </a:r>
            <a:r>
              <a:rPr lang="en-US" dirty="0"/>
              <a:t>Math (6-12)		</a:t>
            </a:r>
            <a:endParaRPr lang="en-US" dirty="0" smtClean="0"/>
          </a:p>
          <a:p>
            <a:pPr marL="0" indent="0">
              <a:buNone/>
            </a:pPr>
            <a:endParaRPr lang="en-US" dirty="0"/>
          </a:p>
          <a:p>
            <a:pPr marL="0" indent="0">
              <a:buNone/>
            </a:pPr>
            <a:r>
              <a:rPr lang="en-US" u="sng" dirty="0" smtClean="0">
                <a:solidFill>
                  <a:srgbClr val="FF0000"/>
                </a:solidFill>
              </a:rPr>
              <a:t>MCA 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MCA Math </a:t>
            </a:r>
            <a:r>
              <a:rPr lang="en-US" dirty="0">
                <a:solidFill>
                  <a:srgbClr val="FF0000"/>
                </a:solidFill>
              </a:rPr>
              <a:t>score)</a:t>
            </a:r>
          </a:p>
          <a:p>
            <a:pPr marL="0" indent="0">
              <a:buNone/>
            </a:pPr>
            <a:endParaRPr lang="en-US" dirty="0"/>
          </a:p>
          <a:p>
            <a:pPr marL="0" indent="0">
              <a:buNone/>
            </a:pPr>
            <a:r>
              <a:rPr lang="en-US" dirty="0"/>
              <a:t>Model fit R</a:t>
            </a:r>
            <a:r>
              <a:rPr lang="en-US" baseline="30000" dirty="0"/>
              <a:t>2</a:t>
            </a:r>
            <a:r>
              <a:rPr lang="en-US" dirty="0"/>
              <a:t> = </a:t>
            </a:r>
            <a:r>
              <a:rPr lang="en-US" dirty="0" smtClean="0"/>
              <a:t>.53 (53%)</a:t>
            </a:r>
            <a:endParaRPr lang="en-US" dirty="0"/>
          </a:p>
          <a:p>
            <a:pPr marL="0" indent="0">
              <a:buNone/>
            </a:pPr>
            <a:endParaRPr lang="en-US" dirty="0"/>
          </a:p>
          <a:p>
            <a:pPr marL="0" indent="0">
              <a:buNone/>
            </a:pPr>
            <a:r>
              <a:rPr lang="en-US" dirty="0"/>
              <a:t>The </a:t>
            </a:r>
            <a:r>
              <a:rPr lang="en-US" dirty="0" smtClean="0"/>
              <a:t>MCA Reading score </a:t>
            </a:r>
            <a:r>
              <a:rPr lang="en-US" dirty="0"/>
              <a:t>can predict </a:t>
            </a:r>
            <a:r>
              <a:rPr lang="en-US" dirty="0" smtClean="0"/>
              <a:t>53% </a:t>
            </a:r>
            <a:r>
              <a:rPr lang="en-US" dirty="0"/>
              <a:t>of the changes on students’ </a:t>
            </a:r>
            <a:r>
              <a:rPr lang="en-US" dirty="0" smtClean="0"/>
              <a:t>MCA Math scores</a:t>
            </a:r>
            <a:r>
              <a:rPr lang="en-US" dirty="0"/>
              <a:t>.</a:t>
            </a:r>
          </a:p>
          <a:p>
            <a:pPr marL="0" indent="0">
              <a:buNone/>
            </a:pPr>
            <a:endParaRPr lang="en-US" dirty="0"/>
          </a:p>
        </p:txBody>
      </p:sp>
      <p:sp>
        <p:nvSpPr>
          <p:cNvPr id="3" name="Title 2"/>
          <p:cNvSpPr>
            <a:spLocks noGrp="1"/>
          </p:cNvSpPr>
          <p:nvPr>
            <p:ph type="title"/>
          </p:nvPr>
        </p:nvSpPr>
        <p:spPr/>
        <p:txBody>
          <a:bodyPr/>
          <a:lstStyle/>
          <a:p>
            <a:r>
              <a:rPr lang="en-US" dirty="0" smtClean="0"/>
              <a:t>Impact of Variables</a:t>
            </a:r>
            <a:endParaRPr lang="en-US" dirty="0"/>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MCA – Reading (6-12)</a:t>
            </a:r>
          </a:p>
          <a:p>
            <a:pPr marL="0" indent="0">
              <a:buNone/>
            </a:pPr>
            <a:endParaRPr lang="en-US" dirty="0" smtClean="0"/>
          </a:p>
          <a:p>
            <a:pPr marL="0" indent="0">
              <a:buNone/>
            </a:pPr>
            <a:r>
              <a:rPr lang="en-US" u="sng" dirty="0" smtClean="0">
                <a:solidFill>
                  <a:srgbClr val="FF0000"/>
                </a:solidFill>
              </a:rPr>
              <a:t>MCA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MCA Reading score)</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.34 (34%)</a:t>
            </a:r>
            <a:endParaRPr lang="en-US" dirty="0"/>
          </a:p>
          <a:p>
            <a:pPr marL="0" indent="0">
              <a:buNone/>
            </a:pPr>
            <a:endParaRPr lang="en-US" dirty="0"/>
          </a:p>
          <a:p>
            <a:pPr marL="0" indent="0">
              <a:buNone/>
            </a:pPr>
            <a:r>
              <a:rPr lang="en-US" dirty="0" smtClean="0"/>
              <a:t>The MCA Math score can predict 34% </a:t>
            </a:r>
            <a:r>
              <a:rPr lang="en-US" dirty="0"/>
              <a:t>of the </a:t>
            </a:r>
            <a:r>
              <a:rPr lang="en-US" dirty="0" smtClean="0"/>
              <a:t>changes </a:t>
            </a:r>
            <a:r>
              <a:rPr lang="en-US" dirty="0"/>
              <a:t>on students’ </a:t>
            </a:r>
            <a:r>
              <a:rPr lang="en-US" dirty="0" smtClean="0"/>
              <a:t>MCA Reading scores.</a:t>
            </a:r>
            <a:endParaRPr lang="en-US" dirty="0"/>
          </a:p>
          <a:p>
            <a:pPr marL="0" indent="0">
              <a:buNone/>
            </a:pPr>
            <a:endParaRPr lang="en-US" dirty="0"/>
          </a:p>
        </p:txBody>
      </p:sp>
    </p:spTree>
    <p:extLst>
      <p:ext uri="{BB962C8B-B14F-4D97-AF65-F5344CB8AC3E}">
        <p14:creationId xmlns:p14="http://schemas.microsoft.com/office/powerpoint/2010/main" val="1728437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799"/>
            <a:ext cx="3872753" cy="3877815"/>
          </a:xfrm>
        </p:spPr>
        <p:txBody>
          <a:bodyPr>
            <a:normAutofit fontScale="70000" lnSpcReduction="20000"/>
          </a:bodyPr>
          <a:lstStyle/>
          <a:p>
            <a:pPr marL="0" indent="0">
              <a:buNone/>
            </a:pPr>
            <a:r>
              <a:rPr lang="en-US" dirty="0"/>
              <a:t>MAP </a:t>
            </a:r>
            <a:r>
              <a:rPr lang="en-US" dirty="0" smtClean="0"/>
              <a:t>– </a:t>
            </a:r>
            <a:r>
              <a:rPr lang="en-US" dirty="0"/>
              <a:t>Math (6-12)		</a:t>
            </a:r>
            <a:endParaRPr lang="en-US" dirty="0" smtClean="0"/>
          </a:p>
          <a:p>
            <a:pPr marL="0" indent="0">
              <a:buNone/>
            </a:pPr>
            <a:endParaRPr lang="en-US" dirty="0"/>
          </a:p>
          <a:p>
            <a:pPr marL="0" indent="0">
              <a:buNone/>
            </a:pPr>
            <a:r>
              <a:rPr lang="en-US" u="sng" dirty="0">
                <a:solidFill>
                  <a:srgbClr val="FF0000"/>
                </a:solidFill>
              </a:rPr>
              <a:t>MAP </a:t>
            </a:r>
            <a:r>
              <a:rPr lang="en-US" u="sng" dirty="0" smtClean="0">
                <a:solidFill>
                  <a:srgbClr val="FF0000"/>
                </a:solidFill>
              </a:rPr>
              <a:t>Reading score</a:t>
            </a:r>
            <a:r>
              <a:rPr lang="en-US" dirty="0" smtClean="0">
                <a:solidFill>
                  <a:srgbClr val="FF0000"/>
                </a:solidFill>
              </a:rPr>
              <a:t> </a:t>
            </a:r>
            <a:r>
              <a:rPr lang="en-US" dirty="0">
                <a:solidFill>
                  <a:srgbClr val="FF0000"/>
                </a:solidFill>
              </a:rPr>
              <a:t>(an increase increases </a:t>
            </a:r>
            <a:r>
              <a:rPr lang="en-US" dirty="0" smtClean="0">
                <a:solidFill>
                  <a:srgbClr val="FF0000"/>
                </a:solidFill>
              </a:rPr>
              <a:t>MAP Math </a:t>
            </a:r>
            <a:r>
              <a:rPr lang="en-US" dirty="0">
                <a:solidFill>
                  <a:srgbClr val="FF0000"/>
                </a:solidFill>
              </a:rPr>
              <a:t>score)</a:t>
            </a:r>
          </a:p>
          <a:p>
            <a:pPr marL="0" indent="0">
              <a:buNone/>
            </a:pPr>
            <a:endParaRPr lang="en-US" dirty="0"/>
          </a:p>
          <a:p>
            <a:pPr marL="0" indent="0">
              <a:buNone/>
            </a:pPr>
            <a:r>
              <a:rPr lang="en-US" dirty="0"/>
              <a:t>Model fit R</a:t>
            </a:r>
            <a:r>
              <a:rPr lang="en-US" baseline="30000" dirty="0"/>
              <a:t>2</a:t>
            </a:r>
            <a:r>
              <a:rPr lang="en-US" dirty="0"/>
              <a:t> = .72 (72%)</a:t>
            </a:r>
          </a:p>
          <a:p>
            <a:pPr marL="0" indent="0">
              <a:buNone/>
            </a:pPr>
            <a:endParaRPr lang="en-US" dirty="0"/>
          </a:p>
          <a:p>
            <a:pPr marL="0" indent="0">
              <a:buNone/>
            </a:pPr>
            <a:r>
              <a:rPr lang="en-US" dirty="0"/>
              <a:t>The </a:t>
            </a:r>
            <a:r>
              <a:rPr lang="en-US" dirty="0" smtClean="0"/>
              <a:t>MAP Reading score </a:t>
            </a:r>
            <a:r>
              <a:rPr lang="en-US" dirty="0"/>
              <a:t>can predict 72% of the changes on students’ MAP </a:t>
            </a:r>
            <a:r>
              <a:rPr lang="en-US" dirty="0" smtClean="0"/>
              <a:t>Math scores</a:t>
            </a:r>
            <a:r>
              <a:rPr lang="en-US" dirty="0"/>
              <a:t>.</a:t>
            </a:r>
          </a:p>
          <a:p>
            <a:pPr marL="0" indent="0">
              <a:buNone/>
            </a:pPr>
            <a:endParaRPr lang="en-US" dirty="0"/>
          </a:p>
        </p:txBody>
      </p:sp>
      <p:sp>
        <p:nvSpPr>
          <p:cNvPr id="3" name="Title 2"/>
          <p:cNvSpPr>
            <a:spLocks noGrp="1"/>
          </p:cNvSpPr>
          <p:nvPr>
            <p:ph type="title"/>
          </p:nvPr>
        </p:nvSpPr>
        <p:spPr/>
        <p:txBody>
          <a:bodyPr/>
          <a:lstStyle/>
          <a:p>
            <a:r>
              <a:rPr lang="en-US" dirty="0" smtClean="0"/>
              <a:t>Impact of Variables (continued)</a:t>
            </a:r>
            <a:endParaRPr lang="en-US" dirty="0"/>
          </a:p>
        </p:txBody>
      </p:sp>
      <p:sp>
        <p:nvSpPr>
          <p:cNvPr id="4" name="Content Placeholder 1"/>
          <p:cNvSpPr txBox="1">
            <a:spLocks/>
          </p:cNvSpPr>
          <p:nvPr/>
        </p:nvSpPr>
        <p:spPr>
          <a:xfrm>
            <a:off x="4800600" y="2209800"/>
            <a:ext cx="3777503" cy="3877815"/>
          </a:xfrm>
          <a:prstGeom prst="rect">
            <a:avLst/>
          </a:prstGeom>
        </p:spPr>
        <p:txBody>
          <a:bodyPr vert="horz" lIns="91440" tIns="45720" rIns="91440" bIns="45720" rtlCol="0">
            <a:normAutofit fontScale="925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0" indent="0">
              <a:buNone/>
            </a:pPr>
            <a:r>
              <a:rPr lang="en-US" dirty="0" smtClean="0"/>
              <a:t>MAP – Reading (6-12)</a:t>
            </a:r>
          </a:p>
          <a:p>
            <a:pPr marL="0" indent="0">
              <a:buNone/>
            </a:pPr>
            <a:endParaRPr lang="en-US" dirty="0" smtClean="0"/>
          </a:p>
          <a:p>
            <a:pPr marL="0" indent="0">
              <a:buNone/>
            </a:pPr>
            <a:r>
              <a:rPr lang="en-US" u="sng" dirty="0" smtClean="0">
                <a:solidFill>
                  <a:srgbClr val="FF0000"/>
                </a:solidFill>
              </a:rPr>
              <a:t>MAP Math score</a:t>
            </a:r>
            <a:r>
              <a:rPr lang="en-US" dirty="0" smtClean="0">
                <a:solidFill>
                  <a:srgbClr val="FF0000"/>
                </a:solidFill>
              </a:rPr>
              <a:t> (an </a:t>
            </a:r>
            <a:r>
              <a:rPr lang="en-US" dirty="0">
                <a:solidFill>
                  <a:srgbClr val="FF0000"/>
                </a:solidFill>
              </a:rPr>
              <a:t>increase </a:t>
            </a:r>
            <a:r>
              <a:rPr lang="en-US" dirty="0" smtClean="0">
                <a:solidFill>
                  <a:srgbClr val="FF0000"/>
                </a:solidFill>
              </a:rPr>
              <a:t>increases MAP Reading score)</a:t>
            </a:r>
            <a:endParaRPr lang="en-US" dirty="0">
              <a:solidFill>
                <a:srgbClr val="FF0000"/>
              </a:solidFill>
            </a:endParaRPr>
          </a:p>
          <a:p>
            <a:pPr marL="0" indent="0">
              <a:buNone/>
            </a:pPr>
            <a:endParaRPr lang="en-US" dirty="0"/>
          </a:p>
          <a:p>
            <a:pPr marL="0" indent="0">
              <a:buNone/>
            </a:pPr>
            <a:r>
              <a:rPr lang="en-US" dirty="0"/>
              <a:t>Model fit R</a:t>
            </a:r>
            <a:r>
              <a:rPr lang="en-US" baseline="30000" dirty="0"/>
              <a:t>2</a:t>
            </a:r>
            <a:r>
              <a:rPr lang="en-US" dirty="0"/>
              <a:t> = </a:t>
            </a:r>
            <a:r>
              <a:rPr lang="en-US" dirty="0" smtClean="0"/>
              <a:t>.72 (72%)</a:t>
            </a:r>
            <a:endParaRPr lang="en-US" dirty="0"/>
          </a:p>
          <a:p>
            <a:pPr marL="0" indent="0">
              <a:buNone/>
            </a:pPr>
            <a:endParaRPr lang="en-US" dirty="0"/>
          </a:p>
          <a:p>
            <a:pPr marL="0" indent="0">
              <a:buNone/>
            </a:pPr>
            <a:r>
              <a:rPr lang="en-US" dirty="0" smtClean="0"/>
              <a:t>The MAP Math score can predict 72% </a:t>
            </a:r>
            <a:r>
              <a:rPr lang="en-US" dirty="0"/>
              <a:t>of the </a:t>
            </a:r>
            <a:r>
              <a:rPr lang="en-US" dirty="0" smtClean="0"/>
              <a:t>changes </a:t>
            </a:r>
            <a:r>
              <a:rPr lang="en-US" dirty="0"/>
              <a:t>on students’ </a:t>
            </a:r>
            <a:r>
              <a:rPr lang="en-US" dirty="0" smtClean="0"/>
              <a:t>MAP Reading scores.</a:t>
            </a:r>
            <a:endParaRPr lang="en-US" dirty="0"/>
          </a:p>
          <a:p>
            <a:pPr marL="0" indent="0">
              <a:buNone/>
            </a:pPr>
            <a:endParaRPr lang="en-US" dirty="0"/>
          </a:p>
        </p:txBody>
      </p:sp>
    </p:spTree>
    <p:extLst>
      <p:ext uri="{BB962C8B-B14F-4D97-AF65-F5344CB8AC3E}">
        <p14:creationId xmlns:p14="http://schemas.microsoft.com/office/powerpoint/2010/main" val="1512392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TrekNorth</a:t>
            </a:r>
            <a:r>
              <a:rPr lang="en-US" dirty="0" smtClean="0"/>
              <a:t> Reading Goals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2013-14 Proficiency Goals</a:t>
            </a:r>
            <a:endParaRPr lang="en-US" dirty="0"/>
          </a:p>
          <a:p>
            <a:r>
              <a:rPr lang="en-US" i="1" dirty="0"/>
              <a:t>Reading</a:t>
            </a:r>
            <a:endParaRPr lang="en-US" dirty="0"/>
          </a:p>
          <a:p>
            <a:r>
              <a:rPr lang="en-US" dirty="0"/>
              <a:t>The percentage of all students enrolled October 1 in grades 6-11 at </a:t>
            </a:r>
            <a:r>
              <a:rPr lang="en-US" dirty="0" err="1"/>
              <a:t>TrekNorth</a:t>
            </a:r>
            <a:r>
              <a:rPr lang="en-US" dirty="0"/>
              <a:t> </a:t>
            </a:r>
            <a:r>
              <a:rPr lang="en-US" dirty="0" smtClean="0"/>
              <a:t>High School </a:t>
            </a:r>
            <a:r>
              <a:rPr lang="en-US" dirty="0"/>
              <a:t>who earn an achievement level of Meets the Standards or Exceeds the </a:t>
            </a:r>
            <a:r>
              <a:rPr lang="en-US" dirty="0" smtClean="0"/>
              <a:t>Standards on </a:t>
            </a:r>
            <a:r>
              <a:rPr lang="en-US" dirty="0"/>
              <a:t>all reading state accountability tests (MCA, MOD, MTAS) will increase from </a:t>
            </a:r>
            <a:r>
              <a:rPr lang="en-US" dirty="0" smtClean="0"/>
              <a:t>60.2% in </a:t>
            </a:r>
            <a:r>
              <a:rPr lang="en-US" dirty="0"/>
              <a:t>2013 to 63.2% in 2014. (Increase of 3 percentage points)</a:t>
            </a:r>
          </a:p>
          <a:p>
            <a:r>
              <a:rPr lang="en-US" b="1" dirty="0"/>
              <a:t>2014 </a:t>
            </a:r>
            <a:r>
              <a:rPr lang="en-US" b="1" dirty="0" err="1"/>
              <a:t>TrekNorth</a:t>
            </a:r>
            <a:r>
              <a:rPr lang="en-US" b="1" dirty="0"/>
              <a:t> Reading Proficiency for Grades 6, 7, 8, 10 = 62% (82/133)</a:t>
            </a:r>
            <a:endParaRPr lang="en-US" dirty="0"/>
          </a:p>
          <a:p>
            <a:pPr marL="0" indent="0">
              <a:buNone/>
            </a:pPr>
            <a:r>
              <a:rPr lang="en-US" dirty="0" smtClean="0"/>
              <a:t>(2014 Annual Report)</a:t>
            </a:r>
            <a:endParaRPr lang="en-US" dirty="0"/>
          </a:p>
        </p:txBody>
      </p:sp>
    </p:spTree>
    <p:extLst>
      <p:ext uri="{BB962C8B-B14F-4D97-AF65-F5344CB8AC3E}">
        <p14:creationId xmlns:p14="http://schemas.microsoft.com/office/powerpoint/2010/main" val="1286871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Reading skills limit American Indian students’ ability to succeed </a:t>
            </a:r>
            <a:r>
              <a:rPr lang="en-US" dirty="0" smtClean="0"/>
              <a:t>on </a:t>
            </a:r>
            <a:r>
              <a:rPr lang="en-US" dirty="0"/>
              <a:t>the MCA math tests</a:t>
            </a:r>
            <a:r>
              <a:rPr lang="en-US" dirty="0" smtClean="0"/>
              <a:t>.</a:t>
            </a:r>
            <a:endParaRPr lang="en-US" dirty="0" smtClean="0"/>
          </a:p>
          <a:p>
            <a:r>
              <a:rPr lang="en-US" dirty="0" smtClean="0"/>
              <a:t>Do </a:t>
            </a:r>
            <a:r>
              <a:rPr lang="en-US" dirty="0" smtClean="0"/>
              <a:t>you feel that you have observed deficient reading skills as detrimental to success in math?  If so, provide an example.</a:t>
            </a:r>
          </a:p>
          <a:p>
            <a:r>
              <a:rPr lang="en-US" dirty="0" smtClean="0"/>
              <a:t>What strategies are you employing to improve reading skills?</a:t>
            </a:r>
          </a:p>
          <a:p>
            <a:r>
              <a:rPr lang="en-US" dirty="0" smtClean="0"/>
              <a:t>Why do you think students (American Indian, in particular) change their perception of math as they advance through grades?</a:t>
            </a:r>
            <a:endParaRPr lang="en-US" dirty="0"/>
          </a:p>
        </p:txBody>
      </p:sp>
    </p:spTree>
    <p:extLst>
      <p:ext uri="{BB962C8B-B14F-4D97-AF65-F5344CB8AC3E}">
        <p14:creationId xmlns:p14="http://schemas.microsoft.com/office/powerpoint/2010/main" val="543628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248347"/>
            <a:ext cx="8063752" cy="4323903"/>
          </a:xfrm>
        </p:spPr>
        <p:txBody>
          <a:bodyPr>
            <a:normAutofit fontScale="77500" lnSpcReduction="20000"/>
          </a:bodyPr>
          <a:lstStyle/>
          <a:p>
            <a:r>
              <a:rPr lang="en-US" dirty="0" smtClean="0"/>
              <a:t>Cumulative GPA (6-12)</a:t>
            </a:r>
          </a:p>
          <a:p>
            <a:pPr marL="0" indent="0">
              <a:buNone/>
            </a:pPr>
            <a:endParaRPr lang="en-US" dirty="0" smtClean="0"/>
          </a:p>
          <a:p>
            <a:pPr marL="0" indent="0">
              <a:buNone/>
            </a:pPr>
            <a:r>
              <a:rPr lang="en-US" u="sng" dirty="0">
                <a:solidFill>
                  <a:srgbClr val="FF0000"/>
                </a:solidFill>
              </a:rPr>
              <a:t>N</a:t>
            </a:r>
            <a:r>
              <a:rPr lang="en-US" u="sng" dirty="0" smtClean="0">
                <a:solidFill>
                  <a:srgbClr val="FF0000"/>
                </a:solidFill>
              </a:rPr>
              <a:t>umber </a:t>
            </a:r>
            <a:r>
              <a:rPr lang="en-US" u="sng" dirty="0">
                <a:solidFill>
                  <a:srgbClr val="FF0000"/>
                </a:solidFill>
              </a:rPr>
              <a:t>of absences </a:t>
            </a:r>
            <a:r>
              <a:rPr lang="en-US" dirty="0" smtClean="0">
                <a:solidFill>
                  <a:srgbClr val="FF0000"/>
                </a:solidFill>
              </a:rPr>
              <a:t>(an increase reduces GPA)</a:t>
            </a:r>
          </a:p>
          <a:p>
            <a:pPr marL="0" indent="0">
              <a:buNone/>
            </a:pPr>
            <a:r>
              <a:rPr lang="en-US" u="sng" dirty="0" smtClean="0">
                <a:solidFill>
                  <a:srgbClr val="FF0000"/>
                </a:solidFill>
              </a:rPr>
              <a:t>Number </a:t>
            </a:r>
            <a:r>
              <a:rPr lang="en-US" u="sng" dirty="0">
                <a:solidFill>
                  <a:srgbClr val="FF0000"/>
                </a:solidFill>
              </a:rPr>
              <a:t>of tardy days </a:t>
            </a:r>
            <a:r>
              <a:rPr lang="en-US" dirty="0" smtClean="0">
                <a:solidFill>
                  <a:srgbClr val="FF0000"/>
                </a:solidFill>
              </a:rPr>
              <a:t>(an increase reduces GPA)</a:t>
            </a:r>
          </a:p>
          <a:p>
            <a:pPr marL="0" indent="0">
              <a:buNone/>
            </a:pPr>
            <a:r>
              <a:rPr lang="en-US" u="sng" dirty="0" smtClean="0">
                <a:solidFill>
                  <a:srgbClr val="FF0000"/>
                </a:solidFill>
              </a:rPr>
              <a:t>Perception </a:t>
            </a:r>
            <a:r>
              <a:rPr lang="en-US" u="sng" dirty="0">
                <a:solidFill>
                  <a:srgbClr val="FF0000"/>
                </a:solidFill>
              </a:rPr>
              <a:t>of student’s own </a:t>
            </a:r>
            <a:r>
              <a:rPr lang="en-US" u="sng" dirty="0" smtClean="0">
                <a:solidFill>
                  <a:srgbClr val="FF0000"/>
                </a:solidFill>
              </a:rPr>
              <a:t>behavior</a:t>
            </a:r>
            <a:r>
              <a:rPr lang="en-US" dirty="0" smtClean="0">
                <a:solidFill>
                  <a:srgbClr val="FF0000"/>
                </a:solidFill>
              </a:rPr>
              <a:t> (an increase increases GPA)</a:t>
            </a:r>
          </a:p>
          <a:p>
            <a:pPr marL="0" indent="0">
              <a:buNone/>
            </a:pPr>
            <a:endParaRPr lang="en-US" dirty="0"/>
          </a:p>
          <a:p>
            <a:pPr marL="0" indent="0">
              <a:buNone/>
            </a:pPr>
            <a:r>
              <a:rPr lang="en-US" dirty="0"/>
              <a:t>Model fit R</a:t>
            </a:r>
            <a:r>
              <a:rPr lang="en-US" baseline="30000" dirty="0"/>
              <a:t>2</a:t>
            </a:r>
            <a:r>
              <a:rPr lang="en-US" dirty="0"/>
              <a:t> = .48 (48</a:t>
            </a:r>
            <a:r>
              <a:rPr lang="en-US" dirty="0" smtClean="0"/>
              <a:t>%)</a:t>
            </a:r>
          </a:p>
          <a:p>
            <a:pPr marL="0" indent="0">
              <a:buNone/>
            </a:pPr>
            <a:endParaRPr lang="en-US" dirty="0"/>
          </a:p>
          <a:p>
            <a:pPr marL="0" indent="0">
              <a:buNone/>
            </a:pPr>
            <a:r>
              <a:rPr lang="en-US" dirty="0" smtClean="0"/>
              <a:t>These three </a:t>
            </a:r>
            <a:r>
              <a:rPr lang="en-US" dirty="0"/>
              <a:t>variables </a:t>
            </a:r>
            <a:r>
              <a:rPr lang="en-US" dirty="0" smtClean="0"/>
              <a:t>have the power to predict </a:t>
            </a:r>
            <a:r>
              <a:rPr lang="en-US" dirty="0"/>
              <a:t>48% of the </a:t>
            </a:r>
            <a:r>
              <a:rPr lang="en-US" dirty="0" smtClean="0"/>
              <a:t>change on </a:t>
            </a:r>
            <a:r>
              <a:rPr lang="en-US" dirty="0"/>
              <a:t>students’ cumulative </a:t>
            </a:r>
            <a:r>
              <a:rPr lang="en-US" dirty="0" smtClean="0"/>
              <a:t>GPA.</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All Students</a:t>
            </a:r>
            <a:endParaRPr lang="en-US" dirty="0"/>
          </a:p>
        </p:txBody>
      </p:sp>
    </p:spTree>
    <p:extLst>
      <p:ext uri="{BB962C8B-B14F-4D97-AF65-F5344CB8AC3E}">
        <p14:creationId xmlns:p14="http://schemas.microsoft.com/office/powerpoint/2010/main" val="2532508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within Behavior Construct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I spend most of my afternoon and night after school watching TV or playing video games.</a:t>
            </a:r>
          </a:p>
          <a:p>
            <a:pPr lvl="0"/>
            <a:r>
              <a:rPr lang="en-US" dirty="0"/>
              <a:t>I do my homework every night that I have homework.</a:t>
            </a:r>
          </a:p>
          <a:p>
            <a:pPr lvl="0"/>
            <a:r>
              <a:rPr lang="en-US" dirty="0"/>
              <a:t>Homework really helps me to learn .</a:t>
            </a:r>
          </a:p>
          <a:p>
            <a:pPr lvl="0"/>
            <a:r>
              <a:rPr lang="en-US" dirty="0"/>
              <a:t>I would learn more if teachers spent more time in class working with me on things and skills rather than assigning me homework.</a:t>
            </a:r>
          </a:p>
          <a:p>
            <a:pPr lvl="0"/>
            <a:r>
              <a:rPr lang="en-US" dirty="0"/>
              <a:t>I would rather read than watch TV.</a:t>
            </a:r>
          </a:p>
          <a:p>
            <a:pPr lvl="0"/>
            <a:r>
              <a:rPr lang="en-US" dirty="0"/>
              <a:t>I play sports, play instruments, or do things with kids after school and on weekends.</a:t>
            </a:r>
          </a:p>
          <a:p>
            <a:pPr lvl="0"/>
            <a:r>
              <a:rPr lang="en-US" dirty="0"/>
              <a:t>I go to church and/or participate in church activities.</a:t>
            </a:r>
          </a:p>
          <a:p>
            <a:pPr lvl="0"/>
            <a:r>
              <a:rPr lang="en-US" dirty="0"/>
              <a:t>I use tobacco, drugs, or alcohol.</a:t>
            </a:r>
          </a:p>
          <a:p>
            <a:endParaRPr lang="en-US" dirty="0"/>
          </a:p>
        </p:txBody>
      </p:sp>
    </p:spTree>
    <p:extLst>
      <p:ext uri="{BB962C8B-B14F-4D97-AF65-F5344CB8AC3E}">
        <p14:creationId xmlns:p14="http://schemas.microsoft.com/office/powerpoint/2010/main" val="526801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Behavior Construct Questions (continued)</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I get in trouble in school.</a:t>
            </a:r>
          </a:p>
          <a:p>
            <a:pPr lvl="0"/>
            <a:r>
              <a:rPr lang="en-US" dirty="0"/>
              <a:t>My alcohol/drug use has a negative impact on my performance at school (answer only if you use alcohol/drugs).</a:t>
            </a:r>
          </a:p>
          <a:p>
            <a:pPr lvl="0"/>
            <a:r>
              <a:rPr lang="en-US" dirty="0"/>
              <a:t>My alcohol/drug use causes me to skip school (answer only if you use alcohol/drugs).</a:t>
            </a:r>
          </a:p>
          <a:p>
            <a:pPr lvl="0"/>
            <a:r>
              <a:rPr lang="en-US" dirty="0"/>
              <a:t>I am involved in extracurricular (after school) activities.</a:t>
            </a:r>
          </a:p>
          <a:p>
            <a:pPr lvl="0"/>
            <a:r>
              <a:rPr lang="en-US" dirty="0"/>
              <a:t>I do better in school because I’m involved in extracurricular (after school) activities.</a:t>
            </a:r>
          </a:p>
          <a:p>
            <a:pPr lvl="0"/>
            <a:r>
              <a:rPr lang="en-US" dirty="0"/>
              <a:t>I exercise (do physical activity) every day or almost every day.</a:t>
            </a:r>
          </a:p>
          <a:p>
            <a:endParaRPr lang="en-US" dirty="0"/>
          </a:p>
        </p:txBody>
      </p:sp>
    </p:spTree>
    <p:extLst>
      <p:ext uri="{BB962C8B-B14F-4D97-AF65-F5344CB8AC3E}">
        <p14:creationId xmlns:p14="http://schemas.microsoft.com/office/powerpoint/2010/main" val="567556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American Indian Students at </a:t>
            </a:r>
            <a:r>
              <a:rPr lang="en-US" dirty="0" err="1" smtClean="0"/>
              <a:t>TrekNorth</a:t>
            </a:r>
            <a:endParaRPr lang="en-US" dirty="0"/>
          </a:p>
        </p:txBody>
      </p:sp>
      <p:sp>
        <p:nvSpPr>
          <p:cNvPr id="3" name="Content Placeholder 2"/>
          <p:cNvSpPr>
            <a:spLocks noGrp="1"/>
          </p:cNvSpPr>
          <p:nvPr>
            <p:ph idx="1"/>
          </p:nvPr>
        </p:nvSpPr>
        <p:spPr/>
        <p:txBody>
          <a:bodyPr>
            <a:normAutofit/>
          </a:bodyPr>
          <a:lstStyle/>
          <a:p>
            <a:r>
              <a:rPr lang="en-US" dirty="0"/>
              <a:t>In general, American </a:t>
            </a:r>
            <a:r>
              <a:rPr lang="en-US" dirty="0" smtClean="0"/>
              <a:t>Indian students </a:t>
            </a:r>
            <a:r>
              <a:rPr lang="en-US" dirty="0"/>
              <a:t>are enrolled in lower-standard academic programs within District 31, while </a:t>
            </a:r>
            <a:r>
              <a:rPr lang="en-US" dirty="0" smtClean="0"/>
              <a:t>at </a:t>
            </a:r>
            <a:r>
              <a:rPr lang="en-US" dirty="0" err="1" smtClean="0"/>
              <a:t>TrekNorth</a:t>
            </a:r>
            <a:r>
              <a:rPr lang="en-US" dirty="0" smtClean="0"/>
              <a:t> </a:t>
            </a:r>
            <a:r>
              <a:rPr lang="en-US" dirty="0"/>
              <a:t>they are enrolled in AP/Pre-AP level programming. Data related </a:t>
            </a:r>
            <a:r>
              <a:rPr lang="en-US" dirty="0" smtClean="0"/>
              <a:t>to enrollment </a:t>
            </a:r>
            <a:r>
              <a:rPr lang="en-US" dirty="0"/>
              <a:t>in area schools demonstrates the fact that </a:t>
            </a:r>
            <a:r>
              <a:rPr lang="en-US" dirty="0" err="1"/>
              <a:t>TrekNorth</a:t>
            </a:r>
            <a:r>
              <a:rPr lang="en-US" dirty="0"/>
              <a:t> is doing more </a:t>
            </a:r>
            <a:r>
              <a:rPr lang="en-US" dirty="0" smtClean="0"/>
              <a:t>to deliberately </a:t>
            </a:r>
            <a:r>
              <a:rPr lang="en-US" dirty="0"/>
              <a:t>address the achievement gap than other schools</a:t>
            </a:r>
            <a:r>
              <a:rPr lang="en-US" dirty="0" smtClean="0"/>
              <a:t>. (2014 Annual Report)</a:t>
            </a:r>
            <a:endParaRPr lang="en-US" dirty="0"/>
          </a:p>
          <a:p>
            <a:endParaRPr lang="en-US" dirty="0"/>
          </a:p>
        </p:txBody>
      </p:sp>
    </p:spTree>
    <p:extLst>
      <p:ext uri="{BB962C8B-B14F-4D97-AF65-F5344CB8AC3E}">
        <p14:creationId xmlns:p14="http://schemas.microsoft.com/office/powerpoint/2010/main" val="782857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Behavior Construct Questions (continued)</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I don’t participate in extracurricular (after school) activities because I don’t have transportation to get to and from practice and games.</a:t>
            </a:r>
          </a:p>
          <a:p>
            <a:pPr lvl="0"/>
            <a:r>
              <a:rPr lang="en-US" dirty="0"/>
              <a:t>I don’t participate in extracurricular activities because I don’t have the money to pay the activity fee.</a:t>
            </a:r>
          </a:p>
          <a:p>
            <a:pPr lvl="0"/>
            <a:r>
              <a:rPr lang="en-US" dirty="0"/>
              <a:t>My coaches care about me as a person.</a:t>
            </a:r>
          </a:p>
          <a:p>
            <a:pPr lvl="0"/>
            <a:r>
              <a:rPr lang="en-US" dirty="0"/>
              <a:t>My coaches care about me only if I can help them win contests.</a:t>
            </a:r>
          </a:p>
          <a:p>
            <a:pPr lvl="0"/>
            <a:r>
              <a:rPr lang="en-US" dirty="0"/>
              <a:t>Social networking (e.g. Face book) is a positive influence on my behavior and performance in school.</a:t>
            </a:r>
          </a:p>
          <a:p>
            <a:pPr lvl="0"/>
            <a:r>
              <a:rPr lang="en-US" dirty="0"/>
              <a:t>I stay up late on school nights chatting with my friends on the cell phone, Face book, or in some other electronic way.</a:t>
            </a:r>
          </a:p>
          <a:p>
            <a:endParaRPr lang="en-US" dirty="0"/>
          </a:p>
        </p:txBody>
      </p:sp>
    </p:spTree>
    <p:extLst>
      <p:ext uri="{BB962C8B-B14F-4D97-AF65-F5344CB8AC3E}">
        <p14:creationId xmlns:p14="http://schemas.microsoft.com/office/powerpoint/2010/main" val="4027339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Think about the predictive value of reading test scores on math test scores and vice-versa.</a:t>
            </a:r>
          </a:p>
          <a:p>
            <a:r>
              <a:rPr lang="en-US" dirty="0" smtClean="0"/>
              <a:t>Possible courses of action to increase test scores?</a:t>
            </a:r>
          </a:p>
          <a:p>
            <a:r>
              <a:rPr lang="en-US" dirty="0"/>
              <a:t>Since a student’s perception of his/her own behavior, combined with attendance (or lack of) and punctuality/tardiness account for nearly ½ of the influence on GPA, can you think of any interventions that you could do or be part of at </a:t>
            </a:r>
            <a:r>
              <a:rPr lang="en-US" dirty="0" err="1"/>
              <a:t>TrekNorth</a:t>
            </a:r>
            <a:r>
              <a:rPr lang="en-US" dirty="0"/>
              <a:t> in relation to the student behavior construct questions in the previous slides? </a:t>
            </a:r>
          </a:p>
        </p:txBody>
      </p:sp>
    </p:spTree>
    <p:extLst>
      <p:ext uri="{BB962C8B-B14F-4D97-AF65-F5344CB8AC3E}">
        <p14:creationId xmlns:p14="http://schemas.microsoft.com/office/powerpoint/2010/main" val="32191931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I like school.</a:t>
            </a:r>
          </a:p>
          <a:p>
            <a:pPr lvl="0"/>
            <a:r>
              <a:rPr lang="en-US" dirty="0"/>
              <a:t>My family has enough money to meet my needs.</a:t>
            </a:r>
          </a:p>
          <a:p>
            <a:pPr lvl="0"/>
            <a:r>
              <a:rPr lang="en-US" dirty="0"/>
              <a:t>I feel that I do my best in school.</a:t>
            </a:r>
          </a:p>
          <a:p>
            <a:pPr lvl="0"/>
            <a:r>
              <a:rPr lang="en-US" dirty="0"/>
              <a:t>I’m happy most of the time.</a:t>
            </a:r>
          </a:p>
          <a:p>
            <a:pPr lvl="0"/>
            <a:r>
              <a:rPr lang="en-US" dirty="0"/>
              <a:t>I get picked on in school</a:t>
            </a:r>
            <a:r>
              <a:rPr lang="en-US" dirty="0" smtClean="0"/>
              <a:t>.</a:t>
            </a:r>
          </a:p>
          <a:p>
            <a:pPr lvl="0"/>
            <a:r>
              <a:rPr lang="en-US" dirty="0" smtClean="0"/>
              <a:t>My favorite subject in school is:</a:t>
            </a:r>
          </a:p>
          <a:p>
            <a:pPr marL="0" indent="0">
              <a:buNone/>
            </a:pPr>
            <a:endParaRPr lang="en-US" dirty="0"/>
          </a:p>
        </p:txBody>
      </p:sp>
      <p:sp>
        <p:nvSpPr>
          <p:cNvPr id="2" name="Title 1"/>
          <p:cNvSpPr>
            <a:spLocks noGrp="1"/>
          </p:cNvSpPr>
          <p:nvPr>
            <p:ph type="title"/>
          </p:nvPr>
        </p:nvSpPr>
        <p:spPr/>
        <p:txBody>
          <a:bodyPr>
            <a:noAutofit/>
          </a:bodyPr>
          <a:lstStyle/>
          <a:p>
            <a:r>
              <a:rPr lang="en-US" sz="3200" dirty="0" smtClean="0"/>
              <a:t>Questions within Self-Perception Construct</a:t>
            </a:r>
            <a:br>
              <a:rPr lang="en-US" sz="3200" dirty="0" smtClean="0"/>
            </a:br>
            <a:r>
              <a:rPr lang="en-US" sz="3200" dirty="0" smtClean="0"/>
              <a:t>(Grades 6-12)</a:t>
            </a:r>
            <a:endParaRPr lang="en-US" sz="3200" dirty="0"/>
          </a:p>
        </p:txBody>
      </p:sp>
    </p:spTree>
    <p:extLst>
      <p:ext uri="{BB962C8B-B14F-4D97-AF65-F5344CB8AC3E}">
        <p14:creationId xmlns:p14="http://schemas.microsoft.com/office/powerpoint/2010/main" val="4144960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within Self-Perception </a:t>
            </a:r>
            <a:r>
              <a:rPr lang="en-US" dirty="0" smtClean="0"/>
              <a:t>Construct (Continued)</a:t>
            </a:r>
            <a:endParaRPr lang="en-US" dirty="0"/>
          </a:p>
        </p:txBody>
      </p:sp>
      <p:sp>
        <p:nvSpPr>
          <p:cNvPr id="3" name="Content Placeholder 2"/>
          <p:cNvSpPr>
            <a:spLocks noGrp="1"/>
          </p:cNvSpPr>
          <p:nvPr>
            <p:ph idx="1"/>
          </p:nvPr>
        </p:nvSpPr>
        <p:spPr/>
        <p:txBody>
          <a:bodyPr/>
          <a:lstStyle/>
          <a:p>
            <a:pPr lvl="0"/>
            <a:r>
              <a:rPr lang="en-US" dirty="0"/>
              <a:t>My least favorite subject in school is:</a:t>
            </a:r>
          </a:p>
          <a:p>
            <a:pPr lvl="0"/>
            <a:r>
              <a:rPr lang="en-US" dirty="0"/>
              <a:t>My hardest subject in school is:</a:t>
            </a:r>
          </a:p>
          <a:p>
            <a:pPr lvl="0"/>
            <a:r>
              <a:rPr lang="en-US" dirty="0"/>
              <a:t>I am good at:</a:t>
            </a:r>
          </a:p>
          <a:p>
            <a:pPr lvl="0"/>
            <a:r>
              <a:rPr lang="en-US" dirty="0"/>
              <a:t>I think success in school is:</a:t>
            </a:r>
          </a:p>
          <a:p>
            <a:pPr lvl="0"/>
            <a:r>
              <a:rPr lang="en-US" dirty="0"/>
              <a:t>If I succeed in school, it is usually due to:</a:t>
            </a:r>
          </a:p>
          <a:p>
            <a:pPr lvl="0"/>
            <a:r>
              <a:rPr lang="en-US" dirty="0"/>
              <a:t>If I don’t succeed in school, it is usually due to:</a:t>
            </a:r>
          </a:p>
          <a:p>
            <a:endParaRPr lang="en-US" dirty="0"/>
          </a:p>
        </p:txBody>
      </p:sp>
    </p:spTree>
    <p:extLst>
      <p:ext uri="{BB962C8B-B14F-4D97-AF65-F5344CB8AC3E}">
        <p14:creationId xmlns:p14="http://schemas.microsoft.com/office/powerpoint/2010/main" val="182465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normAutofit lnSpcReduction="10000"/>
          </a:bodyPr>
          <a:lstStyle/>
          <a:p>
            <a:r>
              <a:rPr lang="en-US" dirty="0" smtClean="0"/>
              <a:t>What was the favorite subject?</a:t>
            </a:r>
          </a:p>
          <a:p>
            <a:r>
              <a:rPr lang="en-US" dirty="0" smtClean="0"/>
              <a:t>What was the least favorite subject?</a:t>
            </a:r>
          </a:p>
          <a:p>
            <a:r>
              <a:rPr lang="en-US" dirty="0" smtClean="0"/>
              <a:t>What do you think was selected as the hardest subject?</a:t>
            </a:r>
          </a:p>
          <a:p>
            <a:r>
              <a:rPr lang="en-US" dirty="0" smtClean="0"/>
              <a:t>What defines success in school?</a:t>
            </a:r>
          </a:p>
          <a:p>
            <a:r>
              <a:rPr lang="en-US" dirty="0" smtClean="0"/>
              <a:t>Kids attributed success to who/what?</a:t>
            </a:r>
          </a:p>
          <a:p>
            <a:endParaRPr lang="en-US" dirty="0"/>
          </a:p>
          <a:p>
            <a:r>
              <a:rPr lang="en-US" dirty="0" smtClean="0"/>
              <a:t>So what?</a:t>
            </a:r>
          </a:p>
          <a:p>
            <a:endParaRPr lang="en-US" dirty="0" smtClean="0"/>
          </a:p>
        </p:txBody>
      </p:sp>
    </p:spTree>
    <p:extLst>
      <p:ext uri="{BB962C8B-B14F-4D97-AF65-F5344CB8AC3E}">
        <p14:creationId xmlns:p14="http://schemas.microsoft.com/office/powerpoint/2010/main" val="515775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Previous Slide</a:t>
            </a:r>
            <a:endParaRPr lang="en-US" dirty="0"/>
          </a:p>
        </p:txBody>
      </p:sp>
      <p:sp>
        <p:nvSpPr>
          <p:cNvPr id="3" name="Content Placeholder 2"/>
          <p:cNvSpPr>
            <a:spLocks noGrp="1"/>
          </p:cNvSpPr>
          <p:nvPr>
            <p:ph idx="1"/>
          </p:nvPr>
        </p:nvSpPr>
        <p:spPr/>
        <p:txBody>
          <a:bodyPr/>
          <a:lstStyle/>
          <a:p>
            <a:r>
              <a:rPr lang="en-US" dirty="0"/>
              <a:t>Favorite </a:t>
            </a:r>
            <a:r>
              <a:rPr lang="en-US" dirty="0" smtClean="0"/>
              <a:t>Subject</a:t>
            </a:r>
          </a:p>
          <a:p>
            <a:pPr marL="0"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21278393"/>
              </p:ext>
            </p:extLst>
          </p:nvPr>
        </p:nvGraphicFramePr>
        <p:xfrm>
          <a:off x="914400" y="2209800"/>
          <a:ext cx="7391400" cy="4130040"/>
        </p:xfrm>
        <a:graphic>
          <a:graphicData uri="http://schemas.openxmlformats.org/drawingml/2006/table">
            <a:tbl>
              <a:tblPr firstRow="1" bandRow="1">
                <a:tableStyleId>{5C22544A-7EE6-4342-B048-85BDC9FD1C3A}</a:tableStyleId>
              </a:tblPr>
              <a:tblGrid>
                <a:gridCol w="2463800"/>
                <a:gridCol w="2463800"/>
                <a:gridCol w="2463800"/>
              </a:tblGrid>
              <a:tr h="688340">
                <a:tc>
                  <a:txBody>
                    <a:bodyPr/>
                    <a:lstStyle/>
                    <a:p>
                      <a:r>
                        <a:rPr lang="en-US" dirty="0" smtClean="0"/>
                        <a:t>Subject</a:t>
                      </a:r>
                      <a:endParaRPr lang="en-US" dirty="0"/>
                    </a:p>
                  </a:txBody>
                  <a:tcPr/>
                </a:tc>
                <a:tc>
                  <a:txBody>
                    <a:bodyPr/>
                    <a:lstStyle/>
                    <a:p>
                      <a:r>
                        <a:rPr lang="en-US" dirty="0" smtClean="0"/>
                        <a:t>White Students</a:t>
                      </a:r>
                    </a:p>
                    <a:p>
                      <a:r>
                        <a:rPr lang="en-US" dirty="0" smtClean="0"/>
                        <a:t>(Grades</a:t>
                      </a:r>
                      <a:r>
                        <a:rPr lang="en-US" baseline="0" dirty="0" smtClean="0"/>
                        <a:t> 6-12)</a:t>
                      </a:r>
                      <a:endParaRPr lang="en-US" dirty="0"/>
                    </a:p>
                  </a:txBody>
                  <a:tcPr/>
                </a:tc>
                <a:tc>
                  <a:txBody>
                    <a:bodyPr/>
                    <a:lstStyle/>
                    <a:p>
                      <a:r>
                        <a:rPr lang="en-US" dirty="0" smtClean="0"/>
                        <a:t>American Indian Students (Grades 6-12)</a:t>
                      </a:r>
                      <a:endParaRPr lang="en-US" dirty="0"/>
                    </a:p>
                  </a:txBody>
                  <a:tcPr/>
                </a:tc>
              </a:tr>
              <a:tr h="688340">
                <a:tc>
                  <a:txBody>
                    <a:bodyPr/>
                    <a:lstStyle/>
                    <a:p>
                      <a:r>
                        <a:rPr lang="en-US" dirty="0" smtClean="0"/>
                        <a:t>Math</a:t>
                      </a:r>
                      <a:endParaRPr lang="en-US" dirty="0"/>
                    </a:p>
                  </a:txBody>
                  <a:tcPr/>
                </a:tc>
                <a:tc>
                  <a:txBody>
                    <a:bodyPr/>
                    <a:lstStyle/>
                    <a:p>
                      <a:r>
                        <a:rPr lang="en-US" dirty="0" smtClean="0"/>
                        <a:t>23.6 %</a:t>
                      </a:r>
                      <a:endParaRPr lang="en-US" dirty="0"/>
                    </a:p>
                  </a:txBody>
                  <a:tcPr/>
                </a:tc>
                <a:tc>
                  <a:txBody>
                    <a:bodyPr/>
                    <a:lstStyle/>
                    <a:p>
                      <a:r>
                        <a:rPr lang="en-US" dirty="0" smtClean="0"/>
                        <a:t>16%</a:t>
                      </a:r>
                      <a:endParaRPr lang="en-US" dirty="0"/>
                    </a:p>
                  </a:txBody>
                  <a:tcPr/>
                </a:tc>
              </a:tr>
              <a:tr h="688340">
                <a:tc>
                  <a:txBody>
                    <a:bodyPr/>
                    <a:lstStyle/>
                    <a:p>
                      <a:r>
                        <a:rPr lang="en-US" dirty="0" smtClean="0"/>
                        <a:t>Reading</a:t>
                      </a:r>
                      <a:endParaRPr lang="en-US" dirty="0"/>
                    </a:p>
                  </a:txBody>
                  <a:tcPr/>
                </a:tc>
                <a:tc>
                  <a:txBody>
                    <a:bodyPr/>
                    <a:lstStyle/>
                    <a:p>
                      <a:r>
                        <a:rPr lang="en-US" dirty="0" smtClean="0"/>
                        <a:t>10.3%</a:t>
                      </a:r>
                      <a:endParaRPr lang="en-US" dirty="0"/>
                    </a:p>
                  </a:txBody>
                  <a:tcPr/>
                </a:tc>
                <a:tc>
                  <a:txBody>
                    <a:bodyPr/>
                    <a:lstStyle/>
                    <a:p>
                      <a:r>
                        <a:rPr lang="en-US" dirty="0" smtClean="0"/>
                        <a:t>11.7%</a:t>
                      </a:r>
                      <a:endParaRPr lang="en-US" dirty="0"/>
                    </a:p>
                  </a:txBody>
                  <a:tcPr/>
                </a:tc>
              </a:tr>
              <a:tr h="688340">
                <a:tc>
                  <a:txBody>
                    <a:bodyPr/>
                    <a:lstStyle/>
                    <a:p>
                      <a:r>
                        <a:rPr lang="en-US" dirty="0" smtClean="0"/>
                        <a:t>Science</a:t>
                      </a:r>
                      <a:endParaRPr lang="en-US" dirty="0"/>
                    </a:p>
                  </a:txBody>
                  <a:tcPr/>
                </a:tc>
                <a:tc>
                  <a:txBody>
                    <a:bodyPr/>
                    <a:lstStyle/>
                    <a:p>
                      <a:r>
                        <a:rPr lang="en-US" dirty="0" smtClean="0"/>
                        <a:t>19.7%</a:t>
                      </a:r>
                      <a:endParaRPr lang="en-US" dirty="0"/>
                    </a:p>
                  </a:txBody>
                  <a:tcPr/>
                </a:tc>
                <a:tc>
                  <a:txBody>
                    <a:bodyPr/>
                    <a:lstStyle/>
                    <a:p>
                      <a:r>
                        <a:rPr lang="en-US" dirty="0" smtClean="0"/>
                        <a:t>15.6%</a:t>
                      </a:r>
                      <a:endParaRPr lang="en-US" dirty="0"/>
                    </a:p>
                  </a:txBody>
                  <a:tcPr/>
                </a:tc>
              </a:tr>
              <a:tr h="688340">
                <a:tc>
                  <a:txBody>
                    <a:bodyPr/>
                    <a:lstStyle/>
                    <a:p>
                      <a:r>
                        <a:rPr lang="en-US" dirty="0" smtClean="0"/>
                        <a:t>Social Studies</a:t>
                      </a:r>
                      <a:endParaRPr lang="en-US" dirty="0"/>
                    </a:p>
                  </a:txBody>
                  <a:tcPr/>
                </a:tc>
                <a:tc>
                  <a:txBody>
                    <a:bodyPr/>
                    <a:lstStyle/>
                    <a:p>
                      <a:r>
                        <a:rPr lang="en-US" dirty="0" smtClean="0"/>
                        <a:t>14.6%</a:t>
                      </a:r>
                      <a:endParaRPr lang="en-US" dirty="0"/>
                    </a:p>
                  </a:txBody>
                  <a:tcPr/>
                </a:tc>
                <a:tc>
                  <a:txBody>
                    <a:bodyPr/>
                    <a:lstStyle/>
                    <a:p>
                      <a:r>
                        <a:rPr lang="en-US" dirty="0" smtClean="0"/>
                        <a:t>13.5%</a:t>
                      </a:r>
                      <a:endParaRPr lang="en-US" dirty="0"/>
                    </a:p>
                  </a:txBody>
                  <a:tcPr/>
                </a:tc>
              </a:tr>
              <a:tr h="688340">
                <a:tc>
                  <a:txBody>
                    <a:bodyPr/>
                    <a:lstStyle/>
                    <a:p>
                      <a:r>
                        <a:rPr lang="en-US" dirty="0" smtClean="0"/>
                        <a:t>Another Subject</a:t>
                      </a:r>
                      <a:endParaRPr lang="en-US" dirty="0"/>
                    </a:p>
                  </a:txBody>
                  <a:tcPr/>
                </a:tc>
                <a:tc>
                  <a:txBody>
                    <a:bodyPr/>
                    <a:lstStyle/>
                    <a:p>
                      <a:r>
                        <a:rPr lang="en-US" dirty="0" smtClean="0"/>
                        <a:t>24.8%</a:t>
                      </a:r>
                      <a:endParaRPr lang="en-US" dirty="0"/>
                    </a:p>
                  </a:txBody>
                  <a:tcPr/>
                </a:tc>
                <a:tc>
                  <a:txBody>
                    <a:bodyPr/>
                    <a:lstStyle/>
                    <a:p>
                      <a:r>
                        <a:rPr lang="en-US" dirty="0" smtClean="0"/>
                        <a:t>36.5%</a:t>
                      </a:r>
                      <a:endParaRPr lang="en-US" dirty="0"/>
                    </a:p>
                  </a:txBody>
                  <a:tcPr/>
                </a:tc>
              </a:tr>
            </a:tbl>
          </a:graphicData>
        </a:graphic>
      </p:graphicFrame>
    </p:spTree>
    <p:extLst>
      <p:ext uri="{BB962C8B-B14F-4D97-AF65-F5344CB8AC3E}">
        <p14:creationId xmlns:p14="http://schemas.microsoft.com/office/powerpoint/2010/main" val="21797751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Previous Slide</a:t>
            </a:r>
            <a:endParaRPr lang="en-US" dirty="0"/>
          </a:p>
        </p:txBody>
      </p:sp>
      <p:sp>
        <p:nvSpPr>
          <p:cNvPr id="3" name="Content Placeholder 2"/>
          <p:cNvSpPr>
            <a:spLocks noGrp="1"/>
          </p:cNvSpPr>
          <p:nvPr>
            <p:ph idx="1"/>
          </p:nvPr>
        </p:nvSpPr>
        <p:spPr/>
        <p:txBody>
          <a:bodyPr/>
          <a:lstStyle/>
          <a:p>
            <a:r>
              <a:rPr lang="en-US" dirty="0" smtClean="0"/>
              <a:t>Least Favorite Subject</a:t>
            </a:r>
          </a:p>
          <a:p>
            <a:pPr marL="0"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774793133"/>
              </p:ext>
            </p:extLst>
          </p:nvPr>
        </p:nvGraphicFramePr>
        <p:xfrm>
          <a:off x="914400" y="2209800"/>
          <a:ext cx="7391400" cy="4130040"/>
        </p:xfrm>
        <a:graphic>
          <a:graphicData uri="http://schemas.openxmlformats.org/drawingml/2006/table">
            <a:tbl>
              <a:tblPr firstRow="1" bandRow="1">
                <a:tableStyleId>{5C22544A-7EE6-4342-B048-85BDC9FD1C3A}</a:tableStyleId>
              </a:tblPr>
              <a:tblGrid>
                <a:gridCol w="2463800"/>
                <a:gridCol w="2463800"/>
                <a:gridCol w="2463800"/>
              </a:tblGrid>
              <a:tr h="688340">
                <a:tc>
                  <a:txBody>
                    <a:bodyPr/>
                    <a:lstStyle/>
                    <a:p>
                      <a:r>
                        <a:rPr lang="en-US" dirty="0" smtClean="0"/>
                        <a:t>Subject</a:t>
                      </a:r>
                      <a:endParaRPr lang="en-US" dirty="0"/>
                    </a:p>
                  </a:txBody>
                  <a:tcPr/>
                </a:tc>
                <a:tc>
                  <a:txBody>
                    <a:bodyPr/>
                    <a:lstStyle/>
                    <a:p>
                      <a:r>
                        <a:rPr lang="en-US" dirty="0" smtClean="0"/>
                        <a:t>White Students</a:t>
                      </a:r>
                    </a:p>
                    <a:p>
                      <a:r>
                        <a:rPr lang="en-US" dirty="0" smtClean="0"/>
                        <a:t>(Grades</a:t>
                      </a:r>
                      <a:r>
                        <a:rPr lang="en-US" baseline="0" dirty="0" smtClean="0"/>
                        <a:t> 6-12)</a:t>
                      </a:r>
                      <a:endParaRPr lang="en-US" dirty="0"/>
                    </a:p>
                  </a:txBody>
                  <a:tcPr/>
                </a:tc>
                <a:tc>
                  <a:txBody>
                    <a:bodyPr/>
                    <a:lstStyle/>
                    <a:p>
                      <a:r>
                        <a:rPr lang="en-US" dirty="0" smtClean="0"/>
                        <a:t>American Indian Students (Grades 6-12)</a:t>
                      </a:r>
                      <a:endParaRPr lang="en-US" dirty="0"/>
                    </a:p>
                  </a:txBody>
                  <a:tcPr/>
                </a:tc>
              </a:tr>
              <a:tr h="688340">
                <a:tc>
                  <a:txBody>
                    <a:bodyPr/>
                    <a:lstStyle/>
                    <a:p>
                      <a:r>
                        <a:rPr lang="en-US" dirty="0" smtClean="0"/>
                        <a:t>Math</a:t>
                      </a:r>
                      <a:endParaRPr lang="en-US" dirty="0"/>
                    </a:p>
                  </a:txBody>
                  <a:tcPr/>
                </a:tc>
                <a:tc>
                  <a:txBody>
                    <a:bodyPr/>
                    <a:lstStyle/>
                    <a:p>
                      <a:r>
                        <a:rPr lang="en-US" dirty="0" smtClean="0"/>
                        <a:t>32.7%</a:t>
                      </a:r>
                      <a:endParaRPr lang="en-US" dirty="0"/>
                    </a:p>
                  </a:txBody>
                  <a:tcPr/>
                </a:tc>
                <a:tc>
                  <a:txBody>
                    <a:bodyPr/>
                    <a:lstStyle/>
                    <a:p>
                      <a:r>
                        <a:rPr lang="en-US" dirty="0" smtClean="0"/>
                        <a:t>40.1%</a:t>
                      </a:r>
                      <a:endParaRPr lang="en-US" dirty="0"/>
                    </a:p>
                  </a:txBody>
                  <a:tcPr/>
                </a:tc>
              </a:tr>
              <a:tr h="688340">
                <a:tc>
                  <a:txBody>
                    <a:bodyPr/>
                    <a:lstStyle/>
                    <a:p>
                      <a:r>
                        <a:rPr lang="en-US" dirty="0" smtClean="0"/>
                        <a:t>Reading</a:t>
                      </a:r>
                      <a:endParaRPr lang="en-US" dirty="0"/>
                    </a:p>
                  </a:txBody>
                  <a:tcPr/>
                </a:tc>
                <a:tc>
                  <a:txBody>
                    <a:bodyPr/>
                    <a:lstStyle/>
                    <a:p>
                      <a:r>
                        <a:rPr lang="en-US" dirty="0" smtClean="0"/>
                        <a:t>21.1%</a:t>
                      </a:r>
                      <a:endParaRPr lang="en-US" dirty="0"/>
                    </a:p>
                  </a:txBody>
                  <a:tcPr/>
                </a:tc>
                <a:tc>
                  <a:txBody>
                    <a:bodyPr/>
                    <a:lstStyle/>
                    <a:p>
                      <a:r>
                        <a:rPr lang="en-US" dirty="0" smtClean="0"/>
                        <a:t>18.1%</a:t>
                      </a:r>
                      <a:endParaRPr lang="en-US" dirty="0"/>
                    </a:p>
                  </a:txBody>
                  <a:tcPr/>
                </a:tc>
              </a:tr>
              <a:tr h="688340">
                <a:tc>
                  <a:txBody>
                    <a:bodyPr/>
                    <a:lstStyle/>
                    <a:p>
                      <a:r>
                        <a:rPr lang="en-US" dirty="0" smtClean="0"/>
                        <a:t>Science</a:t>
                      </a:r>
                      <a:endParaRPr lang="en-US" dirty="0"/>
                    </a:p>
                  </a:txBody>
                  <a:tcPr/>
                </a:tc>
                <a:tc>
                  <a:txBody>
                    <a:bodyPr/>
                    <a:lstStyle/>
                    <a:p>
                      <a:r>
                        <a:rPr lang="en-US" dirty="0" smtClean="0"/>
                        <a:t>14.6%</a:t>
                      </a:r>
                      <a:endParaRPr lang="en-US" dirty="0"/>
                    </a:p>
                  </a:txBody>
                  <a:tcPr/>
                </a:tc>
                <a:tc>
                  <a:txBody>
                    <a:bodyPr/>
                    <a:lstStyle/>
                    <a:p>
                      <a:r>
                        <a:rPr lang="en-US" dirty="0" smtClean="0"/>
                        <a:t>12.1%</a:t>
                      </a:r>
                      <a:endParaRPr lang="en-US" dirty="0"/>
                    </a:p>
                  </a:txBody>
                  <a:tcPr/>
                </a:tc>
              </a:tr>
              <a:tr h="688340">
                <a:tc>
                  <a:txBody>
                    <a:bodyPr/>
                    <a:lstStyle/>
                    <a:p>
                      <a:r>
                        <a:rPr lang="en-US" dirty="0" smtClean="0"/>
                        <a:t>Social Studies</a:t>
                      </a:r>
                      <a:endParaRPr lang="en-US" dirty="0"/>
                    </a:p>
                  </a:txBody>
                  <a:tcPr/>
                </a:tc>
                <a:tc>
                  <a:txBody>
                    <a:bodyPr/>
                    <a:lstStyle/>
                    <a:p>
                      <a:r>
                        <a:rPr lang="en-US" dirty="0" smtClean="0"/>
                        <a:t>10.7%</a:t>
                      </a:r>
                      <a:endParaRPr lang="en-US" dirty="0"/>
                    </a:p>
                  </a:txBody>
                  <a:tcPr/>
                </a:tc>
                <a:tc>
                  <a:txBody>
                    <a:bodyPr/>
                    <a:lstStyle/>
                    <a:p>
                      <a:r>
                        <a:rPr lang="en-US" dirty="0" smtClean="0"/>
                        <a:t>11.7%</a:t>
                      </a:r>
                      <a:endParaRPr lang="en-US" dirty="0"/>
                    </a:p>
                  </a:txBody>
                  <a:tcPr/>
                </a:tc>
              </a:tr>
              <a:tr h="688340">
                <a:tc>
                  <a:txBody>
                    <a:bodyPr/>
                    <a:lstStyle/>
                    <a:p>
                      <a:r>
                        <a:rPr lang="en-US" dirty="0" smtClean="0"/>
                        <a:t>Another Subject</a:t>
                      </a:r>
                      <a:endParaRPr lang="en-US" dirty="0"/>
                    </a:p>
                  </a:txBody>
                  <a:tcPr/>
                </a:tc>
                <a:tc>
                  <a:txBody>
                    <a:bodyPr/>
                    <a:lstStyle/>
                    <a:p>
                      <a:r>
                        <a:rPr lang="en-US" dirty="0" smtClean="0"/>
                        <a:t>10.8%</a:t>
                      </a:r>
                      <a:endParaRPr lang="en-US" dirty="0"/>
                    </a:p>
                  </a:txBody>
                  <a:tcPr/>
                </a:tc>
                <a:tc>
                  <a:txBody>
                    <a:bodyPr/>
                    <a:lstStyle/>
                    <a:p>
                      <a:r>
                        <a:rPr lang="en-US" dirty="0" smtClean="0"/>
                        <a:t>9.6%</a:t>
                      </a:r>
                      <a:endParaRPr lang="en-US" dirty="0"/>
                    </a:p>
                  </a:txBody>
                  <a:tcPr/>
                </a:tc>
              </a:tr>
            </a:tbl>
          </a:graphicData>
        </a:graphic>
      </p:graphicFrame>
    </p:spTree>
    <p:extLst>
      <p:ext uri="{BB962C8B-B14F-4D97-AF65-F5344CB8AC3E}">
        <p14:creationId xmlns:p14="http://schemas.microsoft.com/office/powerpoint/2010/main" val="645750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Previous Slide</a:t>
            </a:r>
            <a:endParaRPr lang="en-US" dirty="0"/>
          </a:p>
        </p:txBody>
      </p:sp>
      <p:sp>
        <p:nvSpPr>
          <p:cNvPr id="3" name="Content Placeholder 2"/>
          <p:cNvSpPr>
            <a:spLocks noGrp="1"/>
          </p:cNvSpPr>
          <p:nvPr>
            <p:ph idx="1"/>
          </p:nvPr>
        </p:nvSpPr>
        <p:spPr/>
        <p:txBody>
          <a:bodyPr/>
          <a:lstStyle/>
          <a:p>
            <a:r>
              <a:rPr lang="en-US" dirty="0" smtClean="0"/>
              <a:t>Hardest Subject</a:t>
            </a:r>
          </a:p>
          <a:p>
            <a:pPr marL="0" indent="0">
              <a:buNone/>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757871364"/>
              </p:ext>
            </p:extLst>
          </p:nvPr>
        </p:nvGraphicFramePr>
        <p:xfrm>
          <a:off x="914400" y="2209800"/>
          <a:ext cx="7391400" cy="4130040"/>
        </p:xfrm>
        <a:graphic>
          <a:graphicData uri="http://schemas.openxmlformats.org/drawingml/2006/table">
            <a:tbl>
              <a:tblPr firstRow="1" bandRow="1">
                <a:tableStyleId>{5C22544A-7EE6-4342-B048-85BDC9FD1C3A}</a:tableStyleId>
              </a:tblPr>
              <a:tblGrid>
                <a:gridCol w="2463800"/>
                <a:gridCol w="2463800"/>
                <a:gridCol w="2463800"/>
              </a:tblGrid>
              <a:tr h="688340">
                <a:tc>
                  <a:txBody>
                    <a:bodyPr/>
                    <a:lstStyle/>
                    <a:p>
                      <a:r>
                        <a:rPr lang="en-US" dirty="0" smtClean="0"/>
                        <a:t>Subject</a:t>
                      </a:r>
                      <a:endParaRPr lang="en-US" dirty="0"/>
                    </a:p>
                  </a:txBody>
                  <a:tcPr/>
                </a:tc>
                <a:tc>
                  <a:txBody>
                    <a:bodyPr/>
                    <a:lstStyle/>
                    <a:p>
                      <a:r>
                        <a:rPr lang="en-US" dirty="0" smtClean="0"/>
                        <a:t>White Students</a:t>
                      </a:r>
                    </a:p>
                    <a:p>
                      <a:r>
                        <a:rPr lang="en-US" dirty="0" smtClean="0"/>
                        <a:t>(Grades</a:t>
                      </a:r>
                      <a:r>
                        <a:rPr lang="en-US" baseline="0" dirty="0" smtClean="0"/>
                        <a:t> 6-12)</a:t>
                      </a:r>
                      <a:endParaRPr lang="en-US" dirty="0"/>
                    </a:p>
                  </a:txBody>
                  <a:tcPr/>
                </a:tc>
                <a:tc>
                  <a:txBody>
                    <a:bodyPr/>
                    <a:lstStyle/>
                    <a:p>
                      <a:r>
                        <a:rPr lang="en-US" dirty="0" smtClean="0"/>
                        <a:t>American Indian Students (Grades 6-12)</a:t>
                      </a:r>
                      <a:endParaRPr lang="en-US" dirty="0"/>
                    </a:p>
                  </a:txBody>
                  <a:tcPr/>
                </a:tc>
              </a:tr>
              <a:tr h="688340">
                <a:tc>
                  <a:txBody>
                    <a:bodyPr/>
                    <a:lstStyle/>
                    <a:p>
                      <a:r>
                        <a:rPr lang="en-US" dirty="0" smtClean="0"/>
                        <a:t>Math</a:t>
                      </a:r>
                      <a:endParaRPr lang="en-US" dirty="0"/>
                    </a:p>
                  </a:txBody>
                  <a:tcPr/>
                </a:tc>
                <a:tc>
                  <a:txBody>
                    <a:bodyPr/>
                    <a:lstStyle/>
                    <a:p>
                      <a:r>
                        <a:rPr lang="en-US" dirty="0" smtClean="0"/>
                        <a:t>38.8%</a:t>
                      </a:r>
                      <a:endParaRPr lang="en-US" dirty="0"/>
                    </a:p>
                  </a:txBody>
                  <a:tcPr/>
                </a:tc>
                <a:tc>
                  <a:txBody>
                    <a:bodyPr/>
                    <a:lstStyle/>
                    <a:p>
                      <a:r>
                        <a:rPr lang="en-US" dirty="0" smtClean="0"/>
                        <a:t>45.4%</a:t>
                      </a:r>
                      <a:endParaRPr lang="en-US" dirty="0"/>
                    </a:p>
                  </a:txBody>
                  <a:tcPr/>
                </a:tc>
              </a:tr>
              <a:tr h="688340">
                <a:tc>
                  <a:txBody>
                    <a:bodyPr/>
                    <a:lstStyle/>
                    <a:p>
                      <a:r>
                        <a:rPr lang="en-US" dirty="0" smtClean="0"/>
                        <a:t>Reading</a:t>
                      </a:r>
                      <a:endParaRPr lang="en-US" dirty="0"/>
                    </a:p>
                  </a:txBody>
                  <a:tcPr/>
                </a:tc>
                <a:tc>
                  <a:txBody>
                    <a:bodyPr/>
                    <a:lstStyle/>
                    <a:p>
                      <a:r>
                        <a:rPr lang="en-US" dirty="0" smtClean="0"/>
                        <a:t>11.8%</a:t>
                      </a:r>
                      <a:endParaRPr lang="en-US" dirty="0"/>
                    </a:p>
                  </a:txBody>
                  <a:tcPr/>
                </a:tc>
                <a:tc>
                  <a:txBody>
                    <a:bodyPr/>
                    <a:lstStyle/>
                    <a:p>
                      <a:r>
                        <a:rPr lang="en-US" dirty="0" smtClean="0"/>
                        <a:t>9.6%</a:t>
                      </a:r>
                      <a:endParaRPr lang="en-US" dirty="0"/>
                    </a:p>
                  </a:txBody>
                  <a:tcPr/>
                </a:tc>
              </a:tr>
              <a:tr h="688340">
                <a:tc>
                  <a:txBody>
                    <a:bodyPr/>
                    <a:lstStyle/>
                    <a:p>
                      <a:r>
                        <a:rPr lang="en-US" dirty="0" smtClean="0"/>
                        <a:t>Science</a:t>
                      </a:r>
                      <a:endParaRPr lang="en-US" dirty="0"/>
                    </a:p>
                  </a:txBody>
                  <a:tcPr/>
                </a:tc>
                <a:tc>
                  <a:txBody>
                    <a:bodyPr/>
                    <a:lstStyle/>
                    <a:p>
                      <a:r>
                        <a:rPr lang="en-US" dirty="0" smtClean="0"/>
                        <a:t>16%</a:t>
                      </a:r>
                      <a:endParaRPr lang="en-US" dirty="0"/>
                    </a:p>
                  </a:txBody>
                  <a:tcPr/>
                </a:tc>
                <a:tc>
                  <a:txBody>
                    <a:bodyPr/>
                    <a:lstStyle/>
                    <a:p>
                      <a:r>
                        <a:rPr lang="en-US" dirty="0" smtClean="0"/>
                        <a:t>16.6%</a:t>
                      </a:r>
                      <a:endParaRPr lang="en-US" dirty="0"/>
                    </a:p>
                  </a:txBody>
                  <a:tcPr/>
                </a:tc>
              </a:tr>
              <a:tr h="688340">
                <a:tc>
                  <a:txBody>
                    <a:bodyPr/>
                    <a:lstStyle/>
                    <a:p>
                      <a:r>
                        <a:rPr lang="en-US" dirty="0" smtClean="0"/>
                        <a:t>Social Studies</a:t>
                      </a:r>
                      <a:endParaRPr lang="en-US" dirty="0"/>
                    </a:p>
                  </a:txBody>
                  <a:tcPr/>
                </a:tc>
                <a:tc>
                  <a:txBody>
                    <a:bodyPr/>
                    <a:lstStyle/>
                    <a:p>
                      <a:r>
                        <a:rPr lang="en-US" dirty="0" smtClean="0"/>
                        <a:t>15.4%</a:t>
                      </a:r>
                      <a:endParaRPr lang="en-US" dirty="0"/>
                    </a:p>
                  </a:txBody>
                  <a:tcPr/>
                </a:tc>
                <a:tc>
                  <a:txBody>
                    <a:bodyPr/>
                    <a:lstStyle/>
                    <a:p>
                      <a:r>
                        <a:rPr lang="en-US" dirty="0" smtClean="0"/>
                        <a:t>15.6%</a:t>
                      </a:r>
                      <a:endParaRPr lang="en-US" dirty="0"/>
                    </a:p>
                  </a:txBody>
                  <a:tcPr/>
                </a:tc>
              </a:tr>
              <a:tr h="688340">
                <a:tc>
                  <a:txBody>
                    <a:bodyPr/>
                    <a:lstStyle/>
                    <a:p>
                      <a:r>
                        <a:rPr lang="en-US" dirty="0" smtClean="0"/>
                        <a:t>Another Subject</a:t>
                      </a:r>
                      <a:endParaRPr lang="en-US" dirty="0"/>
                    </a:p>
                  </a:txBody>
                  <a:tcPr/>
                </a:tc>
                <a:tc>
                  <a:txBody>
                    <a:bodyPr/>
                    <a:lstStyle/>
                    <a:p>
                      <a:r>
                        <a:rPr lang="en-US" dirty="0" smtClean="0"/>
                        <a:t>6.9%</a:t>
                      </a:r>
                      <a:endParaRPr lang="en-US" dirty="0"/>
                    </a:p>
                  </a:txBody>
                  <a:tcPr/>
                </a:tc>
                <a:tc>
                  <a:txBody>
                    <a:bodyPr/>
                    <a:lstStyle/>
                    <a:p>
                      <a:r>
                        <a:rPr lang="en-US" dirty="0" smtClean="0"/>
                        <a:t>6.7%</a:t>
                      </a:r>
                      <a:endParaRPr lang="en-US" dirty="0"/>
                    </a:p>
                  </a:txBody>
                  <a:tcPr/>
                </a:tc>
              </a:tr>
            </a:tbl>
          </a:graphicData>
        </a:graphic>
      </p:graphicFrame>
    </p:spTree>
    <p:extLst>
      <p:ext uri="{BB962C8B-B14F-4D97-AF65-F5344CB8AC3E}">
        <p14:creationId xmlns:p14="http://schemas.microsoft.com/office/powerpoint/2010/main" val="2359094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Previous Slide</a:t>
            </a:r>
            <a:endParaRPr lang="en-US" dirty="0"/>
          </a:p>
        </p:txBody>
      </p:sp>
      <p:sp>
        <p:nvSpPr>
          <p:cNvPr id="3" name="Content Placeholder 2"/>
          <p:cNvSpPr>
            <a:spLocks noGrp="1"/>
          </p:cNvSpPr>
          <p:nvPr>
            <p:ph idx="1"/>
          </p:nvPr>
        </p:nvSpPr>
        <p:spPr/>
        <p:txBody>
          <a:bodyPr/>
          <a:lstStyle/>
          <a:p>
            <a:r>
              <a:rPr lang="en-US" dirty="0" smtClean="0"/>
              <a:t>Both White children and American Indian children define success in school as good grades.</a:t>
            </a:r>
          </a:p>
          <a:p>
            <a:r>
              <a:rPr lang="en-US" dirty="0" smtClean="0"/>
              <a:t>White = 70.3</a:t>
            </a:r>
          </a:p>
          <a:p>
            <a:r>
              <a:rPr lang="en-US" dirty="0" smtClean="0"/>
              <a:t>American Indian = 71.3</a:t>
            </a:r>
            <a:endParaRPr lang="en-US" dirty="0"/>
          </a:p>
        </p:txBody>
      </p:sp>
    </p:spTree>
    <p:extLst>
      <p:ext uri="{BB962C8B-B14F-4D97-AF65-F5344CB8AC3E}">
        <p14:creationId xmlns:p14="http://schemas.microsoft.com/office/powerpoint/2010/main" val="2777662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Previous Slide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8756114"/>
              </p:ext>
            </p:extLst>
          </p:nvPr>
        </p:nvGraphicFramePr>
        <p:xfrm>
          <a:off x="533400" y="2514600"/>
          <a:ext cx="8229600" cy="3510280"/>
        </p:xfrm>
        <a:graphic>
          <a:graphicData uri="http://schemas.openxmlformats.org/drawingml/2006/table">
            <a:tbl>
              <a:tblPr firstRow="1" bandRow="1">
                <a:tableStyleId>{5C22544A-7EE6-4342-B048-85BDC9FD1C3A}</a:tableStyleId>
              </a:tblPr>
              <a:tblGrid>
                <a:gridCol w="2743200"/>
                <a:gridCol w="2743200"/>
                <a:gridCol w="2743200"/>
              </a:tblGrid>
              <a:tr h="142240">
                <a:tc>
                  <a:txBody>
                    <a:bodyPr/>
                    <a:lstStyle/>
                    <a:p>
                      <a:r>
                        <a:rPr lang="en-US" dirty="0" smtClean="0"/>
                        <a:t>Factor</a:t>
                      </a:r>
                      <a:endParaRPr lang="en-US" dirty="0"/>
                    </a:p>
                  </a:txBody>
                  <a:tcPr/>
                </a:tc>
                <a:tc>
                  <a:txBody>
                    <a:bodyPr/>
                    <a:lstStyle/>
                    <a:p>
                      <a:r>
                        <a:rPr lang="en-US" dirty="0" smtClean="0"/>
                        <a:t>White Students</a:t>
                      </a:r>
                    </a:p>
                    <a:p>
                      <a:r>
                        <a:rPr lang="en-US" dirty="0" smtClean="0"/>
                        <a:t>(Grades</a:t>
                      </a:r>
                      <a:r>
                        <a:rPr lang="en-US" baseline="0" dirty="0" smtClean="0"/>
                        <a:t> 6-12)</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American Indian Students (Grades 6-12)</a:t>
                      </a:r>
                    </a:p>
                    <a:p>
                      <a:endParaRPr lang="en-US" dirty="0"/>
                    </a:p>
                  </a:txBody>
                  <a:tcPr/>
                </a:tc>
              </a:tr>
              <a:tr h="370840">
                <a:tc>
                  <a:txBody>
                    <a:bodyPr/>
                    <a:lstStyle/>
                    <a:p>
                      <a:r>
                        <a:rPr lang="en-US" dirty="0" smtClean="0"/>
                        <a:t>Attendance</a:t>
                      </a:r>
                      <a:endParaRPr lang="en-US" dirty="0"/>
                    </a:p>
                  </a:txBody>
                  <a:tcPr/>
                </a:tc>
                <a:tc>
                  <a:txBody>
                    <a:bodyPr/>
                    <a:lstStyle/>
                    <a:p>
                      <a:r>
                        <a:rPr lang="en-US" dirty="0" smtClean="0"/>
                        <a:t>3.8%</a:t>
                      </a:r>
                      <a:endParaRPr lang="en-US" dirty="0"/>
                    </a:p>
                  </a:txBody>
                  <a:tcPr/>
                </a:tc>
                <a:tc>
                  <a:txBody>
                    <a:bodyPr/>
                    <a:lstStyle/>
                    <a:p>
                      <a:r>
                        <a:rPr lang="en-US" dirty="0" smtClean="0"/>
                        <a:t>6%</a:t>
                      </a:r>
                      <a:endParaRPr lang="en-US" dirty="0"/>
                    </a:p>
                  </a:txBody>
                  <a:tcPr/>
                </a:tc>
              </a:tr>
              <a:tr h="370840">
                <a:tc>
                  <a:txBody>
                    <a:bodyPr/>
                    <a:lstStyle/>
                    <a:p>
                      <a:r>
                        <a:rPr lang="en-US" dirty="0" smtClean="0"/>
                        <a:t>Coaches</a:t>
                      </a:r>
                      <a:endParaRPr lang="en-US" dirty="0"/>
                    </a:p>
                  </a:txBody>
                  <a:tcPr/>
                </a:tc>
                <a:tc>
                  <a:txBody>
                    <a:bodyPr/>
                    <a:lstStyle/>
                    <a:p>
                      <a:r>
                        <a:rPr lang="en-US" dirty="0" smtClean="0"/>
                        <a:t>1.4%</a:t>
                      </a:r>
                      <a:endParaRPr lang="en-US" dirty="0"/>
                    </a:p>
                  </a:txBody>
                  <a:tcPr/>
                </a:tc>
                <a:tc>
                  <a:txBody>
                    <a:bodyPr/>
                    <a:lstStyle/>
                    <a:p>
                      <a:r>
                        <a:rPr lang="en-US" dirty="0" smtClean="0"/>
                        <a:t>1.1%</a:t>
                      </a:r>
                      <a:endParaRPr lang="en-US" dirty="0"/>
                    </a:p>
                  </a:txBody>
                  <a:tcPr/>
                </a:tc>
              </a:tr>
              <a:tr h="370840">
                <a:tc>
                  <a:txBody>
                    <a:bodyPr/>
                    <a:lstStyle/>
                    <a:p>
                      <a:r>
                        <a:rPr lang="en-US" dirty="0" smtClean="0"/>
                        <a:t>Friends</a:t>
                      </a:r>
                      <a:endParaRPr lang="en-US" dirty="0"/>
                    </a:p>
                  </a:txBody>
                  <a:tcPr/>
                </a:tc>
                <a:tc>
                  <a:txBody>
                    <a:bodyPr/>
                    <a:lstStyle/>
                    <a:p>
                      <a:r>
                        <a:rPr lang="en-US" dirty="0" smtClean="0"/>
                        <a:t>4.5%</a:t>
                      </a:r>
                      <a:endParaRPr lang="en-US" dirty="0"/>
                    </a:p>
                  </a:txBody>
                  <a:tcPr/>
                </a:tc>
                <a:tc>
                  <a:txBody>
                    <a:bodyPr/>
                    <a:lstStyle/>
                    <a:p>
                      <a:r>
                        <a:rPr lang="en-US" dirty="0" smtClean="0"/>
                        <a:t>7.1%</a:t>
                      </a:r>
                      <a:endParaRPr lang="en-US" dirty="0"/>
                    </a:p>
                  </a:txBody>
                  <a:tcPr/>
                </a:tc>
              </a:tr>
              <a:tr h="370840">
                <a:tc>
                  <a:txBody>
                    <a:bodyPr/>
                    <a:lstStyle/>
                    <a:p>
                      <a:r>
                        <a:rPr lang="en-US" dirty="0" smtClean="0"/>
                        <a:t>Myself</a:t>
                      </a:r>
                      <a:endParaRPr lang="en-US" dirty="0"/>
                    </a:p>
                  </a:txBody>
                  <a:tcPr/>
                </a:tc>
                <a:tc>
                  <a:txBody>
                    <a:bodyPr/>
                    <a:lstStyle/>
                    <a:p>
                      <a:r>
                        <a:rPr lang="en-US" dirty="0" smtClean="0"/>
                        <a:t>51.5%</a:t>
                      </a:r>
                      <a:endParaRPr lang="en-US" dirty="0"/>
                    </a:p>
                  </a:txBody>
                  <a:tcPr/>
                </a:tc>
                <a:tc>
                  <a:txBody>
                    <a:bodyPr/>
                    <a:lstStyle/>
                    <a:p>
                      <a:r>
                        <a:rPr lang="en-US" dirty="0" smtClean="0"/>
                        <a:t>43.3%</a:t>
                      </a:r>
                      <a:endParaRPr lang="en-US" dirty="0"/>
                    </a:p>
                  </a:txBody>
                  <a:tcPr/>
                </a:tc>
              </a:tr>
              <a:tr h="370840">
                <a:tc>
                  <a:txBody>
                    <a:bodyPr/>
                    <a:lstStyle/>
                    <a:p>
                      <a:r>
                        <a:rPr lang="en-US" dirty="0" smtClean="0"/>
                        <a:t>Other Reasons</a:t>
                      </a:r>
                      <a:endParaRPr lang="en-US" dirty="0"/>
                    </a:p>
                  </a:txBody>
                  <a:tcPr/>
                </a:tc>
                <a:tc>
                  <a:txBody>
                    <a:bodyPr/>
                    <a:lstStyle/>
                    <a:p>
                      <a:r>
                        <a:rPr lang="en-US" dirty="0" smtClean="0"/>
                        <a:t>5.8%</a:t>
                      </a:r>
                      <a:endParaRPr lang="en-US" dirty="0"/>
                    </a:p>
                  </a:txBody>
                  <a:tcPr/>
                </a:tc>
                <a:tc>
                  <a:txBody>
                    <a:bodyPr/>
                    <a:lstStyle/>
                    <a:p>
                      <a:r>
                        <a:rPr lang="en-US" dirty="0" smtClean="0"/>
                        <a:t>7.8%</a:t>
                      </a:r>
                      <a:endParaRPr lang="en-US" dirty="0"/>
                    </a:p>
                  </a:txBody>
                  <a:tcPr/>
                </a:tc>
              </a:tr>
              <a:tr h="370840">
                <a:tc>
                  <a:txBody>
                    <a:bodyPr/>
                    <a:lstStyle/>
                    <a:p>
                      <a:r>
                        <a:rPr lang="en-US" dirty="0" smtClean="0"/>
                        <a:t>Parents/Caregivers</a:t>
                      </a:r>
                      <a:endParaRPr lang="en-US" dirty="0"/>
                    </a:p>
                  </a:txBody>
                  <a:tcPr/>
                </a:tc>
                <a:tc>
                  <a:txBody>
                    <a:bodyPr/>
                    <a:lstStyle/>
                    <a:p>
                      <a:r>
                        <a:rPr lang="en-US" dirty="0" smtClean="0"/>
                        <a:t>11.5%</a:t>
                      </a:r>
                      <a:endParaRPr lang="en-US" dirty="0"/>
                    </a:p>
                  </a:txBody>
                  <a:tcPr/>
                </a:tc>
                <a:tc>
                  <a:txBody>
                    <a:bodyPr/>
                    <a:lstStyle/>
                    <a:p>
                      <a:r>
                        <a:rPr lang="en-US" dirty="0" smtClean="0"/>
                        <a:t>13.5%</a:t>
                      </a:r>
                      <a:endParaRPr lang="en-US" dirty="0"/>
                    </a:p>
                  </a:txBody>
                  <a:tcPr/>
                </a:tc>
              </a:tr>
              <a:tr h="370840">
                <a:tc>
                  <a:txBody>
                    <a:bodyPr/>
                    <a:lstStyle/>
                    <a:p>
                      <a:r>
                        <a:rPr lang="en-US" dirty="0" smtClean="0"/>
                        <a:t>Teachers</a:t>
                      </a:r>
                      <a:endParaRPr lang="en-US" dirty="0"/>
                    </a:p>
                  </a:txBody>
                  <a:tcPr/>
                </a:tc>
                <a:tc>
                  <a:txBody>
                    <a:bodyPr/>
                    <a:lstStyle/>
                    <a:p>
                      <a:r>
                        <a:rPr lang="en-US" dirty="0" smtClean="0"/>
                        <a:t>16.7%</a:t>
                      </a:r>
                      <a:endParaRPr lang="en-US" dirty="0"/>
                    </a:p>
                  </a:txBody>
                  <a:tcPr/>
                </a:tc>
                <a:tc>
                  <a:txBody>
                    <a:bodyPr/>
                    <a:lstStyle/>
                    <a:p>
                      <a:r>
                        <a:rPr lang="en-US" dirty="0" smtClean="0"/>
                        <a:t>17.7%</a:t>
                      </a:r>
                      <a:endParaRPr lang="en-US" dirty="0"/>
                    </a:p>
                  </a:txBody>
                  <a:tcPr/>
                </a:tc>
              </a:tr>
            </a:tbl>
          </a:graphicData>
        </a:graphic>
      </p:graphicFrame>
      <p:sp>
        <p:nvSpPr>
          <p:cNvPr id="5" name="Rectangle 4"/>
          <p:cNvSpPr/>
          <p:nvPr/>
        </p:nvSpPr>
        <p:spPr>
          <a:xfrm>
            <a:off x="685800" y="1905000"/>
            <a:ext cx="3039294" cy="369332"/>
          </a:xfrm>
          <a:prstGeom prst="rect">
            <a:avLst/>
          </a:prstGeom>
        </p:spPr>
        <p:txBody>
          <a:bodyPr wrap="none">
            <a:spAutoFit/>
          </a:bodyPr>
          <a:lstStyle/>
          <a:p>
            <a:r>
              <a:rPr lang="en-US" dirty="0"/>
              <a:t>Children attributed success to:</a:t>
            </a:r>
          </a:p>
        </p:txBody>
      </p:sp>
    </p:spTree>
    <p:extLst>
      <p:ext uri="{BB962C8B-B14F-4D97-AF65-F5344CB8AC3E}">
        <p14:creationId xmlns:p14="http://schemas.microsoft.com/office/powerpoint/2010/main" val="282645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And the Literature Says: Factors that May Impact American Indian Student Success Are:</a:t>
            </a:r>
          </a:p>
        </p:txBody>
      </p:sp>
      <p:sp>
        <p:nvSpPr>
          <p:cNvPr id="3" name="Content Placeholder 2"/>
          <p:cNvSpPr>
            <a:spLocks noGrp="1"/>
          </p:cNvSpPr>
          <p:nvPr>
            <p:ph idx="1"/>
          </p:nvPr>
        </p:nvSpPr>
        <p:spPr/>
        <p:txBody>
          <a:bodyPr>
            <a:normAutofit fontScale="92500" lnSpcReduction="10000"/>
          </a:bodyPr>
          <a:lstStyle/>
          <a:p>
            <a:r>
              <a:rPr lang="en-US" dirty="0" smtClean="0"/>
              <a:t>Access and Enrollment in Early Childhood Programs</a:t>
            </a:r>
          </a:p>
          <a:p>
            <a:r>
              <a:rPr lang="en-US" dirty="0" smtClean="0"/>
              <a:t>Free/Reduced Lunch Status (Poverty)</a:t>
            </a:r>
          </a:p>
          <a:p>
            <a:r>
              <a:rPr lang="en-US" dirty="0" smtClean="0"/>
              <a:t>High Minority Population in High Poverty School</a:t>
            </a:r>
          </a:p>
          <a:p>
            <a:r>
              <a:rPr lang="en-US" dirty="0" smtClean="0"/>
              <a:t>ESL  Status</a:t>
            </a:r>
          </a:p>
          <a:p>
            <a:r>
              <a:rPr lang="en-US" dirty="0" smtClean="0"/>
              <a:t>Absences</a:t>
            </a:r>
          </a:p>
          <a:p>
            <a:r>
              <a:rPr lang="en-US" dirty="0" smtClean="0"/>
              <a:t>Percentage of Students Retained in a Grade</a:t>
            </a:r>
          </a:p>
          <a:p>
            <a:r>
              <a:rPr lang="en-US" dirty="0" smtClean="0"/>
              <a:t>Percentage of Students Suspended or Expelled</a:t>
            </a:r>
          </a:p>
          <a:p>
            <a:pPr marL="0" indent="0">
              <a:buNone/>
            </a:pPr>
            <a:r>
              <a:rPr lang="en-US" dirty="0" smtClean="0"/>
              <a:t>(Harwood, 2011)</a:t>
            </a:r>
            <a:endParaRPr lang="en-US" dirty="0"/>
          </a:p>
        </p:txBody>
      </p:sp>
    </p:spTree>
    <p:extLst>
      <p:ext uri="{BB962C8B-B14F-4D97-AF65-F5344CB8AC3E}">
        <p14:creationId xmlns:p14="http://schemas.microsoft.com/office/powerpoint/2010/main" val="226396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3600" dirty="0" smtClean="0"/>
              <a:t/>
            </a:r>
            <a:br>
              <a:rPr lang="en-US" sz="3600" dirty="0" smtClean="0"/>
            </a:br>
            <a:r>
              <a:rPr lang="en-US" sz="2800" dirty="0" smtClean="0"/>
              <a:t>(Self-perception </a:t>
            </a:r>
            <a:r>
              <a:rPr lang="en-US" sz="2800" dirty="0"/>
              <a:t>Construct: General)</a:t>
            </a:r>
          </a:p>
        </p:txBody>
      </p:sp>
      <p:sp>
        <p:nvSpPr>
          <p:cNvPr id="3" name="Content Placeholder 2"/>
          <p:cNvSpPr>
            <a:spLocks noGrp="1"/>
          </p:cNvSpPr>
          <p:nvPr>
            <p:ph idx="1"/>
          </p:nvPr>
        </p:nvSpPr>
        <p:spPr/>
        <p:txBody>
          <a:bodyPr>
            <a:normAutofit fontScale="77500" lnSpcReduction="20000"/>
          </a:bodyPr>
          <a:lstStyle/>
          <a:p>
            <a:r>
              <a:rPr lang="en-US" dirty="0" smtClean="0"/>
              <a:t>Reading: Pre-assessment is critical at all levels.</a:t>
            </a:r>
          </a:p>
          <a:p>
            <a:pPr lvl="1"/>
            <a:r>
              <a:rPr lang="en-US" dirty="0" smtClean="0"/>
              <a:t>Leveling</a:t>
            </a:r>
          </a:p>
          <a:p>
            <a:pPr lvl="1"/>
            <a:r>
              <a:rPr lang="en-US" dirty="0" smtClean="0"/>
              <a:t>Differentiation</a:t>
            </a:r>
          </a:p>
          <a:p>
            <a:r>
              <a:rPr lang="en-US" dirty="0" smtClean="0"/>
              <a:t>Math is found to be difficult by many students, and it is the least-liked subject overall.</a:t>
            </a:r>
          </a:p>
          <a:p>
            <a:pPr lvl="1"/>
            <a:r>
              <a:rPr lang="en-US" dirty="0" smtClean="0"/>
              <a:t>Alternative approaches to teaching math</a:t>
            </a:r>
          </a:p>
          <a:p>
            <a:pPr lvl="1"/>
            <a:r>
              <a:rPr lang="en-US" dirty="0" smtClean="0"/>
              <a:t>Authentic education and assessment</a:t>
            </a:r>
          </a:p>
          <a:p>
            <a:pPr lvl="1"/>
            <a:r>
              <a:rPr lang="en-US" dirty="0" smtClean="0"/>
              <a:t>Allow re-takes of summative assessments (applicable to all subjects)</a:t>
            </a:r>
          </a:p>
          <a:p>
            <a:r>
              <a:rPr lang="en-US" dirty="0" smtClean="0"/>
              <a:t>AI parents do not view attendance as critical to academic success as do White parents.</a:t>
            </a:r>
          </a:p>
          <a:p>
            <a:pPr lvl="1"/>
            <a:r>
              <a:rPr lang="en-US" dirty="0" smtClean="0"/>
              <a:t>Work with AI parents to get their children to school on time.</a:t>
            </a:r>
            <a:endParaRPr lang="en-US" dirty="0"/>
          </a:p>
        </p:txBody>
      </p:sp>
    </p:spTree>
    <p:extLst>
      <p:ext uri="{BB962C8B-B14F-4D97-AF65-F5344CB8AC3E}">
        <p14:creationId xmlns:p14="http://schemas.microsoft.com/office/powerpoint/2010/main" val="3606570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lstStyle/>
          <a:p>
            <a:r>
              <a:rPr lang="en-US" dirty="0" smtClean="0"/>
              <a:t>What are your thoughts on previous slide?</a:t>
            </a:r>
          </a:p>
          <a:p>
            <a:pPr lvl="1"/>
            <a:r>
              <a:rPr lang="en-US" dirty="0" smtClean="0"/>
              <a:t>Pre-assessment (leveling/differentiation)</a:t>
            </a:r>
          </a:p>
          <a:p>
            <a:pPr lvl="1"/>
            <a:r>
              <a:rPr lang="en-US" dirty="0" smtClean="0"/>
              <a:t>Alternative approaches to teaching math</a:t>
            </a:r>
          </a:p>
          <a:p>
            <a:pPr lvl="1"/>
            <a:r>
              <a:rPr lang="en-US" dirty="0" smtClean="0"/>
              <a:t>Authentic assessment</a:t>
            </a:r>
          </a:p>
          <a:p>
            <a:pPr lvl="1"/>
            <a:r>
              <a:rPr lang="en-US" dirty="0" smtClean="0"/>
              <a:t>Re-takes</a:t>
            </a:r>
          </a:p>
          <a:p>
            <a:pPr lvl="1"/>
            <a:r>
              <a:rPr lang="en-US" dirty="0" smtClean="0"/>
              <a:t>Attendance efforts/Communication with home</a:t>
            </a:r>
          </a:p>
          <a:p>
            <a:pPr lvl="1"/>
            <a:endParaRPr lang="en-US" dirty="0" smtClean="0"/>
          </a:p>
        </p:txBody>
      </p:sp>
    </p:spTree>
    <p:extLst>
      <p:ext uri="{BB962C8B-B14F-4D97-AF65-F5344CB8AC3E}">
        <p14:creationId xmlns:p14="http://schemas.microsoft.com/office/powerpoint/2010/main" val="19455945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lstStyle/>
          <a:p>
            <a:r>
              <a:rPr lang="en-US" dirty="0" smtClean="0"/>
              <a:t>Discuss your teaching methodology with your colleagues. What does it look like? How do you know that the kids “get it?”</a:t>
            </a:r>
            <a:endParaRPr lang="en-US" dirty="0"/>
          </a:p>
        </p:txBody>
      </p:sp>
    </p:spTree>
    <p:extLst>
      <p:ext uri="{BB962C8B-B14F-4D97-AF65-F5344CB8AC3E}">
        <p14:creationId xmlns:p14="http://schemas.microsoft.com/office/powerpoint/2010/main" val="3075311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Factors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4470067"/>
              </p:ext>
            </p:extLst>
          </p:nvPr>
        </p:nvGraphicFramePr>
        <p:xfrm>
          <a:off x="457200" y="1600200"/>
          <a:ext cx="8229600" cy="4323080"/>
        </p:xfrm>
        <a:graphic>
          <a:graphicData uri="http://schemas.openxmlformats.org/drawingml/2006/table">
            <a:tbl>
              <a:tblPr firstRow="1" bandRow="1">
                <a:tableStyleId>{5C22544A-7EE6-4342-B048-85BDC9FD1C3A}</a:tableStyleId>
              </a:tblPr>
              <a:tblGrid>
                <a:gridCol w="4876800"/>
                <a:gridCol w="1676400"/>
                <a:gridCol w="1676400"/>
              </a:tblGrid>
              <a:tr h="370840">
                <a:tc>
                  <a:txBody>
                    <a:bodyPr/>
                    <a:lstStyle/>
                    <a:p>
                      <a:r>
                        <a:rPr lang="en-US" dirty="0" smtClean="0"/>
                        <a:t>Question</a:t>
                      </a:r>
                      <a:endParaRPr lang="en-US" dirty="0"/>
                    </a:p>
                  </a:txBody>
                  <a:tcPr/>
                </a:tc>
                <a:tc>
                  <a:txBody>
                    <a:bodyPr/>
                    <a:lstStyle/>
                    <a:p>
                      <a:r>
                        <a:rPr lang="en-US" dirty="0" smtClean="0"/>
                        <a:t>White Students</a:t>
                      </a:r>
                      <a:endParaRPr lang="en-US" dirty="0"/>
                    </a:p>
                  </a:txBody>
                  <a:tcPr/>
                </a:tc>
                <a:tc>
                  <a:txBody>
                    <a:bodyPr/>
                    <a:lstStyle/>
                    <a:p>
                      <a:r>
                        <a:rPr lang="en-US" dirty="0" smtClean="0"/>
                        <a:t>American Indian Students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has lots of things for students to do every day 	</a:t>
                      </a:r>
                    </a:p>
                  </a:txBody>
                  <a:tcPr/>
                </a:tc>
                <a:tc>
                  <a:txBody>
                    <a:bodyPr/>
                    <a:lstStyle/>
                    <a:p>
                      <a:r>
                        <a:rPr lang="en-US" dirty="0" smtClean="0"/>
                        <a:t>7.2%</a:t>
                      </a:r>
                      <a:endParaRPr lang="en-US" dirty="0"/>
                    </a:p>
                  </a:txBody>
                  <a:tcPr/>
                </a:tc>
                <a:tc>
                  <a:txBody>
                    <a:bodyPr/>
                    <a:lstStyle/>
                    <a:p>
                      <a:r>
                        <a:rPr lang="en-US" dirty="0" smtClean="0"/>
                        <a:t>10.3%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cares about me 	</a:t>
                      </a:r>
                    </a:p>
                  </a:txBody>
                  <a:tcPr/>
                </a:tc>
                <a:tc>
                  <a:txBody>
                    <a:bodyPr/>
                    <a:lstStyle/>
                    <a:p>
                      <a:r>
                        <a:rPr lang="en-US" dirty="0" smtClean="0"/>
                        <a:t>5.1%</a:t>
                      </a:r>
                      <a:endParaRPr lang="en-US" dirty="0"/>
                    </a:p>
                  </a:txBody>
                  <a:tcPr/>
                </a:tc>
                <a:tc>
                  <a:txBody>
                    <a:bodyPr/>
                    <a:lstStyle/>
                    <a:p>
                      <a:r>
                        <a:rPr lang="en-US" dirty="0" smtClean="0"/>
                        <a:t>1.1%</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makes sure kids behave well 	</a:t>
                      </a:r>
                    </a:p>
                  </a:txBody>
                  <a:tcPr/>
                </a:tc>
                <a:tc>
                  <a:txBody>
                    <a:bodyPr/>
                    <a:lstStyle/>
                    <a:p>
                      <a:r>
                        <a:rPr lang="en-US" dirty="0" smtClean="0"/>
                        <a:t>2.4%</a:t>
                      </a:r>
                      <a:endParaRPr lang="en-US" dirty="0"/>
                    </a:p>
                  </a:txBody>
                  <a:tcPr/>
                </a:tc>
                <a:tc>
                  <a:txBody>
                    <a:bodyPr/>
                    <a:lstStyle/>
                    <a:p>
                      <a:r>
                        <a:rPr lang="en-US" dirty="0" smtClean="0"/>
                        <a:t>2.8%</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is smart	</a:t>
                      </a:r>
                    </a:p>
                  </a:txBody>
                  <a:tcPr/>
                </a:tc>
                <a:tc>
                  <a:txBody>
                    <a:bodyPr/>
                    <a:lstStyle/>
                    <a:p>
                      <a:r>
                        <a:rPr lang="en-US" dirty="0" smtClean="0"/>
                        <a:t>3.3%</a:t>
                      </a:r>
                      <a:endParaRPr lang="en-US" dirty="0"/>
                    </a:p>
                  </a:txBody>
                  <a:tcPr/>
                </a:tc>
                <a:tc>
                  <a:txBody>
                    <a:bodyPr/>
                    <a:lstStyle/>
                    <a:p>
                      <a:r>
                        <a:rPr lang="en-US" dirty="0" smtClean="0"/>
                        <a:t>2.1%</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can explain things 	</a:t>
                      </a:r>
                    </a:p>
                  </a:txBody>
                  <a:tcPr/>
                </a:tc>
                <a:tc>
                  <a:txBody>
                    <a:bodyPr/>
                    <a:lstStyle/>
                    <a:p>
                      <a:r>
                        <a:rPr lang="en-US" dirty="0" smtClean="0"/>
                        <a:t>48.9%</a:t>
                      </a:r>
                      <a:endParaRPr lang="en-US" dirty="0"/>
                    </a:p>
                  </a:txBody>
                  <a:tcPr/>
                </a:tc>
                <a:tc>
                  <a:txBody>
                    <a:bodyPr/>
                    <a:lstStyle/>
                    <a:p>
                      <a:r>
                        <a:rPr lang="en-US" dirty="0" smtClean="0"/>
                        <a:t>39.4%</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helps me in class </a:t>
                      </a:r>
                    </a:p>
                  </a:txBody>
                  <a:tcPr/>
                </a:tc>
                <a:tc>
                  <a:txBody>
                    <a:bodyPr/>
                    <a:lstStyle/>
                    <a:p>
                      <a:r>
                        <a:rPr lang="en-US" dirty="0" smtClean="0"/>
                        <a:t>8.4%</a:t>
                      </a:r>
                      <a:endParaRPr lang="en-US" dirty="0"/>
                    </a:p>
                  </a:txBody>
                  <a:tcPr/>
                </a:tc>
                <a:tc>
                  <a:txBody>
                    <a:bodyPr/>
                    <a:lstStyle/>
                    <a:p>
                      <a:r>
                        <a:rPr lang="en-US" dirty="0" smtClean="0"/>
                        <a:t>12.1%</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assigns homework about the things that I learned in class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i="0" u="none" strike="noStrike" kern="1200" baseline="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The teacher believes that I can learn 	</a:t>
                      </a:r>
                    </a:p>
                  </a:txBody>
                  <a:tcPr/>
                </a:tc>
                <a:tc>
                  <a:txBody>
                    <a:bodyPr/>
                    <a:lstStyle/>
                    <a:p>
                      <a:r>
                        <a:rPr lang="en-US" dirty="0" smtClean="0"/>
                        <a:t>9.1%</a:t>
                      </a:r>
                    </a:p>
                    <a:p>
                      <a:endParaRPr lang="en-US" dirty="0" smtClean="0"/>
                    </a:p>
                    <a:p>
                      <a:endParaRPr lang="en-US" dirty="0" smtClean="0"/>
                    </a:p>
                    <a:p>
                      <a:r>
                        <a:rPr lang="en-US" dirty="0" smtClean="0"/>
                        <a:t>6.3%</a:t>
                      </a:r>
                      <a:endParaRPr lang="en-US" dirty="0"/>
                    </a:p>
                  </a:txBody>
                  <a:tcPr/>
                </a:tc>
                <a:tc>
                  <a:txBody>
                    <a:bodyPr/>
                    <a:lstStyle/>
                    <a:p>
                      <a:r>
                        <a:rPr lang="en-US" dirty="0" smtClean="0"/>
                        <a:t>11.7%</a:t>
                      </a:r>
                    </a:p>
                    <a:p>
                      <a:endParaRPr lang="en-US" dirty="0" smtClean="0"/>
                    </a:p>
                    <a:p>
                      <a:endParaRPr lang="en-US" dirty="0" smtClean="0"/>
                    </a:p>
                    <a:p>
                      <a:r>
                        <a:rPr lang="en-US" dirty="0" smtClean="0"/>
                        <a:t>7.8%</a:t>
                      </a:r>
                      <a:endParaRPr lang="en-US" dirty="0"/>
                    </a:p>
                  </a:txBody>
                  <a:tcPr/>
                </a:tc>
              </a:tr>
            </a:tbl>
          </a:graphicData>
        </a:graphic>
      </p:graphicFrame>
    </p:spTree>
    <p:extLst>
      <p:ext uri="{BB962C8B-B14F-4D97-AF65-F5344CB8AC3E}">
        <p14:creationId xmlns:p14="http://schemas.microsoft.com/office/powerpoint/2010/main" val="3063154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lstStyle/>
          <a:p>
            <a:r>
              <a:rPr lang="en-US" dirty="0" smtClean="0"/>
              <a:t>Discuss how you plan your lessons. What drives your lesson? In particular, think about activities, assessments, and outcomes.</a:t>
            </a:r>
          </a:p>
          <a:p>
            <a:r>
              <a:rPr lang="en-US" dirty="0"/>
              <a:t>Do you ever assess </a:t>
            </a:r>
            <a:r>
              <a:rPr lang="en-US" dirty="0" smtClean="0"/>
              <a:t>students </a:t>
            </a:r>
            <a:r>
              <a:rPr lang="en-US" dirty="0"/>
              <a:t>before they “get it?”</a:t>
            </a:r>
          </a:p>
          <a:p>
            <a:endParaRPr lang="en-US" dirty="0" smtClean="0"/>
          </a:p>
        </p:txBody>
      </p:sp>
    </p:spTree>
    <p:extLst>
      <p:ext uri="{BB962C8B-B14F-4D97-AF65-F5344CB8AC3E}">
        <p14:creationId xmlns:p14="http://schemas.microsoft.com/office/powerpoint/2010/main" val="22735561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 by Design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659868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5990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Time</a:t>
            </a:r>
            <a:endParaRPr lang="en-US" dirty="0"/>
          </a:p>
        </p:txBody>
      </p:sp>
      <p:sp>
        <p:nvSpPr>
          <p:cNvPr id="3" name="Content Placeholder 2"/>
          <p:cNvSpPr>
            <a:spLocks noGrp="1"/>
          </p:cNvSpPr>
          <p:nvPr>
            <p:ph idx="1"/>
          </p:nvPr>
        </p:nvSpPr>
        <p:spPr/>
        <p:txBody>
          <a:bodyPr>
            <a:normAutofit fontScale="92500"/>
          </a:bodyPr>
          <a:lstStyle/>
          <a:p>
            <a:r>
              <a:rPr lang="en-US" dirty="0" smtClean="0"/>
              <a:t>If students are not succeeding in your class on summative assessments, do you take time to really look at what the student got wrong and compare the assessment to the essential learning outcome? </a:t>
            </a:r>
          </a:p>
          <a:p>
            <a:r>
              <a:rPr lang="en-US" dirty="0" smtClean="0"/>
              <a:t>Do you think about how you taught the material and whether there would be alternative ways of presenting and explaining it?</a:t>
            </a:r>
          </a:p>
          <a:p>
            <a:r>
              <a:rPr lang="en-US" dirty="0" smtClean="0"/>
              <a:t>Do you look at median scores?</a:t>
            </a:r>
            <a:endParaRPr lang="en-US" dirty="0"/>
          </a:p>
        </p:txBody>
      </p:sp>
    </p:spTree>
    <p:extLst>
      <p:ext uri="{BB962C8B-B14F-4D97-AF65-F5344CB8AC3E}">
        <p14:creationId xmlns:p14="http://schemas.microsoft.com/office/powerpoint/2010/main" val="588574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Recommendations: Qualitative </a:t>
            </a:r>
            <a:r>
              <a:rPr lang="en-US" sz="2800" dirty="0" smtClean="0"/>
              <a:t>(Teacher Construct: General)</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Teacher capacity to explain things was identified as critical.</a:t>
            </a:r>
          </a:p>
          <a:p>
            <a:pPr lvl="1"/>
            <a:r>
              <a:rPr lang="en-US" dirty="0" smtClean="0"/>
              <a:t>Uniform methodological approach across all grades and subjects.</a:t>
            </a:r>
          </a:p>
          <a:p>
            <a:pPr lvl="1"/>
            <a:r>
              <a:rPr lang="en-US" dirty="0" smtClean="0"/>
              <a:t>Madeline Hunter’s direct instruction is recommended.</a:t>
            </a:r>
          </a:p>
          <a:p>
            <a:pPr lvl="2"/>
            <a:r>
              <a:rPr lang="en-US" dirty="0" smtClean="0"/>
              <a:t>Standards (outcomes)</a:t>
            </a:r>
          </a:p>
          <a:p>
            <a:pPr lvl="2"/>
            <a:r>
              <a:rPr lang="en-US" dirty="0" smtClean="0"/>
              <a:t>Anticipatory Set (Hook)</a:t>
            </a:r>
          </a:p>
          <a:p>
            <a:pPr lvl="2"/>
            <a:r>
              <a:rPr lang="en-US" dirty="0" smtClean="0"/>
              <a:t>Teaching (input, modeling, checking for understanding)</a:t>
            </a:r>
          </a:p>
          <a:p>
            <a:pPr lvl="2"/>
            <a:r>
              <a:rPr lang="en-US" dirty="0" smtClean="0"/>
              <a:t>Guided Practice/Monitoring</a:t>
            </a:r>
          </a:p>
          <a:p>
            <a:pPr lvl="2"/>
            <a:r>
              <a:rPr lang="en-US" dirty="0" smtClean="0"/>
              <a:t>Closure</a:t>
            </a:r>
          </a:p>
          <a:p>
            <a:pPr lvl="2"/>
            <a:r>
              <a:rPr lang="en-US" dirty="0" smtClean="0"/>
              <a:t>Independent Practice</a:t>
            </a:r>
            <a:endParaRPr lang="en-US" dirty="0"/>
          </a:p>
        </p:txBody>
      </p:sp>
    </p:spTree>
    <p:extLst>
      <p:ext uri="{BB962C8B-B14F-4D97-AF65-F5344CB8AC3E}">
        <p14:creationId xmlns:p14="http://schemas.microsoft.com/office/powerpoint/2010/main" val="24459718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(Teacher Construct: General</a:t>
            </a:r>
            <a:r>
              <a:rPr lang="en-US" sz="2800" dirty="0"/>
              <a:t>)</a:t>
            </a:r>
          </a:p>
        </p:txBody>
      </p:sp>
      <p:sp>
        <p:nvSpPr>
          <p:cNvPr id="3" name="Content Placeholder 2"/>
          <p:cNvSpPr>
            <a:spLocks noGrp="1"/>
          </p:cNvSpPr>
          <p:nvPr>
            <p:ph idx="1"/>
          </p:nvPr>
        </p:nvSpPr>
        <p:spPr/>
        <p:txBody>
          <a:bodyPr>
            <a:normAutofit lnSpcReduction="10000"/>
          </a:bodyPr>
          <a:lstStyle/>
          <a:p>
            <a:r>
              <a:rPr lang="en-US" dirty="0" smtClean="0"/>
              <a:t>There must be a cultural shift in thinking among teachers.</a:t>
            </a:r>
          </a:p>
          <a:p>
            <a:pPr lvl="1"/>
            <a:r>
              <a:rPr lang="en-US" dirty="0" smtClean="0"/>
              <a:t>Teachers do not see themselves as a critical factor in student underachievement.</a:t>
            </a:r>
          </a:p>
          <a:p>
            <a:r>
              <a:rPr lang="en-US" dirty="0" smtClean="0"/>
              <a:t>School administrators must stand accountable for teacher implementation of recommendations.</a:t>
            </a:r>
          </a:p>
          <a:p>
            <a:pPr lvl="1"/>
            <a:r>
              <a:rPr lang="en-US" dirty="0" smtClean="0"/>
              <a:t>Evaluations</a:t>
            </a:r>
          </a:p>
          <a:p>
            <a:pPr lvl="1"/>
            <a:r>
              <a:rPr lang="en-US" dirty="0" smtClean="0"/>
              <a:t>Professional Development</a:t>
            </a:r>
            <a:endParaRPr lang="en-US" dirty="0"/>
          </a:p>
        </p:txBody>
      </p:sp>
    </p:spTree>
    <p:extLst>
      <p:ext uri="{BB962C8B-B14F-4D97-AF65-F5344CB8AC3E}">
        <p14:creationId xmlns:p14="http://schemas.microsoft.com/office/powerpoint/2010/main" val="42374459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(Parents/Home Life Construct: General</a:t>
            </a:r>
            <a:r>
              <a:rPr lang="en-US" sz="2800" dirty="0"/>
              <a:t>)</a:t>
            </a:r>
          </a:p>
        </p:txBody>
      </p:sp>
      <p:sp>
        <p:nvSpPr>
          <p:cNvPr id="3" name="Content Placeholder 2"/>
          <p:cNvSpPr>
            <a:spLocks noGrp="1"/>
          </p:cNvSpPr>
          <p:nvPr>
            <p:ph idx="1"/>
          </p:nvPr>
        </p:nvSpPr>
        <p:spPr/>
        <p:txBody>
          <a:bodyPr/>
          <a:lstStyle/>
          <a:p>
            <a:r>
              <a:rPr lang="en-US" dirty="0" smtClean="0"/>
              <a:t>All children should have access to breakfast, regardless of free/reduced lunch status.</a:t>
            </a:r>
          </a:p>
          <a:p>
            <a:r>
              <a:rPr lang="en-US" dirty="0" smtClean="0"/>
              <a:t>Get books into the homes of American Indian children.</a:t>
            </a:r>
          </a:p>
          <a:p>
            <a:r>
              <a:rPr lang="en-US" dirty="0" smtClean="0"/>
              <a:t>Increase teacher/parent communication, especially with American Indian population.</a:t>
            </a:r>
            <a:endParaRPr lang="en-US" dirty="0"/>
          </a:p>
        </p:txBody>
      </p:sp>
    </p:spTree>
    <p:extLst>
      <p:ext uri="{BB962C8B-B14F-4D97-AF65-F5344CB8AC3E}">
        <p14:creationId xmlns:p14="http://schemas.microsoft.com/office/powerpoint/2010/main" val="317566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And the Literature Says: Factors </a:t>
            </a:r>
            <a:r>
              <a:rPr lang="en-US" sz="3200" dirty="0"/>
              <a:t>that May Impact American Indian Student </a:t>
            </a:r>
            <a:r>
              <a:rPr lang="en-US" sz="3200" dirty="0" smtClean="0"/>
              <a:t>Success Are:</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Quality of Teachers/Teacher Training</a:t>
            </a:r>
          </a:p>
          <a:p>
            <a:r>
              <a:rPr lang="en-US" dirty="0" smtClean="0"/>
              <a:t>Class Size</a:t>
            </a:r>
          </a:p>
          <a:p>
            <a:r>
              <a:rPr lang="en-US" dirty="0" smtClean="0"/>
              <a:t>Rigorous Curriculum</a:t>
            </a:r>
          </a:p>
          <a:p>
            <a:r>
              <a:rPr lang="en-US" dirty="0" smtClean="0"/>
              <a:t>Before/After School Support and Summer Programs</a:t>
            </a:r>
          </a:p>
          <a:p>
            <a:r>
              <a:rPr lang="en-US" dirty="0" smtClean="0"/>
              <a:t>Cultural Dissonance between Native American Culture and the Traditional School Setting</a:t>
            </a:r>
          </a:p>
          <a:p>
            <a:r>
              <a:rPr lang="en-US" dirty="0" smtClean="0"/>
              <a:t>Cultural dissonance as a Result of Historical Implications</a:t>
            </a:r>
          </a:p>
          <a:p>
            <a:pPr marL="0" indent="0">
              <a:buNone/>
            </a:pPr>
            <a:r>
              <a:rPr lang="en-US" dirty="0" smtClean="0"/>
              <a:t>(Harwood, 2011)</a:t>
            </a:r>
          </a:p>
        </p:txBody>
      </p:sp>
    </p:spTree>
    <p:extLst>
      <p:ext uri="{BB962C8B-B14F-4D97-AF65-F5344CB8AC3E}">
        <p14:creationId xmlns:p14="http://schemas.microsoft.com/office/powerpoint/2010/main" val="19996424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2800" dirty="0" smtClean="0"/>
              <a:t>(Student Behavior </a:t>
            </a:r>
            <a:r>
              <a:rPr lang="en-US" sz="2800" dirty="0"/>
              <a:t>Construct: General)</a:t>
            </a:r>
          </a:p>
        </p:txBody>
      </p:sp>
      <p:sp>
        <p:nvSpPr>
          <p:cNvPr id="3" name="Content Placeholder 2"/>
          <p:cNvSpPr>
            <a:spLocks noGrp="1"/>
          </p:cNvSpPr>
          <p:nvPr>
            <p:ph idx="1"/>
          </p:nvPr>
        </p:nvSpPr>
        <p:spPr/>
        <p:txBody>
          <a:bodyPr>
            <a:normAutofit lnSpcReduction="10000"/>
          </a:bodyPr>
          <a:lstStyle/>
          <a:p>
            <a:r>
              <a:rPr lang="en-US" dirty="0" smtClean="0"/>
              <a:t>Homework should  be assigned sparingly</a:t>
            </a:r>
          </a:p>
          <a:p>
            <a:pPr lvl="1"/>
            <a:r>
              <a:rPr lang="en-US" dirty="0" smtClean="0"/>
              <a:t>Up to 1/3 of students do not complete homework when it is assigned.</a:t>
            </a:r>
          </a:p>
          <a:p>
            <a:pPr lvl="1"/>
            <a:r>
              <a:rPr lang="en-US" dirty="0" smtClean="0"/>
              <a:t>A majority of teachers would disagree that most parents help their children with homework or check for completion.</a:t>
            </a:r>
          </a:p>
          <a:p>
            <a:r>
              <a:rPr lang="en-US" dirty="0" smtClean="0"/>
              <a:t>Extracurricular fees should be reduced or eliminated.</a:t>
            </a:r>
          </a:p>
          <a:p>
            <a:pPr lvl="1"/>
            <a:r>
              <a:rPr lang="en-US" dirty="0" smtClean="0"/>
              <a:t>Up to 1 in 5 children do not participate due to cost and transportation.</a:t>
            </a:r>
            <a:endParaRPr lang="en-US" dirty="0"/>
          </a:p>
        </p:txBody>
      </p:sp>
    </p:spTree>
    <p:extLst>
      <p:ext uri="{BB962C8B-B14F-4D97-AF65-F5344CB8AC3E}">
        <p14:creationId xmlns:p14="http://schemas.microsoft.com/office/powerpoint/2010/main" val="37097309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Recommendations: Qualitative </a:t>
            </a:r>
            <a:r>
              <a:rPr lang="en-US" sz="3600" dirty="0" smtClean="0"/>
              <a:t/>
            </a:r>
            <a:br>
              <a:rPr lang="en-US" sz="3600" dirty="0" smtClean="0"/>
            </a:br>
            <a:r>
              <a:rPr lang="en-US" sz="2800" dirty="0" smtClean="0"/>
              <a:t>(School Environment Construct</a:t>
            </a:r>
            <a:r>
              <a:rPr lang="en-US" sz="2800" dirty="0"/>
              <a:t>: General)</a:t>
            </a:r>
          </a:p>
        </p:txBody>
      </p:sp>
      <p:sp>
        <p:nvSpPr>
          <p:cNvPr id="3" name="Content Placeholder 2"/>
          <p:cNvSpPr>
            <a:spLocks noGrp="1"/>
          </p:cNvSpPr>
          <p:nvPr>
            <p:ph idx="1"/>
          </p:nvPr>
        </p:nvSpPr>
        <p:spPr/>
        <p:txBody>
          <a:bodyPr>
            <a:normAutofit fontScale="92500" lnSpcReduction="20000"/>
          </a:bodyPr>
          <a:lstStyle/>
          <a:p>
            <a:r>
              <a:rPr lang="en-US" dirty="0" smtClean="0"/>
              <a:t>Spend more time on core subjects in school.</a:t>
            </a:r>
          </a:p>
          <a:p>
            <a:r>
              <a:rPr lang="en-US" dirty="0" smtClean="0"/>
              <a:t>Children are tired in school. </a:t>
            </a:r>
          </a:p>
          <a:p>
            <a:pPr lvl="1"/>
            <a:r>
              <a:rPr lang="en-US" dirty="0" smtClean="0"/>
              <a:t>Work with parents to encourage consistent sleep schedules.</a:t>
            </a:r>
          </a:p>
          <a:p>
            <a:r>
              <a:rPr lang="en-US" dirty="0" smtClean="0"/>
              <a:t>Students should complete more work in class, under the guidance of a licensed teacher.</a:t>
            </a:r>
          </a:p>
          <a:p>
            <a:pPr lvl="1"/>
            <a:r>
              <a:rPr lang="en-US" dirty="0" smtClean="0"/>
              <a:t>Many children do not or cannot do homework that is assigned due to various reasons, including poor pedagogy.</a:t>
            </a:r>
          </a:p>
          <a:p>
            <a:pPr lvl="1"/>
            <a:r>
              <a:rPr lang="en-US" dirty="0" smtClean="0"/>
              <a:t>A majority of students both prefer and feel that they would learn more if they could complete work under the guidance of a teacher as opposed to homework.</a:t>
            </a:r>
          </a:p>
        </p:txBody>
      </p:sp>
    </p:spTree>
    <p:extLst>
      <p:ext uri="{BB962C8B-B14F-4D97-AF65-F5344CB8AC3E}">
        <p14:creationId xmlns:p14="http://schemas.microsoft.com/office/powerpoint/2010/main" val="13195924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en-US" dirty="0"/>
          </a:p>
        </p:txBody>
      </p:sp>
      <p:sp>
        <p:nvSpPr>
          <p:cNvPr id="3" name="Content Placeholder 2"/>
          <p:cNvSpPr>
            <a:spLocks noGrp="1"/>
          </p:cNvSpPr>
          <p:nvPr>
            <p:ph idx="1"/>
          </p:nvPr>
        </p:nvSpPr>
        <p:spPr/>
        <p:txBody>
          <a:bodyPr/>
          <a:lstStyle/>
          <a:p>
            <a:r>
              <a:rPr lang="en-US" dirty="0" smtClean="0"/>
              <a:t>General Thoughts</a:t>
            </a:r>
          </a:p>
          <a:p>
            <a:r>
              <a:rPr lang="en-US" dirty="0" smtClean="0"/>
              <a:t>Questions?</a:t>
            </a:r>
            <a:endParaRPr lang="en-US" dirty="0"/>
          </a:p>
        </p:txBody>
      </p:sp>
    </p:spTree>
    <p:extLst>
      <p:ext uri="{BB962C8B-B14F-4D97-AF65-F5344CB8AC3E}">
        <p14:creationId xmlns:p14="http://schemas.microsoft.com/office/powerpoint/2010/main" val="32459218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Boyd Bradbury, Ph.D., 1104 7</a:t>
            </a:r>
            <a:r>
              <a:rPr lang="en-US" baseline="30000" dirty="0"/>
              <a:t>th</a:t>
            </a:r>
            <a:r>
              <a:rPr lang="en-US" dirty="0"/>
              <a:t> Avenue South Moorhead, MN 56563, </a:t>
            </a:r>
            <a:r>
              <a:rPr lang="en-US" dirty="0" smtClean="0"/>
              <a:t>218-477-2471, </a:t>
            </a:r>
            <a:r>
              <a:rPr lang="en-US" dirty="0">
                <a:hlinkClick r:id="rId2"/>
              </a:rPr>
              <a:t>bradbury@mnstate.edu</a:t>
            </a:r>
            <a:r>
              <a:rPr lang="en-US" dirty="0"/>
              <a:t> </a:t>
            </a:r>
          </a:p>
        </p:txBody>
      </p:sp>
    </p:spTree>
    <p:extLst>
      <p:ext uri="{BB962C8B-B14F-4D97-AF65-F5344CB8AC3E}">
        <p14:creationId xmlns:p14="http://schemas.microsoft.com/office/powerpoint/2010/main" val="35516351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National Center for Educational Statistics (2012). Children living in poverty. </a:t>
            </a:r>
            <a:r>
              <a:rPr lang="en-US" dirty="0"/>
              <a:t>Retrieved January 21, 2015 from https://nces.ed.gov/programs/coe/pdf/coe_cce.pdf</a:t>
            </a:r>
            <a:endParaRPr lang="en-US" dirty="0" smtClean="0"/>
          </a:p>
          <a:p>
            <a:r>
              <a:rPr lang="en-US" dirty="0" smtClean="0"/>
              <a:t>Perry</a:t>
            </a:r>
            <a:r>
              <a:rPr lang="en-US" dirty="0"/>
              <a:t>, B.L., Link, T., Boelter, C., &amp; </a:t>
            </a:r>
            <a:r>
              <a:rPr lang="en-US" dirty="0" err="1"/>
              <a:t>Leukefeld</a:t>
            </a:r>
            <a:r>
              <a:rPr lang="en-US" dirty="0"/>
              <a:t>, C. (2012). Blinded to science: Gender differences in the effects of race, ethnicity, and socioeconomic status on academic and science attitudes among sixth graders. </a:t>
            </a:r>
            <a:r>
              <a:rPr lang="en-US" i="1" dirty="0"/>
              <a:t>Gender and Education, 24</a:t>
            </a:r>
            <a:r>
              <a:rPr lang="en-US" dirty="0"/>
              <a:t>(7), 725-743</a:t>
            </a:r>
            <a:r>
              <a:rPr lang="en-US" dirty="0" smtClean="0"/>
              <a:t>.</a:t>
            </a:r>
          </a:p>
          <a:p>
            <a:r>
              <a:rPr lang="en-US" dirty="0" err="1" smtClean="0"/>
              <a:t>Whitesell</a:t>
            </a:r>
            <a:r>
              <a:rPr lang="en-US" dirty="0" smtClean="0"/>
              <a:t>, M., Mitchell, C. (2009, January). </a:t>
            </a:r>
            <a:r>
              <a:rPr lang="en-US" i="1" dirty="0" smtClean="0"/>
              <a:t>A longitudinal study of self-esteem, cultural identity, and academic success among American Indian adolescents. National Institute of Health</a:t>
            </a:r>
            <a:r>
              <a:rPr lang="en-US" dirty="0" smtClean="0"/>
              <a:t>. </a:t>
            </a:r>
            <a:r>
              <a:rPr lang="en-US" dirty="0"/>
              <a:t>Retrieved January 21, 2015 from </a:t>
            </a:r>
            <a:r>
              <a:rPr lang="en-US" dirty="0">
                <a:hlinkClick r:id="rId2"/>
              </a:rPr>
              <a:t>http://www.ncbi.nlm.nih.gov/pmc/articles/PMC2678750</a:t>
            </a:r>
            <a:r>
              <a:rPr lang="en-US" dirty="0" smtClean="0">
                <a:hlinkClick r:id="rId2"/>
              </a:rPr>
              <a:t>/</a:t>
            </a:r>
            <a:endParaRPr lang="en-US" dirty="0" smtClean="0"/>
          </a:p>
          <a:p>
            <a:r>
              <a:rPr lang="en-US" dirty="0"/>
              <a:t>Harwood, </a:t>
            </a:r>
            <a:r>
              <a:rPr lang="en-US" dirty="0" smtClean="0"/>
              <a:t>T.R. (2011). </a:t>
            </a:r>
            <a:r>
              <a:rPr lang="en-US" i="1" dirty="0" smtClean="0"/>
              <a:t>Examination </a:t>
            </a:r>
            <a:r>
              <a:rPr lang="en-US" i="1" dirty="0"/>
              <a:t>of </a:t>
            </a:r>
            <a:r>
              <a:rPr lang="en-US" i="1" dirty="0" smtClean="0"/>
              <a:t>factors contributing </a:t>
            </a:r>
            <a:r>
              <a:rPr lang="en-US" i="1" dirty="0"/>
              <a:t>to the </a:t>
            </a:r>
            <a:r>
              <a:rPr lang="en-US" i="1" dirty="0" smtClean="0"/>
              <a:t>achievement gap </a:t>
            </a:r>
            <a:r>
              <a:rPr lang="en-US" i="1" dirty="0"/>
              <a:t>of Native American </a:t>
            </a:r>
            <a:r>
              <a:rPr lang="en-US" i="1" dirty="0" smtClean="0"/>
              <a:t>students </a:t>
            </a:r>
            <a:r>
              <a:rPr lang="en-US" i="1" dirty="0"/>
              <a:t>in </a:t>
            </a:r>
            <a:r>
              <a:rPr lang="en-US" i="1" dirty="0" smtClean="0"/>
              <a:t>select school</a:t>
            </a:r>
            <a:r>
              <a:rPr lang="en-US" i="1" dirty="0"/>
              <a:t> </a:t>
            </a:r>
            <a:r>
              <a:rPr lang="en-US" i="1" dirty="0" smtClean="0"/>
              <a:t>districts </a:t>
            </a:r>
            <a:r>
              <a:rPr lang="en-US" i="1" dirty="0"/>
              <a:t>in </a:t>
            </a:r>
            <a:r>
              <a:rPr lang="en-US" i="1" dirty="0" smtClean="0"/>
              <a:t>Michigan</a:t>
            </a:r>
            <a:r>
              <a:rPr lang="en-US" dirty="0" smtClean="0"/>
              <a:t>. Eastern Michigan University. Retrieved January 21, </a:t>
            </a:r>
            <a:r>
              <a:rPr lang="en-US" dirty="0"/>
              <a:t>2015 from </a:t>
            </a:r>
            <a:r>
              <a:rPr lang="en-US" dirty="0">
                <a:hlinkClick r:id="rId3"/>
              </a:rPr>
              <a:t>http://</a:t>
            </a:r>
            <a:r>
              <a:rPr lang="en-US" dirty="0" smtClean="0">
                <a:hlinkClick r:id="rId3"/>
              </a:rPr>
              <a:t>commons.emich.edu/cgi/viewcontent.cgi?article=1363&amp;context=theses</a:t>
            </a:r>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348919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that Do/Don’t Impact American Indian Academic Success</a:t>
            </a:r>
            <a:endParaRPr lang="en-US" dirty="0"/>
          </a:p>
        </p:txBody>
      </p:sp>
      <p:sp>
        <p:nvSpPr>
          <p:cNvPr id="3" name="Content Placeholder 2"/>
          <p:cNvSpPr>
            <a:spLocks noGrp="1"/>
          </p:cNvSpPr>
          <p:nvPr>
            <p:ph idx="1"/>
          </p:nvPr>
        </p:nvSpPr>
        <p:spPr/>
        <p:txBody>
          <a:bodyPr/>
          <a:lstStyle/>
          <a:p>
            <a:r>
              <a:rPr lang="en-US" dirty="0" smtClean="0"/>
              <a:t>Self-Esteem</a:t>
            </a:r>
          </a:p>
          <a:p>
            <a:pPr lvl="1"/>
            <a:r>
              <a:rPr lang="en-US" dirty="0" smtClean="0"/>
              <a:t>Impacted by Personal Resources (perceived competence, internal locus of control, problem-focused coping)</a:t>
            </a:r>
          </a:p>
          <a:p>
            <a:pPr lvl="1"/>
            <a:r>
              <a:rPr lang="en-US" dirty="0" smtClean="0"/>
              <a:t>Impacted by Problem Behaviors (antisocial behavior, problems with alcohol, drug use).</a:t>
            </a:r>
          </a:p>
          <a:p>
            <a:r>
              <a:rPr lang="en-US" dirty="0" smtClean="0"/>
              <a:t>American Indian Identity</a:t>
            </a:r>
          </a:p>
          <a:p>
            <a:pPr lvl="1"/>
            <a:r>
              <a:rPr lang="en-US" dirty="0" smtClean="0"/>
              <a:t>No relationship</a:t>
            </a:r>
          </a:p>
          <a:p>
            <a:pPr marL="457200" lvl="1" indent="0">
              <a:buNone/>
            </a:pPr>
            <a:r>
              <a:rPr lang="en-US" dirty="0" smtClean="0"/>
              <a:t>(</a:t>
            </a:r>
            <a:r>
              <a:rPr lang="en-US" dirty="0" err="1" smtClean="0"/>
              <a:t>Whitesell</a:t>
            </a:r>
            <a:r>
              <a:rPr lang="en-US" dirty="0" smtClean="0"/>
              <a:t>, Mitchell, Spicer)</a:t>
            </a:r>
          </a:p>
        </p:txBody>
      </p:sp>
    </p:spTree>
    <p:extLst>
      <p:ext uri="{BB962C8B-B14F-4D97-AF65-F5344CB8AC3E}">
        <p14:creationId xmlns:p14="http://schemas.microsoft.com/office/powerpoint/2010/main" val="157735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Poverty, American Indian Status, and Academic Achievement</a:t>
            </a:r>
            <a:endParaRPr lang="en-US" dirty="0"/>
          </a:p>
        </p:txBody>
      </p:sp>
      <p:sp>
        <p:nvSpPr>
          <p:cNvPr id="3" name="Content Placeholder 2"/>
          <p:cNvSpPr>
            <a:spLocks noGrp="1"/>
          </p:cNvSpPr>
          <p:nvPr>
            <p:ph idx="1"/>
          </p:nvPr>
        </p:nvSpPr>
        <p:spPr/>
        <p:txBody>
          <a:bodyPr/>
          <a:lstStyle/>
          <a:p>
            <a:r>
              <a:rPr lang="en-US" dirty="0"/>
              <a:t>American educational research and research across the world have identified socioeconomic status (SES) to be recurrently linked to students’ academic achievement (Perry, Link, Boelter, </a:t>
            </a:r>
            <a:r>
              <a:rPr lang="en-US" dirty="0" err="1"/>
              <a:t>Leukefeld</a:t>
            </a:r>
            <a:r>
              <a:rPr lang="en-US" dirty="0"/>
              <a:t>, 2012; </a:t>
            </a:r>
            <a:r>
              <a:rPr lang="en-US" dirty="0" err="1"/>
              <a:t>Tomul</a:t>
            </a:r>
            <a:r>
              <a:rPr lang="en-US" dirty="0"/>
              <a:t> &amp; </a:t>
            </a:r>
            <a:r>
              <a:rPr lang="en-US" dirty="0" err="1"/>
              <a:t>Savasci</a:t>
            </a:r>
            <a:r>
              <a:rPr lang="en-US" dirty="0"/>
              <a:t>, 2012; Vale, </a:t>
            </a:r>
            <a:r>
              <a:rPr lang="en-US" dirty="0" err="1"/>
              <a:t>Weaven</a:t>
            </a:r>
            <a:r>
              <a:rPr lang="en-US" dirty="0"/>
              <a:t>, Davies, Hooley, Davidson, &amp; </a:t>
            </a:r>
            <a:r>
              <a:rPr lang="en-US" dirty="0" err="1"/>
              <a:t>Loton</a:t>
            </a:r>
            <a:r>
              <a:rPr lang="en-US" dirty="0"/>
              <a:t>, 2013</a:t>
            </a:r>
            <a:r>
              <a:rPr lang="en-US" dirty="0" smtClean="0"/>
              <a:t>).</a:t>
            </a:r>
            <a:endParaRPr lang="en-US" dirty="0"/>
          </a:p>
        </p:txBody>
      </p:sp>
    </p:spTree>
    <p:extLst>
      <p:ext uri="{BB962C8B-B14F-4D97-AF65-F5344CB8AC3E}">
        <p14:creationId xmlns:p14="http://schemas.microsoft.com/office/powerpoint/2010/main" val="200899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Indians in Poverty: 2012</a:t>
            </a:r>
            <a:endParaRPr lang="en-US" dirty="0"/>
          </a:p>
        </p:txBody>
      </p:sp>
      <p:pic>
        <p:nvPicPr>
          <p:cNvPr id="6" name="Content Placeholder 5" descr="https://nces.ed.gov/programs/coe/pdf/coe_cce.pdf - Windows Internet Explore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18204"/>
            <a:ext cx="8229600" cy="4489955"/>
          </a:xfrm>
        </p:spPr>
      </p:pic>
    </p:spTree>
    <p:extLst>
      <p:ext uri="{BB962C8B-B14F-4D97-AF65-F5344CB8AC3E}">
        <p14:creationId xmlns:p14="http://schemas.microsoft.com/office/powerpoint/2010/main" val="337460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2,800 students</a:t>
            </a:r>
          </a:p>
          <a:p>
            <a:r>
              <a:rPr lang="en-US" dirty="0" smtClean="0"/>
              <a:t>140 parents</a:t>
            </a:r>
          </a:p>
          <a:p>
            <a:r>
              <a:rPr lang="en-US" dirty="0" smtClean="0"/>
              <a:t>400 teachers</a:t>
            </a:r>
          </a:p>
          <a:p>
            <a:r>
              <a:rPr lang="en-US" dirty="0" smtClean="0"/>
              <a:t>7 schools</a:t>
            </a:r>
          </a:p>
          <a:p>
            <a:r>
              <a:rPr lang="en-US" dirty="0" smtClean="0"/>
              <a:t>Grades 3-12</a:t>
            </a:r>
          </a:p>
          <a:p>
            <a:r>
              <a:rPr lang="en-US" dirty="0" smtClean="0"/>
              <a:t>Mixed-Methods</a:t>
            </a:r>
          </a:p>
          <a:p>
            <a:r>
              <a:rPr lang="en-US" dirty="0" smtClean="0"/>
              <a:t>Early childhood, social services, health services</a:t>
            </a:r>
          </a:p>
          <a:p>
            <a:pPr marL="0" indent="0">
              <a:buNone/>
            </a:pPr>
            <a:endParaRPr lang="en-US" dirty="0"/>
          </a:p>
        </p:txBody>
      </p:sp>
      <p:sp>
        <p:nvSpPr>
          <p:cNvPr id="2" name="Title 1"/>
          <p:cNvSpPr>
            <a:spLocks noGrp="1"/>
          </p:cNvSpPr>
          <p:nvPr>
            <p:ph type="title"/>
          </p:nvPr>
        </p:nvSpPr>
        <p:spPr/>
        <p:txBody>
          <a:bodyPr>
            <a:noAutofit/>
          </a:bodyPr>
          <a:lstStyle/>
          <a:p>
            <a:r>
              <a:rPr lang="en-US" sz="3200" dirty="0" smtClean="0"/>
              <a:t>Basics of Comprehensive Study of Education and Related Services on the White Earth Indian Reservation: Part II</a:t>
            </a:r>
            <a:endParaRPr lang="en-US" sz="3200" dirty="0"/>
          </a:p>
        </p:txBody>
      </p:sp>
    </p:spTree>
    <p:extLst>
      <p:ext uri="{BB962C8B-B14F-4D97-AF65-F5344CB8AC3E}">
        <p14:creationId xmlns:p14="http://schemas.microsoft.com/office/powerpoint/2010/main" val="3535551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8300</TotalTime>
  <Words>3114</Words>
  <Application>Microsoft Office PowerPoint</Application>
  <PresentationFormat>On-screen Show (4:3)</PresentationFormat>
  <Paragraphs>580</Paragraphs>
  <Slides>54</Slides>
  <Notes>5</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Academic Success Factors and Strategies for American Indian and Other Student Demographic Populations</vt:lpstr>
      <vt:lpstr>Focus Features of TrekNorth</vt:lpstr>
      <vt:lpstr>American Indian Students at TrekNorth</vt:lpstr>
      <vt:lpstr>And the Literature Says: Factors that May Impact American Indian Student Success Are:</vt:lpstr>
      <vt:lpstr>And the Literature Says: Factors that May Impact American Indian Student Success Are:</vt:lpstr>
      <vt:lpstr>Factors that Do/Don’t Impact American Indian Academic Success</vt:lpstr>
      <vt:lpstr>Poverty, American Indian Status, and Academic Achievement</vt:lpstr>
      <vt:lpstr>American Indians in Poverty: 2012</vt:lpstr>
      <vt:lpstr>Basics of Comprehensive Study of Education and Related Services on the White Earth Indian Reservation: Part II</vt:lpstr>
      <vt:lpstr>Predictor Variables</vt:lpstr>
      <vt:lpstr>6 Constructs</vt:lpstr>
      <vt:lpstr>NSLP Demographic Information</vt:lpstr>
      <vt:lpstr>General Observations from the White Earth Study</vt:lpstr>
      <vt:lpstr>SES Findings (White Earth Study)</vt:lpstr>
      <vt:lpstr>PowerPoint Presentation</vt:lpstr>
      <vt:lpstr>PowerPoint Presentation</vt:lpstr>
      <vt:lpstr>SES Impact of White Students</vt:lpstr>
      <vt:lpstr>SES Impact on White Students (continued)</vt:lpstr>
      <vt:lpstr>Team Time</vt:lpstr>
      <vt:lpstr>Impact of Variables</vt:lpstr>
      <vt:lpstr>Impact of Variables</vt:lpstr>
      <vt:lpstr>Impact of Variables</vt:lpstr>
      <vt:lpstr>Impact of Variables</vt:lpstr>
      <vt:lpstr>Impact of Variables (continued)</vt:lpstr>
      <vt:lpstr>TrekNorth Reading Goals</vt:lpstr>
      <vt:lpstr>Team Time</vt:lpstr>
      <vt:lpstr>All Students</vt:lpstr>
      <vt:lpstr>Questions within Behavior Construct</vt:lpstr>
      <vt:lpstr>Behavior Construct Questions (continued)</vt:lpstr>
      <vt:lpstr>Behavior Construct Questions (continued)</vt:lpstr>
      <vt:lpstr>Team Time</vt:lpstr>
      <vt:lpstr>Questions within Self-Perception Construct (Grades 6-12)</vt:lpstr>
      <vt:lpstr>Questions within Self-Perception Construct (Continued)</vt:lpstr>
      <vt:lpstr>Team Time</vt:lpstr>
      <vt:lpstr>Answers to Previous Slide</vt:lpstr>
      <vt:lpstr>Answers to Previous Slide</vt:lpstr>
      <vt:lpstr>Answers to Previous Slide</vt:lpstr>
      <vt:lpstr>Answers to Previous Slide</vt:lpstr>
      <vt:lpstr>Answers to Previous Slide</vt:lpstr>
      <vt:lpstr>Recommendations: Qualitative  (Self-perception Construct: General)</vt:lpstr>
      <vt:lpstr>Team Time</vt:lpstr>
      <vt:lpstr>Team Time</vt:lpstr>
      <vt:lpstr>Teacher Factors</vt:lpstr>
      <vt:lpstr>Team Time</vt:lpstr>
      <vt:lpstr>Backward by Design</vt:lpstr>
      <vt:lpstr>Team Time</vt:lpstr>
      <vt:lpstr>Recommendations: Qualitative (Teacher Construct: General)</vt:lpstr>
      <vt:lpstr>Recommendations: Qualitative (Teacher Construct: General)</vt:lpstr>
      <vt:lpstr>Recommendations: Qualitative (Parents/Home Life Construct: General)</vt:lpstr>
      <vt:lpstr>Recommendations: Qualitative (Student Behavior Construct: General)</vt:lpstr>
      <vt:lpstr>Recommendations: Qualitative  (School Environment Construct: General)</vt:lpstr>
      <vt:lpstr>Concluding Remarks</vt:lpstr>
      <vt:lpstr>Contact Information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comptech</dc:creator>
  <cp:lastModifiedBy>comptech</cp:lastModifiedBy>
  <cp:revision>66</cp:revision>
  <dcterms:created xsi:type="dcterms:W3CDTF">2015-01-19T17:47:18Z</dcterms:created>
  <dcterms:modified xsi:type="dcterms:W3CDTF">2015-01-27T04:13:08Z</dcterms:modified>
</cp:coreProperties>
</file>