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7"/>
  </p:notesMasterIdLst>
  <p:sldIdLst>
    <p:sldId id="256" r:id="rId2"/>
    <p:sldId id="257" r:id="rId3"/>
    <p:sldId id="258" r:id="rId4"/>
    <p:sldId id="264" r:id="rId5"/>
    <p:sldId id="267" r:id="rId6"/>
    <p:sldId id="275" r:id="rId7"/>
    <p:sldId id="273" r:id="rId8"/>
    <p:sldId id="274" r:id="rId9"/>
    <p:sldId id="276" r:id="rId10"/>
    <p:sldId id="281" r:id="rId11"/>
    <p:sldId id="269" r:id="rId12"/>
    <p:sldId id="349" r:id="rId13"/>
    <p:sldId id="350" r:id="rId14"/>
    <p:sldId id="351" r:id="rId15"/>
    <p:sldId id="352" r:id="rId16"/>
    <p:sldId id="353" r:id="rId17"/>
    <p:sldId id="270" r:id="rId18"/>
    <p:sldId id="290" r:id="rId19"/>
    <p:sldId id="289" r:id="rId20"/>
    <p:sldId id="288" r:id="rId21"/>
    <p:sldId id="286" r:id="rId22"/>
    <p:sldId id="287" r:id="rId23"/>
    <p:sldId id="271" r:id="rId24"/>
    <p:sldId id="339" r:id="rId25"/>
    <p:sldId id="340" r:id="rId26"/>
    <p:sldId id="292" r:id="rId27"/>
    <p:sldId id="341" r:id="rId28"/>
    <p:sldId id="342" r:id="rId29"/>
    <p:sldId id="291" r:id="rId30"/>
    <p:sldId id="259"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34" r:id="rId67"/>
    <p:sldId id="335" r:id="rId68"/>
    <p:sldId id="336" r:id="rId69"/>
    <p:sldId id="337" r:id="rId70"/>
    <p:sldId id="260" r:id="rId71"/>
    <p:sldId id="343" r:id="rId72"/>
    <p:sldId id="346" r:id="rId73"/>
    <p:sldId id="345" r:id="rId74"/>
    <p:sldId id="354" r:id="rId75"/>
    <p:sldId id="344" r:id="rId76"/>
    <p:sldId id="347" r:id="rId77"/>
    <p:sldId id="261" r:id="rId78"/>
    <p:sldId id="293" r:id="rId79"/>
    <p:sldId id="294" r:id="rId80"/>
    <p:sldId id="295" r:id="rId81"/>
    <p:sldId id="296" r:id="rId82"/>
    <p:sldId id="297" r:id="rId83"/>
    <p:sldId id="298" r:id="rId84"/>
    <p:sldId id="262" r:id="rId85"/>
    <p:sldId id="338"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30" autoAdjust="0"/>
  </p:normalViewPr>
  <p:slideViewPr>
    <p:cSldViewPr>
      <p:cViewPr>
        <p:scale>
          <a:sx n="50" d="100"/>
          <a:sy n="50" d="100"/>
        </p:scale>
        <p:origin x="-1956" y="-4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pPr algn="ctr"/>
          <a:r>
            <a:rPr lang="en-US" sz="1100" dirty="0">
              <a:latin typeface="Dotum" pitchFamily="34" charset="-127"/>
              <a:ea typeface="Dotum" pitchFamily="34" charset="-127"/>
            </a:rPr>
            <a:t>MCA Math</a:t>
          </a:r>
        </a:p>
        <a:p>
          <a:pPr algn="ctr"/>
          <a:r>
            <a:rPr lang="en-US" sz="1100" dirty="0">
              <a:latin typeface="Dotum" pitchFamily="34" charset="-127"/>
              <a:ea typeface="Dotum" pitchFamily="34" charset="-127"/>
            </a:rPr>
            <a:t>Native</a:t>
          </a:r>
        </a:p>
        <a:p>
          <a:pPr algn="ctr"/>
          <a:r>
            <a:rPr lang="en-US" sz="1100" dirty="0">
              <a:latin typeface="Dotum" pitchFamily="34" charset="-127"/>
              <a:ea typeface="Dotum" pitchFamily="34" charset="-127"/>
            </a:rPr>
            <a:t>American</a:t>
          </a:r>
        </a:p>
      </dgm:t>
    </dgm:pt>
    <dgm:pt modelId="{9EEB612C-34B8-482A-8B04-3FC1779B3B32}" type="parTrans" cxnId="{98ECE2FC-17B2-47BD-8AE5-60B8ABBD9E37}">
      <dgm:prSet/>
      <dgm:spPr/>
      <dgm:t>
        <a:bodyPr/>
        <a:lstStyle/>
        <a:p>
          <a:pPr algn="ctr"/>
          <a:endParaRPr lang="en-US"/>
        </a:p>
      </dgm:t>
    </dgm:pt>
    <dgm:pt modelId="{C15EAA49-4B58-4011-B5EE-010DCCF9C2A5}" type="sibTrans" cxnId="{98ECE2FC-17B2-47BD-8AE5-60B8ABBD9E37}">
      <dgm:prSet/>
      <dgm:spPr/>
      <dgm:t>
        <a:bodyPr/>
        <a:lstStyle/>
        <a:p>
          <a:pPr algn="ctr"/>
          <a:endParaRPr lang="en-US"/>
        </a:p>
      </dgm:t>
    </dgm:pt>
    <dgm:pt modelId="{5D00100D-C4AD-4B55-A485-4D5098B8E744}">
      <dgm:prSet phldrT="[Text]" custT="1"/>
      <dgm:spPr/>
      <dgm:t>
        <a:bodyPr/>
        <a:lstStyle/>
        <a:p>
          <a:pPr algn="ctr"/>
          <a:r>
            <a:rPr lang="en-US" sz="1000" dirty="0">
              <a:latin typeface="Dotum" pitchFamily="34" charset="-127"/>
              <a:ea typeface="Dotum" pitchFamily="34" charset="-127"/>
            </a:rPr>
            <a:t>MCA Reading (.84**)</a:t>
          </a:r>
        </a:p>
      </dgm:t>
    </dgm:pt>
    <dgm:pt modelId="{35022949-EA85-4968-97E9-F92D94066A93}" type="parTrans" cxnId="{1003243F-231C-4EE7-9C28-0710C6CA730E}">
      <dgm:prSet/>
      <dgm:spPr/>
      <dgm:t>
        <a:bodyPr/>
        <a:lstStyle/>
        <a:p>
          <a:pPr algn="ctr"/>
          <a:endParaRPr lang="en-US"/>
        </a:p>
      </dgm:t>
    </dgm:pt>
    <dgm:pt modelId="{E7CBF1DA-CF2E-4E67-8CE8-198654FA279D}" type="sibTrans" cxnId="{1003243F-231C-4EE7-9C28-0710C6CA730E}">
      <dgm:prSet/>
      <dgm:spPr/>
      <dgm:t>
        <a:bodyPr/>
        <a:lstStyle/>
        <a:p>
          <a:pPr algn="ctr"/>
          <a:endParaRPr lang="en-US"/>
        </a:p>
      </dgm:t>
    </dgm:pt>
    <dgm:pt modelId="{8A06525C-E477-4F4B-AA92-281B6BCD44E8}">
      <dgm:prSet/>
      <dgm:spPr/>
      <dgm:t>
        <a:bodyPr/>
        <a:lstStyle/>
        <a:p>
          <a:endParaRPr lang="en-US" sz="500" dirty="0">
            <a:latin typeface="Dotum" pitchFamily="34" charset="-127"/>
            <a:ea typeface="Dotum" pitchFamily="34" charset="-127"/>
          </a:endParaRPr>
        </a:p>
      </dgm:t>
    </dgm:pt>
    <dgm:pt modelId="{8FF7EE68-61EA-4FAE-BEFB-2AC510EDA30F}" type="sibTrans" cxnId="{B00437FE-A072-4DDF-A3EF-1BAE34DA1FA9}">
      <dgm:prSet/>
      <dgm:spPr/>
      <dgm:t>
        <a:bodyPr/>
        <a:lstStyle/>
        <a:p>
          <a:endParaRPr lang="en-US"/>
        </a:p>
      </dgm:t>
    </dgm:pt>
    <dgm:pt modelId="{E57E2483-5462-4166-9483-2241867B3E3F}" type="parTrans" cxnId="{B00437FE-A072-4DDF-A3EF-1BAE34DA1FA9}">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dgm:spPr/>
      <dgm:t>
        <a:bodyPr/>
        <a:lstStyle/>
        <a:p>
          <a:endParaRPr lang="en-US"/>
        </a:p>
      </dgm:t>
    </dgm:pt>
    <dgm:pt modelId="{4D13850C-9BFC-419B-8E5F-5D0CBC07636A}" type="pres">
      <dgm:prSet presAssocID="{35022949-EA85-4968-97E9-F92D94066A93}" presName="Name9" presStyleLbl="parChTrans1D2" presStyleIdx="0" presStyleCnt="1"/>
      <dgm:spPr/>
      <dgm:t>
        <a:bodyPr/>
        <a:lstStyle/>
        <a:p>
          <a:endParaRPr lang="en-US"/>
        </a:p>
      </dgm:t>
    </dgm:pt>
    <dgm:pt modelId="{15F26266-97E3-455E-9D38-0EE3CA44A814}" type="pres">
      <dgm:prSet presAssocID="{35022949-EA85-4968-97E9-F92D94066A93}" presName="connTx" presStyleLbl="parChTrans1D2" presStyleIdx="0" presStyleCnt="1"/>
      <dgm:spPr/>
      <dgm:t>
        <a:bodyPr/>
        <a:lstStyle/>
        <a:p>
          <a:endParaRPr lang="en-US"/>
        </a:p>
      </dgm:t>
    </dgm:pt>
    <dgm:pt modelId="{855609CF-2C1C-491A-8729-650E3FACB489}" type="pres">
      <dgm:prSet presAssocID="{5D00100D-C4AD-4B55-A485-4D5098B8E744}" presName="node" presStyleLbl="node1" presStyleIdx="0" presStyleCnt="1" custScaleX="96724" custScaleY="98768">
        <dgm:presLayoutVars>
          <dgm:bulletEnabled val="1"/>
        </dgm:presLayoutVars>
      </dgm:prSet>
      <dgm:spPr/>
      <dgm:t>
        <a:bodyPr/>
        <a:lstStyle/>
        <a:p>
          <a:endParaRPr lang="en-US"/>
        </a:p>
      </dgm:t>
    </dgm:pt>
  </dgm:ptLst>
  <dgm:cxnLst>
    <dgm:cxn modelId="{98ECE2FC-17B2-47BD-8AE5-60B8ABBD9E37}" srcId="{7BE3FB4B-1351-4FB2-82D5-71FC4E3ED75E}" destId="{AC2F5305-A39D-44FD-A890-C216C0CDE30E}" srcOrd="0" destOrd="0" parTransId="{9EEB612C-34B8-482A-8B04-3FC1779B3B32}" sibTransId="{C15EAA49-4B58-4011-B5EE-010DCCF9C2A5}"/>
    <dgm:cxn modelId="{B00437FE-A072-4DDF-A3EF-1BAE34DA1FA9}" srcId="{5D00100D-C4AD-4B55-A485-4D5098B8E744}" destId="{8A06525C-E477-4F4B-AA92-281B6BCD44E8}" srcOrd="0" destOrd="0" parTransId="{E57E2483-5462-4166-9483-2241867B3E3F}" sibTransId="{8FF7EE68-61EA-4FAE-BEFB-2AC510EDA30F}"/>
    <dgm:cxn modelId="{D7899C71-90CC-4DCF-BBA3-CF540D1F62FF}" type="presOf" srcId="{35022949-EA85-4968-97E9-F92D94066A93}" destId="{4D13850C-9BFC-419B-8E5F-5D0CBC07636A}" srcOrd="0" destOrd="0" presId="urn:microsoft.com/office/officeart/2005/8/layout/radial1"/>
    <dgm:cxn modelId="{1003243F-231C-4EE7-9C28-0710C6CA730E}" srcId="{AC2F5305-A39D-44FD-A890-C216C0CDE30E}" destId="{5D00100D-C4AD-4B55-A485-4D5098B8E744}" srcOrd="0" destOrd="0" parTransId="{35022949-EA85-4968-97E9-F92D94066A93}" sibTransId="{E7CBF1DA-CF2E-4E67-8CE8-198654FA279D}"/>
    <dgm:cxn modelId="{DEE0F39A-909C-490F-B619-D75B694E5A5D}" type="presOf" srcId="{7BE3FB4B-1351-4FB2-82D5-71FC4E3ED75E}" destId="{8601E333-4BF0-49DA-B6A3-6A4962225D31}" srcOrd="0" destOrd="0" presId="urn:microsoft.com/office/officeart/2005/8/layout/radial1"/>
    <dgm:cxn modelId="{2700D8E8-3A60-4029-AD5E-213C1F31CA2F}" type="presOf" srcId="{5D00100D-C4AD-4B55-A485-4D5098B8E744}" destId="{855609CF-2C1C-491A-8729-650E3FACB489}" srcOrd="0" destOrd="0" presId="urn:microsoft.com/office/officeart/2005/8/layout/radial1"/>
    <dgm:cxn modelId="{8CA4329D-1988-43BA-B7D2-BF4E04973B5F}" type="presOf" srcId="{35022949-EA85-4968-97E9-F92D94066A93}" destId="{15F26266-97E3-455E-9D38-0EE3CA44A814}" srcOrd="1" destOrd="0" presId="urn:microsoft.com/office/officeart/2005/8/layout/radial1"/>
    <dgm:cxn modelId="{D8DADD58-7F03-4F6E-B074-F39E8A0BE0C6}" type="presOf" srcId="{AC2F5305-A39D-44FD-A890-C216C0CDE30E}" destId="{97BF6E2A-12E4-43FC-942A-362F243604CB}" srcOrd="0" destOrd="0" presId="urn:microsoft.com/office/officeart/2005/8/layout/radial1"/>
    <dgm:cxn modelId="{E193CB56-BE42-432E-BBC8-0CC12A9BC169}" type="presOf" srcId="{8A06525C-E477-4F4B-AA92-281B6BCD44E8}" destId="{855609CF-2C1C-491A-8729-650E3FACB489}" srcOrd="0" destOrd="1" presId="urn:microsoft.com/office/officeart/2005/8/layout/radial1"/>
    <dgm:cxn modelId="{E0F3D216-938D-4629-BF8A-FC47F190E2B6}" type="presParOf" srcId="{8601E333-4BF0-49DA-B6A3-6A4962225D31}" destId="{97BF6E2A-12E4-43FC-942A-362F243604CB}" srcOrd="0" destOrd="0" presId="urn:microsoft.com/office/officeart/2005/8/layout/radial1"/>
    <dgm:cxn modelId="{BF14D560-3095-41F8-8EBC-C0A09CB130D8}" type="presParOf" srcId="{8601E333-4BF0-49DA-B6A3-6A4962225D31}" destId="{4D13850C-9BFC-419B-8E5F-5D0CBC07636A}" srcOrd="1" destOrd="0" presId="urn:microsoft.com/office/officeart/2005/8/layout/radial1"/>
    <dgm:cxn modelId="{DF6D80C8-47C9-454A-AFB7-86D285B6D93D}" type="presParOf" srcId="{4D13850C-9BFC-419B-8E5F-5D0CBC07636A}" destId="{15F26266-97E3-455E-9D38-0EE3CA44A814}" srcOrd="0" destOrd="0" presId="urn:microsoft.com/office/officeart/2005/8/layout/radial1"/>
    <dgm:cxn modelId="{0E41A470-4C80-40FA-9654-507D21A87A24}" type="presParOf" srcId="{8601E333-4BF0-49DA-B6A3-6A4962225D31}" destId="{855609CF-2C1C-491A-8729-650E3FACB489}" srcOrd="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pPr algn="ctr"/>
          <a:r>
            <a:rPr lang="en-US" sz="1000" dirty="0">
              <a:latin typeface="Dotum" pitchFamily="34" charset="-127"/>
              <a:ea typeface="Dotum" pitchFamily="34" charset="-127"/>
            </a:rPr>
            <a:t>MAP Math</a:t>
          </a:r>
        </a:p>
        <a:p>
          <a:pPr algn="ctr"/>
          <a:r>
            <a:rPr lang="en-US" sz="1000" dirty="0">
              <a:latin typeface="Dotum" pitchFamily="34" charset="-127"/>
              <a:ea typeface="Dotum" pitchFamily="34" charset="-127"/>
            </a:rPr>
            <a:t>Native</a:t>
          </a:r>
        </a:p>
        <a:p>
          <a:pPr algn="ctr"/>
          <a:r>
            <a:rPr lang="en-US" sz="1000" dirty="0">
              <a:latin typeface="Dotum" pitchFamily="34" charset="-127"/>
              <a:ea typeface="Dotum" pitchFamily="34" charset="-127"/>
            </a:rPr>
            <a:t>American</a:t>
          </a:r>
        </a:p>
      </dgm:t>
    </dgm:pt>
    <dgm:pt modelId="{9EEB612C-34B8-482A-8B04-3FC1779B3B32}" type="parTrans" cxnId="{98ECE2FC-17B2-47BD-8AE5-60B8ABBD9E37}">
      <dgm:prSet/>
      <dgm:spPr/>
      <dgm:t>
        <a:bodyPr/>
        <a:lstStyle/>
        <a:p>
          <a:pPr algn="ctr"/>
          <a:endParaRPr lang="en-US"/>
        </a:p>
      </dgm:t>
    </dgm:pt>
    <dgm:pt modelId="{C15EAA49-4B58-4011-B5EE-010DCCF9C2A5}" type="sibTrans" cxnId="{98ECE2FC-17B2-47BD-8AE5-60B8ABBD9E37}">
      <dgm:prSet/>
      <dgm:spPr/>
      <dgm:t>
        <a:bodyPr/>
        <a:lstStyle/>
        <a:p>
          <a:pPr algn="ctr"/>
          <a:endParaRPr lang="en-US"/>
        </a:p>
      </dgm:t>
    </dgm:pt>
    <dgm:pt modelId="{5D00100D-C4AD-4B55-A485-4D5098B8E744}">
      <dgm:prSet phldrT="[Text]" custT="1"/>
      <dgm:spPr/>
      <dgm:t>
        <a:bodyPr/>
        <a:lstStyle/>
        <a:p>
          <a:pPr algn="ctr"/>
          <a:r>
            <a:rPr lang="en-US" sz="1000" dirty="0">
              <a:latin typeface="Dotum" pitchFamily="34" charset="-127"/>
              <a:ea typeface="Dotum" pitchFamily="34" charset="-127"/>
            </a:rPr>
            <a:t>Tardiness</a:t>
          </a:r>
        </a:p>
        <a:p>
          <a:pPr algn="ctr"/>
          <a:r>
            <a:rPr lang="en-US" sz="1000" dirty="0">
              <a:latin typeface="Dotum" pitchFamily="34" charset="-127"/>
              <a:ea typeface="Dotum" pitchFamily="34" charset="-127"/>
            </a:rPr>
            <a:t>(.19*)</a:t>
          </a:r>
        </a:p>
      </dgm:t>
    </dgm:pt>
    <dgm:pt modelId="{35022949-EA85-4968-97E9-F92D94066A93}" type="parTrans" cxnId="{1003243F-231C-4EE7-9C28-0710C6CA730E}">
      <dgm:prSet/>
      <dgm:spPr/>
      <dgm:t>
        <a:bodyPr/>
        <a:lstStyle/>
        <a:p>
          <a:pPr algn="ctr"/>
          <a:endParaRPr lang="en-US"/>
        </a:p>
      </dgm:t>
    </dgm:pt>
    <dgm:pt modelId="{E7CBF1DA-CF2E-4E67-8CE8-198654FA279D}" type="sibTrans" cxnId="{1003243F-231C-4EE7-9C28-0710C6CA730E}">
      <dgm:prSet/>
      <dgm:spPr/>
      <dgm:t>
        <a:bodyPr/>
        <a:lstStyle/>
        <a:p>
          <a:pPr algn="ctr"/>
          <a:endParaRPr lang="en-US"/>
        </a:p>
      </dgm:t>
    </dgm:pt>
    <dgm:pt modelId="{8A06525C-E477-4F4B-AA92-281B6BCD44E8}">
      <dgm:prSet/>
      <dgm:spPr/>
      <dgm:t>
        <a:bodyPr/>
        <a:lstStyle/>
        <a:p>
          <a:pPr algn="ctr"/>
          <a:endParaRPr lang="en-US" sz="500">
            <a:latin typeface="Dotum" pitchFamily="34" charset="-127"/>
            <a:ea typeface="Dotum" pitchFamily="34" charset="-127"/>
          </a:endParaRPr>
        </a:p>
      </dgm:t>
    </dgm:pt>
    <dgm:pt modelId="{8FF7EE68-61EA-4FAE-BEFB-2AC510EDA30F}" type="sibTrans" cxnId="{B00437FE-A072-4DDF-A3EF-1BAE34DA1FA9}">
      <dgm:prSet/>
      <dgm:spPr/>
      <dgm:t>
        <a:bodyPr/>
        <a:lstStyle/>
        <a:p>
          <a:pPr algn="ctr"/>
          <a:endParaRPr lang="en-US"/>
        </a:p>
      </dgm:t>
    </dgm:pt>
    <dgm:pt modelId="{E57E2483-5462-4166-9483-2241867B3E3F}" type="parTrans" cxnId="{B00437FE-A072-4DDF-A3EF-1BAE34DA1FA9}">
      <dgm:prSet/>
      <dgm:spPr/>
      <dgm:t>
        <a:bodyPr/>
        <a:lstStyle/>
        <a:p>
          <a:pPr algn="ctr"/>
          <a:endParaRPr lang="en-US"/>
        </a:p>
      </dgm:t>
    </dgm:pt>
    <dgm:pt modelId="{A2338984-8879-484A-AEBF-F861A7A386D6}">
      <dgm:prSet phldrT="[Text]" custT="1"/>
      <dgm:spPr/>
      <dgm:t>
        <a:bodyPr/>
        <a:lstStyle/>
        <a:p>
          <a:pPr algn="ctr"/>
          <a:r>
            <a:rPr lang="en-US" sz="1000" dirty="0">
              <a:latin typeface="Dotum" pitchFamily="34" charset="-127"/>
              <a:ea typeface="Dotum" pitchFamily="34" charset="-127"/>
            </a:rPr>
            <a:t>MAP Reading (.85**)</a:t>
          </a:r>
        </a:p>
      </dgm:t>
    </dgm:pt>
    <dgm:pt modelId="{8B944D67-AB10-419C-AE23-E99599728BDF}" type="parTrans" cxnId="{AE2CA858-042F-4372-A09A-B1E61310BD3C}">
      <dgm:prSet/>
      <dgm:spPr/>
      <dgm:t>
        <a:bodyPr/>
        <a:lstStyle/>
        <a:p>
          <a:pPr algn="ctr"/>
          <a:endParaRPr lang="en-US"/>
        </a:p>
      </dgm:t>
    </dgm:pt>
    <dgm:pt modelId="{1FEDE7BE-8913-4390-BF54-88F071C17D41}" type="sibTrans" cxnId="{AE2CA858-042F-4372-A09A-B1E61310BD3C}">
      <dgm:prSet/>
      <dgm:spPr/>
      <dgm:t>
        <a:bodyPr/>
        <a:lstStyle/>
        <a:p>
          <a:pPr algn="ctr"/>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98765" custScaleY="97059"/>
      <dgm:spPr/>
      <dgm:t>
        <a:bodyPr/>
        <a:lstStyle/>
        <a:p>
          <a:endParaRPr lang="en-US"/>
        </a:p>
      </dgm:t>
    </dgm:pt>
    <dgm:pt modelId="{4D13850C-9BFC-419B-8E5F-5D0CBC07636A}" type="pres">
      <dgm:prSet presAssocID="{35022949-EA85-4968-97E9-F92D94066A93}" presName="Name9" presStyleLbl="parChTrans1D2" presStyleIdx="0" presStyleCnt="2"/>
      <dgm:spPr/>
      <dgm:t>
        <a:bodyPr/>
        <a:lstStyle/>
        <a:p>
          <a:endParaRPr lang="en-US"/>
        </a:p>
      </dgm:t>
    </dgm:pt>
    <dgm:pt modelId="{15F26266-97E3-455E-9D38-0EE3CA44A814}" type="pres">
      <dgm:prSet presAssocID="{35022949-EA85-4968-97E9-F92D94066A93}" presName="connTx" presStyleLbl="parChTrans1D2" presStyleIdx="0" presStyleCnt="2"/>
      <dgm:spPr/>
      <dgm:t>
        <a:bodyPr/>
        <a:lstStyle/>
        <a:p>
          <a:endParaRPr lang="en-US"/>
        </a:p>
      </dgm:t>
    </dgm:pt>
    <dgm:pt modelId="{855609CF-2C1C-491A-8729-650E3FACB489}" type="pres">
      <dgm:prSet presAssocID="{5D00100D-C4AD-4B55-A485-4D5098B8E744}" presName="node" presStyleLbl="node1" presStyleIdx="0" presStyleCnt="2" custScaleX="86420" custScaleY="73990">
        <dgm:presLayoutVars>
          <dgm:bulletEnabled val="1"/>
        </dgm:presLayoutVars>
      </dgm:prSet>
      <dgm:spPr/>
      <dgm:t>
        <a:bodyPr/>
        <a:lstStyle/>
        <a:p>
          <a:endParaRPr lang="en-US"/>
        </a:p>
      </dgm:t>
    </dgm:pt>
    <dgm:pt modelId="{CDC42622-E7CB-4DBA-AD5D-40057753E92F}" type="pres">
      <dgm:prSet presAssocID="{8B944D67-AB10-419C-AE23-E99599728BDF}" presName="Name9" presStyleLbl="parChTrans1D2" presStyleIdx="1" presStyleCnt="2"/>
      <dgm:spPr/>
      <dgm:t>
        <a:bodyPr/>
        <a:lstStyle/>
        <a:p>
          <a:endParaRPr lang="en-US"/>
        </a:p>
      </dgm:t>
    </dgm:pt>
    <dgm:pt modelId="{B579AC80-D1DA-4CDF-BA8C-AAB55604B96E}" type="pres">
      <dgm:prSet presAssocID="{8B944D67-AB10-419C-AE23-E99599728BDF}" presName="connTx" presStyleLbl="parChTrans1D2" presStyleIdx="1" presStyleCnt="2"/>
      <dgm:spPr/>
      <dgm:t>
        <a:bodyPr/>
        <a:lstStyle/>
        <a:p>
          <a:endParaRPr lang="en-US"/>
        </a:p>
      </dgm:t>
    </dgm:pt>
    <dgm:pt modelId="{0B474723-0B84-4663-9438-B6097B3D124D}" type="pres">
      <dgm:prSet presAssocID="{A2338984-8879-484A-AEBF-F861A7A386D6}" presName="node" presStyleLbl="node1" presStyleIdx="1" presStyleCnt="2" custAng="0" custScaleX="96707" custScaleY="87235">
        <dgm:presLayoutVars>
          <dgm:bulletEnabled val="1"/>
        </dgm:presLayoutVars>
      </dgm:prSet>
      <dgm:spPr/>
      <dgm:t>
        <a:bodyPr/>
        <a:lstStyle/>
        <a:p>
          <a:endParaRPr lang="en-US"/>
        </a:p>
      </dgm:t>
    </dgm:pt>
  </dgm:ptLst>
  <dgm:cxnLst>
    <dgm:cxn modelId="{AE2CA858-042F-4372-A09A-B1E61310BD3C}" srcId="{AC2F5305-A39D-44FD-A890-C216C0CDE30E}" destId="{A2338984-8879-484A-AEBF-F861A7A386D6}" srcOrd="1" destOrd="0" parTransId="{8B944D67-AB10-419C-AE23-E99599728BDF}" sibTransId="{1FEDE7BE-8913-4390-BF54-88F071C17D41}"/>
    <dgm:cxn modelId="{23E9BFE6-8BD1-46A2-8C2B-35E748941E41}" type="presOf" srcId="{8A06525C-E477-4F4B-AA92-281B6BCD44E8}" destId="{0B474723-0B84-4663-9438-B6097B3D124D}" srcOrd="0" destOrd="1" presId="urn:microsoft.com/office/officeart/2005/8/layout/radial1"/>
    <dgm:cxn modelId="{98ECE2FC-17B2-47BD-8AE5-60B8ABBD9E37}" srcId="{7BE3FB4B-1351-4FB2-82D5-71FC4E3ED75E}" destId="{AC2F5305-A39D-44FD-A890-C216C0CDE30E}" srcOrd="0" destOrd="0" parTransId="{9EEB612C-34B8-482A-8B04-3FC1779B3B32}" sibTransId="{C15EAA49-4B58-4011-B5EE-010DCCF9C2A5}"/>
    <dgm:cxn modelId="{B00437FE-A072-4DDF-A3EF-1BAE34DA1FA9}" srcId="{A2338984-8879-484A-AEBF-F861A7A386D6}" destId="{8A06525C-E477-4F4B-AA92-281B6BCD44E8}" srcOrd="0" destOrd="0" parTransId="{E57E2483-5462-4166-9483-2241867B3E3F}" sibTransId="{8FF7EE68-61EA-4FAE-BEFB-2AC510EDA30F}"/>
    <dgm:cxn modelId="{E453D503-5810-42C4-B707-0A9531276E28}" type="presOf" srcId="{8B944D67-AB10-419C-AE23-E99599728BDF}" destId="{CDC42622-E7CB-4DBA-AD5D-40057753E92F}" srcOrd="0" destOrd="0" presId="urn:microsoft.com/office/officeart/2005/8/layout/radial1"/>
    <dgm:cxn modelId="{E2C06251-8BD6-4B4E-A349-B6E76E7A9699}" type="presOf" srcId="{5D00100D-C4AD-4B55-A485-4D5098B8E744}" destId="{855609CF-2C1C-491A-8729-650E3FACB489}" srcOrd="0" destOrd="0" presId="urn:microsoft.com/office/officeart/2005/8/layout/radial1"/>
    <dgm:cxn modelId="{6F0CE80C-D447-4DAF-98CD-DB64D58D82B7}" type="presOf" srcId="{A2338984-8879-484A-AEBF-F861A7A386D6}" destId="{0B474723-0B84-4663-9438-B6097B3D124D}" srcOrd="0" destOrd="0" presId="urn:microsoft.com/office/officeart/2005/8/layout/radial1"/>
    <dgm:cxn modelId="{8E356338-4C7B-4A10-AA79-287E8AE44524}" type="presOf" srcId="{8B944D67-AB10-419C-AE23-E99599728BDF}" destId="{B579AC80-D1DA-4CDF-BA8C-AAB55604B96E}" srcOrd="1" destOrd="0" presId="urn:microsoft.com/office/officeart/2005/8/layout/radial1"/>
    <dgm:cxn modelId="{D14171C8-264B-4646-929C-A8AEEEB43A97}" type="presOf" srcId="{35022949-EA85-4968-97E9-F92D94066A93}" destId="{4D13850C-9BFC-419B-8E5F-5D0CBC07636A}" srcOrd="0" destOrd="0" presId="urn:microsoft.com/office/officeart/2005/8/layout/radial1"/>
    <dgm:cxn modelId="{1003243F-231C-4EE7-9C28-0710C6CA730E}" srcId="{AC2F5305-A39D-44FD-A890-C216C0CDE30E}" destId="{5D00100D-C4AD-4B55-A485-4D5098B8E744}" srcOrd="0" destOrd="0" parTransId="{35022949-EA85-4968-97E9-F92D94066A93}" sibTransId="{E7CBF1DA-CF2E-4E67-8CE8-198654FA279D}"/>
    <dgm:cxn modelId="{5A26305C-C225-4778-8B3D-15A760E68A2B}" type="presOf" srcId="{7BE3FB4B-1351-4FB2-82D5-71FC4E3ED75E}" destId="{8601E333-4BF0-49DA-B6A3-6A4962225D31}" srcOrd="0" destOrd="0" presId="urn:microsoft.com/office/officeart/2005/8/layout/radial1"/>
    <dgm:cxn modelId="{F4A80CFD-F558-458C-97F2-54B12D00691E}" type="presOf" srcId="{AC2F5305-A39D-44FD-A890-C216C0CDE30E}" destId="{97BF6E2A-12E4-43FC-942A-362F243604CB}" srcOrd="0" destOrd="0" presId="urn:microsoft.com/office/officeart/2005/8/layout/radial1"/>
    <dgm:cxn modelId="{A562DF57-A5AD-4266-A017-DB6693C93838}" type="presOf" srcId="{35022949-EA85-4968-97E9-F92D94066A93}" destId="{15F26266-97E3-455E-9D38-0EE3CA44A814}" srcOrd="1" destOrd="0" presId="urn:microsoft.com/office/officeart/2005/8/layout/radial1"/>
    <dgm:cxn modelId="{67F5A670-DCB1-4D3D-9767-F2E29EA09713}" type="presParOf" srcId="{8601E333-4BF0-49DA-B6A3-6A4962225D31}" destId="{97BF6E2A-12E4-43FC-942A-362F243604CB}" srcOrd="0" destOrd="0" presId="urn:microsoft.com/office/officeart/2005/8/layout/radial1"/>
    <dgm:cxn modelId="{4665F6DE-7FA4-4961-B9C1-035117965DC6}" type="presParOf" srcId="{8601E333-4BF0-49DA-B6A3-6A4962225D31}" destId="{4D13850C-9BFC-419B-8E5F-5D0CBC07636A}" srcOrd="1" destOrd="0" presId="urn:microsoft.com/office/officeart/2005/8/layout/radial1"/>
    <dgm:cxn modelId="{5C3540D8-7F02-4A8E-B93F-05A933A64890}" type="presParOf" srcId="{4D13850C-9BFC-419B-8E5F-5D0CBC07636A}" destId="{15F26266-97E3-455E-9D38-0EE3CA44A814}" srcOrd="0" destOrd="0" presId="urn:microsoft.com/office/officeart/2005/8/layout/radial1"/>
    <dgm:cxn modelId="{7711F568-0457-49C6-8034-F06EDBC0FBC7}" type="presParOf" srcId="{8601E333-4BF0-49DA-B6A3-6A4962225D31}" destId="{855609CF-2C1C-491A-8729-650E3FACB489}" srcOrd="2" destOrd="0" presId="urn:microsoft.com/office/officeart/2005/8/layout/radial1"/>
    <dgm:cxn modelId="{6FB6FC7A-2779-488F-8613-E644A6E49B5E}" type="presParOf" srcId="{8601E333-4BF0-49DA-B6A3-6A4962225D31}" destId="{CDC42622-E7CB-4DBA-AD5D-40057753E92F}" srcOrd="3" destOrd="0" presId="urn:microsoft.com/office/officeart/2005/8/layout/radial1"/>
    <dgm:cxn modelId="{EB8CD5FF-11C7-44A5-B901-41573BE6DB60}" type="presParOf" srcId="{CDC42622-E7CB-4DBA-AD5D-40057753E92F}" destId="{B579AC80-D1DA-4CDF-BA8C-AAB55604B96E}" srcOrd="0" destOrd="0" presId="urn:microsoft.com/office/officeart/2005/8/layout/radial1"/>
    <dgm:cxn modelId="{ABAE9377-60AE-4B81-A87D-E7E787A4CA43}" type="presParOf" srcId="{8601E333-4BF0-49DA-B6A3-6A4962225D31}" destId="{0B474723-0B84-4663-9438-B6097B3D124D}" srcOrd="4"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pPr algn="ctr"/>
          <a:r>
            <a:rPr lang="en-US" sz="1000" dirty="0">
              <a:latin typeface="Dotum" pitchFamily="34" charset="-127"/>
              <a:ea typeface="Dotum" pitchFamily="34" charset="-127"/>
            </a:rPr>
            <a:t>MAP Reading</a:t>
          </a:r>
        </a:p>
        <a:p>
          <a:pPr algn="ctr"/>
          <a:r>
            <a:rPr lang="en-US" sz="1000" dirty="0">
              <a:latin typeface="Dotum" pitchFamily="34" charset="-127"/>
              <a:ea typeface="Dotum" pitchFamily="34" charset="-127"/>
            </a:rPr>
            <a:t>Native</a:t>
          </a:r>
        </a:p>
        <a:p>
          <a:pPr algn="ctr"/>
          <a:r>
            <a:rPr lang="en-US" sz="1000" dirty="0">
              <a:latin typeface="Dotum" pitchFamily="34" charset="-127"/>
              <a:ea typeface="Dotum" pitchFamily="34" charset="-127"/>
            </a:rPr>
            <a:t>American</a:t>
          </a:r>
        </a:p>
      </dgm:t>
    </dgm:pt>
    <dgm:pt modelId="{9EEB612C-34B8-482A-8B04-3FC1779B3B32}" type="parTrans" cxnId="{98ECE2FC-17B2-47BD-8AE5-60B8ABBD9E37}">
      <dgm:prSet/>
      <dgm:spPr/>
      <dgm:t>
        <a:bodyPr/>
        <a:lstStyle/>
        <a:p>
          <a:pPr algn="ctr"/>
          <a:endParaRPr lang="en-US"/>
        </a:p>
      </dgm:t>
    </dgm:pt>
    <dgm:pt modelId="{C15EAA49-4B58-4011-B5EE-010DCCF9C2A5}" type="sibTrans" cxnId="{98ECE2FC-17B2-47BD-8AE5-60B8ABBD9E37}">
      <dgm:prSet/>
      <dgm:spPr/>
      <dgm:t>
        <a:bodyPr/>
        <a:lstStyle/>
        <a:p>
          <a:pPr algn="ctr"/>
          <a:endParaRPr lang="en-US"/>
        </a:p>
      </dgm:t>
    </dgm:pt>
    <dgm:pt modelId="{5D00100D-C4AD-4B55-A485-4D5098B8E744}">
      <dgm:prSet phldrT="[Text]" custT="1"/>
      <dgm:spPr/>
      <dgm:t>
        <a:bodyPr/>
        <a:lstStyle/>
        <a:p>
          <a:pPr algn="ctr"/>
          <a:r>
            <a:rPr lang="en-US" sz="1000" dirty="0">
              <a:latin typeface="Dotum" pitchFamily="34" charset="-127"/>
              <a:ea typeface="Dotum" pitchFamily="34" charset="-127"/>
            </a:rPr>
            <a:t>Percept. of Teacher </a:t>
          </a:r>
        </a:p>
        <a:p>
          <a:pPr algn="ctr"/>
          <a:r>
            <a:rPr lang="en-US" sz="1000" dirty="0">
              <a:latin typeface="Dotum" pitchFamily="34" charset="-127"/>
              <a:ea typeface="Dotum" pitchFamily="34" charset="-127"/>
            </a:rPr>
            <a:t>(-.22*)</a:t>
          </a:r>
        </a:p>
      </dgm:t>
    </dgm:pt>
    <dgm:pt modelId="{35022949-EA85-4968-97E9-F92D94066A93}" type="parTrans" cxnId="{1003243F-231C-4EE7-9C28-0710C6CA730E}">
      <dgm:prSet/>
      <dgm:spPr/>
      <dgm:t>
        <a:bodyPr/>
        <a:lstStyle/>
        <a:p>
          <a:pPr algn="ctr"/>
          <a:endParaRPr lang="en-US"/>
        </a:p>
      </dgm:t>
    </dgm:pt>
    <dgm:pt modelId="{E7CBF1DA-CF2E-4E67-8CE8-198654FA279D}" type="sibTrans" cxnId="{1003243F-231C-4EE7-9C28-0710C6CA730E}">
      <dgm:prSet/>
      <dgm:spPr/>
      <dgm:t>
        <a:bodyPr/>
        <a:lstStyle/>
        <a:p>
          <a:pPr algn="ctr"/>
          <a:endParaRPr lang="en-US"/>
        </a:p>
      </dgm:t>
    </dgm:pt>
    <dgm:pt modelId="{8A06525C-E477-4F4B-AA92-281B6BCD44E8}">
      <dgm:prSet/>
      <dgm:spPr/>
      <dgm:t>
        <a:bodyPr/>
        <a:lstStyle/>
        <a:p>
          <a:endParaRPr lang="en-US" sz="500">
            <a:latin typeface="Dotum" pitchFamily="34" charset="-127"/>
            <a:ea typeface="Dotum" pitchFamily="34" charset="-127"/>
          </a:endParaRPr>
        </a:p>
      </dgm:t>
    </dgm:pt>
    <dgm:pt modelId="{8FF7EE68-61EA-4FAE-BEFB-2AC510EDA30F}" type="sibTrans" cxnId="{B00437FE-A072-4DDF-A3EF-1BAE34DA1FA9}">
      <dgm:prSet/>
      <dgm:spPr/>
      <dgm:t>
        <a:bodyPr/>
        <a:lstStyle/>
        <a:p>
          <a:endParaRPr lang="en-US"/>
        </a:p>
      </dgm:t>
    </dgm:pt>
    <dgm:pt modelId="{E57E2483-5462-4166-9483-2241867B3E3F}" type="parTrans" cxnId="{B00437FE-A072-4DDF-A3EF-1BAE34DA1FA9}">
      <dgm:prSet/>
      <dgm:spPr/>
      <dgm:t>
        <a:bodyPr/>
        <a:lstStyle/>
        <a:p>
          <a:endParaRPr lang="en-US"/>
        </a:p>
      </dgm:t>
    </dgm:pt>
    <dgm:pt modelId="{E4717F68-2110-4BC1-A975-0025B3257CED}">
      <dgm:prSet phldrT="[Text]" custT="1"/>
      <dgm:spPr/>
      <dgm:t>
        <a:bodyPr/>
        <a:lstStyle/>
        <a:p>
          <a:pPr algn="ctr"/>
          <a:r>
            <a:rPr lang="en-US" sz="1000" dirty="0">
              <a:latin typeface="Dotum" pitchFamily="34" charset="-127"/>
              <a:ea typeface="Dotum" pitchFamily="34" charset="-127"/>
            </a:rPr>
            <a:t>Tardiness </a:t>
          </a:r>
        </a:p>
        <a:p>
          <a:pPr algn="ctr"/>
          <a:r>
            <a:rPr lang="en-US" sz="1000" dirty="0">
              <a:latin typeface="Dotum" pitchFamily="34" charset="-127"/>
              <a:ea typeface="Dotum" pitchFamily="34" charset="-127"/>
            </a:rPr>
            <a:t>(.28**)</a:t>
          </a:r>
        </a:p>
      </dgm:t>
    </dgm:pt>
    <dgm:pt modelId="{872E5D8D-C95B-4DAF-97D0-FF0701D74FB9}" type="parTrans" cxnId="{9577C7B9-9CB0-46EA-862D-07F4A3FF0D05}">
      <dgm:prSet/>
      <dgm:spPr/>
      <dgm:t>
        <a:bodyPr/>
        <a:lstStyle/>
        <a:p>
          <a:endParaRPr lang="en-US"/>
        </a:p>
      </dgm:t>
    </dgm:pt>
    <dgm:pt modelId="{A4996C27-9241-4B1C-B41B-54A7AFE7B630}" type="sibTrans" cxnId="{9577C7B9-9CB0-46EA-862D-07F4A3FF0D05}">
      <dgm:prSet/>
      <dgm:spPr/>
      <dgm:t>
        <a:bodyPr/>
        <a:lstStyle/>
        <a:p>
          <a:endParaRPr lang="en-US"/>
        </a:p>
      </dgm:t>
    </dgm:pt>
    <dgm:pt modelId="{398D9239-355C-457F-826A-6258A5C54096}">
      <dgm:prSet phldrT="[Text]" custT="1"/>
      <dgm:spPr/>
      <dgm:t>
        <a:bodyPr/>
        <a:lstStyle/>
        <a:p>
          <a:pPr algn="ctr"/>
          <a:r>
            <a:rPr lang="en-US" sz="1000" dirty="0">
              <a:latin typeface="Dotum" pitchFamily="34" charset="-127"/>
              <a:ea typeface="Dotum" pitchFamily="34" charset="-127"/>
            </a:rPr>
            <a:t>MAP Math (.85**)</a:t>
          </a:r>
        </a:p>
      </dgm:t>
    </dgm:pt>
    <dgm:pt modelId="{0C44AA17-4D42-4D6F-B61B-E3109855D4CC}" type="parTrans" cxnId="{FE426BF5-CDAB-4D31-9284-FCAF45627F8E}">
      <dgm:prSet/>
      <dgm:spPr/>
      <dgm:t>
        <a:bodyPr/>
        <a:lstStyle/>
        <a:p>
          <a:endParaRPr lang="en-US"/>
        </a:p>
      </dgm:t>
    </dgm:pt>
    <dgm:pt modelId="{B8B10154-BDFE-4D5A-8BAA-03647866F248}" type="sibTrans" cxnId="{FE426BF5-CDAB-4D31-9284-FCAF45627F8E}">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77061" custScaleY="80022"/>
      <dgm:spPr/>
      <dgm:t>
        <a:bodyPr/>
        <a:lstStyle/>
        <a:p>
          <a:endParaRPr lang="en-US"/>
        </a:p>
      </dgm:t>
    </dgm:pt>
    <dgm:pt modelId="{4D13850C-9BFC-419B-8E5F-5D0CBC07636A}" type="pres">
      <dgm:prSet presAssocID="{35022949-EA85-4968-97E9-F92D94066A93}" presName="Name9" presStyleLbl="parChTrans1D2" presStyleIdx="0" presStyleCnt="3"/>
      <dgm:spPr/>
      <dgm:t>
        <a:bodyPr/>
        <a:lstStyle/>
        <a:p>
          <a:endParaRPr lang="en-US"/>
        </a:p>
      </dgm:t>
    </dgm:pt>
    <dgm:pt modelId="{15F26266-97E3-455E-9D38-0EE3CA44A814}" type="pres">
      <dgm:prSet presAssocID="{35022949-EA85-4968-97E9-F92D94066A93}" presName="connTx" presStyleLbl="parChTrans1D2" presStyleIdx="0" presStyleCnt="3"/>
      <dgm:spPr/>
      <dgm:t>
        <a:bodyPr/>
        <a:lstStyle/>
        <a:p>
          <a:endParaRPr lang="en-US"/>
        </a:p>
      </dgm:t>
    </dgm:pt>
    <dgm:pt modelId="{855609CF-2C1C-491A-8729-650E3FACB489}" type="pres">
      <dgm:prSet presAssocID="{5D00100D-C4AD-4B55-A485-4D5098B8E744}" presName="node" presStyleLbl="node1" presStyleIdx="0" presStyleCnt="3" custScaleX="67589" custScaleY="65726">
        <dgm:presLayoutVars>
          <dgm:bulletEnabled val="1"/>
        </dgm:presLayoutVars>
      </dgm:prSet>
      <dgm:spPr/>
      <dgm:t>
        <a:bodyPr/>
        <a:lstStyle/>
        <a:p>
          <a:endParaRPr lang="en-US"/>
        </a:p>
      </dgm:t>
    </dgm:pt>
    <dgm:pt modelId="{0D6143CF-A649-4683-9D35-535A358A0576}" type="pres">
      <dgm:prSet presAssocID="{0C44AA17-4D42-4D6F-B61B-E3109855D4CC}" presName="Name9" presStyleLbl="parChTrans1D2" presStyleIdx="1" presStyleCnt="3"/>
      <dgm:spPr/>
      <dgm:t>
        <a:bodyPr/>
        <a:lstStyle/>
        <a:p>
          <a:endParaRPr lang="en-US"/>
        </a:p>
      </dgm:t>
    </dgm:pt>
    <dgm:pt modelId="{8C6B205C-3419-48B6-820C-F4E75AB1673E}" type="pres">
      <dgm:prSet presAssocID="{0C44AA17-4D42-4D6F-B61B-E3109855D4CC}" presName="connTx" presStyleLbl="parChTrans1D2" presStyleIdx="1" presStyleCnt="3"/>
      <dgm:spPr/>
      <dgm:t>
        <a:bodyPr/>
        <a:lstStyle/>
        <a:p>
          <a:endParaRPr lang="en-US"/>
        </a:p>
      </dgm:t>
    </dgm:pt>
    <dgm:pt modelId="{A959478D-9320-4CA6-98CB-BEB387FBFBF0}" type="pres">
      <dgm:prSet presAssocID="{398D9239-355C-457F-826A-6258A5C54096}" presName="node" presStyleLbl="node1" presStyleIdx="1" presStyleCnt="3" custScaleX="76854" custScaleY="69400">
        <dgm:presLayoutVars>
          <dgm:bulletEnabled val="1"/>
        </dgm:presLayoutVars>
      </dgm:prSet>
      <dgm:spPr/>
      <dgm:t>
        <a:bodyPr/>
        <a:lstStyle/>
        <a:p>
          <a:endParaRPr lang="en-US"/>
        </a:p>
      </dgm:t>
    </dgm:pt>
    <dgm:pt modelId="{94A000E6-2863-43DE-A90F-71347F2D9CA0}" type="pres">
      <dgm:prSet presAssocID="{872E5D8D-C95B-4DAF-97D0-FF0701D74FB9}" presName="Name9" presStyleLbl="parChTrans1D2" presStyleIdx="2" presStyleCnt="3"/>
      <dgm:spPr/>
      <dgm:t>
        <a:bodyPr/>
        <a:lstStyle/>
        <a:p>
          <a:endParaRPr lang="en-US"/>
        </a:p>
      </dgm:t>
    </dgm:pt>
    <dgm:pt modelId="{D30F01D8-763C-4F26-8225-6D44D502BE4F}" type="pres">
      <dgm:prSet presAssocID="{872E5D8D-C95B-4DAF-97D0-FF0701D74FB9}" presName="connTx" presStyleLbl="parChTrans1D2" presStyleIdx="2" presStyleCnt="3"/>
      <dgm:spPr/>
      <dgm:t>
        <a:bodyPr/>
        <a:lstStyle/>
        <a:p>
          <a:endParaRPr lang="en-US"/>
        </a:p>
      </dgm:t>
    </dgm:pt>
    <dgm:pt modelId="{BABB29F8-B9B1-4C38-8130-FBF0A4F5C161}" type="pres">
      <dgm:prSet presAssocID="{E4717F68-2110-4BC1-A975-0025B3257CED}" presName="node" presStyleLbl="node1" presStyleIdx="2" presStyleCnt="3" custScaleX="70377" custScaleY="57925">
        <dgm:presLayoutVars>
          <dgm:bulletEnabled val="1"/>
        </dgm:presLayoutVars>
      </dgm:prSet>
      <dgm:spPr/>
      <dgm:t>
        <a:bodyPr/>
        <a:lstStyle/>
        <a:p>
          <a:endParaRPr lang="en-US"/>
        </a:p>
      </dgm:t>
    </dgm:pt>
  </dgm:ptLst>
  <dgm:cxnLst>
    <dgm:cxn modelId="{98ECE2FC-17B2-47BD-8AE5-60B8ABBD9E37}" srcId="{7BE3FB4B-1351-4FB2-82D5-71FC4E3ED75E}" destId="{AC2F5305-A39D-44FD-A890-C216C0CDE30E}" srcOrd="0" destOrd="0" parTransId="{9EEB612C-34B8-482A-8B04-3FC1779B3B32}" sibTransId="{C15EAA49-4B58-4011-B5EE-010DCCF9C2A5}"/>
    <dgm:cxn modelId="{8549A779-2DD3-4ECC-ADF7-99A92926D789}" type="presOf" srcId="{AC2F5305-A39D-44FD-A890-C216C0CDE30E}" destId="{97BF6E2A-12E4-43FC-942A-362F243604CB}" srcOrd="0" destOrd="0" presId="urn:microsoft.com/office/officeart/2005/8/layout/radial1"/>
    <dgm:cxn modelId="{1003243F-231C-4EE7-9C28-0710C6CA730E}" srcId="{AC2F5305-A39D-44FD-A890-C216C0CDE30E}" destId="{5D00100D-C4AD-4B55-A485-4D5098B8E744}" srcOrd="0" destOrd="0" parTransId="{35022949-EA85-4968-97E9-F92D94066A93}" sibTransId="{E7CBF1DA-CF2E-4E67-8CE8-198654FA279D}"/>
    <dgm:cxn modelId="{7AD5733A-5562-4A90-B0CC-421964936E36}" type="presOf" srcId="{35022949-EA85-4968-97E9-F92D94066A93}" destId="{4D13850C-9BFC-419B-8E5F-5D0CBC07636A}" srcOrd="0" destOrd="0" presId="urn:microsoft.com/office/officeart/2005/8/layout/radial1"/>
    <dgm:cxn modelId="{3DD8EC67-0AC3-4A83-85B3-D22C9D94A4C2}" type="presOf" srcId="{E4717F68-2110-4BC1-A975-0025B3257CED}" destId="{BABB29F8-B9B1-4C38-8130-FBF0A4F5C161}" srcOrd="0" destOrd="0" presId="urn:microsoft.com/office/officeart/2005/8/layout/radial1"/>
    <dgm:cxn modelId="{455584E2-0502-4F0D-836C-7DB363BDCFD4}" type="presOf" srcId="{7BE3FB4B-1351-4FB2-82D5-71FC4E3ED75E}" destId="{8601E333-4BF0-49DA-B6A3-6A4962225D31}" srcOrd="0" destOrd="0" presId="urn:microsoft.com/office/officeart/2005/8/layout/radial1"/>
    <dgm:cxn modelId="{BB93A1A5-C48B-47E8-889D-783040F415A1}" type="presOf" srcId="{8A06525C-E477-4F4B-AA92-281B6BCD44E8}" destId="{BABB29F8-B9B1-4C38-8130-FBF0A4F5C161}" srcOrd="0" destOrd="1" presId="urn:microsoft.com/office/officeart/2005/8/layout/radial1"/>
    <dgm:cxn modelId="{684F04EB-8EEE-4D79-8D06-E8918D8DE36E}" type="presOf" srcId="{872E5D8D-C95B-4DAF-97D0-FF0701D74FB9}" destId="{94A000E6-2863-43DE-A90F-71347F2D9CA0}" srcOrd="0" destOrd="0" presId="urn:microsoft.com/office/officeart/2005/8/layout/radial1"/>
    <dgm:cxn modelId="{EFFEF441-5815-4940-9D5E-98789A6E8206}" type="presOf" srcId="{872E5D8D-C95B-4DAF-97D0-FF0701D74FB9}" destId="{D30F01D8-763C-4F26-8225-6D44D502BE4F}" srcOrd="1" destOrd="0" presId="urn:microsoft.com/office/officeart/2005/8/layout/radial1"/>
    <dgm:cxn modelId="{EFBBA300-A8B0-44F7-ADA1-C88B09D77D1A}" type="presOf" srcId="{35022949-EA85-4968-97E9-F92D94066A93}" destId="{15F26266-97E3-455E-9D38-0EE3CA44A814}" srcOrd="1" destOrd="0" presId="urn:microsoft.com/office/officeart/2005/8/layout/radial1"/>
    <dgm:cxn modelId="{9577C7B9-9CB0-46EA-862D-07F4A3FF0D05}" srcId="{AC2F5305-A39D-44FD-A890-C216C0CDE30E}" destId="{E4717F68-2110-4BC1-A975-0025B3257CED}" srcOrd="2" destOrd="0" parTransId="{872E5D8D-C95B-4DAF-97D0-FF0701D74FB9}" sibTransId="{A4996C27-9241-4B1C-B41B-54A7AFE7B630}"/>
    <dgm:cxn modelId="{2D7894EF-109B-4975-8391-79E416B2FE9D}" type="presOf" srcId="{5D00100D-C4AD-4B55-A485-4D5098B8E744}" destId="{855609CF-2C1C-491A-8729-650E3FACB489}" srcOrd="0" destOrd="0" presId="urn:microsoft.com/office/officeart/2005/8/layout/radial1"/>
    <dgm:cxn modelId="{FE426BF5-CDAB-4D31-9284-FCAF45627F8E}" srcId="{AC2F5305-A39D-44FD-A890-C216C0CDE30E}" destId="{398D9239-355C-457F-826A-6258A5C54096}" srcOrd="1" destOrd="0" parTransId="{0C44AA17-4D42-4D6F-B61B-E3109855D4CC}" sibTransId="{B8B10154-BDFE-4D5A-8BAA-03647866F248}"/>
    <dgm:cxn modelId="{1D017CC9-55F4-46AD-9A2C-08153EEC4BA2}" type="presOf" srcId="{0C44AA17-4D42-4D6F-B61B-E3109855D4CC}" destId="{0D6143CF-A649-4683-9D35-535A358A0576}" srcOrd="0" destOrd="0" presId="urn:microsoft.com/office/officeart/2005/8/layout/radial1"/>
    <dgm:cxn modelId="{4EE5A5EE-8E8F-491E-9AE8-D43E5BD36379}" type="presOf" srcId="{398D9239-355C-457F-826A-6258A5C54096}" destId="{A959478D-9320-4CA6-98CB-BEB387FBFBF0}" srcOrd="0" destOrd="0" presId="urn:microsoft.com/office/officeart/2005/8/layout/radial1"/>
    <dgm:cxn modelId="{DC8C7029-C837-46E4-812F-62518F4CE3DE}" type="presOf" srcId="{0C44AA17-4D42-4D6F-B61B-E3109855D4CC}" destId="{8C6B205C-3419-48B6-820C-F4E75AB1673E}" srcOrd="1" destOrd="0" presId="urn:microsoft.com/office/officeart/2005/8/layout/radial1"/>
    <dgm:cxn modelId="{B00437FE-A072-4DDF-A3EF-1BAE34DA1FA9}" srcId="{E4717F68-2110-4BC1-A975-0025B3257CED}" destId="{8A06525C-E477-4F4B-AA92-281B6BCD44E8}" srcOrd="0" destOrd="0" parTransId="{E57E2483-5462-4166-9483-2241867B3E3F}" sibTransId="{8FF7EE68-61EA-4FAE-BEFB-2AC510EDA30F}"/>
    <dgm:cxn modelId="{B3E176F2-CD0B-4C90-8C21-7353EF521614}" type="presParOf" srcId="{8601E333-4BF0-49DA-B6A3-6A4962225D31}" destId="{97BF6E2A-12E4-43FC-942A-362F243604CB}" srcOrd="0" destOrd="0" presId="urn:microsoft.com/office/officeart/2005/8/layout/radial1"/>
    <dgm:cxn modelId="{AB5A03A1-462C-4E6D-897C-14062E9D6117}" type="presParOf" srcId="{8601E333-4BF0-49DA-B6A3-6A4962225D31}" destId="{4D13850C-9BFC-419B-8E5F-5D0CBC07636A}" srcOrd="1" destOrd="0" presId="urn:microsoft.com/office/officeart/2005/8/layout/radial1"/>
    <dgm:cxn modelId="{E6847881-C7BD-406E-96A7-DD888A3FE81F}" type="presParOf" srcId="{4D13850C-9BFC-419B-8E5F-5D0CBC07636A}" destId="{15F26266-97E3-455E-9D38-0EE3CA44A814}" srcOrd="0" destOrd="0" presId="urn:microsoft.com/office/officeart/2005/8/layout/radial1"/>
    <dgm:cxn modelId="{68711507-99AE-4D1E-A64D-6EF90B398A9E}" type="presParOf" srcId="{8601E333-4BF0-49DA-B6A3-6A4962225D31}" destId="{855609CF-2C1C-491A-8729-650E3FACB489}" srcOrd="2" destOrd="0" presId="urn:microsoft.com/office/officeart/2005/8/layout/radial1"/>
    <dgm:cxn modelId="{1F5F4F21-6636-4E8E-B60A-0F73CF9B2BE5}" type="presParOf" srcId="{8601E333-4BF0-49DA-B6A3-6A4962225D31}" destId="{0D6143CF-A649-4683-9D35-535A358A0576}" srcOrd="3" destOrd="0" presId="urn:microsoft.com/office/officeart/2005/8/layout/radial1"/>
    <dgm:cxn modelId="{003BABB8-8254-4FF3-A644-0DF40BC99019}" type="presParOf" srcId="{0D6143CF-A649-4683-9D35-535A358A0576}" destId="{8C6B205C-3419-48B6-820C-F4E75AB1673E}" srcOrd="0" destOrd="0" presId="urn:microsoft.com/office/officeart/2005/8/layout/radial1"/>
    <dgm:cxn modelId="{6C8FD87C-B710-4B37-84E8-7FB9B854D97A}" type="presParOf" srcId="{8601E333-4BF0-49DA-B6A3-6A4962225D31}" destId="{A959478D-9320-4CA6-98CB-BEB387FBFBF0}" srcOrd="4" destOrd="0" presId="urn:microsoft.com/office/officeart/2005/8/layout/radial1"/>
    <dgm:cxn modelId="{B5DAB71C-FC9A-4829-8467-22539829B9AF}" type="presParOf" srcId="{8601E333-4BF0-49DA-B6A3-6A4962225D31}" destId="{94A000E6-2863-43DE-A90F-71347F2D9CA0}" srcOrd="5" destOrd="0" presId="urn:microsoft.com/office/officeart/2005/8/layout/radial1"/>
    <dgm:cxn modelId="{CB0D6E67-E570-464F-9388-34DE611E4D98}" type="presParOf" srcId="{94A000E6-2863-43DE-A90F-71347F2D9CA0}" destId="{D30F01D8-763C-4F26-8225-6D44D502BE4F}" srcOrd="0" destOrd="0" presId="urn:microsoft.com/office/officeart/2005/8/layout/radial1"/>
    <dgm:cxn modelId="{870FCB16-BBAA-417F-85CB-AD0EC2A85DD6}" type="presParOf" srcId="{8601E333-4BF0-49DA-B6A3-6A4962225D31}" destId="{BABB29F8-B9B1-4C38-8130-FBF0A4F5C161}"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dgm:spPr>
        <a:solidFill>
          <a:schemeClr val="bg1">
            <a:lumMod val="95000"/>
          </a:schemeClr>
        </a:solidFill>
      </dgm:spPr>
      <dgm:t>
        <a:bodyPr/>
        <a:lstStyle/>
        <a:p>
          <a:pPr algn="ctr"/>
          <a:r>
            <a:rPr lang="en-US" dirty="0">
              <a:latin typeface="Dotum" pitchFamily="34" charset="-127"/>
              <a:ea typeface="Dotum" pitchFamily="34" charset="-127"/>
            </a:rPr>
            <a:t>MCA Reading</a:t>
          </a:r>
        </a:p>
        <a:p>
          <a:pPr algn="ctr"/>
          <a:r>
            <a:rPr lang="en-US" dirty="0">
              <a:latin typeface="Dotum" pitchFamily="34" charset="-127"/>
              <a:ea typeface="Dotum" pitchFamily="34" charset="-127"/>
            </a:rPr>
            <a:t>Native</a:t>
          </a:r>
        </a:p>
        <a:p>
          <a:pPr algn="ctr"/>
          <a:r>
            <a:rPr lang="en-US" dirty="0">
              <a:latin typeface="Dotum" pitchFamily="34" charset="-127"/>
              <a:ea typeface="Dotum" pitchFamily="34" charset="-127"/>
            </a:rPr>
            <a:t>American</a:t>
          </a:r>
        </a:p>
      </dgm:t>
    </dgm:pt>
    <dgm:pt modelId="{9EEB612C-34B8-482A-8B04-3FC1779B3B32}" type="parTrans" cxnId="{98ECE2FC-17B2-47BD-8AE5-60B8ABBD9E37}">
      <dgm:prSet/>
      <dgm:spPr/>
      <dgm:t>
        <a:bodyPr/>
        <a:lstStyle/>
        <a:p>
          <a:pPr algn="ctr"/>
          <a:endParaRPr lang="en-US"/>
        </a:p>
      </dgm:t>
    </dgm:pt>
    <dgm:pt modelId="{C15EAA49-4B58-4011-B5EE-010DCCF9C2A5}" type="sibTrans" cxnId="{98ECE2FC-17B2-47BD-8AE5-60B8ABBD9E37}">
      <dgm:prSet/>
      <dgm:spPr/>
      <dgm:t>
        <a:bodyPr/>
        <a:lstStyle/>
        <a:p>
          <a:pPr algn="ctr"/>
          <a:endParaRPr lang="en-US"/>
        </a:p>
      </dgm:t>
    </dgm:pt>
    <dgm:pt modelId="{5D00100D-C4AD-4B55-A485-4D5098B8E744}">
      <dgm:prSet phldrT="[Text]" custT="1"/>
      <dgm:spPr/>
      <dgm:t>
        <a:bodyPr/>
        <a:lstStyle/>
        <a:p>
          <a:pPr algn="ctr"/>
          <a:r>
            <a:rPr lang="en-US" sz="1000" dirty="0">
              <a:latin typeface="Dotum" pitchFamily="34" charset="-127"/>
              <a:ea typeface="Dotum" pitchFamily="34" charset="-127"/>
            </a:rPr>
            <a:t>Discipline</a:t>
          </a:r>
        </a:p>
        <a:p>
          <a:pPr algn="ctr"/>
          <a:r>
            <a:rPr lang="en-US" sz="1000" dirty="0">
              <a:latin typeface="Dotum" pitchFamily="34" charset="-127"/>
              <a:ea typeface="Dotum" pitchFamily="34" charset="-127"/>
            </a:rPr>
            <a:t>(.53**)</a:t>
          </a:r>
        </a:p>
      </dgm:t>
    </dgm:pt>
    <dgm:pt modelId="{35022949-EA85-4968-97E9-F92D94066A93}" type="parTrans" cxnId="{1003243F-231C-4EE7-9C28-0710C6CA730E}">
      <dgm:prSet/>
      <dgm:spPr/>
      <dgm:t>
        <a:bodyPr/>
        <a:lstStyle/>
        <a:p>
          <a:pPr algn="ctr"/>
          <a:endParaRPr lang="en-US"/>
        </a:p>
      </dgm:t>
    </dgm:pt>
    <dgm:pt modelId="{E7CBF1DA-CF2E-4E67-8CE8-198654FA279D}" type="sibTrans" cxnId="{1003243F-231C-4EE7-9C28-0710C6CA730E}">
      <dgm:prSet/>
      <dgm:spPr/>
      <dgm:t>
        <a:bodyPr/>
        <a:lstStyle/>
        <a:p>
          <a:pPr algn="ctr"/>
          <a:endParaRPr lang="en-US"/>
        </a:p>
      </dgm:t>
    </dgm:pt>
    <dgm:pt modelId="{8A06525C-E477-4F4B-AA92-281B6BCD44E8}">
      <dgm:prSet/>
      <dgm:spPr/>
      <dgm:t>
        <a:bodyPr/>
        <a:lstStyle/>
        <a:p>
          <a:pPr algn="ctr"/>
          <a:endParaRPr lang="en-US" sz="500">
            <a:latin typeface="Dotum" pitchFamily="34" charset="-127"/>
            <a:ea typeface="Dotum" pitchFamily="34" charset="-127"/>
          </a:endParaRPr>
        </a:p>
      </dgm:t>
    </dgm:pt>
    <dgm:pt modelId="{8FF7EE68-61EA-4FAE-BEFB-2AC510EDA30F}" type="sibTrans" cxnId="{B00437FE-A072-4DDF-A3EF-1BAE34DA1FA9}">
      <dgm:prSet/>
      <dgm:spPr/>
      <dgm:t>
        <a:bodyPr/>
        <a:lstStyle/>
        <a:p>
          <a:pPr algn="ctr"/>
          <a:endParaRPr lang="en-US"/>
        </a:p>
      </dgm:t>
    </dgm:pt>
    <dgm:pt modelId="{E57E2483-5462-4166-9483-2241867B3E3F}" type="parTrans" cxnId="{B00437FE-A072-4DDF-A3EF-1BAE34DA1FA9}">
      <dgm:prSet/>
      <dgm:spPr/>
      <dgm:t>
        <a:bodyPr/>
        <a:lstStyle/>
        <a:p>
          <a:pPr algn="ctr"/>
          <a:endParaRPr lang="en-US"/>
        </a:p>
      </dgm:t>
    </dgm:pt>
    <dgm:pt modelId="{7C1D943B-238A-4624-B97A-310165102BAE}">
      <dgm:prSet phldrT="[Text]" custT="1"/>
      <dgm:spPr/>
      <dgm:t>
        <a:bodyPr/>
        <a:lstStyle/>
        <a:p>
          <a:pPr algn="ctr"/>
          <a:r>
            <a:rPr lang="en-US" sz="1000" dirty="0">
              <a:latin typeface="Dotum" pitchFamily="34" charset="-127"/>
              <a:ea typeface="Dotum" pitchFamily="34" charset="-127"/>
            </a:rPr>
            <a:t>MCA Math (.84**)</a:t>
          </a:r>
        </a:p>
      </dgm:t>
    </dgm:pt>
    <dgm:pt modelId="{C26CF211-FB34-4688-BD6F-3D20033CF588}" type="parTrans" cxnId="{F6753097-ED33-41BD-AABD-17963C5F5B46}">
      <dgm:prSet/>
      <dgm:spPr/>
      <dgm:t>
        <a:bodyPr/>
        <a:lstStyle/>
        <a:p>
          <a:endParaRPr lang="en-US"/>
        </a:p>
      </dgm:t>
    </dgm:pt>
    <dgm:pt modelId="{44CD4A71-A141-4050-9F70-C0D8EE4B1AD8}" type="sibTrans" cxnId="{F6753097-ED33-41BD-AABD-17963C5F5B46}">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91985" custScaleY="90445"/>
      <dgm:spPr/>
      <dgm:t>
        <a:bodyPr/>
        <a:lstStyle/>
        <a:p>
          <a:endParaRPr lang="en-US"/>
        </a:p>
      </dgm:t>
    </dgm:pt>
    <dgm:pt modelId="{4D13850C-9BFC-419B-8E5F-5D0CBC07636A}" type="pres">
      <dgm:prSet presAssocID="{35022949-EA85-4968-97E9-F92D94066A93}" presName="Name9" presStyleLbl="parChTrans1D2" presStyleIdx="0" presStyleCnt="2"/>
      <dgm:spPr/>
      <dgm:t>
        <a:bodyPr/>
        <a:lstStyle/>
        <a:p>
          <a:endParaRPr lang="en-US"/>
        </a:p>
      </dgm:t>
    </dgm:pt>
    <dgm:pt modelId="{15F26266-97E3-455E-9D38-0EE3CA44A814}" type="pres">
      <dgm:prSet presAssocID="{35022949-EA85-4968-97E9-F92D94066A93}" presName="connTx" presStyleLbl="parChTrans1D2" presStyleIdx="0" presStyleCnt="2"/>
      <dgm:spPr/>
      <dgm:t>
        <a:bodyPr/>
        <a:lstStyle/>
        <a:p>
          <a:endParaRPr lang="en-US"/>
        </a:p>
      </dgm:t>
    </dgm:pt>
    <dgm:pt modelId="{855609CF-2C1C-491A-8729-650E3FACB489}" type="pres">
      <dgm:prSet presAssocID="{5D00100D-C4AD-4B55-A485-4D5098B8E744}" presName="node" presStyleLbl="node1" presStyleIdx="0" presStyleCnt="2" custScaleX="74738" custScaleY="71010">
        <dgm:presLayoutVars>
          <dgm:bulletEnabled val="1"/>
        </dgm:presLayoutVars>
      </dgm:prSet>
      <dgm:spPr/>
      <dgm:t>
        <a:bodyPr/>
        <a:lstStyle/>
        <a:p>
          <a:endParaRPr lang="en-US"/>
        </a:p>
      </dgm:t>
    </dgm:pt>
    <dgm:pt modelId="{868BD298-CC0E-4CE6-8B5F-EC9E7A19243A}" type="pres">
      <dgm:prSet presAssocID="{C26CF211-FB34-4688-BD6F-3D20033CF588}" presName="Name9" presStyleLbl="parChTrans1D2" presStyleIdx="1" presStyleCnt="2"/>
      <dgm:spPr/>
      <dgm:t>
        <a:bodyPr/>
        <a:lstStyle/>
        <a:p>
          <a:endParaRPr lang="en-US"/>
        </a:p>
      </dgm:t>
    </dgm:pt>
    <dgm:pt modelId="{79CD3C85-F184-40DB-BB6B-53896D809A6C}" type="pres">
      <dgm:prSet presAssocID="{C26CF211-FB34-4688-BD6F-3D20033CF588}" presName="connTx" presStyleLbl="parChTrans1D2" presStyleIdx="1" presStyleCnt="2"/>
      <dgm:spPr/>
      <dgm:t>
        <a:bodyPr/>
        <a:lstStyle/>
        <a:p>
          <a:endParaRPr lang="en-US"/>
        </a:p>
      </dgm:t>
    </dgm:pt>
    <dgm:pt modelId="{92FCF3E8-5597-4149-8A15-C331FB103F39}" type="pres">
      <dgm:prSet presAssocID="{7C1D943B-238A-4624-B97A-310165102BAE}" presName="node" presStyleLbl="node1" presStyleIdx="1" presStyleCnt="2" custScaleX="78570" custScaleY="70941">
        <dgm:presLayoutVars>
          <dgm:bulletEnabled val="1"/>
        </dgm:presLayoutVars>
      </dgm:prSet>
      <dgm:spPr/>
      <dgm:t>
        <a:bodyPr/>
        <a:lstStyle/>
        <a:p>
          <a:endParaRPr lang="en-US"/>
        </a:p>
      </dgm:t>
    </dgm:pt>
  </dgm:ptLst>
  <dgm:cxnLst>
    <dgm:cxn modelId="{98ECE2FC-17B2-47BD-8AE5-60B8ABBD9E37}" srcId="{7BE3FB4B-1351-4FB2-82D5-71FC4E3ED75E}" destId="{AC2F5305-A39D-44FD-A890-C216C0CDE30E}" srcOrd="0" destOrd="0" parTransId="{9EEB612C-34B8-482A-8B04-3FC1779B3B32}" sibTransId="{C15EAA49-4B58-4011-B5EE-010DCCF9C2A5}"/>
    <dgm:cxn modelId="{8B7CA888-B6CB-45EE-86F2-205D53901589}" type="presOf" srcId="{35022949-EA85-4968-97E9-F92D94066A93}" destId="{15F26266-97E3-455E-9D38-0EE3CA44A814}" srcOrd="1" destOrd="0" presId="urn:microsoft.com/office/officeart/2005/8/layout/radial1"/>
    <dgm:cxn modelId="{03E88F49-A3B6-4787-B27A-57EA681C1620}" type="presOf" srcId="{C26CF211-FB34-4688-BD6F-3D20033CF588}" destId="{79CD3C85-F184-40DB-BB6B-53896D809A6C}" srcOrd="1" destOrd="0" presId="urn:microsoft.com/office/officeart/2005/8/layout/radial1"/>
    <dgm:cxn modelId="{1003243F-231C-4EE7-9C28-0710C6CA730E}" srcId="{AC2F5305-A39D-44FD-A890-C216C0CDE30E}" destId="{5D00100D-C4AD-4B55-A485-4D5098B8E744}" srcOrd="0" destOrd="0" parTransId="{35022949-EA85-4968-97E9-F92D94066A93}" sibTransId="{E7CBF1DA-CF2E-4E67-8CE8-198654FA279D}"/>
    <dgm:cxn modelId="{EE38F399-42D4-4497-8279-C2E464C631BA}" type="presOf" srcId="{7C1D943B-238A-4624-B97A-310165102BAE}" destId="{92FCF3E8-5597-4149-8A15-C331FB103F39}" srcOrd="0" destOrd="0" presId="urn:microsoft.com/office/officeart/2005/8/layout/radial1"/>
    <dgm:cxn modelId="{DA0BDB59-7903-4FA9-ABE8-537CE9806711}" type="presOf" srcId="{AC2F5305-A39D-44FD-A890-C216C0CDE30E}" destId="{97BF6E2A-12E4-43FC-942A-362F243604CB}" srcOrd="0" destOrd="0" presId="urn:microsoft.com/office/officeart/2005/8/layout/radial1"/>
    <dgm:cxn modelId="{0D3385E1-A336-4FA9-8884-EB34B9A932EB}" type="presOf" srcId="{8A06525C-E477-4F4B-AA92-281B6BCD44E8}" destId="{92FCF3E8-5597-4149-8A15-C331FB103F39}" srcOrd="0" destOrd="1" presId="urn:microsoft.com/office/officeart/2005/8/layout/radial1"/>
    <dgm:cxn modelId="{F6753097-ED33-41BD-AABD-17963C5F5B46}" srcId="{AC2F5305-A39D-44FD-A890-C216C0CDE30E}" destId="{7C1D943B-238A-4624-B97A-310165102BAE}" srcOrd="1" destOrd="0" parTransId="{C26CF211-FB34-4688-BD6F-3D20033CF588}" sibTransId="{44CD4A71-A141-4050-9F70-C0D8EE4B1AD8}"/>
    <dgm:cxn modelId="{90789B39-489E-47BD-AD7C-FE6EB09C5D9E}" type="presOf" srcId="{7BE3FB4B-1351-4FB2-82D5-71FC4E3ED75E}" destId="{8601E333-4BF0-49DA-B6A3-6A4962225D31}" srcOrd="0" destOrd="0" presId="urn:microsoft.com/office/officeart/2005/8/layout/radial1"/>
    <dgm:cxn modelId="{58961ADE-3FE4-4BDC-88D1-6A00940478C5}" type="presOf" srcId="{C26CF211-FB34-4688-BD6F-3D20033CF588}" destId="{868BD298-CC0E-4CE6-8B5F-EC9E7A19243A}" srcOrd="0" destOrd="0" presId="urn:microsoft.com/office/officeart/2005/8/layout/radial1"/>
    <dgm:cxn modelId="{15B731CB-912C-43B0-AE74-B394D9B3BC27}" type="presOf" srcId="{35022949-EA85-4968-97E9-F92D94066A93}" destId="{4D13850C-9BFC-419B-8E5F-5D0CBC07636A}" srcOrd="0" destOrd="0" presId="urn:microsoft.com/office/officeart/2005/8/layout/radial1"/>
    <dgm:cxn modelId="{278971EC-2184-48E6-9CA7-C29BA4E4469E}" type="presOf" srcId="{5D00100D-C4AD-4B55-A485-4D5098B8E744}" destId="{855609CF-2C1C-491A-8729-650E3FACB489}" srcOrd="0" destOrd="0" presId="urn:microsoft.com/office/officeart/2005/8/layout/radial1"/>
    <dgm:cxn modelId="{B00437FE-A072-4DDF-A3EF-1BAE34DA1FA9}" srcId="{7C1D943B-238A-4624-B97A-310165102BAE}" destId="{8A06525C-E477-4F4B-AA92-281B6BCD44E8}" srcOrd="0" destOrd="0" parTransId="{E57E2483-5462-4166-9483-2241867B3E3F}" sibTransId="{8FF7EE68-61EA-4FAE-BEFB-2AC510EDA30F}"/>
    <dgm:cxn modelId="{02F1C26E-14E6-410F-AC9A-B06F30FD1605}" type="presParOf" srcId="{8601E333-4BF0-49DA-B6A3-6A4962225D31}" destId="{97BF6E2A-12E4-43FC-942A-362F243604CB}" srcOrd="0" destOrd="0" presId="urn:microsoft.com/office/officeart/2005/8/layout/radial1"/>
    <dgm:cxn modelId="{4B57791E-28A8-43F9-A398-0A0D231EBA50}" type="presParOf" srcId="{8601E333-4BF0-49DA-B6A3-6A4962225D31}" destId="{4D13850C-9BFC-419B-8E5F-5D0CBC07636A}" srcOrd="1" destOrd="0" presId="urn:microsoft.com/office/officeart/2005/8/layout/radial1"/>
    <dgm:cxn modelId="{EB795A13-2C0D-47C5-B881-5DE04163D703}" type="presParOf" srcId="{4D13850C-9BFC-419B-8E5F-5D0CBC07636A}" destId="{15F26266-97E3-455E-9D38-0EE3CA44A814}" srcOrd="0" destOrd="0" presId="urn:microsoft.com/office/officeart/2005/8/layout/radial1"/>
    <dgm:cxn modelId="{31DEF19D-C13D-4C37-9675-012642D653AF}" type="presParOf" srcId="{8601E333-4BF0-49DA-B6A3-6A4962225D31}" destId="{855609CF-2C1C-491A-8729-650E3FACB489}" srcOrd="2" destOrd="0" presId="urn:microsoft.com/office/officeart/2005/8/layout/radial1"/>
    <dgm:cxn modelId="{20179B6F-0E59-4683-911D-E8A6652B63B1}" type="presParOf" srcId="{8601E333-4BF0-49DA-B6A3-6A4962225D31}" destId="{868BD298-CC0E-4CE6-8B5F-EC9E7A19243A}" srcOrd="3" destOrd="0" presId="urn:microsoft.com/office/officeart/2005/8/layout/radial1"/>
    <dgm:cxn modelId="{7D264665-98DC-4B8B-92AF-B9DAEBA9123E}" type="presParOf" srcId="{868BD298-CC0E-4CE6-8B5F-EC9E7A19243A}" destId="{79CD3C85-F184-40DB-BB6B-53896D809A6C}" srcOrd="0" destOrd="0" presId="urn:microsoft.com/office/officeart/2005/8/layout/radial1"/>
    <dgm:cxn modelId="{46534BB1-474B-431A-87BE-3C53F0DD4C63}" type="presParOf" srcId="{8601E333-4BF0-49DA-B6A3-6A4962225D31}" destId="{92FCF3E8-5597-4149-8A15-C331FB103F39}" srcOrd="4"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pPr algn="ctr"/>
          <a:r>
            <a:rPr lang="en-US" sz="1050" dirty="0">
              <a:latin typeface="Dotum" pitchFamily="34" charset="-127"/>
              <a:ea typeface="Dotum" pitchFamily="34" charset="-127"/>
            </a:rPr>
            <a:t>MCA Math</a:t>
          </a:r>
        </a:p>
        <a:p>
          <a:pPr algn="ctr"/>
          <a:r>
            <a:rPr lang="en-US" sz="1050" dirty="0">
              <a:latin typeface="Dotum" pitchFamily="34" charset="-127"/>
              <a:ea typeface="Dotum" pitchFamily="34" charset="-127"/>
            </a:rPr>
            <a:t>NA</a:t>
          </a:r>
        </a:p>
      </dgm:t>
    </dgm:pt>
    <dgm:pt modelId="{9EEB612C-34B8-482A-8B04-3FC1779B3B32}" type="parTrans" cxnId="{98ECE2FC-17B2-47BD-8AE5-60B8ABBD9E37}">
      <dgm:prSet/>
      <dgm:spPr/>
      <dgm:t>
        <a:bodyPr/>
        <a:lstStyle/>
        <a:p>
          <a:pPr algn="ctr"/>
          <a:endParaRPr lang="en-US"/>
        </a:p>
      </dgm:t>
    </dgm:pt>
    <dgm:pt modelId="{C15EAA49-4B58-4011-B5EE-010DCCF9C2A5}" type="sibTrans" cxnId="{98ECE2FC-17B2-47BD-8AE5-60B8ABBD9E37}">
      <dgm:prSet/>
      <dgm:spPr/>
      <dgm:t>
        <a:bodyPr/>
        <a:lstStyle/>
        <a:p>
          <a:pPr algn="ctr"/>
          <a:endParaRPr lang="en-US"/>
        </a:p>
      </dgm:t>
    </dgm:pt>
    <dgm:pt modelId="{5D00100D-C4AD-4B55-A485-4D5098B8E744}">
      <dgm:prSet phldrT="[Text]" custT="1"/>
      <dgm:spPr/>
      <dgm:t>
        <a:bodyPr/>
        <a:lstStyle/>
        <a:p>
          <a:pPr algn="ctr"/>
          <a:r>
            <a:rPr lang="en-US" sz="1000" dirty="0">
              <a:latin typeface="Dotum" pitchFamily="34" charset="-127"/>
              <a:ea typeface="Dotum" pitchFamily="34" charset="-127"/>
            </a:rPr>
            <a:t>Percept</a:t>
          </a:r>
        </a:p>
        <a:p>
          <a:pPr algn="ctr"/>
          <a:r>
            <a:rPr lang="en-US" sz="1000" dirty="0">
              <a:latin typeface="Dotum" pitchFamily="34" charset="-127"/>
              <a:ea typeface="Dotum" pitchFamily="34" charset="-127"/>
            </a:rPr>
            <a:t>Parents</a:t>
          </a:r>
        </a:p>
        <a:p>
          <a:pPr algn="ctr"/>
          <a:r>
            <a:rPr lang="en-US" sz="1000" dirty="0">
              <a:latin typeface="Dotum" pitchFamily="34" charset="-127"/>
              <a:ea typeface="Dotum" pitchFamily="34" charset="-127"/>
            </a:rPr>
            <a:t>(.36**)</a:t>
          </a:r>
        </a:p>
      </dgm:t>
    </dgm:pt>
    <dgm:pt modelId="{35022949-EA85-4968-97E9-F92D94066A93}" type="parTrans" cxnId="{1003243F-231C-4EE7-9C28-0710C6CA730E}">
      <dgm:prSet/>
      <dgm:spPr/>
      <dgm:t>
        <a:bodyPr/>
        <a:lstStyle/>
        <a:p>
          <a:pPr algn="ctr"/>
          <a:endParaRPr lang="en-US"/>
        </a:p>
      </dgm:t>
    </dgm:pt>
    <dgm:pt modelId="{E7CBF1DA-CF2E-4E67-8CE8-198654FA279D}" type="sibTrans" cxnId="{1003243F-231C-4EE7-9C28-0710C6CA730E}">
      <dgm:prSet/>
      <dgm:spPr/>
      <dgm:t>
        <a:bodyPr/>
        <a:lstStyle/>
        <a:p>
          <a:pPr algn="ctr"/>
          <a:endParaRPr lang="en-US"/>
        </a:p>
      </dgm:t>
    </dgm:pt>
    <dgm:pt modelId="{CD95CB9B-8DD2-4299-A442-1D1B371B6C7A}">
      <dgm:prSet phldrT="[Text]"/>
      <dgm:spPr/>
      <dgm:t>
        <a:bodyPr/>
        <a:lstStyle/>
        <a:p>
          <a:pPr algn="ctr"/>
          <a:endParaRPr lang="en-US"/>
        </a:p>
      </dgm:t>
    </dgm:pt>
    <dgm:pt modelId="{63E004AF-477D-4698-8764-AFA31AC715E1}" type="parTrans" cxnId="{FAC274F1-E601-454E-BEB5-7EB0E5CA3907}">
      <dgm:prSet/>
      <dgm:spPr/>
      <dgm:t>
        <a:bodyPr/>
        <a:lstStyle/>
        <a:p>
          <a:pPr algn="ctr"/>
          <a:endParaRPr lang="en-US"/>
        </a:p>
      </dgm:t>
    </dgm:pt>
    <dgm:pt modelId="{88034D66-A626-4265-9EAA-D876F518ABB1}" type="sibTrans" cxnId="{FAC274F1-E601-454E-BEB5-7EB0E5CA3907}">
      <dgm:prSet/>
      <dgm:spPr/>
      <dgm:t>
        <a:bodyPr/>
        <a:lstStyle/>
        <a:p>
          <a:pPr algn="ctr"/>
          <a:endParaRPr lang="en-US"/>
        </a:p>
      </dgm:t>
    </dgm:pt>
    <dgm:pt modelId="{EB407050-B084-4251-8BFA-5D9D77149AD2}">
      <dgm:prSet phldrT="[Text]"/>
      <dgm:spPr/>
      <dgm:t>
        <a:bodyPr/>
        <a:lstStyle/>
        <a:p>
          <a:pPr algn="ctr"/>
          <a:endParaRPr lang="en-US"/>
        </a:p>
      </dgm:t>
    </dgm:pt>
    <dgm:pt modelId="{9321F506-7800-4729-8109-8587C7196D04}" type="parTrans" cxnId="{2EB85BA4-B4E9-4D1C-9258-3EA3D2CCBD9A}">
      <dgm:prSet/>
      <dgm:spPr/>
      <dgm:t>
        <a:bodyPr/>
        <a:lstStyle/>
        <a:p>
          <a:pPr algn="ctr"/>
          <a:endParaRPr lang="en-US"/>
        </a:p>
      </dgm:t>
    </dgm:pt>
    <dgm:pt modelId="{7EE786EB-D0AA-41CB-9648-18F140707D32}" type="sibTrans" cxnId="{2EB85BA4-B4E9-4D1C-9258-3EA3D2CCBD9A}">
      <dgm:prSet/>
      <dgm:spPr/>
      <dgm:t>
        <a:bodyPr/>
        <a:lstStyle/>
        <a:p>
          <a:pPr algn="ctr"/>
          <a:endParaRPr lang="en-US"/>
        </a:p>
      </dgm:t>
    </dgm:pt>
    <dgm:pt modelId="{ADAA05B0-48B5-4E8A-A32A-97415A38F5B0}">
      <dgm:prSet phldrT="[Text]" custT="1"/>
      <dgm:spPr/>
      <dgm:t>
        <a:bodyPr/>
        <a:lstStyle/>
        <a:p>
          <a:pPr algn="ctr"/>
          <a:r>
            <a:rPr lang="en-US" sz="1000" dirty="0">
              <a:latin typeface="Dotum" pitchFamily="34" charset="-127"/>
              <a:ea typeface="Dotum" pitchFamily="34" charset="-127"/>
            </a:rPr>
            <a:t>MCA Reading</a:t>
          </a:r>
        </a:p>
        <a:p>
          <a:pPr algn="ctr"/>
          <a:r>
            <a:rPr lang="en-US" sz="1000" dirty="0">
              <a:latin typeface="Dotum" pitchFamily="34" charset="-127"/>
              <a:ea typeface="Dotum" pitchFamily="34" charset="-127"/>
            </a:rPr>
            <a:t>(.73**)</a:t>
          </a:r>
        </a:p>
      </dgm:t>
    </dgm:pt>
    <dgm:pt modelId="{66EB597D-504B-4730-8DF4-C70659C63996}" type="parTrans" cxnId="{9CE25F15-92AD-4F26-BFB3-D00DCD334A6A}">
      <dgm:prSet/>
      <dgm:spPr/>
      <dgm:t>
        <a:bodyPr/>
        <a:lstStyle/>
        <a:p>
          <a:pPr algn="ctr"/>
          <a:endParaRPr lang="en-US"/>
        </a:p>
      </dgm:t>
    </dgm:pt>
    <dgm:pt modelId="{0094EC50-52C3-4B54-9B5C-E2F9EE2C902C}" type="sibTrans" cxnId="{9CE25F15-92AD-4F26-BFB3-D00DCD334A6A}">
      <dgm:prSet/>
      <dgm:spPr/>
      <dgm:t>
        <a:bodyPr/>
        <a:lstStyle/>
        <a:p>
          <a:pPr algn="ctr"/>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106268" custScaleY="106229"/>
      <dgm:spPr/>
      <dgm:t>
        <a:bodyPr/>
        <a:lstStyle/>
        <a:p>
          <a:endParaRPr lang="en-US"/>
        </a:p>
      </dgm:t>
    </dgm:pt>
    <dgm:pt modelId="{2F805F12-098E-44B3-9BA3-080075209A9E}" type="pres">
      <dgm:prSet presAssocID="{66EB597D-504B-4730-8DF4-C70659C63996}" presName="Name9" presStyleLbl="parChTrans1D2" presStyleIdx="0" presStyleCnt="2"/>
      <dgm:spPr/>
      <dgm:t>
        <a:bodyPr/>
        <a:lstStyle/>
        <a:p>
          <a:endParaRPr lang="en-US"/>
        </a:p>
      </dgm:t>
    </dgm:pt>
    <dgm:pt modelId="{4A50317E-24E6-49E2-9868-95E6A7D0BDD6}" type="pres">
      <dgm:prSet presAssocID="{66EB597D-504B-4730-8DF4-C70659C63996}" presName="connTx" presStyleLbl="parChTrans1D2" presStyleIdx="0" presStyleCnt="2"/>
      <dgm:spPr/>
      <dgm:t>
        <a:bodyPr/>
        <a:lstStyle/>
        <a:p>
          <a:endParaRPr lang="en-US"/>
        </a:p>
      </dgm:t>
    </dgm:pt>
    <dgm:pt modelId="{B9DE329A-F865-49CD-8695-227E3F047246}" type="pres">
      <dgm:prSet presAssocID="{ADAA05B0-48B5-4E8A-A32A-97415A38F5B0}" presName="node" presStyleLbl="node1" presStyleIdx="0" presStyleCnt="2" custScaleX="96926" custScaleY="93433">
        <dgm:presLayoutVars>
          <dgm:bulletEnabled val="1"/>
        </dgm:presLayoutVars>
      </dgm:prSet>
      <dgm:spPr/>
      <dgm:t>
        <a:bodyPr/>
        <a:lstStyle/>
        <a:p>
          <a:endParaRPr lang="en-US"/>
        </a:p>
      </dgm:t>
    </dgm:pt>
    <dgm:pt modelId="{4D13850C-9BFC-419B-8E5F-5D0CBC07636A}" type="pres">
      <dgm:prSet presAssocID="{35022949-EA85-4968-97E9-F92D94066A93}" presName="Name9" presStyleLbl="parChTrans1D2" presStyleIdx="1" presStyleCnt="2"/>
      <dgm:spPr/>
      <dgm:t>
        <a:bodyPr/>
        <a:lstStyle/>
        <a:p>
          <a:endParaRPr lang="en-US"/>
        </a:p>
      </dgm:t>
    </dgm:pt>
    <dgm:pt modelId="{15F26266-97E3-455E-9D38-0EE3CA44A814}" type="pres">
      <dgm:prSet presAssocID="{35022949-EA85-4968-97E9-F92D94066A93}" presName="connTx" presStyleLbl="parChTrans1D2" presStyleIdx="1" presStyleCnt="2"/>
      <dgm:spPr/>
      <dgm:t>
        <a:bodyPr/>
        <a:lstStyle/>
        <a:p>
          <a:endParaRPr lang="en-US"/>
        </a:p>
      </dgm:t>
    </dgm:pt>
    <dgm:pt modelId="{855609CF-2C1C-491A-8729-650E3FACB489}" type="pres">
      <dgm:prSet presAssocID="{5D00100D-C4AD-4B55-A485-4D5098B8E744}" presName="node" presStyleLbl="node1" presStyleIdx="1" presStyleCnt="2" custScaleX="87583" custScaleY="90089">
        <dgm:presLayoutVars>
          <dgm:bulletEnabled val="1"/>
        </dgm:presLayoutVars>
      </dgm:prSet>
      <dgm:spPr/>
      <dgm:t>
        <a:bodyPr/>
        <a:lstStyle/>
        <a:p>
          <a:endParaRPr lang="en-US"/>
        </a:p>
      </dgm:t>
    </dgm:pt>
  </dgm:ptLst>
  <dgm:cxnLst>
    <dgm:cxn modelId="{98ECE2FC-17B2-47BD-8AE5-60B8ABBD9E37}" srcId="{7BE3FB4B-1351-4FB2-82D5-71FC4E3ED75E}" destId="{AC2F5305-A39D-44FD-A890-C216C0CDE30E}" srcOrd="0" destOrd="0" parTransId="{9EEB612C-34B8-482A-8B04-3FC1779B3B32}" sibTransId="{C15EAA49-4B58-4011-B5EE-010DCCF9C2A5}"/>
    <dgm:cxn modelId="{42B1838A-3493-4C95-B333-8404FCB9B652}" type="presOf" srcId="{AC2F5305-A39D-44FD-A890-C216C0CDE30E}" destId="{97BF6E2A-12E4-43FC-942A-362F243604CB}" srcOrd="0" destOrd="0" presId="urn:microsoft.com/office/officeart/2005/8/layout/radial1"/>
    <dgm:cxn modelId="{2EB85BA4-B4E9-4D1C-9258-3EA3D2CCBD9A}" srcId="{7BE3FB4B-1351-4FB2-82D5-71FC4E3ED75E}" destId="{EB407050-B084-4251-8BFA-5D9D77149AD2}" srcOrd="1" destOrd="0" parTransId="{9321F506-7800-4729-8109-8587C7196D04}" sibTransId="{7EE786EB-D0AA-41CB-9648-18F140707D32}"/>
    <dgm:cxn modelId="{68A927FB-41C3-4C99-9D41-1CFC82E7787B}" type="presOf" srcId="{66EB597D-504B-4730-8DF4-C70659C63996}" destId="{4A50317E-24E6-49E2-9868-95E6A7D0BDD6}" srcOrd="1" destOrd="0" presId="urn:microsoft.com/office/officeart/2005/8/layout/radial1"/>
    <dgm:cxn modelId="{7587B5D9-8099-4255-B967-61B87EF78E70}" type="presOf" srcId="{35022949-EA85-4968-97E9-F92D94066A93}" destId="{15F26266-97E3-455E-9D38-0EE3CA44A814}" srcOrd="1" destOrd="0" presId="urn:microsoft.com/office/officeart/2005/8/layout/radial1"/>
    <dgm:cxn modelId="{6E0A58ED-32BC-4DCE-B327-BC1F2B27FAF8}" type="presOf" srcId="{5D00100D-C4AD-4B55-A485-4D5098B8E744}" destId="{855609CF-2C1C-491A-8729-650E3FACB489}" srcOrd="0" destOrd="0" presId="urn:microsoft.com/office/officeart/2005/8/layout/radial1"/>
    <dgm:cxn modelId="{1003243F-231C-4EE7-9C28-0710C6CA730E}" srcId="{AC2F5305-A39D-44FD-A890-C216C0CDE30E}" destId="{5D00100D-C4AD-4B55-A485-4D5098B8E744}" srcOrd="1" destOrd="0" parTransId="{35022949-EA85-4968-97E9-F92D94066A93}" sibTransId="{E7CBF1DA-CF2E-4E67-8CE8-198654FA279D}"/>
    <dgm:cxn modelId="{9CE25F15-92AD-4F26-BFB3-D00DCD334A6A}" srcId="{AC2F5305-A39D-44FD-A890-C216C0CDE30E}" destId="{ADAA05B0-48B5-4E8A-A32A-97415A38F5B0}" srcOrd="0" destOrd="0" parTransId="{66EB597D-504B-4730-8DF4-C70659C63996}" sibTransId="{0094EC50-52C3-4B54-9B5C-E2F9EE2C902C}"/>
    <dgm:cxn modelId="{29F4BA5D-97B0-4224-A5AA-829A5DDF081C}" type="presOf" srcId="{7BE3FB4B-1351-4FB2-82D5-71FC4E3ED75E}" destId="{8601E333-4BF0-49DA-B6A3-6A4962225D31}" srcOrd="0" destOrd="0" presId="urn:microsoft.com/office/officeart/2005/8/layout/radial1"/>
    <dgm:cxn modelId="{EDFC841A-FCB7-492F-8144-22340D0DC9EC}" type="presOf" srcId="{66EB597D-504B-4730-8DF4-C70659C63996}" destId="{2F805F12-098E-44B3-9BA3-080075209A9E}" srcOrd="0" destOrd="0" presId="urn:microsoft.com/office/officeart/2005/8/layout/radial1"/>
    <dgm:cxn modelId="{B8AE0D7B-379C-4E43-84DE-89B7F0871271}" type="presOf" srcId="{35022949-EA85-4968-97E9-F92D94066A93}" destId="{4D13850C-9BFC-419B-8E5F-5D0CBC07636A}" srcOrd="0" destOrd="0" presId="urn:microsoft.com/office/officeart/2005/8/layout/radial1"/>
    <dgm:cxn modelId="{14622E4C-9835-451C-BCA0-45B6AF6B2720}" type="presOf" srcId="{ADAA05B0-48B5-4E8A-A32A-97415A38F5B0}" destId="{B9DE329A-F865-49CD-8695-227E3F047246}" srcOrd="0" destOrd="0" presId="urn:microsoft.com/office/officeart/2005/8/layout/radial1"/>
    <dgm:cxn modelId="{FAC274F1-E601-454E-BEB5-7EB0E5CA3907}" srcId="{7BE3FB4B-1351-4FB2-82D5-71FC4E3ED75E}" destId="{CD95CB9B-8DD2-4299-A442-1D1B371B6C7A}" srcOrd="2" destOrd="0" parTransId="{63E004AF-477D-4698-8764-AFA31AC715E1}" sibTransId="{88034D66-A626-4265-9EAA-D876F518ABB1}"/>
    <dgm:cxn modelId="{ABE98C6C-0CF5-43C0-A8E1-DA52205D228C}" type="presParOf" srcId="{8601E333-4BF0-49DA-B6A3-6A4962225D31}" destId="{97BF6E2A-12E4-43FC-942A-362F243604CB}" srcOrd="0" destOrd="0" presId="urn:microsoft.com/office/officeart/2005/8/layout/radial1"/>
    <dgm:cxn modelId="{A482738C-FAE8-4130-B9D5-8A59B52B1364}" type="presParOf" srcId="{8601E333-4BF0-49DA-B6A3-6A4962225D31}" destId="{2F805F12-098E-44B3-9BA3-080075209A9E}" srcOrd="1" destOrd="0" presId="urn:microsoft.com/office/officeart/2005/8/layout/radial1"/>
    <dgm:cxn modelId="{76E509F2-8522-4E0C-93F3-764FBF51AD7F}" type="presParOf" srcId="{2F805F12-098E-44B3-9BA3-080075209A9E}" destId="{4A50317E-24E6-49E2-9868-95E6A7D0BDD6}" srcOrd="0" destOrd="0" presId="urn:microsoft.com/office/officeart/2005/8/layout/radial1"/>
    <dgm:cxn modelId="{26F7AA9B-0807-4597-89E4-A8578AD56163}" type="presParOf" srcId="{8601E333-4BF0-49DA-B6A3-6A4962225D31}" destId="{B9DE329A-F865-49CD-8695-227E3F047246}" srcOrd="2" destOrd="0" presId="urn:microsoft.com/office/officeart/2005/8/layout/radial1"/>
    <dgm:cxn modelId="{E7768059-8651-4A62-8E3E-20C27023729F}" type="presParOf" srcId="{8601E333-4BF0-49DA-B6A3-6A4962225D31}" destId="{4D13850C-9BFC-419B-8E5F-5D0CBC07636A}" srcOrd="3" destOrd="0" presId="urn:microsoft.com/office/officeart/2005/8/layout/radial1"/>
    <dgm:cxn modelId="{362FCDE4-6F22-49D0-BACF-962E725CBF53}" type="presParOf" srcId="{4D13850C-9BFC-419B-8E5F-5D0CBC07636A}" destId="{15F26266-97E3-455E-9D38-0EE3CA44A814}" srcOrd="0" destOrd="0" presId="urn:microsoft.com/office/officeart/2005/8/layout/radial1"/>
    <dgm:cxn modelId="{7147891E-C769-4E96-885E-52414B0237C4}" type="presParOf" srcId="{8601E333-4BF0-49DA-B6A3-6A4962225D31}" destId="{855609CF-2C1C-491A-8729-650E3FACB489}" srcOrd="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a:latin typeface="Dotum" pitchFamily="34" charset="-127"/>
              <a:ea typeface="Dotum" pitchFamily="34" charset="-127"/>
            </a:rPr>
            <a:t>MAP Math</a:t>
          </a:r>
        </a:p>
        <a:p>
          <a:r>
            <a:rPr lang="en-US" sz="110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5D00100D-C4AD-4B55-A485-4D5098B8E744}">
      <dgm:prSet phldrT="[Text]" custT="1"/>
      <dgm:spPr/>
      <dgm:t>
        <a:bodyPr/>
        <a:lstStyle/>
        <a:p>
          <a:r>
            <a:rPr lang="en-US" sz="1000" dirty="0">
              <a:latin typeface="Dotum" pitchFamily="34" charset="-127"/>
              <a:ea typeface="Dotum" pitchFamily="34" charset="-127"/>
            </a:rPr>
            <a:t>Percept. of  Behavior</a:t>
          </a:r>
        </a:p>
        <a:p>
          <a:r>
            <a:rPr lang="en-US" sz="1000" dirty="0">
              <a:latin typeface="Dotum" pitchFamily="34" charset="-127"/>
              <a:ea typeface="Dotum" pitchFamily="34" charset="-127"/>
            </a:rPr>
            <a:t>(.37**)</a:t>
          </a:r>
        </a:p>
      </dgm:t>
    </dgm:pt>
    <dgm:pt modelId="{35022949-EA85-4968-97E9-F92D94066A93}" type="parTrans" cxnId="{1003243F-231C-4EE7-9C28-0710C6CA730E}">
      <dgm:prSet/>
      <dgm:spPr/>
      <dgm:t>
        <a:bodyPr/>
        <a:lstStyle/>
        <a:p>
          <a:endParaRPr lang="en-US"/>
        </a:p>
      </dgm:t>
    </dgm:pt>
    <dgm:pt modelId="{E7CBF1DA-CF2E-4E67-8CE8-198654FA279D}" type="sibTrans" cxnId="{1003243F-231C-4EE7-9C28-0710C6CA730E}">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9321F506-7800-4729-8109-8587C7196D04}" type="parTrans" cxnId="{2EB85BA4-B4E9-4D1C-9258-3EA3D2CCBD9A}">
      <dgm:prSet/>
      <dgm:spPr/>
      <dgm:t>
        <a:bodyPr/>
        <a:lstStyle/>
        <a:p>
          <a:endParaRPr lang="en-US"/>
        </a:p>
      </dgm:t>
    </dgm:pt>
    <dgm:pt modelId="{7EE786EB-D0AA-41CB-9648-18F140707D32}" type="sibTrans" cxnId="{2EB85BA4-B4E9-4D1C-9258-3EA3D2CCBD9A}">
      <dgm:prSet/>
      <dgm:spPr/>
      <dgm:t>
        <a:bodyPr/>
        <a:lstStyle/>
        <a:p>
          <a:endParaRPr lang="en-US"/>
        </a:p>
      </dgm:t>
    </dgm:pt>
    <dgm:pt modelId="{ADAA05B0-48B5-4E8A-A32A-97415A38F5B0}">
      <dgm:prSet phldrT="[Text]" custT="1"/>
      <dgm:spPr/>
      <dgm:t>
        <a:bodyPr/>
        <a:lstStyle/>
        <a:p>
          <a:r>
            <a:rPr lang="en-US" sz="1000" dirty="0">
              <a:latin typeface="Dotum" pitchFamily="34" charset="-127"/>
              <a:ea typeface="Dotum" pitchFamily="34" charset="-127"/>
            </a:rPr>
            <a:t>MAP Reading</a:t>
          </a:r>
        </a:p>
        <a:p>
          <a:r>
            <a:rPr lang="en-US" sz="1000" dirty="0">
              <a:latin typeface="Dotum" pitchFamily="34" charset="-127"/>
              <a:ea typeface="Dotum" pitchFamily="34" charset="-127"/>
            </a:rPr>
            <a:t>(.85**)</a:t>
          </a:r>
        </a:p>
      </dgm:t>
    </dgm:pt>
    <dgm:pt modelId="{66EB597D-504B-4730-8DF4-C70659C63996}" type="parTrans" cxnId="{9CE25F15-92AD-4F26-BFB3-D00DCD334A6A}">
      <dgm:prSet/>
      <dgm:spPr/>
      <dgm:t>
        <a:bodyPr/>
        <a:lstStyle/>
        <a:p>
          <a:endParaRPr lang="en-US"/>
        </a:p>
      </dgm:t>
    </dgm:pt>
    <dgm:pt modelId="{0094EC50-52C3-4B54-9B5C-E2F9EE2C902C}" type="sibTrans" cxnId="{9CE25F15-92AD-4F26-BFB3-D00DCD334A6A}">
      <dgm:prSet/>
      <dgm:spPr/>
      <dgm:t>
        <a:bodyPr/>
        <a:lstStyle/>
        <a:p>
          <a:endParaRPr lang="en-US"/>
        </a:p>
      </dgm:t>
    </dgm:pt>
    <dgm:pt modelId="{4EAD586E-0E7A-4DB5-AE9C-61914D687238}">
      <dgm:prSet phldrT="[Text]" custT="1"/>
      <dgm:spPr/>
      <dgm:t>
        <a:bodyPr/>
        <a:lstStyle/>
        <a:p>
          <a:r>
            <a:rPr lang="en-US" sz="1000" dirty="0">
              <a:latin typeface="Dotum" pitchFamily="34" charset="-127"/>
              <a:ea typeface="Dotum" pitchFamily="34" charset="-127"/>
            </a:rPr>
            <a:t>MCA Reading</a:t>
          </a:r>
        </a:p>
        <a:p>
          <a:r>
            <a:rPr lang="en-US" sz="1000" dirty="0">
              <a:latin typeface="Dotum" pitchFamily="34" charset="-127"/>
              <a:ea typeface="Dotum" pitchFamily="34" charset="-127"/>
            </a:rPr>
            <a:t>(.26**)</a:t>
          </a:r>
        </a:p>
      </dgm:t>
    </dgm:pt>
    <dgm:pt modelId="{47A5761F-2D43-478C-9417-3DDB56889A2D}" type="parTrans" cxnId="{0AC1D97F-BBB2-448D-9C43-A2CCE49E3DD7}">
      <dgm:prSet/>
      <dgm:spPr/>
      <dgm:t>
        <a:bodyPr/>
        <a:lstStyle/>
        <a:p>
          <a:endParaRPr lang="en-US"/>
        </a:p>
      </dgm:t>
    </dgm:pt>
    <dgm:pt modelId="{75FEF8E8-7D3F-4001-98C2-E6DDC9CD4B6E}" type="sibTrans" cxnId="{0AC1D97F-BBB2-448D-9C43-A2CCE49E3DD7}">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dgm:spPr/>
      <dgm:t>
        <a:bodyPr/>
        <a:lstStyle/>
        <a:p>
          <a:endParaRPr lang="en-US"/>
        </a:p>
      </dgm:t>
    </dgm:pt>
    <dgm:pt modelId="{2F805F12-098E-44B3-9BA3-080075209A9E}" type="pres">
      <dgm:prSet presAssocID="{66EB597D-504B-4730-8DF4-C70659C63996}" presName="Name9" presStyleLbl="parChTrans1D2" presStyleIdx="0" presStyleCnt="3"/>
      <dgm:spPr/>
      <dgm:t>
        <a:bodyPr/>
        <a:lstStyle/>
        <a:p>
          <a:endParaRPr lang="en-US"/>
        </a:p>
      </dgm:t>
    </dgm:pt>
    <dgm:pt modelId="{4A50317E-24E6-49E2-9868-95E6A7D0BDD6}" type="pres">
      <dgm:prSet presAssocID="{66EB597D-504B-4730-8DF4-C70659C63996}" presName="connTx" presStyleLbl="parChTrans1D2" presStyleIdx="0" presStyleCnt="3"/>
      <dgm:spPr/>
      <dgm:t>
        <a:bodyPr/>
        <a:lstStyle/>
        <a:p>
          <a:endParaRPr lang="en-US"/>
        </a:p>
      </dgm:t>
    </dgm:pt>
    <dgm:pt modelId="{B9DE329A-F865-49CD-8695-227E3F047246}" type="pres">
      <dgm:prSet presAssocID="{ADAA05B0-48B5-4E8A-A32A-97415A38F5B0}" presName="node" presStyleLbl="node1" presStyleIdx="0" presStyleCnt="3">
        <dgm:presLayoutVars>
          <dgm:bulletEnabled val="1"/>
        </dgm:presLayoutVars>
      </dgm:prSet>
      <dgm:spPr/>
      <dgm:t>
        <a:bodyPr/>
        <a:lstStyle/>
        <a:p>
          <a:endParaRPr lang="en-US"/>
        </a:p>
      </dgm:t>
    </dgm:pt>
    <dgm:pt modelId="{E0EC89FC-1899-43C4-A148-8334F722421E}" type="pres">
      <dgm:prSet presAssocID="{47A5761F-2D43-478C-9417-3DDB56889A2D}" presName="Name9" presStyleLbl="parChTrans1D2" presStyleIdx="1" presStyleCnt="3"/>
      <dgm:spPr/>
      <dgm:t>
        <a:bodyPr/>
        <a:lstStyle/>
        <a:p>
          <a:endParaRPr lang="en-US"/>
        </a:p>
      </dgm:t>
    </dgm:pt>
    <dgm:pt modelId="{CC463542-C612-4674-A088-68E79CCA0DBD}" type="pres">
      <dgm:prSet presAssocID="{47A5761F-2D43-478C-9417-3DDB56889A2D}" presName="connTx" presStyleLbl="parChTrans1D2" presStyleIdx="1" presStyleCnt="3"/>
      <dgm:spPr/>
      <dgm:t>
        <a:bodyPr/>
        <a:lstStyle/>
        <a:p>
          <a:endParaRPr lang="en-US"/>
        </a:p>
      </dgm:t>
    </dgm:pt>
    <dgm:pt modelId="{0344C105-D779-450D-A976-50A967AD4447}" type="pres">
      <dgm:prSet presAssocID="{4EAD586E-0E7A-4DB5-AE9C-61914D687238}" presName="node" presStyleLbl="node1" presStyleIdx="1" presStyleCnt="3">
        <dgm:presLayoutVars>
          <dgm:bulletEnabled val="1"/>
        </dgm:presLayoutVars>
      </dgm:prSet>
      <dgm:spPr/>
      <dgm:t>
        <a:bodyPr/>
        <a:lstStyle/>
        <a:p>
          <a:endParaRPr lang="en-US"/>
        </a:p>
      </dgm:t>
    </dgm:pt>
    <dgm:pt modelId="{4D13850C-9BFC-419B-8E5F-5D0CBC07636A}" type="pres">
      <dgm:prSet presAssocID="{35022949-EA85-4968-97E9-F92D94066A93}" presName="Name9" presStyleLbl="parChTrans1D2" presStyleIdx="2" presStyleCnt="3"/>
      <dgm:spPr/>
      <dgm:t>
        <a:bodyPr/>
        <a:lstStyle/>
        <a:p>
          <a:endParaRPr lang="en-US"/>
        </a:p>
      </dgm:t>
    </dgm:pt>
    <dgm:pt modelId="{15F26266-97E3-455E-9D38-0EE3CA44A814}" type="pres">
      <dgm:prSet presAssocID="{35022949-EA85-4968-97E9-F92D94066A93}" presName="connTx" presStyleLbl="parChTrans1D2" presStyleIdx="2" presStyleCnt="3"/>
      <dgm:spPr/>
      <dgm:t>
        <a:bodyPr/>
        <a:lstStyle/>
        <a:p>
          <a:endParaRPr lang="en-US"/>
        </a:p>
      </dgm:t>
    </dgm:pt>
    <dgm:pt modelId="{855609CF-2C1C-491A-8729-650E3FACB489}" type="pres">
      <dgm:prSet presAssocID="{5D00100D-C4AD-4B55-A485-4D5098B8E744}" presName="node" presStyleLbl="node1" presStyleIdx="2" presStyleCnt="3">
        <dgm:presLayoutVars>
          <dgm:bulletEnabled val="1"/>
        </dgm:presLayoutVars>
      </dgm:prSet>
      <dgm:spPr/>
      <dgm:t>
        <a:bodyPr/>
        <a:lstStyle/>
        <a:p>
          <a:endParaRPr lang="en-US"/>
        </a:p>
      </dgm:t>
    </dgm:pt>
  </dgm:ptLst>
  <dgm:cxnLst>
    <dgm:cxn modelId="{20FF6768-9567-4114-A22B-3EBC5CD9ACF4}" type="presOf" srcId="{66EB597D-504B-4730-8DF4-C70659C63996}" destId="{2F805F12-098E-44B3-9BA3-080075209A9E}" srcOrd="0" destOrd="0" presId="urn:microsoft.com/office/officeart/2005/8/layout/radial1"/>
    <dgm:cxn modelId="{105208DC-7CF3-4909-A22A-4651ABE4E9F6}" type="presOf" srcId="{47A5761F-2D43-478C-9417-3DDB56889A2D}" destId="{E0EC89FC-1899-43C4-A148-8334F722421E}" srcOrd="0" destOrd="0" presId="urn:microsoft.com/office/officeart/2005/8/layout/radial1"/>
    <dgm:cxn modelId="{2EB85BA4-B4E9-4D1C-9258-3EA3D2CCBD9A}" srcId="{7BE3FB4B-1351-4FB2-82D5-71FC4E3ED75E}" destId="{EB407050-B084-4251-8BFA-5D9D77149AD2}" srcOrd="1" destOrd="0" parTransId="{9321F506-7800-4729-8109-8587C7196D04}" sibTransId="{7EE786EB-D0AA-41CB-9648-18F140707D32}"/>
    <dgm:cxn modelId="{842162A0-9B59-4A48-B4CA-C6EC24F26192}" type="presOf" srcId="{5D00100D-C4AD-4B55-A485-4D5098B8E744}" destId="{855609CF-2C1C-491A-8729-650E3FACB489}" srcOrd="0" destOrd="0" presId="urn:microsoft.com/office/officeart/2005/8/layout/radial1"/>
    <dgm:cxn modelId="{2F6EDAF3-EE8D-4D8A-97DA-157AB192DBDD}" type="presOf" srcId="{ADAA05B0-48B5-4E8A-A32A-97415A38F5B0}" destId="{B9DE329A-F865-49CD-8695-227E3F047246}" srcOrd="0" destOrd="0" presId="urn:microsoft.com/office/officeart/2005/8/layout/radial1"/>
    <dgm:cxn modelId="{6BAFA379-7173-4FE1-A530-2FB67F27105B}" type="presOf" srcId="{AC2F5305-A39D-44FD-A890-C216C0CDE30E}" destId="{97BF6E2A-12E4-43FC-942A-362F243604CB}" srcOrd="0" destOrd="0" presId="urn:microsoft.com/office/officeart/2005/8/layout/radial1"/>
    <dgm:cxn modelId="{98ECE2FC-17B2-47BD-8AE5-60B8ABBD9E37}" srcId="{7BE3FB4B-1351-4FB2-82D5-71FC4E3ED75E}" destId="{AC2F5305-A39D-44FD-A890-C216C0CDE30E}" srcOrd="0" destOrd="0" parTransId="{9EEB612C-34B8-482A-8B04-3FC1779B3B32}" sibTransId="{C15EAA49-4B58-4011-B5EE-010DCCF9C2A5}"/>
    <dgm:cxn modelId="{BA74262F-DC8A-4393-A76E-67ACDC19DC40}" type="presOf" srcId="{4EAD586E-0E7A-4DB5-AE9C-61914D687238}" destId="{0344C105-D779-450D-A976-50A967AD4447}" srcOrd="0" destOrd="0" presId="urn:microsoft.com/office/officeart/2005/8/layout/radial1"/>
    <dgm:cxn modelId="{1F151F71-4822-49D2-9AC5-1361F4B4582C}" type="presOf" srcId="{35022949-EA85-4968-97E9-F92D94066A93}" destId="{4D13850C-9BFC-419B-8E5F-5D0CBC07636A}" srcOrd="0" destOrd="0" presId="urn:microsoft.com/office/officeart/2005/8/layout/radial1"/>
    <dgm:cxn modelId="{39712CE7-FF45-4414-879A-F30E7A3C3882}" type="presOf" srcId="{47A5761F-2D43-478C-9417-3DDB56889A2D}" destId="{CC463542-C612-4674-A088-68E79CCA0DBD}" srcOrd="1" destOrd="0" presId="urn:microsoft.com/office/officeart/2005/8/layout/radial1"/>
    <dgm:cxn modelId="{1003243F-231C-4EE7-9C28-0710C6CA730E}" srcId="{AC2F5305-A39D-44FD-A890-C216C0CDE30E}" destId="{5D00100D-C4AD-4B55-A485-4D5098B8E744}" srcOrd="2" destOrd="0" parTransId="{35022949-EA85-4968-97E9-F92D94066A93}" sibTransId="{E7CBF1DA-CF2E-4E67-8CE8-198654FA279D}"/>
    <dgm:cxn modelId="{FAC274F1-E601-454E-BEB5-7EB0E5CA3907}" srcId="{7BE3FB4B-1351-4FB2-82D5-71FC4E3ED75E}" destId="{CD95CB9B-8DD2-4299-A442-1D1B371B6C7A}" srcOrd="2" destOrd="0" parTransId="{63E004AF-477D-4698-8764-AFA31AC715E1}" sibTransId="{88034D66-A626-4265-9EAA-D876F518ABB1}"/>
    <dgm:cxn modelId="{A51BF26F-CF01-40B3-AABE-E10A5A21A441}" type="presOf" srcId="{7BE3FB4B-1351-4FB2-82D5-71FC4E3ED75E}" destId="{8601E333-4BF0-49DA-B6A3-6A4962225D31}" srcOrd="0" destOrd="0" presId="urn:microsoft.com/office/officeart/2005/8/layout/radial1"/>
    <dgm:cxn modelId="{6D42B492-DB63-4A57-8EB7-DFADF65714D9}" type="presOf" srcId="{35022949-EA85-4968-97E9-F92D94066A93}" destId="{15F26266-97E3-455E-9D38-0EE3CA44A814}" srcOrd="1" destOrd="0" presId="urn:microsoft.com/office/officeart/2005/8/layout/radial1"/>
    <dgm:cxn modelId="{1B8C661E-B79E-4C13-B4CF-02EE79E7E446}" type="presOf" srcId="{66EB597D-504B-4730-8DF4-C70659C63996}" destId="{4A50317E-24E6-49E2-9868-95E6A7D0BDD6}" srcOrd="1" destOrd="0" presId="urn:microsoft.com/office/officeart/2005/8/layout/radial1"/>
    <dgm:cxn modelId="{9CE25F15-92AD-4F26-BFB3-D00DCD334A6A}" srcId="{AC2F5305-A39D-44FD-A890-C216C0CDE30E}" destId="{ADAA05B0-48B5-4E8A-A32A-97415A38F5B0}" srcOrd="0" destOrd="0" parTransId="{66EB597D-504B-4730-8DF4-C70659C63996}" sibTransId="{0094EC50-52C3-4B54-9B5C-E2F9EE2C902C}"/>
    <dgm:cxn modelId="{0AC1D97F-BBB2-448D-9C43-A2CCE49E3DD7}" srcId="{AC2F5305-A39D-44FD-A890-C216C0CDE30E}" destId="{4EAD586E-0E7A-4DB5-AE9C-61914D687238}" srcOrd="1" destOrd="0" parTransId="{47A5761F-2D43-478C-9417-3DDB56889A2D}" sibTransId="{75FEF8E8-7D3F-4001-98C2-E6DDC9CD4B6E}"/>
    <dgm:cxn modelId="{FA22764F-3509-45DD-9B4B-A13495CAD89D}" type="presParOf" srcId="{8601E333-4BF0-49DA-B6A3-6A4962225D31}" destId="{97BF6E2A-12E4-43FC-942A-362F243604CB}" srcOrd="0" destOrd="0" presId="urn:microsoft.com/office/officeart/2005/8/layout/radial1"/>
    <dgm:cxn modelId="{BB2F241E-2F52-47EB-9EA6-D01D751AFC4B}" type="presParOf" srcId="{8601E333-4BF0-49DA-B6A3-6A4962225D31}" destId="{2F805F12-098E-44B3-9BA3-080075209A9E}" srcOrd="1" destOrd="0" presId="urn:microsoft.com/office/officeart/2005/8/layout/radial1"/>
    <dgm:cxn modelId="{5B3C6CE5-730E-465B-A8D3-C3F8095AE8EA}" type="presParOf" srcId="{2F805F12-098E-44B3-9BA3-080075209A9E}" destId="{4A50317E-24E6-49E2-9868-95E6A7D0BDD6}" srcOrd="0" destOrd="0" presId="urn:microsoft.com/office/officeart/2005/8/layout/radial1"/>
    <dgm:cxn modelId="{4480F7EE-F7AF-4E21-83DD-4C74C284DF0A}" type="presParOf" srcId="{8601E333-4BF0-49DA-B6A3-6A4962225D31}" destId="{B9DE329A-F865-49CD-8695-227E3F047246}" srcOrd="2" destOrd="0" presId="urn:microsoft.com/office/officeart/2005/8/layout/radial1"/>
    <dgm:cxn modelId="{1A9BA78C-BA3E-4A36-99E7-5281D5ADFF5F}" type="presParOf" srcId="{8601E333-4BF0-49DA-B6A3-6A4962225D31}" destId="{E0EC89FC-1899-43C4-A148-8334F722421E}" srcOrd="3" destOrd="0" presId="urn:microsoft.com/office/officeart/2005/8/layout/radial1"/>
    <dgm:cxn modelId="{D4A94295-D77A-4B58-9792-15940D55948E}" type="presParOf" srcId="{E0EC89FC-1899-43C4-A148-8334F722421E}" destId="{CC463542-C612-4674-A088-68E79CCA0DBD}" srcOrd="0" destOrd="0" presId="urn:microsoft.com/office/officeart/2005/8/layout/radial1"/>
    <dgm:cxn modelId="{B835ADCD-AA5A-487C-88B3-CDA8AA0F8F83}" type="presParOf" srcId="{8601E333-4BF0-49DA-B6A3-6A4962225D31}" destId="{0344C105-D779-450D-A976-50A967AD4447}" srcOrd="4" destOrd="0" presId="urn:microsoft.com/office/officeart/2005/8/layout/radial1"/>
    <dgm:cxn modelId="{9148C35E-DBB8-473A-A899-F4E7D9BE1118}" type="presParOf" srcId="{8601E333-4BF0-49DA-B6A3-6A4962225D31}" destId="{4D13850C-9BFC-419B-8E5F-5D0CBC07636A}" srcOrd="5" destOrd="0" presId="urn:microsoft.com/office/officeart/2005/8/layout/radial1"/>
    <dgm:cxn modelId="{1D14E317-0F04-4903-9291-4181C7916A1C}" type="presParOf" srcId="{4D13850C-9BFC-419B-8E5F-5D0CBC07636A}" destId="{15F26266-97E3-455E-9D38-0EE3CA44A814}" srcOrd="0" destOrd="0" presId="urn:microsoft.com/office/officeart/2005/8/layout/radial1"/>
    <dgm:cxn modelId="{9BC77784-F62D-4910-B7AD-1597B3E1427E}" type="presParOf" srcId="{8601E333-4BF0-49DA-B6A3-6A4962225D31}" destId="{855609CF-2C1C-491A-8729-650E3FACB489}" srcOrd="6"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dirty="0">
              <a:latin typeface="Dotum" pitchFamily="34" charset="-127"/>
              <a:ea typeface="Dotum" pitchFamily="34" charset="-127"/>
            </a:rPr>
            <a:t>MAP Reading</a:t>
          </a:r>
        </a:p>
        <a:p>
          <a:r>
            <a:rPr lang="en-US" sz="1100" dirty="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5D29F3B7-2F6A-4079-A8BF-EF86EEDC6B0C}">
      <dgm:prSet phldrT="[Text]" custT="1"/>
      <dgm:spPr/>
      <dgm:t>
        <a:bodyPr/>
        <a:lstStyle/>
        <a:p>
          <a:r>
            <a:rPr lang="en-US" sz="1000">
              <a:latin typeface="Dotum" pitchFamily="34" charset="-127"/>
              <a:ea typeface="Dotum" pitchFamily="34" charset="-127"/>
            </a:rPr>
            <a:t>MAP Math</a:t>
          </a:r>
        </a:p>
        <a:p>
          <a:r>
            <a:rPr lang="en-US" sz="1000">
              <a:latin typeface="Dotum" pitchFamily="34" charset="-127"/>
              <a:ea typeface="Dotum" pitchFamily="34" charset="-127"/>
            </a:rPr>
            <a:t>(.85**)</a:t>
          </a:r>
        </a:p>
      </dgm:t>
    </dgm:pt>
    <dgm:pt modelId="{4CCE611F-883B-46BF-886E-2AF5609F2D73}" type="parTrans" cxnId="{E7E14C4A-BA91-4070-8948-CB962B503546}">
      <dgm:prSet/>
      <dgm:spPr/>
      <dgm:t>
        <a:bodyPr/>
        <a:lstStyle/>
        <a:p>
          <a:endParaRPr lang="en-US"/>
        </a:p>
      </dgm:t>
    </dgm:pt>
    <dgm:pt modelId="{6AF58CC5-CD09-4BE0-A016-F804887AD77C}" type="sibTrans" cxnId="{E7E14C4A-BA91-4070-8948-CB962B503546}">
      <dgm:prSet/>
      <dgm:spPr/>
      <dgm:t>
        <a:bodyPr/>
        <a:lstStyle/>
        <a:p>
          <a:endParaRPr lang="en-US"/>
        </a:p>
      </dgm:t>
    </dgm:pt>
    <dgm:pt modelId="{26338DFE-68BE-4303-9B1D-AEB5D46F39D9}">
      <dgm:prSet phldrT="[Text]" custT="1"/>
      <dgm:spPr/>
      <dgm:t>
        <a:bodyPr/>
        <a:lstStyle/>
        <a:p>
          <a:r>
            <a:rPr lang="en-US" sz="1000" dirty="0">
              <a:latin typeface="Dotum" pitchFamily="34" charset="-127"/>
              <a:ea typeface="Dotum" pitchFamily="34" charset="-127"/>
            </a:rPr>
            <a:t>MCA Reading</a:t>
          </a:r>
        </a:p>
        <a:p>
          <a:r>
            <a:rPr lang="en-US" sz="1000" dirty="0">
              <a:latin typeface="Dotum" pitchFamily="34" charset="-127"/>
              <a:ea typeface="Dotum" pitchFamily="34" charset="-127"/>
            </a:rPr>
            <a:t>(.34**)</a:t>
          </a:r>
        </a:p>
      </dgm:t>
    </dgm:pt>
    <dgm:pt modelId="{9BD81C4B-BC17-4690-A21A-D993EC2EF395}" type="parTrans" cxnId="{BA1FD7B6-8FA5-4C6F-A02D-E4B75651794D}">
      <dgm:prSet/>
      <dgm:spPr/>
      <dgm:t>
        <a:bodyPr/>
        <a:lstStyle/>
        <a:p>
          <a:endParaRPr lang="en-US"/>
        </a:p>
      </dgm:t>
    </dgm:pt>
    <dgm:pt modelId="{38D0CEAF-34BE-40AE-8B30-EF8C2D257E34}" type="sibTrans" cxnId="{BA1FD7B6-8FA5-4C6F-A02D-E4B75651794D}">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9321F506-7800-4729-8109-8587C7196D04}" type="parTrans" cxnId="{2EB85BA4-B4E9-4D1C-9258-3EA3D2CCBD9A}">
      <dgm:prSet/>
      <dgm:spPr/>
      <dgm:t>
        <a:bodyPr/>
        <a:lstStyle/>
        <a:p>
          <a:endParaRPr lang="en-US"/>
        </a:p>
      </dgm:t>
    </dgm:pt>
    <dgm:pt modelId="{7EE786EB-D0AA-41CB-9648-18F140707D32}" type="sibTrans" cxnId="{2EB85BA4-B4E9-4D1C-9258-3EA3D2CCBD9A}">
      <dgm:prSet/>
      <dgm:spPr/>
      <dgm:t>
        <a:bodyPr/>
        <a:lstStyle/>
        <a:p>
          <a:endParaRPr lang="en-US"/>
        </a:p>
      </dgm:t>
    </dgm:pt>
    <dgm:pt modelId="{960C2A10-9A58-4FCB-95A9-DDD00A561811}">
      <dgm:prSet phldrT="[Text]" custT="1"/>
      <dgm:spPr/>
      <dgm:t>
        <a:bodyPr/>
        <a:lstStyle/>
        <a:p>
          <a:r>
            <a:rPr lang="en-US" sz="1000">
              <a:latin typeface="Dotum" pitchFamily="34" charset="-127"/>
              <a:ea typeface="Dotum" pitchFamily="34" charset="-127"/>
            </a:rPr>
            <a:t>Percept. of Parents</a:t>
          </a:r>
        </a:p>
        <a:p>
          <a:r>
            <a:rPr lang="en-US" sz="1000">
              <a:latin typeface="Dotum" pitchFamily="34" charset="-127"/>
              <a:ea typeface="Dotum" pitchFamily="34" charset="-127"/>
            </a:rPr>
            <a:t>.23**</a:t>
          </a:r>
        </a:p>
      </dgm:t>
    </dgm:pt>
    <dgm:pt modelId="{3984F301-CA54-46FB-AC38-1453378557BE}" type="parTrans" cxnId="{5C9B0CA6-6A73-41F3-9E62-8749151A1129}">
      <dgm:prSet/>
      <dgm:spPr/>
      <dgm:t>
        <a:bodyPr/>
        <a:lstStyle/>
        <a:p>
          <a:endParaRPr lang="en-US"/>
        </a:p>
      </dgm:t>
    </dgm:pt>
    <dgm:pt modelId="{13D8AA25-E014-427B-B87A-6616F17F099C}" type="sibTrans" cxnId="{5C9B0CA6-6A73-41F3-9E62-8749151A1129}">
      <dgm:prSet/>
      <dgm:spPr/>
      <dgm:t>
        <a:bodyPr/>
        <a:lstStyle/>
        <a:p>
          <a:endParaRPr lang="en-US"/>
        </a:p>
      </dgm:t>
    </dgm:pt>
    <dgm:pt modelId="{FE6389CB-DD62-4845-A284-A378D4551983}">
      <dgm:prSet phldrT="[Text]" custT="1"/>
      <dgm:spPr/>
      <dgm:t>
        <a:bodyPr/>
        <a:lstStyle/>
        <a:p>
          <a:r>
            <a:rPr lang="en-US" sz="1000" dirty="0">
              <a:latin typeface="Dotum" pitchFamily="34" charset="-127"/>
              <a:ea typeface="Dotum" pitchFamily="34" charset="-127"/>
            </a:rPr>
            <a:t>Percept. of Behavior</a:t>
          </a:r>
        </a:p>
        <a:p>
          <a:r>
            <a:rPr lang="en-US" sz="1000" dirty="0">
              <a:latin typeface="Dotum" pitchFamily="34" charset="-127"/>
              <a:ea typeface="Dotum" pitchFamily="34" charset="-127"/>
            </a:rPr>
            <a:t>(.47**)</a:t>
          </a:r>
        </a:p>
      </dgm:t>
    </dgm:pt>
    <dgm:pt modelId="{4849C827-ADE7-4DBC-BED7-7E9AF2606E67}" type="parTrans" cxnId="{338FB81C-8EC1-4443-8060-B34A6AA92D45}">
      <dgm:prSet/>
      <dgm:spPr/>
      <dgm:t>
        <a:bodyPr/>
        <a:lstStyle/>
        <a:p>
          <a:endParaRPr lang="en-US"/>
        </a:p>
      </dgm:t>
    </dgm:pt>
    <dgm:pt modelId="{3961A01A-28B8-4628-A48A-C4785CE2CEE9}" type="sibTrans" cxnId="{338FB81C-8EC1-4443-8060-B34A6AA92D45}">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106911" custScaleY="106619"/>
      <dgm:spPr/>
      <dgm:t>
        <a:bodyPr/>
        <a:lstStyle/>
        <a:p>
          <a:endParaRPr lang="en-US"/>
        </a:p>
      </dgm:t>
    </dgm:pt>
    <dgm:pt modelId="{037390AC-9F1D-4530-B8A2-DE40C9E14109}" type="pres">
      <dgm:prSet presAssocID="{4CCE611F-883B-46BF-886E-2AF5609F2D73}" presName="Name9" presStyleLbl="parChTrans1D2" presStyleIdx="0" presStyleCnt="4"/>
      <dgm:spPr/>
      <dgm:t>
        <a:bodyPr/>
        <a:lstStyle/>
        <a:p>
          <a:endParaRPr lang="en-US"/>
        </a:p>
      </dgm:t>
    </dgm:pt>
    <dgm:pt modelId="{780C15E0-63B9-4947-A919-53ABD7291F71}" type="pres">
      <dgm:prSet presAssocID="{4CCE611F-883B-46BF-886E-2AF5609F2D73}" presName="connTx" presStyleLbl="parChTrans1D2" presStyleIdx="0" presStyleCnt="4"/>
      <dgm:spPr/>
      <dgm:t>
        <a:bodyPr/>
        <a:lstStyle/>
        <a:p>
          <a:endParaRPr lang="en-US"/>
        </a:p>
      </dgm:t>
    </dgm:pt>
    <dgm:pt modelId="{9A2E3E54-230E-4359-BF76-5E89C4B405F6}" type="pres">
      <dgm:prSet presAssocID="{5D29F3B7-2F6A-4079-A8BF-EF86EEDC6B0C}" presName="node" presStyleLbl="node1" presStyleIdx="0" presStyleCnt="4">
        <dgm:presLayoutVars>
          <dgm:bulletEnabled val="1"/>
        </dgm:presLayoutVars>
      </dgm:prSet>
      <dgm:spPr/>
      <dgm:t>
        <a:bodyPr/>
        <a:lstStyle/>
        <a:p>
          <a:endParaRPr lang="en-US"/>
        </a:p>
      </dgm:t>
    </dgm:pt>
    <dgm:pt modelId="{094AC91E-05B6-4A83-B16E-999C0C28AAA3}" type="pres">
      <dgm:prSet presAssocID="{3984F301-CA54-46FB-AC38-1453378557BE}" presName="Name9" presStyleLbl="parChTrans1D2" presStyleIdx="1" presStyleCnt="4"/>
      <dgm:spPr/>
      <dgm:t>
        <a:bodyPr/>
        <a:lstStyle/>
        <a:p>
          <a:endParaRPr lang="en-US"/>
        </a:p>
      </dgm:t>
    </dgm:pt>
    <dgm:pt modelId="{2C99546C-1EF8-41F8-AF4A-E20EFA2A423E}" type="pres">
      <dgm:prSet presAssocID="{3984F301-CA54-46FB-AC38-1453378557BE}" presName="connTx" presStyleLbl="parChTrans1D2" presStyleIdx="1" presStyleCnt="4"/>
      <dgm:spPr/>
      <dgm:t>
        <a:bodyPr/>
        <a:lstStyle/>
        <a:p>
          <a:endParaRPr lang="en-US"/>
        </a:p>
      </dgm:t>
    </dgm:pt>
    <dgm:pt modelId="{55B9F935-57D6-4B54-AE0A-8E791FEAF3EE}" type="pres">
      <dgm:prSet presAssocID="{960C2A10-9A58-4FCB-95A9-DDD00A561811}" presName="node" presStyleLbl="node1" presStyleIdx="1" presStyleCnt="4">
        <dgm:presLayoutVars>
          <dgm:bulletEnabled val="1"/>
        </dgm:presLayoutVars>
      </dgm:prSet>
      <dgm:spPr/>
      <dgm:t>
        <a:bodyPr/>
        <a:lstStyle/>
        <a:p>
          <a:endParaRPr lang="en-US"/>
        </a:p>
      </dgm:t>
    </dgm:pt>
    <dgm:pt modelId="{B7A49673-766F-43AB-9BC6-A8EC46D0FCD3}" type="pres">
      <dgm:prSet presAssocID="{4849C827-ADE7-4DBC-BED7-7E9AF2606E67}" presName="Name9" presStyleLbl="parChTrans1D2" presStyleIdx="2" presStyleCnt="4"/>
      <dgm:spPr/>
      <dgm:t>
        <a:bodyPr/>
        <a:lstStyle/>
        <a:p>
          <a:endParaRPr lang="en-US"/>
        </a:p>
      </dgm:t>
    </dgm:pt>
    <dgm:pt modelId="{6C791925-516F-4596-88EE-E4E7B3F49E24}" type="pres">
      <dgm:prSet presAssocID="{4849C827-ADE7-4DBC-BED7-7E9AF2606E67}" presName="connTx" presStyleLbl="parChTrans1D2" presStyleIdx="2" presStyleCnt="4"/>
      <dgm:spPr/>
      <dgm:t>
        <a:bodyPr/>
        <a:lstStyle/>
        <a:p>
          <a:endParaRPr lang="en-US"/>
        </a:p>
      </dgm:t>
    </dgm:pt>
    <dgm:pt modelId="{2E255B2B-DEEF-4563-815F-BE7F1A76C169}" type="pres">
      <dgm:prSet presAssocID="{FE6389CB-DD62-4845-A284-A378D4551983}" presName="node" presStyleLbl="node1" presStyleIdx="2" presStyleCnt="4">
        <dgm:presLayoutVars>
          <dgm:bulletEnabled val="1"/>
        </dgm:presLayoutVars>
      </dgm:prSet>
      <dgm:spPr/>
      <dgm:t>
        <a:bodyPr/>
        <a:lstStyle/>
        <a:p>
          <a:endParaRPr lang="en-US"/>
        </a:p>
      </dgm:t>
    </dgm:pt>
    <dgm:pt modelId="{72EEF1F8-07F0-4702-9E09-2735EA71F7B5}" type="pres">
      <dgm:prSet presAssocID="{9BD81C4B-BC17-4690-A21A-D993EC2EF395}" presName="Name9" presStyleLbl="parChTrans1D2" presStyleIdx="3" presStyleCnt="4"/>
      <dgm:spPr/>
      <dgm:t>
        <a:bodyPr/>
        <a:lstStyle/>
        <a:p>
          <a:endParaRPr lang="en-US"/>
        </a:p>
      </dgm:t>
    </dgm:pt>
    <dgm:pt modelId="{A8D99D84-0FFE-40AB-BBDB-941A7E981128}" type="pres">
      <dgm:prSet presAssocID="{9BD81C4B-BC17-4690-A21A-D993EC2EF395}" presName="connTx" presStyleLbl="parChTrans1D2" presStyleIdx="3" presStyleCnt="4"/>
      <dgm:spPr/>
      <dgm:t>
        <a:bodyPr/>
        <a:lstStyle/>
        <a:p>
          <a:endParaRPr lang="en-US"/>
        </a:p>
      </dgm:t>
    </dgm:pt>
    <dgm:pt modelId="{49D85D9F-133F-4ADE-8C2C-0854D63E7094}" type="pres">
      <dgm:prSet presAssocID="{26338DFE-68BE-4303-9B1D-AEB5D46F39D9}" presName="node" presStyleLbl="node1" presStyleIdx="3" presStyleCnt="4">
        <dgm:presLayoutVars>
          <dgm:bulletEnabled val="1"/>
        </dgm:presLayoutVars>
      </dgm:prSet>
      <dgm:spPr/>
      <dgm:t>
        <a:bodyPr/>
        <a:lstStyle/>
        <a:p>
          <a:endParaRPr lang="en-US"/>
        </a:p>
      </dgm:t>
    </dgm:pt>
  </dgm:ptLst>
  <dgm:cxnLst>
    <dgm:cxn modelId="{E7E14C4A-BA91-4070-8948-CB962B503546}" srcId="{AC2F5305-A39D-44FD-A890-C216C0CDE30E}" destId="{5D29F3B7-2F6A-4079-A8BF-EF86EEDC6B0C}" srcOrd="0" destOrd="0" parTransId="{4CCE611F-883B-46BF-886E-2AF5609F2D73}" sibTransId="{6AF58CC5-CD09-4BE0-A016-F804887AD77C}"/>
    <dgm:cxn modelId="{8F9145D9-58A1-44E2-B2EA-AE01EDBCC123}" type="presOf" srcId="{4CCE611F-883B-46BF-886E-2AF5609F2D73}" destId="{037390AC-9F1D-4530-B8A2-DE40C9E14109}" srcOrd="0" destOrd="0" presId="urn:microsoft.com/office/officeart/2005/8/layout/radial1"/>
    <dgm:cxn modelId="{881FAE65-51BB-4509-8141-C196D4C37D0E}" type="presOf" srcId="{FE6389CB-DD62-4845-A284-A378D4551983}" destId="{2E255B2B-DEEF-4563-815F-BE7F1A76C169}" srcOrd="0" destOrd="0" presId="urn:microsoft.com/office/officeart/2005/8/layout/radial1"/>
    <dgm:cxn modelId="{2EB85BA4-B4E9-4D1C-9258-3EA3D2CCBD9A}" srcId="{7BE3FB4B-1351-4FB2-82D5-71FC4E3ED75E}" destId="{EB407050-B084-4251-8BFA-5D9D77149AD2}" srcOrd="1" destOrd="0" parTransId="{9321F506-7800-4729-8109-8587C7196D04}" sibTransId="{7EE786EB-D0AA-41CB-9648-18F140707D32}"/>
    <dgm:cxn modelId="{D086B048-1021-4DF4-AC96-BB1CDB08BE09}" type="presOf" srcId="{960C2A10-9A58-4FCB-95A9-DDD00A561811}" destId="{55B9F935-57D6-4B54-AE0A-8E791FEAF3EE}" srcOrd="0" destOrd="0" presId="urn:microsoft.com/office/officeart/2005/8/layout/radial1"/>
    <dgm:cxn modelId="{7874B61B-E120-46A9-8B6D-BBE6459020AC}" type="presOf" srcId="{4849C827-ADE7-4DBC-BED7-7E9AF2606E67}" destId="{B7A49673-766F-43AB-9BC6-A8EC46D0FCD3}" srcOrd="0" destOrd="0" presId="urn:microsoft.com/office/officeart/2005/8/layout/radial1"/>
    <dgm:cxn modelId="{39B9AD9E-8A43-4A6A-B918-1ABFCA3E5FBE}" type="presOf" srcId="{3984F301-CA54-46FB-AC38-1453378557BE}" destId="{094AC91E-05B6-4A83-B16E-999C0C28AAA3}" srcOrd="0" destOrd="0" presId="urn:microsoft.com/office/officeart/2005/8/layout/radial1"/>
    <dgm:cxn modelId="{98ECE2FC-17B2-47BD-8AE5-60B8ABBD9E37}" srcId="{7BE3FB4B-1351-4FB2-82D5-71FC4E3ED75E}" destId="{AC2F5305-A39D-44FD-A890-C216C0CDE30E}" srcOrd="0" destOrd="0" parTransId="{9EEB612C-34B8-482A-8B04-3FC1779B3B32}" sibTransId="{C15EAA49-4B58-4011-B5EE-010DCCF9C2A5}"/>
    <dgm:cxn modelId="{338FB81C-8EC1-4443-8060-B34A6AA92D45}" srcId="{AC2F5305-A39D-44FD-A890-C216C0CDE30E}" destId="{FE6389CB-DD62-4845-A284-A378D4551983}" srcOrd="2" destOrd="0" parTransId="{4849C827-ADE7-4DBC-BED7-7E9AF2606E67}" sibTransId="{3961A01A-28B8-4628-A48A-C4785CE2CEE9}"/>
    <dgm:cxn modelId="{35DB43D8-8A97-4A2F-8316-7FC7303A3580}" type="presOf" srcId="{3984F301-CA54-46FB-AC38-1453378557BE}" destId="{2C99546C-1EF8-41F8-AF4A-E20EFA2A423E}" srcOrd="1" destOrd="0" presId="urn:microsoft.com/office/officeart/2005/8/layout/radial1"/>
    <dgm:cxn modelId="{C273F1DA-3D67-4EBC-9FBF-8EE5C0B27C75}" type="presOf" srcId="{4CCE611F-883B-46BF-886E-2AF5609F2D73}" destId="{780C15E0-63B9-4947-A919-53ABD7291F71}" srcOrd="1" destOrd="0" presId="urn:microsoft.com/office/officeart/2005/8/layout/radial1"/>
    <dgm:cxn modelId="{5C9B0CA6-6A73-41F3-9E62-8749151A1129}" srcId="{AC2F5305-A39D-44FD-A890-C216C0CDE30E}" destId="{960C2A10-9A58-4FCB-95A9-DDD00A561811}" srcOrd="1" destOrd="0" parTransId="{3984F301-CA54-46FB-AC38-1453378557BE}" sibTransId="{13D8AA25-E014-427B-B87A-6616F17F099C}"/>
    <dgm:cxn modelId="{A1BA4A4A-7AF2-44F6-91BD-845036E0CA86}" type="presOf" srcId="{9BD81C4B-BC17-4690-A21A-D993EC2EF395}" destId="{72EEF1F8-07F0-4702-9E09-2735EA71F7B5}" srcOrd="0" destOrd="0" presId="urn:microsoft.com/office/officeart/2005/8/layout/radial1"/>
    <dgm:cxn modelId="{E884AF5A-752A-4065-B1F8-D2640F905742}" type="presOf" srcId="{9BD81C4B-BC17-4690-A21A-D993EC2EF395}" destId="{A8D99D84-0FFE-40AB-BBDB-941A7E981128}" srcOrd="1" destOrd="0" presId="urn:microsoft.com/office/officeart/2005/8/layout/radial1"/>
    <dgm:cxn modelId="{FAC274F1-E601-454E-BEB5-7EB0E5CA3907}" srcId="{7BE3FB4B-1351-4FB2-82D5-71FC4E3ED75E}" destId="{CD95CB9B-8DD2-4299-A442-1D1B371B6C7A}" srcOrd="2" destOrd="0" parTransId="{63E004AF-477D-4698-8764-AFA31AC715E1}" sibTransId="{88034D66-A626-4265-9EAA-D876F518ABB1}"/>
    <dgm:cxn modelId="{035C4853-A251-4B3D-9385-00E6E357BB82}" type="presOf" srcId="{AC2F5305-A39D-44FD-A890-C216C0CDE30E}" destId="{97BF6E2A-12E4-43FC-942A-362F243604CB}" srcOrd="0" destOrd="0" presId="urn:microsoft.com/office/officeart/2005/8/layout/radial1"/>
    <dgm:cxn modelId="{0D73CEFB-2F1E-45A0-B372-442DA81339F1}" type="presOf" srcId="{7BE3FB4B-1351-4FB2-82D5-71FC4E3ED75E}" destId="{8601E333-4BF0-49DA-B6A3-6A4962225D31}" srcOrd="0" destOrd="0" presId="urn:microsoft.com/office/officeart/2005/8/layout/radial1"/>
    <dgm:cxn modelId="{7BEC2827-5364-450E-B3E0-29AD27A30446}" type="presOf" srcId="{5D29F3B7-2F6A-4079-A8BF-EF86EEDC6B0C}" destId="{9A2E3E54-230E-4359-BF76-5E89C4B405F6}" srcOrd="0" destOrd="0" presId="urn:microsoft.com/office/officeart/2005/8/layout/radial1"/>
    <dgm:cxn modelId="{B07BCBA9-BFBA-4F98-AB38-8E73761A6E11}" type="presOf" srcId="{26338DFE-68BE-4303-9B1D-AEB5D46F39D9}" destId="{49D85D9F-133F-4ADE-8C2C-0854D63E7094}" srcOrd="0" destOrd="0" presId="urn:microsoft.com/office/officeart/2005/8/layout/radial1"/>
    <dgm:cxn modelId="{BA1FD7B6-8FA5-4C6F-A02D-E4B75651794D}" srcId="{AC2F5305-A39D-44FD-A890-C216C0CDE30E}" destId="{26338DFE-68BE-4303-9B1D-AEB5D46F39D9}" srcOrd="3" destOrd="0" parTransId="{9BD81C4B-BC17-4690-A21A-D993EC2EF395}" sibTransId="{38D0CEAF-34BE-40AE-8B30-EF8C2D257E34}"/>
    <dgm:cxn modelId="{F55A05A7-3FD3-4886-8B05-5B03ADA8E673}" type="presOf" srcId="{4849C827-ADE7-4DBC-BED7-7E9AF2606E67}" destId="{6C791925-516F-4596-88EE-E4E7B3F49E24}" srcOrd="1" destOrd="0" presId="urn:microsoft.com/office/officeart/2005/8/layout/radial1"/>
    <dgm:cxn modelId="{2C669390-F8F4-4A60-8946-2A0760013F5F}" type="presParOf" srcId="{8601E333-4BF0-49DA-B6A3-6A4962225D31}" destId="{97BF6E2A-12E4-43FC-942A-362F243604CB}" srcOrd="0" destOrd="0" presId="urn:microsoft.com/office/officeart/2005/8/layout/radial1"/>
    <dgm:cxn modelId="{D7F2665B-4F67-4333-9308-3602484168D7}" type="presParOf" srcId="{8601E333-4BF0-49DA-B6A3-6A4962225D31}" destId="{037390AC-9F1D-4530-B8A2-DE40C9E14109}" srcOrd="1" destOrd="0" presId="urn:microsoft.com/office/officeart/2005/8/layout/radial1"/>
    <dgm:cxn modelId="{60F4DB79-EF87-4BB3-828E-89521B8367B9}" type="presParOf" srcId="{037390AC-9F1D-4530-B8A2-DE40C9E14109}" destId="{780C15E0-63B9-4947-A919-53ABD7291F71}" srcOrd="0" destOrd="0" presId="urn:microsoft.com/office/officeart/2005/8/layout/radial1"/>
    <dgm:cxn modelId="{EAB46FB0-3C5B-4C52-956F-1FFAB456943B}" type="presParOf" srcId="{8601E333-4BF0-49DA-B6A3-6A4962225D31}" destId="{9A2E3E54-230E-4359-BF76-5E89C4B405F6}" srcOrd="2" destOrd="0" presId="urn:microsoft.com/office/officeart/2005/8/layout/radial1"/>
    <dgm:cxn modelId="{CB5EACA5-C815-44DE-BE77-E277DD137CED}" type="presParOf" srcId="{8601E333-4BF0-49DA-B6A3-6A4962225D31}" destId="{094AC91E-05B6-4A83-B16E-999C0C28AAA3}" srcOrd="3" destOrd="0" presId="urn:microsoft.com/office/officeart/2005/8/layout/radial1"/>
    <dgm:cxn modelId="{0121E4E4-90B8-4CF5-9DC5-AACA609F7B18}" type="presParOf" srcId="{094AC91E-05B6-4A83-B16E-999C0C28AAA3}" destId="{2C99546C-1EF8-41F8-AF4A-E20EFA2A423E}" srcOrd="0" destOrd="0" presId="urn:microsoft.com/office/officeart/2005/8/layout/radial1"/>
    <dgm:cxn modelId="{71F54B47-BA05-4473-9D79-930659C61019}" type="presParOf" srcId="{8601E333-4BF0-49DA-B6A3-6A4962225D31}" destId="{55B9F935-57D6-4B54-AE0A-8E791FEAF3EE}" srcOrd="4" destOrd="0" presId="urn:microsoft.com/office/officeart/2005/8/layout/radial1"/>
    <dgm:cxn modelId="{B48C06E7-B13C-416C-AD64-284C982AAF3A}" type="presParOf" srcId="{8601E333-4BF0-49DA-B6A3-6A4962225D31}" destId="{B7A49673-766F-43AB-9BC6-A8EC46D0FCD3}" srcOrd="5" destOrd="0" presId="urn:microsoft.com/office/officeart/2005/8/layout/radial1"/>
    <dgm:cxn modelId="{B633561F-DEA9-4A75-AC44-8133554FFBD1}" type="presParOf" srcId="{B7A49673-766F-43AB-9BC6-A8EC46D0FCD3}" destId="{6C791925-516F-4596-88EE-E4E7B3F49E24}" srcOrd="0" destOrd="0" presId="urn:microsoft.com/office/officeart/2005/8/layout/radial1"/>
    <dgm:cxn modelId="{8820AC72-018B-4844-9DB5-B3441C7905D9}" type="presParOf" srcId="{8601E333-4BF0-49DA-B6A3-6A4962225D31}" destId="{2E255B2B-DEEF-4563-815F-BE7F1A76C169}" srcOrd="6" destOrd="0" presId="urn:microsoft.com/office/officeart/2005/8/layout/radial1"/>
    <dgm:cxn modelId="{B89B6523-F00C-4652-A076-33FC592F8B9F}" type="presParOf" srcId="{8601E333-4BF0-49DA-B6A3-6A4962225D31}" destId="{72EEF1F8-07F0-4702-9E09-2735EA71F7B5}" srcOrd="7" destOrd="0" presId="urn:microsoft.com/office/officeart/2005/8/layout/radial1"/>
    <dgm:cxn modelId="{E7F073B4-51E2-49BA-B385-67E1C6EC0BC5}" type="presParOf" srcId="{72EEF1F8-07F0-4702-9E09-2735EA71F7B5}" destId="{A8D99D84-0FFE-40AB-BBDB-941A7E981128}" srcOrd="0" destOrd="0" presId="urn:microsoft.com/office/officeart/2005/8/layout/radial1"/>
    <dgm:cxn modelId="{C5E35539-3616-414A-9874-35DF7964EB9F}" type="presParOf" srcId="{8601E333-4BF0-49DA-B6A3-6A4962225D31}" destId="{49D85D9F-133F-4ADE-8C2C-0854D63E7094}"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a:latin typeface="Dotum" pitchFamily="34" charset="-127"/>
              <a:ea typeface="Dotum" pitchFamily="34" charset="-127"/>
            </a:rPr>
            <a:t>MCA Reading</a:t>
          </a:r>
        </a:p>
        <a:p>
          <a:r>
            <a:rPr lang="en-US" sz="110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5D00100D-C4AD-4B55-A485-4D5098B8E744}">
      <dgm:prSet phldrT="[Text]" custT="1"/>
      <dgm:spPr/>
      <dgm:t>
        <a:bodyPr/>
        <a:lstStyle/>
        <a:p>
          <a:endParaRPr lang="en-US"/>
        </a:p>
      </dgm:t>
    </dgm:pt>
    <dgm:pt modelId="{35022949-EA85-4968-97E9-F92D94066A93}" type="parTrans" cxnId="{1003243F-231C-4EE7-9C28-0710C6CA730E}">
      <dgm:prSet/>
      <dgm:spPr/>
      <dgm:t>
        <a:bodyPr/>
        <a:lstStyle/>
        <a:p>
          <a:endParaRPr lang="en-US"/>
        </a:p>
      </dgm:t>
    </dgm:pt>
    <dgm:pt modelId="{E7CBF1DA-CF2E-4E67-8CE8-198654FA279D}" type="sibTrans" cxnId="{1003243F-231C-4EE7-9C28-0710C6CA730E}">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9321F506-7800-4729-8109-8587C7196D04}" type="parTrans" cxnId="{2EB85BA4-B4E9-4D1C-9258-3EA3D2CCBD9A}">
      <dgm:prSet/>
      <dgm:spPr/>
      <dgm:t>
        <a:bodyPr/>
        <a:lstStyle/>
        <a:p>
          <a:endParaRPr lang="en-US"/>
        </a:p>
      </dgm:t>
    </dgm:pt>
    <dgm:pt modelId="{7EE786EB-D0AA-41CB-9648-18F140707D32}" type="sibTrans" cxnId="{2EB85BA4-B4E9-4D1C-9258-3EA3D2CCBD9A}">
      <dgm:prSet/>
      <dgm:spPr/>
      <dgm:t>
        <a:bodyPr/>
        <a:lstStyle/>
        <a:p>
          <a:endParaRPr lang="en-US"/>
        </a:p>
      </dgm:t>
    </dgm:pt>
    <dgm:pt modelId="{ADAA05B0-48B5-4E8A-A32A-97415A38F5B0}">
      <dgm:prSet phldrT="[Text]" custT="1"/>
      <dgm:spPr/>
      <dgm:t>
        <a:bodyPr/>
        <a:lstStyle/>
        <a:p>
          <a:r>
            <a:rPr lang="en-US" sz="1000" dirty="0">
              <a:latin typeface="Dotum" pitchFamily="34" charset="-127"/>
              <a:ea typeface="Dotum" pitchFamily="34" charset="-127"/>
            </a:rPr>
            <a:t>MCA Math</a:t>
          </a:r>
        </a:p>
        <a:p>
          <a:r>
            <a:rPr lang="en-US" sz="1000" dirty="0">
              <a:latin typeface="Dotum" pitchFamily="34" charset="-127"/>
              <a:ea typeface="Dotum" pitchFamily="34" charset="-127"/>
            </a:rPr>
            <a:t>(.78**)</a:t>
          </a:r>
        </a:p>
      </dgm:t>
    </dgm:pt>
    <dgm:pt modelId="{66EB597D-504B-4730-8DF4-C70659C63996}" type="parTrans" cxnId="{9CE25F15-92AD-4F26-BFB3-D00DCD334A6A}">
      <dgm:prSet/>
      <dgm:spPr/>
      <dgm:t>
        <a:bodyPr/>
        <a:lstStyle/>
        <a:p>
          <a:endParaRPr lang="en-US"/>
        </a:p>
      </dgm:t>
    </dgm:pt>
    <dgm:pt modelId="{0094EC50-52C3-4B54-9B5C-E2F9EE2C902C}" type="sibTrans" cxnId="{9CE25F15-92AD-4F26-BFB3-D00DCD334A6A}">
      <dgm:prSet/>
      <dgm:spPr/>
      <dgm:t>
        <a:bodyPr/>
        <a:lstStyle/>
        <a:p>
          <a:endParaRPr lang="en-US"/>
        </a:p>
      </dgm:t>
    </dgm:pt>
    <dgm:pt modelId="{4EAD586E-0E7A-4DB5-AE9C-61914D687238}">
      <dgm:prSet phldrT="[Text]" custT="1"/>
      <dgm:spPr/>
      <dgm:t>
        <a:bodyPr/>
        <a:lstStyle/>
        <a:p>
          <a:r>
            <a:rPr lang="en-US" sz="1000" dirty="0">
              <a:latin typeface="Dotum" pitchFamily="34" charset="-127"/>
              <a:ea typeface="Dotum" pitchFamily="34" charset="-127"/>
            </a:rPr>
            <a:t>MAP Math</a:t>
          </a:r>
        </a:p>
        <a:p>
          <a:r>
            <a:rPr lang="en-US" sz="1000" dirty="0">
              <a:latin typeface="Dotum" pitchFamily="34" charset="-127"/>
              <a:ea typeface="Dotum" pitchFamily="34" charset="-127"/>
            </a:rPr>
            <a:t>(.26**)</a:t>
          </a:r>
        </a:p>
      </dgm:t>
    </dgm:pt>
    <dgm:pt modelId="{47A5761F-2D43-478C-9417-3DDB56889A2D}" type="parTrans" cxnId="{0AC1D97F-BBB2-448D-9C43-A2CCE49E3DD7}">
      <dgm:prSet/>
      <dgm:spPr/>
      <dgm:t>
        <a:bodyPr/>
        <a:lstStyle/>
        <a:p>
          <a:endParaRPr lang="en-US"/>
        </a:p>
      </dgm:t>
    </dgm:pt>
    <dgm:pt modelId="{75FEF8E8-7D3F-4001-98C2-E6DDC9CD4B6E}" type="sibTrans" cxnId="{0AC1D97F-BBB2-448D-9C43-A2CCE49E3DD7}">
      <dgm:prSet/>
      <dgm:spPr/>
      <dgm:t>
        <a:bodyPr/>
        <a:lstStyle/>
        <a:p>
          <a:endParaRPr lang="en-US"/>
        </a:p>
      </dgm:t>
    </dgm:pt>
    <dgm:pt modelId="{A4384B19-94D0-4187-A730-4277567FC1EC}">
      <dgm:prSet phldrT="[Text]" custT="1"/>
      <dgm:spPr/>
      <dgm:t>
        <a:bodyPr/>
        <a:lstStyle/>
        <a:p>
          <a:r>
            <a:rPr lang="en-US" sz="1000" dirty="0">
              <a:latin typeface="Dotum" pitchFamily="34" charset="-127"/>
              <a:ea typeface="Dotum" pitchFamily="34" charset="-127"/>
            </a:rPr>
            <a:t>MAP Reading</a:t>
          </a:r>
        </a:p>
        <a:p>
          <a:r>
            <a:rPr lang="en-US" sz="1000" dirty="0">
              <a:latin typeface="Dotum" pitchFamily="34" charset="-127"/>
              <a:ea typeface="Dotum" pitchFamily="34" charset="-127"/>
            </a:rPr>
            <a:t>(.34**)</a:t>
          </a:r>
        </a:p>
      </dgm:t>
    </dgm:pt>
    <dgm:pt modelId="{6DACB633-27A0-4C24-9CE5-6346EC27B862}" type="parTrans" cxnId="{2832E3D6-1A8C-4AF9-B11B-C6ED0FC2C29D}">
      <dgm:prSet/>
      <dgm:spPr/>
      <dgm:t>
        <a:bodyPr/>
        <a:lstStyle/>
        <a:p>
          <a:endParaRPr lang="en-US"/>
        </a:p>
      </dgm:t>
    </dgm:pt>
    <dgm:pt modelId="{199C84E1-C511-4167-A577-9C841EC8131A}" type="sibTrans" cxnId="{2832E3D6-1A8C-4AF9-B11B-C6ED0FC2C29D}">
      <dgm:prSet/>
      <dgm:spPr/>
      <dgm:t>
        <a:bodyPr/>
        <a:lstStyle/>
        <a:p>
          <a:endParaRPr lang="en-US"/>
        </a:p>
      </dgm:t>
    </dgm:pt>
    <dgm:pt modelId="{52163DDF-8809-421C-982E-F82C22BA8DAC}">
      <dgm:prSet phldrT="[Text]" custT="1"/>
      <dgm:spPr/>
      <dgm:t>
        <a:bodyPr/>
        <a:lstStyle/>
        <a:p>
          <a:r>
            <a:rPr lang="en-US" sz="1000" dirty="0">
              <a:latin typeface="Dotum" pitchFamily="34" charset="-127"/>
              <a:ea typeface="Dotum" pitchFamily="34" charset="-127"/>
            </a:rPr>
            <a:t>GPA</a:t>
          </a:r>
        </a:p>
        <a:p>
          <a:r>
            <a:rPr lang="en-US" sz="1000" dirty="0">
              <a:latin typeface="Dotum" pitchFamily="34" charset="-127"/>
              <a:ea typeface="Dotum" pitchFamily="34" charset="-127"/>
            </a:rPr>
            <a:t>(.46**)</a:t>
          </a:r>
        </a:p>
      </dgm:t>
    </dgm:pt>
    <dgm:pt modelId="{9B5D4776-262D-4F75-997C-7E93A484FD4D}" type="parTrans" cxnId="{DE19CA78-8E4A-4D94-A1F2-ADA79762F77B}">
      <dgm:prSet/>
      <dgm:spPr/>
      <dgm:t>
        <a:bodyPr/>
        <a:lstStyle/>
        <a:p>
          <a:endParaRPr lang="en-US"/>
        </a:p>
      </dgm:t>
    </dgm:pt>
    <dgm:pt modelId="{4768A08E-9307-4A17-ADAB-CD7B47AADB89}" type="sibTrans" cxnId="{DE19CA78-8E4A-4D94-A1F2-ADA79762F77B}">
      <dgm:prSet/>
      <dgm:spPr/>
      <dgm:t>
        <a:bodyPr/>
        <a:lstStyle/>
        <a:p>
          <a:endParaRPr lang="en-US"/>
        </a:p>
      </dgm:t>
    </dgm:pt>
    <dgm:pt modelId="{A5B8779C-6C80-4C5C-ABBF-8560C34A0153}">
      <dgm:prSet phldrT="[Text]" custT="1"/>
      <dgm:spPr/>
      <dgm:t>
        <a:bodyPr/>
        <a:lstStyle/>
        <a:p>
          <a:r>
            <a:rPr lang="en-US" sz="900">
              <a:latin typeface="Dotum" pitchFamily="34" charset="-127"/>
              <a:ea typeface="Dotum" pitchFamily="34" charset="-127"/>
            </a:rPr>
            <a:t>Discipline</a:t>
          </a:r>
        </a:p>
        <a:p>
          <a:r>
            <a:rPr lang="en-US" sz="1000">
              <a:latin typeface="Dotum" pitchFamily="34" charset="-127"/>
              <a:ea typeface="Dotum" pitchFamily="34" charset="-127"/>
            </a:rPr>
            <a:t>(-.23*)</a:t>
          </a:r>
        </a:p>
      </dgm:t>
    </dgm:pt>
    <dgm:pt modelId="{B35B22AA-2925-42B6-95A9-DDFC5E00267C}" type="parTrans" cxnId="{6C64A994-56A5-453F-ABB7-76E156304F25}">
      <dgm:prSet/>
      <dgm:spPr/>
      <dgm:t>
        <a:bodyPr/>
        <a:lstStyle/>
        <a:p>
          <a:endParaRPr lang="en-US"/>
        </a:p>
      </dgm:t>
    </dgm:pt>
    <dgm:pt modelId="{4AB06CCF-36F0-4B86-B49D-0ACB67E42926}" type="sibTrans" cxnId="{6C64A994-56A5-453F-ABB7-76E156304F25}">
      <dgm:prSet/>
      <dgm:spPr/>
      <dgm:t>
        <a:bodyPr/>
        <a:lstStyle/>
        <a:p>
          <a:endParaRPr lang="en-US"/>
        </a:p>
      </dgm:t>
    </dgm:pt>
    <dgm:pt modelId="{F215179E-AB9C-462C-8260-020CC714C58C}">
      <dgm:prSet phldrT="[Text]" custT="1"/>
      <dgm:spPr/>
      <dgm:t>
        <a:bodyPr/>
        <a:lstStyle/>
        <a:p>
          <a:r>
            <a:rPr lang="en-US" sz="1000">
              <a:latin typeface="Dotum" pitchFamily="34" charset="-127"/>
              <a:ea typeface="Dotum" pitchFamily="34" charset="-127"/>
            </a:rPr>
            <a:t>Absence</a:t>
          </a:r>
        </a:p>
        <a:p>
          <a:r>
            <a:rPr lang="en-US" sz="1000">
              <a:latin typeface="Dotum" pitchFamily="34" charset="-127"/>
              <a:ea typeface="Dotum" pitchFamily="34" charset="-127"/>
            </a:rPr>
            <a:t>(-.28**)</a:t>
          </a:r>
        </a:p>
      </dgm:t>
    </dgm:pt>
    <dgm:pt modelId="{554F5791-F88E-444D-9046-BDE3C6E83182}" type="parTrans" cxnId="{196D4A11-18D8-44E9-A14F-7F6BDF5ADD24}">
      <dgm:prSet/>
      <dgm:spPr/>
      <dgm:t>
        <a:bodyPr/>
        <a:lstStyle/>
        <a:p>
          <a:endParaRPr lang="en-US"/>
        </a:p>
      </dgm:t>
    </dgm:pt>
    <dgm:pt modelId="{14E1852E-DABA-4B66-88B6-53644801F999}" type="sibTrans" cxnId="{196D4A11-18D8-44E9-A14F-7F6BDF5ADD24}">
      <dgm:prSet/>
      <dgm:spPr/>
      <dgm:t>
        <a:bodyPr/>
        <a:lstStyle/>
        <a:p>
          <a:endParaRPr lang="en-US"/>
        </a:p>
      </dgm:t>
    </dgm:pt>
    <dgm:pt modelId="{49143BDA-E665-4221-A3EE-45946EBE7199}">
      <dgm:prSet phldrT="[Text]" custT="1"/>
      <dgm:spPr/>
      <dgm:t>
        <a:bodyPr/>
        <a:lstStyle/>
        <a:p>
          <a:r>
            <a:rPr lang="en-US" sz="900">
              <a:latin typeface="Dotum" pitchFamily="34" charset="-127"/>
              <a:ea typeface="Dotum" pitchFamily="34" charset="-127"/>
            </a:rPr>
            <a:t>Percep. of Parents</a:t>
          </a:r>
        </a:p>
        <a:p>
          <a:r>
            <a:rPr lang="en-US" sz="900">
              <a:latin typeface="Dotum" pitchFamily="34" charset="-127"/>
              <a:ea typeface="Dotum" pitchFamily="34" charset="-127"/>
            </a:rPr>
            <a:t>(.25**)</a:t>
          </a:r>
        </a:p>
      </dgm:t>
    </dgm:pt>
    <dgm:pt modelId="{BB6C5021-EF31-4F2D-9112-3320E5C28788}" type="parTrans" cxnId="{DC445778-270B-481D-B64A-00A86FBF6AA0}">
      <dgm:prSet/>
      <dgm:spPr/>
      <dgm:t>
        <a:bodyPr/>
        <a:lstStyle/>
        <a:p>
          <a:endParaRPr lang="en-US"/>
        </a:p>
      </dgm:t>
    </dgm:pt>
    <dgm:pt modelId="{5FA84DC2-872B-4E5F-976B-E03106558DF1}" type="sibTrans" cxnId="{DC445778-270B-481D-B64A-00A86FBF6AA0}">
      <dgm:prSet/>
      <dgm:spPr/>
      <dgm:t>
        <a:bodyPr/>
        <a:lstStyle/>
        <a:p>
          <a:endParaRPr lang="en-US"/>
        </a:p>
      </dgm:t>
    </dgm:pt>
    <dgm:pt modelId="{38141863-9F0E-45F7-ADD7-4C66CE64E36A}">
      <dgm:prSet phldrT="[Text]" custT="1"/>
      <dgm:spPr/>
      <dgm:t>
        <a:bodyPr/>
        <a:lstStyle/>
        <a:p>
          <a:r>
            <a:rPr lang="en-US" sz="900" dirty="0">
              <a:latin typeface="Dotum" pitchFamily="34" charset="-127"/>
              <a:ea typeface="Dotum" pitchFamily="34" charset="-127"/>
            </a:rPr>
            <a:t>Percept. of School</a:t>
          </a:r>
        </a:p>
        <a:p>
          <a:r>
            <a:rPr lang="en-US" sz="900" dirty="0">
              <a:latin typeface="Dotum" pitchFamily="34" charset="-127"/>
              <a:ea typeface="Dotum" pitchFamily="34" charset="-127"/>
            </a:rPr>
            <a:t>(.32**)</a:t>
          </a:r>
        </a:p>
      </dgm:t>
    </dgm:pt>
    <dgm:pt modelId="{15C24024-005E-42D8-BD75-DA11C931922E}" type="parTrans" cxnId="{5922C1F8-62F8-4E27-97E9-EDE01343DB52}">
      <dgm:prSet/>
      <dgm:spPr/>
      <dgm:t>
        <a:bodyPr/>
        <a:lstStyle/>
        <a:p>
          <a:endParaRPr lang="en-US"/>
        </a:p>
      </dgm:t>
    </dgm:pt>
    <dgm:pt modelId="{9E9F6322-483D-4AA0-AE5F-FB9F112ECBB8}" type="sibTrans" cxnId="{5922C1F8-62F8-4E27-97E9-EDE01343DB52}">
      <dgm:prSet/>
      <dgm:spPr/>
      <dgm:t>
        <a:bodyPr/>
        <a:lstStyle/>
        <a:p>
          <a:endParaRPr lang="en-US"/>
        </a:p>
      </dgm:t>
    </dgm:pt>
    <dgm:pt modelId="{BD7A25ED-3825-4724-A85B-56AEBEEB8271}">
      <dgm:prSet phldrT="[Text]" custT="1"/>
      <dgm:spPr/>
      <dgm:t>
        <a:bodyPr/>
        <a:lstStyle/>
        <a:p>
          <a:endParaRPr lang="en-US" sz="1000"/>
        </a:p>
      </dgm:t>
    </dgm:pt>
    <dgm:pt modelId="{903D6062-5980-4FE8-98D5-4AB3775B02E1}" type="parTrans" cxnId="{7EA9DD0B-F7B7-40A3-B8EB-C32088B4D55B}">
      <dgm:prSet/>
      <dgm:spPr/>
      <dgm:t>
        <a:bodyPr/>
        <a:lstStyle/>
        <a:p>
          <a:endParaRPr lang="en-US"/>
        </a:p>
      </dgm:t>
    </dgm:pt>
    <dgm:pt modelId="{4D4E8156-A48D-49A1-8481-4E42709EA87E}" type="sibTrans" cxnId="{7EA9DD0B-F7B7-40A3-B8EB-C32088B4D55B}">
      <dgm:prSet/>
      <dgm:spPr/>
      <dgm:t>
        <a:bodyPr/>
        <a:lstStyle/>
        <a:p>
          <a:endParaRPr lang="en-US"/>
        </a:p>
      </dgm:t>
    </dgm:pt>
    <dgm:pt modelId="{E51D7555-099B-460C-BAFA-8EC1A0E0F920}">
      <dgm:prSet phldrT="[Text]" custT="1"/>
      <dgm:spPr/>
      <dgm:t>
        <a:bodyPr/>
        <a:lstStyle/>
        <a:p>
          <a:r>
            <a:rPr lang="en-US" sz="900" dirty="0">
              <a:latin typeface="Dotum" pitchFamily="34" charset="-127"/>
              <a:ea typeface="Dotum" pitchFamily="34" charset="-127"/>
            </a:rPr>
            <a:t>Percept. of Behavior</a:t>
          </a:r>
        </a:p>
        <a:p>
          <a:r>
            <a:rPr lang="en-US" sz="900" dirty="0">
              <a:latin typeface="Dotum" pitchFamily="34" charset="-127"/>
              <a:ea typeface="Dotum" pitchFamily="34" charset="-127"/>
            </a:rPr>
            <a:t>(.40*)</a:t>
          </a:r>
        </a:p>
      </dgm:t>
    </dgm:pt>
    <dgm:pt modelId="{A115832C-0F71-4A14-99A4-916B58E5859A}" type="parTrans" cxnId="{50E5555F-7B95-4991-8764-9226746BB35A}">
      <dgm:prSet/>
      <dgm:spPr/>
      <dgm:t>
        <a:bodyPr/>
        <a:lstStyle/>
        <a:p>
          <a:endParaRPr lang="en-US"/>
        </a:p>
      </dgm:t>
    </dgm:pt>
    <dgm:pt modelId="{E4E78EE3-62D4-4199-A8A1-02EFD1735C07}" type="sibTrans" cxnId="{50E5555F-7B95-4991-8764-9226746BB35A}">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109795" custScaleY="115547"/>
      <dgm:spPr/>
      <dgm:t>
        <a:bodyPr/>
        <a:lstStyle/>
        <a:p>
          <a:endParaRPr lang="en-US"/>
        </a:p>
      </dgm:t>
    </dgm:pt>
    <dgm:pt modelId="{2F805F12-098E-44B3-9BA3-080075209A9E}" type="pres">
      <dgm:prSet presAssocID="{66EB597D-504B-4730-8DF4-C70659C63996}" presName="Name9" presStyleLbl="parChTrans1D2" presStyleIdx="0" presStyleCnt="9"/>
      <dgm:spPr/>
      <dgm:t>
        <a:bodyPr/>
        <a:lstStyle/>
        <a:p>
          <a:endParaRPr lang="en-US"/>
        </a:p>
      </dgm:t>
    </dgm:pt>
    <dgm:pt modelId="{4A50317E-24E6-49E2-9868-95E6A7D0BDD6}" type="pres">
      <dgm:prSet presAssocID="{66EB597D-504B-4730-8DF4-C70659C63996}" presName="connTx" presStyleLbl="parChTrans1D2" presStyleIdx="0" presStyleCnt="9"/>
      <dgm:spPr/>
      <dgm:t>
        <a:bodyPr/>
        <a:lstStyle/>
        <a:p>
          <a:endParaRPr lang="en-US"/>
        </a:p>
      </dgm:t>
    </dgm:pt>
    <dgm:pt modelId="{B9DE329A-F865-49CD-8695-227E3F047246}" type="pres">
      <dgm:prSet presAssocID="{ADAA05B0-48B5-4E8A-A32A-97415A38F5B0}" presName="node" presStyleLbl="node1" presStyleIdx="0" presStyleCnt="9">
        <dgm:presLayoutVars>
          <dgm:bulletEnabled val="1"/>
        </dgm:presLayoutVars>
      </dgm:prSet>
      <dgm:spPr/>
      <dgm:t>
        <a:bodyPr/>
        <a:lstStyle/>
        <a:p>
          <a:endParaRPr lang="en-US"/>
        </a:p>
      </dgm:t>
    </dgm:pt>
    <dgm:pt modelId="{E0EC89FC-1899-43C4-A148-8334F722421E}" type="pres">
      <dgm:prSet presAssocID="{47A5761F-2D43-478C-9417-3DDB56889A2D}" presName="Name9" presStyleLbl="parChTrans1D2" presStyleIdx="1" presStyleCnt="9"/>
      <dgm:spPr/>
      <dgm:t>
        <a:bodyPr/>
        <a:lstStyle/>
        <a:p>
          <a:endParaRPr lang="en-US"/>
        </a:p>
      </dgm:t>
    </dgm:pt>
    <dgm:pt modelId="{CC463542-C612-4674-A088-68E79CCA0DBD}" type="pres">
      <dgm:prSet presAssocID="{47A5761F-2D43-478C-9417-3DDB56889A2D}" presName="connTx" presStyleLbl="parChTrans1D2" presStyleIdx="1" presStyleCnt="9"/>
      <dgm:spPr/>
      <dgm:t>
        <a:bodyPr/>
        <a:lstStyle/>
        <a:p>
          <a:endParaRPr lang="en-US"/>
        </a:p>
      </dgm:t>
    </dgm:pt>
    <dgm:pt modelId="{0344C105-D779-450D-A976-50A967AD4447}" type="pres">
      <dgm:prSet presAssocID="{4EAD586E-0E7A-4DB5-AE9C-61914D687238}" presName="node" presStyleLbl="node1" presStyleIdx="1" presStyleCnt="9">
        <dgm:presLayoutVars>
          <dgm:bulletEnabled val="1"/>
        </dgm:presLayoutVars>
      </dgm:prSet>
      <dgm:spPr/>
      <dgm:t>
        <a:bodyPr/>
        <a:lstStyle/>
        <a:p>
          <a:endParaRPr lang="en-US"/>
        </a:p>
      </dgm:t>
    </dgm:pt>
    <dgm:pt modelId="{C25E0A31-51F2-4386-995A-7ABDDC6AE50A}" type="pres">
      <dgm:prSet presAssocID="{6DACB633-27A0-4C24-9CE5-6346EC27B862}" presName="Name9" presStyleLbl="parChTrans1D2" presStyleIdx="2" presStyleCnt="9"/>
      <dgm:spPr/>
      <dgm:t>
        <a:bodyPr/>
        <a:lstStyle/>
        <a:p>
          <a:endParaRPr lang="en-US"/>
        </a:p>
      </dgm:t>
    </dgm:pt>
    <dgm:pt modelId="{BCA8DAE0-CA95-4E03-8EDC-773615F6DEA6}" type="pres">
      <dgm:prSet presAssocID="{6DACB633-27A0-4C24-9CE5-6346EC27B862}" presName="connTx" presStyleLbl="parChTrans1D2" presStyleIdx="2" presStyleCnt="9"/>
      <dgm:spPr/>
      <dgm:t>
        <a:bodyPr/>
        <a:lstStyle/>
        <a:p>
          <a:endParaRPr lang="en-US"/>
        </a:p>
      </dgm:t>
    </dgm:pt>
    <dgm:pt modelId="{74EE1C68-11EB-4862-B035-C9804200690B}" type="pres">
      <dgm:prSet presAssocID="{A4384B19-94D0-4187-A730-4277567FC1EC}" presName="node" presStyleLbl="node1" presStyleIdx="2" presStyleCnt="9">
        <dgm:presLayoutVars>
          <dgm:bulletEnabled val="1"/>
        </dgm:presLayoutVars>
      </dgm:prSet>
      <dgm:spPr/>
      <dgm:t>
        <a:bodyPr/>
        <a:lstStyle/>
        <a:p>
          <a:endParaRPr lang="en-US"/>
        </a:p>
      </dgm:t>
    </dgm:pt>
    <dgm:pt modelId="{5A7E9367-F2DB-4BA7-BDDB-5528DDA49B95}" type="pres">
      <dgm:prSet presAssocID="{9B5D4776-262D-4F75-997C-7E93A484FD4D}" presName="Name9" presStyleLbl="parChTrans1D2" presStyleIdx="3" presStyleCnt="9"/>
      <dgm:spPr/>
      <dgm:t>
        <a:bodyPr/>
        <a:lstStyle/>
        <a:p>
          <a:endParaRPr lang="en-US"/>
        </a:p>
      </dgm:t>
    </dgm:pt>
    <dgm:pt modelId="{A2742CF4-C932-4A25-8912-526A142D47C7}" type="pres">
      <dgm:prSet presAssocID="{9B5D4776-262D-4F75-997C-7E93A484FD4D}" presName="connTx" presStyleLbl="parChTrans1D2" presStyleIdx="3" presStyleCnt="9"/>
      <dgm:spPr/>
      <dgm:t>
        <a:bodyPr/>
        <a:lstStyle/>
        <a:p>
          <a:endParaRPr lang="en-US"/>
        </a:p>
      </dgm:t>
    </dgm:pt>
    <dgm:pt modelId="{74CBC9CE-57EF-4E8C-9ABC-6BBAC6F38815}" type="pres">
      <dgm:prSet presAssocID="{52163DDF-8809-421C-982E-F82C22BA8DAC}" presName="node" presStyleLbl="node1" presStyleIdx="3" presStyleCnt="9">
        <dgm:presLayoutVars>
          <dgm:bulletEnabled val="1"/>
        </dgm:presLayoutVars>
      </dgm:prSet>
      <dgm:spPr/>
      <dgm:t>
        <a:bodyPr/>
        <a:lstStyle/>
        <a:p>
          <a:endParaRPr lang="en-US"/>
        </a:p>
      </dgm:t>
    </dgm:pt>
    <dgm:pt modelId="{4F776ACC-5C66-48DD-9827-C4830FBC6C26}" type="pres">
      <dgm:prSet presAssocID="{B35B22AA-2925-42B6-95A9-DDFC5E00267C}" presName="Name9" presStyleLbl="parChTrans1D2" presStyleIdx="4" presStyleCnt="9"/>
      <dgm:spPr/>
      <dgm:t>
        <a:bodyPr/>
        <a:lstStyle/>
        <a:p>
          <a:endParaRPr lang="en-US"/>
        </a:p>
      </dgm:t>
    </dgm:pt>
    <dgm:pt modelId="{A66EF257-0AAD-42AD-B200-9374D867C087}" type="pres">
      <dgm:prSet presAssocID="{B35B22AA-2925-42B6-95A9-DDFC5E00267C}" presName="connTx" presStyleLbl="parChTrans1D2" presStyleIdx="4" presStyleCnt="9"/>
      <dgm:spPr/>
      <dgm:t>
        <a:bodyPr/>
        <a:lstStyle/>
        <a:p>
          <a:endParaRPr lang="en-US"/>
        </a:p>
      </dgm:t>
    </dgm:pt>
    <dgm:pt modelId="{E03E4BEE-21D1-4C5A-9E80-BC41CFB9AFDE}" type="pres">
      <dgm:prSet presAssocID="{A5B8779C-6C80-4C5C-ABBF-8560C34A0153}" presName="node" presStyleLbl="node1" presStyleIdx="4" presStyleCnt="9">
        <dgm:presLayoutVars>
          <dgm:bulletEnabled val="1"/>
        </dgm:presLayoutVars>
      </dgm:prSet>
      <dgm:spPr/>
      <dgm:t>
        <a:bodyPr/>
        <a:lstStyle/>
        <a:p>
          <a:endParaRPr lang="en-US"/>
        </a:p>
      </dgm:t>
    </dgm:pt>
    <dgm:pt modelId="{877C7E2F-11DA-47A8-B7CF-30F9A9FB1EF4}" type="pres">
      <dgm:prSet presAssocID="{554F5791-F88E-444D-9046-BDE3C6E83182}" presName="Name9" presStyleLbl="parChTrans1D2" presStyleIdx="5" presStyleCnt="9"/>
      <dgm:spPr/>
      <dgm:t>
        <a:bodyPr/>
        <a:lstStyle/>
        <a:p>
          <a:endParaRPr lang="en-US"/>
        </a:p>
      </dgm:t>
    </dgm:pt>
    <dgm:pt modelId="{7668C442-8F46-419E-8003-B98B5224C5F8}" type="pres">
      <dgm:prSet presAssocID="{554F5791-F88E-444D-9046-BDE3C6E83182}" presName="connTx" presStyleLbl="parChTrans1D2" presStyleIdx="5" presStyleCnt="9"/>
      <dgm:spPr/>
      <dgm:t>
        <a:bodyPr/>
        <a:lstStyle/>
        <a:p>
          <a:endParaRPr lang="en-US"/>
        </a:p>
      </dgm:t>
    </dgm:pt>
    <dgm:pt modelId="{78B1C4C3-4B5B-425A-8C3A-39B811BDBD19}" type="pres">
      <dgm:prSet presAssocID="{F215179E-AB9C-462C-8260-020CC714C58C}" presName="node" presStyleLbl="node1" presStyleIdx="5" presStyleCnt="9">
        <dgm:presLayoutVars>
          <dgm:bulletEnabled val="1"/>
        </dgm:presLayoutVars>
      </dgm:prSet>
      <dgm:spPr/>
      <dgm:t>
        <a:bodyPr/>
        <a:lstStyle/>
        <a:p>
          <a:endParaRPr lang="en-US"/>
        </a:p>
      </dgm:t>
    </dgm:pt>
    <dgm:pt modelId="{2E93A41E-8889-4F5F-BD7E-B072BD8D0ECD}" type="pres">
      <dgm:prSet presAssocID="{BB6C5021-EF31-4F2D-9112-3320E5C28788}" presName="Name9" presStyleLbl="parChTrans1D2" presStyleIdx="6" presStyleCnt="9"/>
      <dgm:spPr/>
      <dgm:t>
        <a:bodyPr/>
        <a:lstStyle/>
        <a:p>
          <a:endParaRPr lang="en-US"/>
        </a:p>
      </dgm:t>
    </dgm:pt>
    <dgm:pt modelId="{F971DC03-0228-49D4-A0C9-097D8482DE06}" type="pres">
      <dgm:prSet presAssocID="{BB6C5021-EF31-4F2D-9112-3320E5C28788}" presName="connTx" presStyleLbl="parChTrans1D2" presStyleIdx="6" presStyleCnt="9"/>
      <dgm:spPr/>
      <dgm:t>
        <a:bodyPr/>
        <a:lstStyle/>
        <a:p>
          <a:endParaRPr lang="en-US"/>
        </a:p>
      </dgm:t>
    </dgm:pt>
    <dgm:pt modelId="{A22026B5-773E-4703-904B-B220C78719CD}" type="pres">
      <dgm:prSet presAssocID="{49143BDA-E665-4221-A3EE-45946EBE7199}" presName="node" presStyleLbl="node1" presStyleIdx="6" presStyleCnt="9">
        <dgm:presLayoutVars>
          <dgm:bulletEnabled val="1"/>
        </dgm:presLayoutVars>
      </dgm:prSet>
      <dgm:spPr/>
      <dgm:t>
        <a:bodyPr/>
        <a:lstStyle/>
        <a:p>
          <a:endParaRPr lang="en-US"/>
        </a:p>
      </dgm:t>
    </dgm:pt>
    <dgm:pt modelId="{7927D228-69C7-46FF-9473-5CC7E656E06A}" type="pres">
      <dgm:prSet presAssocID="{15C24024-005E-42D8-BD75-DA11C931922E}" presName="Name9" presStyleLbl="parChTrans1D2" presStyleIdx="7" presStyleCnt="9"/>
      <dgm:spPr/>
      <dgm:t>
        <a:bodyPr/>
        <a:lstStyle/>
        <a:p>
          <a:endParaRPr lang="en-US"/>
        </a:p>
      </dgm:t>
    </dgm:pt>
    <dgm:pt modelId="{CFC08802-AD98-4AF1-910F-EB1D69AD7D25}" type="pres">
      <dgm:prSet presAssocID="{15C24024-005E-42D8-BD75-DA11C931922E}" presName="connTx" presStyleLbl="parChTrans1D2" presStyleIdx="7" presStyleCnt="9"/>
      <dgm:spPr/>
      <dgm:t>
        <a:bodyPr/>
        <a:lstStyle/>
        <a:p>
          <a:endParaRPr lang="en-US"/>
        </a:p>
      </dgm:t>
    </dgm:pt>
    <dgm:pt modelId="{EDBA66CA-2DE4-41FE-A964-A128FFAA54A2}" type="pres">
      <dgm:prSet presAssocID="{38141863-9F0E-45F7-ADD7-4C66CE64E36A}" presName="node" presStyleLbl="node1" presStyleIdx="7" presStyleCnt="9">
        <dgm:presLayoutVars>
          <dgm:bulletEnabled val="1"/>
        </dgm:presLayoutVars>
      </dgm:prSet>
      <dgm:spPr/>
      <dgm:t>
        <a:bodyPr/>
        <a:lstStyle/>
        <a:p>
          <a:endParaRPr lang="en-US"/>
        </a:p>
      </dgm:t>
    </dgm:pt>
    <dgm:pt modelId="{72B2CBC4-0FA4-440F-8B20-B5387E1DC01F}" type="pres">
      <dgm:prSet presAssocID="{A115832C-0F71-4A14-99A4-916B58E5859A}" presName="Name9" presStyleLbl="parChTrans1D2" presStyleIdx="8" presStyleCnt="9"/>
      <dgm:spPr/>
      <dgm:t>
        <a:bodyPr/>
        <a:lstStyle/>
        <a:p>
          <a:endParaRPr lang="en-US"/>
        </a:p>
      </dgm:t>
    </dgm:pt>
    <dgm:pt modelId="{A0E78A55-5235-4CE6-B5C6-053F9438CB96}" type="pres">
      <dgm:prSet presAssocID="{A115832C-0F71-4A14-99A4-916B58E5859A}" presName="connTx" presStyleLbl="parChTrans1D2" presStyleIdx="8" presStyleCnt="9"/>
      <dgm:spPr/>
      <dgm:t>
        <a:bodyPr/>
        <a:lstStyle/>
        <a:p>
          <a:endParaRPr lang="en-US"/>
        </a:p>
      </dgm:t>
    </dgm:pt>
    <dgm:pt modelId="{EFF4FE57-39B0-481A-8198-6DD22B134B69}" type="pres">
      <dgm:prSet presAssocID="{E51D7555-099B-460C-BAFA-8EC1A0E0F920}" presName="node" presStyleLbl="node1" presStyleIdx="8" presStyleCnt="9" custScaleX="108044">
        <dgm:presLayoutVars>
          <dgm:bulletEnabled val="1"/>
        </dgm:presLayoutVars>
      </dgm:prSet>
      <dgm:spPr/>
      <dgm:t>
        <a:bodyPr/>
        <a:lstStyle/>
        <a:p>
          <a:endParaRPr lang="en-US"/>
        </a:p>
      </dgm:t>
    </dgm:pt>
  </dgm:ptLst>
  <dgm:cxnLst>
    <dgm:cxn modelId="{47B16FEF-12AD-486C-84B8-B58A13DCB72F}" type="presOf" srcId="{52163DDF-8809-421C-982E-F82C22BA8DAC}" destId="{74CBC9CE-57EF-4E8C-9ABC-6BBAC6F38815}" srcOrd="0" destOrd="0" presId="urn:microsoft.com/office/officeart/2005/8/layout/radial1"/>
    <dgm:cxn modelId="{7C76C8E9-29E5-421B-B028-136B5FF61B61}" type="presOf" srcId="{A5B8779C-6C80-4C5C-ABBF-8560C34A0153}" destId="{E03E4BEE-21D1-4C5A-9E80-BC41CFB9AFDE}" srcOrd="0" destOrd="0" presId="urn:microsoft.com/office/officeart/2005/8/layout/radial1"/>
    <dgm:cxn modelId="{5B087919-3C72-445E-9589-C2575547ED0B}" type="presOf" srcId="{A4384B19-94D0-4187-A730-4277567FC1EC}" destId="{74EE1C68-11EB-4862-B035-C9804200690B}" srcOrd="0" destOrd="0" presId="urn:microsoft.com/office/officeart/2005/8/layout/radial1"/>
    <dgm:cxn modelId="{39D89A81-4671-4622-8205-E70D787AB0E9}" type="presOf" srcId="{B35B22AA-2925-42B6-95A9-DDFC5E00267C}" destId="{4F776ACC-5C66-48DD-9827-C4830FBC6C26}" srcOrd="0" destOrd="0" presId="urn:microsoft.com/office/officeart/2005/8/layout/radial1"/>
    <dgm:cxn modelId="{76A91443-7070-459E-AB2D-790E37314A70}" type="presOf" srcId="{554F5791-F88E-444D-9046-BDE3C6E83182}" destId="{877C7E2F-11DA-47A8-B7CF-30F9A9FB1EF4}" srcOrd="0" destOrd="0" presId="urn:microsoft.com/office/officeart/2005/8/layout/radial1"/>
    <dgm:cxn modelId="{CC71B522-2B07-41BF-AE36-4A3E3563BDC7}" type="presOf" srcId="{66EB597D-504B-4730-8DF4-C70659C63996}" destId="{4A50317E-24E6-49E2-9868-95E6A7D0BDD6}" srcOrd="1" destOrd="0" presId="urn:microsoft.com/office/officeart/2005/8/layout/radial1"/>
    <dgm:cxn modelId="{856266C3-EF61-4D4D-84D7-BC164808C4CE}" type="presOf" srcId="{9B5D4776-262D-4F75-997C-7E93A484FD4D}" destId="{A2742CF4-C932-4A25-8912-526A142D47C7}" srcOrd="1" destOrd="0" presId="urn:microsoft.com/office/officeart/2005/8/layout/radial1"/>
    <dgm:cxn modelId="{C5EA1154-487D-46E5-858A-201DF449E310}" type="presOf" srcId="{554F5791-F88E-444D-9046-BDE3C6E83182}" destId="{7668C442-8F46-419E-8003-B98B5224C5F8}" srcOrd="1" destOrd="0" presId="urn:microsoft.com/office/officeart/2005/8/layout/radial1"/>
    <dgm:cxn modelId="{E670FCF2-D098-462E-AD15-EE48829487E5}" type="presOf" srcId="{6DACB633-27A0-4C24-9CE5-6346EC27B862}" destId="{C25E0A31-51F2-4386-995A-7ABDDC6AE50A}" srcOrd="0" destOrd="0" presId="urn:microsoft.com/office/officeart/2005/8/layout/radial1"/>
    <dgm:cxn modelId="{5922C1F8-62F8-4E27-97E9-EDE01343DB52}" srcId="{AC2F5305-A39D-44FD-A890-C216C0CDE30E}" destId="{38141863-9F0E-45F7-ADD7-4C66CE64E36A}" srcOrd="7" destOrd="0" parTransId="{15C24024-005E-42D8-BD75-DA11C931922E}" sibTransId="{9E9F6322-483D-4AA0-AE5F-FB9F112ECBB8}"/>
    <dgm:cxn modelId="{D049CE92-DEED-4FB7-84AB-A17F1BC6F700}" type="presOf" srcId="{49143BDA-E665-4221-A3EE-45946EBE7199}" destId="{A22026B5-773E-4703-904B-B220C78719CD}" srcOrd="0" destOrd="0" presId="urn:microsoft.com/office/officeart/2005/8/layout/radial1"/>
    <dgm:cxn modelId="{98ECE2FC-17B2-47BD-8AE5-60B8ABBD9E37}" srcId="{7BE3FB4B-1351-4FB2-82D5-71FC4E3ED75E}" destId="{AC2F5305-A39D-44FD-A890-C216C0CDE30E}" srcOrd="0" destOrd="0" parTransId="{9EEB612C-34B8-482A-8B04-3FC1779B3B32}" sibTransId="{C15EAA49-4B58-4011-B5EE-010DCCF9C2A5}"/>
    <dgm:cxn modelId="{0AC1D97F-BBB2-448D-9C43-A2CCE49E3DD7}" srcId="{AC2F5305-A39D-44FD-A890-C216C0CDE30E}" destId="{4EAD586E-0E7A-4DB5-AE9C-61914D687238}" srcOrd="1" destOrd="0" parTransId="{47A5761F-2D43-478C-9417-3DDB56889A2D}" sibTransId="{75FEF8E8-7D3F-4001-98C2-E6DDC9CD4B6E}"/>
    <dgm:cxn modelId="{31EE6707-5138-47C6-8F75-DF61BAB7F439}" type="presOf" srcId="{6DACB633-27A0-4C24-9CE5-6346EC27B862}" destId="{BCA8DAE0-CA95-4E03-8EDC-773615F6DEA6}" srcOrd="1" destOrd="0" presId="urn:microsoft.com/office/officeart/2005/8/layout/radial1"/>
    <dgm:cxn modelId="{84B63A5A-476B-4CBD-A49B-897699A92EC7}" type="presOf" srcId="{B35B22AA-2925-42B6-95A9-DDFC5E00267C}" destId="{A66EF257-0AAD-42AD-B200-9374D867C087}" srcOrd="1" destOrd="0" presId="urn:microsoft.com/office/officeart/2005/8/layout/radial1"/>
    <dgm:cxn modelId="{AB17DA20-C62D-4B4C-B5DF-3492D041780F}" type="presOf" srcId="{E51D7555-099B-460C-BAFA-8EC1A0E0F920}" destId="{EFF4FE57-39B0-481A-8198-6DD22B134B69}" srcOrd="0" destOrd="0" presId="urn:microsoft.com/office/officeart/2005/8/layout/radial1"/>
    <dgm:cxn modelId="{653CC9C6-0FA8-4A17-B899-57CD3F5F48C1}" type="presOf" srcId="{7BE3FB4B-1351-4FB2-82D5-71FC4E3ED75E}" destId="{8601E333-4BF0-49DA-B6A3-6A4962225D31}" srcOrd="0" destOrd="0" presId="urn:microsoft.com/office/officeart/2005/8/layout/radial1"/>
    <dgm:cxn modelId="{50E5555F-7B95-4991-8764-9226746BB35A}" srcId="{AC2F5305-A39D-44FD-A890-C216C0CDE30E}" destId="{E51D7555-099B-460C-BAFA-8EC1A0E0F920}" srcOrd="8" destOrd="0" parTransId="{A115832C-0F71-4A14-99A4-916B58E5859A}" sibTransId="{E4E78EE3-62D4-4199-A8A1-02EFD1735C07}"/>
    <dgm:cxn modelId="{196D4A11-18D8-44E9-A14F-7F6BDF5ADD24}" srcId="{AC2F5305-A39D-44FD-A890-C216C0CDE30E}" destId="{F215179E-AB9C-462C-8260-020CC714C58C}" srcOrd="5" destOrd="0" parTransId="{554F5791-F88E-444D-9046-BDE3C6E83182}" sibTransId="{14E1852E-DABA-4B66-88B6-53644801F999}"/>
    <dgm:cxn modelId="{964CA146-4803-4824-AADD-1AA779DF2430}" type="presOf" srcId="{F215179E-AB9C-462C-8260-020CC714C58C}" destId="{78B1C4C3-4B5B-425A-8C3A-39B811BDBD19}" srcOrd="0" destOrd="0" presId="urn:microsoft.com/office/officeart/2005/8/layout/radial1"/>
    <dgm:cxn modelId="{9CE25F15-92AD-4F26-BFB3-D00DCD334A6A}" srcId="{AC2F5305-A39D-44FD-A890-C216C0CDE30E}" destId="{ADAA05B0-48B5-4E8A-A32A-97415A38F5B0}" srcOrd="0" destOrd="0" parTransId="{66EB597D-504B-4730-8DF4-C70659C63996}" sibTransId="{0094EC50-52C3-4B54-9B5C-E2F9EE2C902C}"/>
    <dgm:cxn modelId="{EAC30F41-DFD5-4094-BFD0-C05B86AC76C1}" type="presOf" srcId="{4EAD586E-0E7A-4DB5-AE9C-61914D687238}" destId="{0344C105-D779-450D-A976-50A967AD4447}" srcOrd="0" destOrd="0" presId="urn:microsoft.com/office/officeart/2005/8/layout/radial1"/>
    <dgm:cxn modelId="{BC8AEB5F-EFCE-4DDA-9B8C-A4AFC80E17E2}" type="presOf" srcId="{47A5761F-2D43-478C-9417-3DDB56889A2D}" destId="{E0EC89FC-1899-43C4-A148-8334F722421E}" srcOrd="0" destOrd="0" presId="urn:microsoft.com/office/officeart/2005/8/layout/radial1"/>
    <dgm:cxn modelId="{7AD8B9BE-26E1-4CE0-ACD6-3350895FDAB0}" type="presOf" srcId="{47A5761F-2D43-478C-9417-3DDB56889A2D}" destId="{CC463542-C612-4674-A088-68E79CCA0DBD}" srcOrd="1" destOrd="0" presId="urn:microsoft.com/office/officeart/2005/8/layout/radial1"/>
    <dgm:cxn modelId="{1D4C18F4-EEDA-49C6-8BEC-3B0C4C8E3EF9}" type="presOf" srcId="{15C24024-005E-42D8-BD75-DA11C931922E}" destId="{CFC08802-AD98-4AF1-910F-EB1D69AD7D25}" srcOrd="1" destOrd="0" presId="urn:microsoft.com/office/officeart/2005/8/layout/radial1"/>
    <dgm:cxn modelId="{0A8AEA3C-4D99-4D4E-B00E-D79040E1739E}" type="presOf" srcId="{38141863-9F0E-45F7-ADD7-4C66CE64E36A}" destId="{EDBA66CA-2DE4-41FE-A964-A128FFAA54A2}" srcOrd="0" destOrd="0" presId="urn:microsoft.com/office/officeart/2005/8/layout/radial1"/>
    <dgm:cxn modelId="{2EB85BA4-B4E9-4D1C-9258-3EA3D2CCBD9A}" srcId="{7BE3FB4B-1351-4FB2-82D5-71FC4E3ED75E}" destId="{EB407050-B084-4251-8BFA-5D9D77149AD2}" srcOrd="2" destOrd="0" parTransId="{9321F506-7800-4729-8109-8587C7196D04}" sibTransId="{7EE786EB-D0AA-41CB-9648-18F140707D32}"/>
    <dgm:cxn modelId="{A8D319ED-1844-4E66-9D17-44065D6B9484}" type="presOf" srcId="{ADAA05B0-48B5-4E8A-A32A-97415A38F5B0}" destId="{B9DE329A-F865-49CD-8695-227E3F047246}" srcOrd="0" destOrd="0" presId="urn:microsoft.com/office/officeart/2005/8/layout/radial1"/>
    <dgm:cxn modelId="{78AA2080-8D14-4F93-A661-512B7B4584AE}" type="presOf" srcId="{BB6C5021-EF31-4F2D-9112-3320E5C28788}" destId="{2E93A41E-8889-4F5F-BD7E-B072BD8D0ECD}" srcOrd="0" destOrd="0" presId="urn:microsoft.com/office/officeart/2005/8/layout/radial1"/>
    <dgm:cxn modelId="{6C64A994-56A5-453F-ABB7-76E156304F25}" srcId="{AC2F5305-A39D-44FD-A890-C216C0CDE30E}" destId="{A5B8779C-6C80-4C5C-ABBF-8560C34A0153}" srcOrd="4" destOrd="0" parTransId="{B35B22AA-2925-42B6-95A9-DDFC5E00267C}" sibTransId="{4AB06CCF-36F0-4B86-B49D-0ACB67E42926}"/>
    <dgm:cxn modelId="{2A6B1731-7EC1-4AA4-B42B-CA1B260F3A2D}" type="presOf" srcId="{A115832C-0F71-4A14-99A4-916B58E5859A}" destId="{72B2CBC4-0FA4-440F-8B20-B5387E1DC01F}" srcOrd="0" destOrd="0" presId="urn:microsoft.com/office/officeart/2005/8/layout/radial1"/>
    <dgm:cxn modelId="{1003243F-231C-4EE7-9C28-0710C6CA730E}" srcId="{BD7A25ED-3825-4724-A85B-56AEBEEB8271}" destId="{5D00100D-C4AD-4B55-A485-4D5098B8E744}" srcOrd="0" destOrd="0" parTransId="{35022949-EA85-4968-97E9-F92D94066A93}" sibTransId="{E7CBF1DA-CF2E-4E67-8CE8-198654FA279D}"/>
    <dgm:cxn modelId="{DC445778-270B-481D-B64A-00A86FBF6AA0}" srcId="{AC2F5305-A39D-44FD-A890-C216C0CDE30E}" destId="{49143BDA-E665-4221-A3EE-45946EBE7199}" srcOrd="6" destOrd="0" parTransId="{BB6C5021-EF31-4F2D-9112-3320E5C28788}" sibTransId="{5FA84DC2-872B-4E5F-976B-E03106558DF1}"/>
    <dgm:cxn modelId="{ED91D0EE-86CE-48FB-B9BC-4E920D60C8A2}" type="presOf" srcId="{A115832C-0F71-4A14-99A4-916B58E5859A}" destId="{A0E78A55-5235-4CE6-B5C6-053F9438CB96}" srcOrd="1" destOrd="0" presId="urn:microsoft.com/office/officeart/2005/8/layout/radial1"/>
    <dgm:cxn modelId="{4ED7AECF-8942-4827-AD72-C49F9D3FE967}" type="presOf" srcId="{66EB597D-504B-4730-8DF4-C70659C63996}" destId="{2F805F12-098E-44B3-9BA3-080075209A9E}" srcOrd="0" destOrd="0" presId="urn:microsoft.com/office/officeart/2005/8/layout/radial1"/>
    <dgm:cxn modelId="{7EA9DD0B-F7B7-40A3-B8EB-C32088B4D55B}" srcId="{7BE3FB4B-1351-4FB2-82D5-71FC4E3ED75E}" destId="{BD7A25ED-3825-4724-A85B-56AEBEEB8271}" srcOrd="1" destOrd="0" parTransId="{903D6062-5980-4FE8-98D5-4AB3775B02E1}" sibTransId="{4D4E8156-A48D-49A1-8481-4E42709EA87E}"/>
    <dgm:cxn modelId="{ADF70EE4-74AB-4D91-903B-DCEBC865D35A}" type="presOf" srcId="{AC2F5305-A39D-44FD-A890-C216C0CDE30E}" destId="{97BF6E2A-12E4-43FC-942A-362F243604CB}" srcOrd="0" destOrd="0" presId="urn:microsoft.com/office/officeart/2005/8/layout/radial1"/>
    <dgm:cxn modelId="{2832E3D6-1A8C-4AF9-B11B-C6ED0FC2C29D}" srcId="{AC2F5305-A39D-44FD-A890-C216C0CDE30E}" destId="{A4384B19-94D0-4187-A730-4277567FC1EC}" srcOrd="2" destOrd="0" parTransId="{6DACB633-27A0-4C24-9CE5-6346EC27B862}" sibTransId="{199C84E1-C511-4167-A577-9C841EC8131A}"/>
    <dgm:cxn modelId="{518290C5-2FF2-4277-9513-8D8D47305BAB}" type="presOf" srcId="{9B5D4776-262D-4F75-997C-7E93A484FD4D}" destId="{5A7E9367-F2DB-4BA7-BDDB-5528DDA49B95}" srcOrd="0" destOrd="0" presId="urn:microsoft.com/office/officeart/2005/8/layout/radial1"/>
    <dgm:cxn modelId="{DE19CA78-8E4A-4D94-A1F2-ADA79762F77B}" srcId="{AC2F5305-A39D-44FD-A890-C216C0CDE30E}" destId="{52163DDF-8809-421C-982E-F82C22BA8DAC}" srcOrd="3" destOrd="0" parTransId="{9B5D4776-262D-4F75-997C-7E93A484FD4D}" sibTransId="{4768A08E-9307-4A17-ADAB-CD7B47AADB89}"/>
    <dgm:cxn modelId="{FAC274F1-E601-454E-BEB5-7EB0E5CA3907}" srcId="{7BE3FB4B-1351-4FB2-82D5-71FC4E3ED75E}" destId="{CD95CB9B-8DD2-4299-A442-1D1B371B6C7A}" srcOrd="3" destOrd="0" parTransId="{63E004AF-477D-4698-8764-AFA31AC715E1}" sibTransId="{88034D66-A626-4265-9EAA-D876F518ABB1}"/>
    <dgm:cxn modelId="{902F973D-5AF9-49BD-9C99-E2BDFC883D1B}" type="presOf" srcId="{15C24024-005E-42D8-BD75-DA11C931922E}" destId="{7927D228-69C7-46FF-9473-5CC7E656E06A}" srcOrd="0" destOrd="0" presId="urn:microsoft.com/office/officeart/2005/8/layout/radial1"/>
    <dgm:cxn modelId="{8ADE38FE-5D54-4A55-96E1-9ECBF97A6322}" type="presOf" srcId="{BB6C5021-EF31-4F2D-9112-3320E5C28788}" destId="{F971DC03-0228-49D4-A0C9-097D8482DE06}" srcOrd="1" destOrd="0" presId="urn:microsoft.com/office/officeart/2005/8/layout/radial1"/>
    <dgm:cxn modelId="{86E70415-ED7D-414A-8603-05E6E0E0D0B8}" type="presParOf" srcId="{8601E333-4BF0-49DA-B6A3-6A4962225D31}" destId="{97BF6E2A-12E4-43FC-942A-362F243604CB}" srcOrd="0" destOrd="0" presId="urn:microsoft.com/office/officeart/2005/8/layout/radial1"/>
    <dgm:cxn modelId="{8CFD4747-4DEF-42E3-9130-56829ADA77D0}" type="presParOf" srcId="{8601E333-4BF0-49DA-B6A3-6A4962225D31}" destId="{2F805F12-098E-44B3-9BA3-080075209A9E}" srcOrd="1" destOrd="0" presId="urn:microsoft.com/office/officeart/2005/8/layout/radial1"/>
    <dgm:cxn modelId="{7C3C0B0B-5BE0-40C0-A8BD-4608F1CB3C8B}" type="presParOf" srcId="{2F805F12-098E-44B3-9BA3-080075209A9E}" destId="{4A50317E-24E6-49E2-9868-95E6A7D0BDD6}" srcOrd="0" destOrd="0" presId="urn:microsoft.com/office/officeart/2005/8/layout/radial1"/>
    <dgm:cxn modelId="{9D283954-402C-4D23-BF7B-00E5410B260F}" type="presParOf" srcId="{8601E333-4BF0-49DA-B6A3-6A4962225D31}" destId="{B9DE329A-F865-49CD-8695-227E3F047246}" srcOrd="2" destOrd="0" presId="urn:microsoft.com/office/officeart/2005/8/layout/radial1"/>
    <dgm:cxn modelId="{50DAAAD9-5557-4DC4-A02C-3461E0BBB1BB}" type="presParOf" srcId="{8601E333-4BF0-49DA-B6A3-6A4962225D31}" destId="{E0EC89FC-1899-43C4-A148-8334F722421E}" srcOrd="3" destOrd="0" presId="urn:microsoft.com/office/officeart/2005/8/layout/radial1"/>
    <dgm:cxn modelId="{98C39685-1CD2-45F2-B944-6866AA0AE09D}" type="presParOf" srcId="{E0EC89FC-1899-43C4-A148-8334F722421E}" destId="{CC463542-C612-4674-A088-68E79CCA0DBD}" srcOrd="0" destOrd="0" presId="urn:microsoft.com/office/officeart/2005/8/layout/radial1"/>
    <dgm:cxn modelId="{3D86E6A5-3AD5-4BD3-8A98-FA5496F8DFC3}" type="presParOf" srcId="{8601E333-4BF0-49DA-B6A3-6A4962225D31}" destId="{0344C105-D779-450D-A976-50A967AD4447}" srcOrd="4" destOrd="0" presId="urn:microsoft.com/office/officeart/2005/8/layout/radial1"/>
    <dgm:cxn modelId="{E3674C3F-44E6-4C93-B5BE-CC767E567A49}" type="presParOf" srcId="{8601E333-4BF0-49DA-B6A3-6A4962225D31}" destId="{C25E0A31-51F2-4386-995A-7ABDDC6AE50A}" srcOrd="5" destOrd="0" presId="urn:microsoft.com/office/officeart/2005/8/layout/radial1"/>
    <dgm:cxn modelId="{673850DC-A6B9-4B48-A9CC-C8F543CD1FEE}" type="presParOf" srcId="{C25E0A31-51F2-4386-995A-7ABDDC6AE50A}" destId="{BCA8DAE0-CA95-4E03-8EDC-773615F6DEA6}" srcOrd="0" destOrd="0" presId="urn:microsoft.com/office/officeart/2005/8/layout/radial1"/>
    <dgm:cxn modelId="{B874A810-8CBD-4C84-94ED-93736D404415}" type="presParOf" srcId="{8601E333-4BF0-49DA-B6A3-6A4962225D31}" destId="{74EE1C68-11EB-4862-B035-C9804200690B}" srcOrd="6" destOrd="0" presId="urn:microsoft.com/office/officeart/2005/8/layout/radial1"/>
    <dgm:cxn modelId="{C240D622-31A0-47F1-925D-37D9647A4B85}" type="presParOf" srcId="{8601E333-4BF0-49DA-B6A3-6A4962225D31}" destId="{5A7E9367-F2DB-4BA7-BDDB-5528DDA49B95}" srcOrd="7" destOrd="0" presId="urn:microsoft.com/office/officeart/2005/8/layout/radial1"/>
    <dgm:cxn modelId="{18953620-103C-412D-9924-F45C517533BD}" type="presParOf" srcId="{5A7E9367-F2DB-4BA7-BDDB-5528DDA49B95}" destId="{A2742CF4-C932-4A25-8912-526A142D47C7}" srcOrd="0" destOrd="0" presId="urn:microsoft.com/office/officeart/2005/8/layout/radial1"/>
    <dgm:cxn modelId="{48B38BD4-7DF2-4C7F-B796-93C91DBE9CE0}" type="presParOf" srcId="{8601E333-4BF0-49DA-B6A3-6A4962225D31}" destId="{74CBC9CE-57EF-4E8C-9ABC-6BBAC6F38815}" srcOrd="8" destOrd="0" presId="urn:microsoft.com/office/officeart/2005/8/layout/radial1"/>
    <dgm:cxn modelId="{E6483C43-AD32-420B-9F96-2B3409327B7D}" type="presParOf" srcId="{8601E333-4BF0-49DA-B6A3-6A4962225D31}" destId="{4F776ACC-5C66-48DD-9827-C4830FBC6C26}" srcOrd="9" destOrd="0" presId="urn:microsoft.com/office/officeart/2005/8/layout/radial1"/>
    <dgm:cxn modelId="{1A4780CD-02F9-4460-A65A-B9C8140DA9DE}" type="presParOf" srcId="{4F776ACC-5C66-48DD-9827-C4830FBC6C26}" destId="{A66EF257-0AAD-42AD-B200-9374D867C087}" srcOrd="0" destOrd="0" presId="urn:microsoft.com/office/officeart/2005/8/layout/radial1"/>
    <dgm:cxn modelId="{CA47CFBC-5F69-44AE-B5F8-8F91552E8373}" type="presParOf" srcId="{8601E333-4BF0-49DA-B6A3-6A4962225D31}" destId="{E03E4BEE-21D1-4C5A-9E80-BC41CFB9AFDE}" srcOrd="10" destOrd="0" presId="urn:microsoft.com/office/officeart/2005/8/layout/radial1"/>
    <dgm:cxn modelId="{19ACFC38-447F-47DC-A83A-2E2B2B2A9CB2}" type="presParOf" srcId="{8601E333-4BF0-49DA-B6A3-6A4962225D31}" destId="{877C7E2F-11DA-47A8-B7CF-30F9A9FB1EF4}" srcOrd="11" destOrd="0" presId="urn:microsoft.com/office/officeart/2005/8/layout/radial1"/>
    <dgm:cxn modelId="{8444D96A-B96A-4D46-91D2-6F9832CAC125}" type="presParOf" srcId="{877C7E2F-11DA-47A8-B7CF-30F9A9FB1EF4}" destId="{7668C442-8F46-419E-8003-B98B5224C5F8}" srcOrd="0" destOrd="0" presId="urn:microsoft.com/office/officeart/2005/8/layout/radial1"/>
    <dgm:cxn modelId="{D5D83FBC-3009-4D4A-A5C7-5C3FB9C1EF4B}" type="presParOf" srcId="{8601E333-4BF0-49DA-B6A3-6A4962225D31}" destId="{78B1C4C3-4B5B-425A-8C3A-39B811BDBD19}" srcOrd="12" destOrd="0" presId="urn:microsoft.com/office/officeart/2005/8/layout/radial1"/>
    <dgm:cxn modelId="{AD66D49C-A319-422D-A12C-5875EAB15B74}" type="presParOf" srcId="{8601E333-4BF0-49DA-B6A3-6A4962225D31}" destId="{2E93A41E-8889-4F5F-BD7E-B072BD8D0ECD}" srcOrd="13" destOrd="0" presId="urn:microsoft.com/office/officeart/2005/8/layout/radial1"/>
    <dgm:cxn modelId="{4DAC5F3C-520C-47C8-A6EA-B614D57B31D9}" type="presParOf" srcId="{2E93A41E-8889-4F5F-BD7E-B072BD8D0ECD}" destId="{F971DC03-0228-49D4-A0C9-097D8482DE06}" srcOrd="0" destOrd="0" presId="urn:microsoft.com/office/officeart/2005/8/layout/radial1"/>
    <dgm:cxn modelId="{89F34837-1780-42B2-886E-ADAA663212DD}" type="presParOf" srcId="{8601E333-4BF0-49DA-B6A3-6A4962225D31}" destId="{A22026B5-773E-4703-904B-B220C78719CD}" srcOrd="14" destOrd="0" presId="urn:microsoft.com/office/officeart/2005/8/layout/radial1"/>
    <dgm:cxn modelId="{2126F8F9-0296-4517-A2E4-0936FC7D16ED}" type="presParOf" srcId="{8601E333-4BF0-49DA-B6A3-6A4962225D31}" destId="{7927D228-69C7-46FF-9473-5CC7E656E06A}" srcOrd="15" destOrd="0" presId="urn:microsoft.com/office/officeart/2005/8/layout/radial1"/>
    <dgm:cxn modelId="{972F4BBA-F1A0-4918-9F33-4B882AFAE0E5}" type="presParOf" srcId="{7927D228-69C7-46FF-9473-5CC7E656E06A}" destId="{CFC08802-AD98-4AF1-910F-EB1D69AD7D25}" srcOrd="0" destOrd="0" presId="urn:microsoft.com/office/officeart/2005/8/layout/radial1"/>
    <dgm:cxn modelId="{327EFC38-F2A1-4543-A36D-8E61E6C9AA52}" type="presParOf" srcId="{8601E333-4BF0-49DA-B6A3-6A4962225D31}" destId="{EDBA66CA-2DE4-41FE-A964-A128FFAA54A2}" srcOrd="16" destOrd="0" presId="urn:microsoft.com/office/officeart/2005/8/layout/radial1"/>
    <dgm:cxn modelId="{97CF5D5E-5EAD-4AF9-A3C1-EAA3568C1112}" type="presParOf" srcId="{8601E333-4BF0-49DA-B6A3-6A4962225D31}" destId="{72B2CBC4-0FA4-440F-8B20-B5387E1DC01F}" srcOrd="17" destOrd="0" presId="urn:microsoft.com/office/officeart/2005/8/layout/radial1"/>
    <dgm:cxn modelId="{4BE24F58-FF1E-4AC2-BC94-E529EB10DA1E}" type="presParOf" srcId="{72B2CBC4-0FA4-440F-8B20-B5387E1DC01F}" destId="{A0E78A55-5235-4CE6-B5C6-053F9438CB96}" srcOrd="0" destOrd="0" presId="urn:microsoft.com/office/officeart/2005/8/layout/radial1"/>
    <dgm:cxn modelId="{16E1AA2B-3285-40CF-A3C7-3F8328697596}" type="presParOf" srcId="{8601E333-4BF0-49DA-B6A3-6A4962225D31}" destId="{EFF4FE57-39B0-481A-8198-6DD22B134B69}" srcOrd="18"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dirty="0">
              <a:latin typeface="Dotum" pitchFamily="34" charset="-127"/>
              <a:ea typeface="Dotum" pitchFamily="34" charset="-127"/>
            </a:rPr>
            <a:t>Cum.</a:t>
          </a:r>
        </a:p>
        <a:p>
          <a:r>
            <a:rPr lang="en-US" sz="1100" dirty="0">
              <a:latin typeface="Dotum" pitchFamily="34" charset="-127"/>
              <a:ea typeface="Dotum" pitchFamily="34" charset="-127"/>
            </a:rPr>
            <a:t>GPA</a:t>
          </a:r>
        </a:p>
        <a:p>
          <a:r>
            <a:rPr lang="en-US" sz="1100" dirty="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26338DFE-68BE-4303-9B1D-AEB5D46F39D9}">
      <dgm:prSet phldrT="[Text]" custT="1"/>
      <dgm:spPr/>
      <dgm:t>
        <a:bodyPr/>
        <a:lstStyle/>
        <a:p>
          <a:r>
            <a:rPr lang="en-US" sz="1000">
              <a:latin typeface="Dotum" pitchFamily="34" charset="-127"/>
              <a:ea typeface="Dotum" pitchFamily="34" charset="-127"/>
            </a:rPr>
            <a:t>MCA Reading</a:t>
          </a:r>
        </a:p>
        <a:p>
          <a:r>
            <a:rPr lang="en-US" sz="1000">
              <a:latin typeface="Dotum" pitchFamily="34" charset="-127"/>
              <a:ea typeface="Dotum" pitchFamily="34" charset="-127"/>
            </a:rPr>
            <a:t>(.46**)</a:t>
          </a:r>
        </a:p>
      </dgm:t>
    </dgm:pt>
    <dgm:pt modelId="{9BD81C4B-BC17-4690-A21A-D993EC2EF395}" type="parTrans" cxnId="{BA1FD7B6-8FA5-4C6F-A02D-E4B75651794D}">
      <dgm:prSet/>
      <dgm:spPr/>
      <dgm:t>
        <a:bodyPr/>
        <a:lstStyle/>
        <a:p>
          <a:endParaRPr lang="en-US"/>
        </a:p>
      </dgm:t>
    </dgm:pt>
    <dgm:pt modelId="{38D0CEAF-34BE-40AE-8B30-EF8C2D257E34}" type="sibTrans" cxnId="{BA1FD7B6-8FA5-4C6F-A02D-E4B75651794D}">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7EE786EB-D0AA-41CB-9648-18F140707D32}" type="sibTrans" cxnId="{2EB85BA4-B4E9-4D1C-9258-3EA3D2CCBD9A}">
      <dgm:prSet/>
      <dgm:spPr/>
      <dgm:t>
        <a:bodyPr/>
        <a:lstStyle/>
        <a:p>
          <a:endParaRPr lang="en-US"/>
        </a:p>
      </dgm:t>
    </dgm:pt>
    <dgm:pt modelId="{9321F506-7800-4729-8109-8587C7196D04}" type="parTrans" cxnId="{2EB85BA4-B4E9-4D1C-9258-3EA3D2CCBD9A}">
      <dgm:prSet/>
      <dgm:spPr/>
      <dgm:t>
        <a:bodyPr/>
        <a:lstStyle/>
        <a:p>
          <a:endParaRPr lang="en-US"/>
        </a:p>
      </dgm:t>
    </dgm:pt>
    <dgm:pt modelId="{0FCD0DB5-2DBD-4F8F-AAFC-1DBADA36897C}">
      <dgm:prSet phldrT="[Text]" custT="1"/>
      <dgm:spPr/>
      <dgm:t>
        <a:bodyPr/>
        <a:lstStyle/>
        <a:p>
          <a:endParaRPr lang="en-US" sz="1000"/>
        </a:p>
      </dgm:t>
    </dgm:pt>
    <dgm:pt modelId="{11841C53-F0A6-4D37-AF5B-4D1C4B94B6F0}" type="sibTrans" cxnId="{CA4C7F27-7C4F-4A1F-AF1B-4B2AF6583BAF}">
      <dgm:prSet/>
      <dgm:spPr/>
      <dgm:t>
        <a:bodyPr/>
        <a:lstStyle/>
        <a:p>
          <a:endParaRPr lang="en-US"/>
        </a:p>
      </dgm:t>
    </dgm:pt>
    <dgm:pt modelId="{38697222-1D35-485E-8D84-92835119BFDA}" type="parTrans" cxnId="{CA4C7F27-7C4F-4A1F-AF1B-4B2AF6583BAF}">
      <dgm:prSet/>
      <dgm:spPr/>
      <dgm:t>
        <a:bodyPr/>
        <a:lstStyle/>
        <a:p>
          <a:endParaRPr lang="en-US"/>
        </a:p>
      </dgm:t>
    </dgm:pt>
    <dgm:pt modelId="{A996531C-41D9-49CA-B8C0-77F27A7B17F6}">
      <dgm:prSet phldrT="[Text]" custT="1"/>
      <dgm:spPr/>
      <dgm:t>
        <a:bodyPr/>
        <a:lstStyle/>
        <a:p>
          <a:r>
            <a:rPr lang="en-US" sz="1000" dirty="0">
              <a:latin typeface="Dotum" pitchFamily="34" charset="-127"/>
              <a:ea typeface="Dotum" pitchFamily="34" charset="-127"/>
            </a:rPr>
            <a:t>Discipline</a:t>
          </a:r>
        </a:p>
        <a:p>
          <a:r>
            <a:rPr lang="en-US" sz="1000" dirty="0">
              <a:latin typeface="Dotum" pitchFamily="34" charset="-127"/>
              <a:ea typeface="Dotum" pitchFamily="34" charset="-127"/>
            </a:rPr>
            <a:t>(-.40**)</a:t>
          </a:r>
        </a:p>
      </dgm:t>
    </dgm:pt>
    <dgm:pt modelId="{836E046B-F769-4881-8935-A021510DCABF}" type="parTrans" cxnId="{D21733F0-1639-41E3-AA32-8344D702247D}">
      <dgm:prSet/>
      <dgm:spPr/>
      <dgm:t>
        <a:bodyPr/>
        <a:lstStyle/>
        <a:p>
          <a:endParaRPr lang="en-US"/>
        </a:p>
      </dgm:t>
    </dgm:pt>
    <dgm:pt modelId="{5C558931-4015-4221-9E79-A8668F200C0D}" type="sibTrans" cxnId="{D21733F0-1639-41E3-AA32-8344D702247D}">
      <dgm:prSet/>
      <dgm:spPr/>
      <dgm:t>
        <a:bodyPr/>
        <a:lstStyle/>
        <a:p>
          <a:endParaRPr lang="en-US"/>
        </a:p>
      </dgm:t>
    </dgm:pt>
    <dgm:pt modelId="{37FB2991-4FF7-4FB7-A3FC-CD0E8D7169AD}">
      <dgm:prSet phldrT="[Text]" custT="1"/>
      <dgm:spPr/>
      <dgm:t>
        <a:bodyPr/>
        <a:lstStyle/>
        <a:p>
          <a:r>
            <a:rPr lang="en-US" sz="1000">
              <a:latin typeface="Dotum" pitchFamily="34" charset="-127"/>
              <a:ea typeface="Dotum" pitchFamily="34" charset="-127"/>
            </a:rPr>
            <a:t>Percept. of Self</a:t>
          </a:r>
        </a:p>
        <a:p>
          <a:r>
            <a:rPr lang="en-US" sz="1000">
              <a:latin typeface="Dotum" pitchFamily="34" charset="-127"/>
              <a:ea typeface="Dotum" pitchFamily="34" charset="-127"/>
            </a:rPr>
            <a:t>(.27**)</a:t>
          </a:r>
        </a:p>
      </dgm:t>
    </dgm:pt>
    <dgm:pt modelId="{A48999EE-43FD-4F82-B19B-029B7FD3608F}" type="parTrans" cxnId="{884BDB91-F1DB-412B-83EE-A5831554F2D7}">
      <dgm:prSet/>
      <dgm:spPr/>
      <dgm:t>
        <a:bodyPr/>
        <a:lstStyle/>
        <a:p>
          <a:endParaRPr lang="en-US"/>
        </a:p>
      </dgm:t>
    </dgm:pt>
    <dgm:pt modelId="{15AC4BD2-A7AC-4C1B-8501-2DE82FC734F1}" type="sibTrans" cxnId="{884BDB91-F1DB-412B-83EE-A5831554F2D7}">
      <dgm:prSet/>
      <dgm:spPr/>
      <dgm:t>
        <a:bodyPr/>
        <a:lstStyle/>
        <a:p>
          <a:endParaRPr lang="en-US"/>
        </a:p>
      </dgm:t>
    </dgm:pt>
    <dgm:pt modelId="{71D0B6A1-2F3C-4D3D-AF1E-94E817B78839}">
      <dgm:prSet phldrT="[Text]" custT="1"/>
      <dgm:spPr/>
      <dgm:t>
        <a:bodyPr/>
        <a:lstStyle/>
        <a:p>
          <a:r>
            <a:rPr lang="en-US" sz="1000">
              <a:latin typeface="Dotum" pitchFamily="34" charset="-127"/>
              <a:ea typeface="Dotum" pitchFamily="34" charset="-127"/>
            </a:rPr>
            <a:t>Percept. of Teacher</a:t>
          </a:r>
        </a:p>
        <a:p>
          <a:r>
            <a:rPr lang="en-US" sz="1000">
              <a:latin typeface="Dotum" pitchFamily="34" charset="-127"/>
              <a:ea typeface="Dotum" pitchFamily="34" charset="-127"/>
            </a:rPr>
            <a:t>(.20*)</a:t>
          </a:r>
        </a:p>
      </dgm:t>
    </dgm:pt>
    <dgm:pt modelId="{10B0D7BD-2954-4F60-B6FF-D86A2C6ADFB9}" type="parTrans" cxnId="{F30DCD8B-49AF-47BD-BF13-2A40D8083920}">
      <dgm:prSet/>
      <dgm:spPr/>
      <dgm:t>
        <a:bodyPr/>
        <a:lstStyle/>
        <a:p>
          <a:endParaRPr lang="en-US"/>
        </a:p>
      </dgm:t>
    </dgm:pt>
    <dgm:pt modelId="{E7BDADBB-A027-4343-B910-F7EC0744B4C4}" type="sibTrans" cxnId="{F30DCD8B-49AF-47BD-BF13-2A40D8083920}">
      <dgm:prSet/>
      <dgm:spPr/>
      <dgm:t>
        <a:bodyPr/>
        <a:lstStyle/>
        <a:p>
          <a:endParaRPr lang="en-US"/>
        </a:p>
      </dgm:t>
    </dgm:pt>
    <dgm:pt modelId="{3E2BAA5F-789D-4E57-8E9D-3AFD8F2DD622}">
      <dgm:prSet phldrT="[Text]" custT="1"/>
      <dgm:spPr/>
      <dgm:t>
        <a:bodyPr/>
        <a:lstStyle/>
        <a:p>
          <a:endParaRPr lang="en-US"/>
        </a:p>
      </dgm:t>
    </dgm:pt>
    <dgm:pt modelId="{0D434199-7865-45EC-AB7D-D31918DB8C72}" type="parTrans" cxnId="{1212527F-BFC0-4EA8-B9C8-87D43307D807}">
      <dgm:prSet/>
      <dgm:spPr/>
      <dgm:t>
        <a:bodyPr/>
        <a:lstStyle/>
        <a:p>
          <a:endParaRPr lang="en-US"/>
        </a:p>
      </dgm:t>
    </dgm:pt>
    <dgm:pt modelId="{D8E38174-D9C0-47A7-A6DA-AA1A8D27665D}" type="sibTrans" cxnId="{1212527F-BFC0-4EA8-B9C8-87D43307D807}">
      <dgm:prSet/>
      <dgm:spPr/>
      <dgm:t>
        <a:bodyPr/>
        <a:lstStyle/>
        <a:p>
          <a:endParaRPr lang="en-US"/>
        </a:p>
      </dgm:t>
    </dgm:pt>
    <dgm:pt modelId="{5AA60E1D-9A55-4A40-A596-12FB5A942B4B}">
      <dgm:prSet phldrT="[Text]" custT="1"/>
      <dgm:spPr/>
      <dgm:t>
        <a:bodyPr/>
        <a:lstStyle/>
        <a:p>
          <a:r>
            <a:rPr lang="en-US" sz="1000">
              <a:latin typeface="Dotum" pitchFamily="34" charset="-127"/>
              <a:ea typeface="Dotum" pitchFamily="34" charset="-127"/>
            </a:rPr>
            <a:t>Absence</a:t>
          </a:r>
        </a:p>
        <a:p>
          <a:r>
            <a:rPr lang="en-US" sz="1000">
              <a:latin typeface="Dotum" pitchFamily="34" charset="-127"/>
              <a:ea typeface="Dotum" pitchFamily="34" charset="-127"/>
            </a:rPr>
            <a:t>(-.52*)</a:t>
          </a:r>
        </a:p>
      </dgm:t>
    </dgm:pt>
    <dgm:pt modelId="{B0C3D748-F5C0-409A-8051-6B1841F6FE50}" type="parTrans" cxnId="{266C5624-72FD-4E96-A5D5-7216EA4BE5D5}">
      <dgm:prSet/>
      <dgm:spPr/>
      <dgm:t>
        <a:bodyPr/>
        <a:lstStyle/>
        <a:p>
          <a:endParaRPr lang="en-US"/>
        </a:p>
      </dgm:t>
    </dgm:pt>
    <dgm:pt modelId="{669A03B8-1830-421A-B5BA-94175612D2DC}" type="sibTrans" cxnId="{266C5624-72FD-4E96-A5D5-7216EA4BE5D5}">
      <dgm:prSet/>
      <dgm:spPr/>
      <dgm:t>
        <a:bodyPr/>
        <a:lstStyle/>
        <a:p>
          <a:endParaRPr lang="en-US"/>
        </a:p>
      </dgm:t>
    </dgm:pt>
    <dgm:pt modelId="{4905AC76-D76B-49AB-930B-631A813FF70D}">
      <dgm:prSet phldrT="[Text]" custT="1"/>
      <dgm:spPr/>
      <dgm:t>
        <a:bodyPr/>
        <a:lstStyle/>
        <a:p>
          <a:r>
            <a:rPr lang="en-US" sz="1000" dirty="0">
              <a:latin typeface="Dotum" pitchFamily="34" charset="-127"/>
              <a:ea typeface="Dotum" pitchFamily="34" charset="-127"/>
            </a:rPr>
            <a:t>Tardiness</a:t>
          </a:r>
        </a:p>
        <a:p>
          <a:r>
            <a:rPr lang="en-US" sz="1000" dirty="0">
              <a:latin typeface="Dotum" pitchFamily="34" charset="-127"/>
              <a:ea typeface="Dotum" pitchFamily="34" charset="-127"/>
            </a:rPr>
            <a:t>-.42**</a:t>
          </a:r>
        </a:p>
      </dgm:t>
    </dgm:pt>
    <dgm:pt modelId="{75C5C2D2-606A-459B-8E94-31F5D9C056C9}" type="parTrans" cxnId="{E54C75B1-3212-47A3-8DDF-1C4F1ECDD695}">
      <dgm:prSet/>
      <dgm:spPr/>
      <dgm:t>
        <a:bodyPr/>
        <a:lstStyle/>
        <a:p>
          <a:endParaRPr lang="en-US"/>
        </a:p>
      </dgm:t>
    </dgm:pt>
    <dgm:pt modelId="{195A2C76-FC2B-454A-AAA2-FC7DD4ECC74E}" type="sibTrans" cxnId="{E54C75B1-3212-47A3-8DDF-1C4F1ECDD695}">
      <dgm:prSet/>
      <dgm:spPr/>
      <dgm:t>
        <a:bodyPr/>
        <a:lstStyle/>
        <a:p>
          <a:endParaRPr lang="en-US"/>
        </a:p>
      </dgm:t>
    </dgm:pt>
    <dgm:pt modelId="{44226F1B-0FEB-4726-BEC5-5104154FE4FE}">
      <dgm:prSet phldrT="[Text]" custT="1"/>
      <dgm:spPr/>
      <dgm:t>
        <a:bodyPr/>
        <a:lstStyle/>
        <a:p>
          <a:r>
            <a:rPr lang="en-US" sz="1000">
              <a:latin typeface="Dotum" pitchFamily="34" charset="-127"/>
              <a:ea typeface="Dotum" pitchFamily="34" charset="-127"/>
            </a:rPr>
            <a:t>Percept. of School (.20**)</a:t>
          </a:r>
        </a:p>
      </dgm:t>
    </dgm:pt>
    <dgm:pt modelId="{921E9933-5B76-40E3-9188-D416A1363A40}" type="parTrans" cxnId="{9376A994-47B8-4950-92F0-0FE6A6F77CC3}">
      <dgm:prSet/>
      <dgm:spPr/>
      <dgm:t>
        <a:bodyPr/>
        <a:lstStyle/>
        <a:p>
          <a:endParaRPr lang="en-US"/>
        </a:p>
      </dgm:t>
    </dgm:pt>
    <dgm:pt modelId="{2C2813CC-60AE-4EED-9B7B-5734B23288D3}" type="sibTrans" cxnId="{9376A994-47B8-4950-92F0-0FE6A6F77CC3}">
      <dgm:prSet/>
      <dgm:spPr/>
      <dgm:t>
        <a:bodyPr/>
        <a:lstStyle/>
        <a:p>
          <a:endParaRPr lang="en-US"/>
        </a:p>
      </dgm:t>
    </dgm:pt>
    <dgm:pt modelId="{6C1E10E7-26AE-4041-85C2-75A2BC43883D}">
      <dgm:prSet phldrT="[Text]" custT="1"/>
      <dgm:spPr/>
      <dgm:t>
        <a:bodyPr/>
        <a:lstStyle/>
        <a:p>
          <a:r>
            <a:rPr lang="en-US" sz="1000" dirty="0">
              <a:latin typeface="Dotum" pitchFamily="34" charset="-127"/>
              <a:ea typeface="Dotum" pitchFamily="34" charset="-127"/>
            </a:rPr>
            <a:t>Percept. of </a:t>
          </a:r>
          <a:r>
            <a:rPr lang="en-US" sz="1000" dirty="0" err="1">
              <a:latin typeface="Dotum" pitchFamily="34" charset="-127"/>
              <a:ea typeface="Dotum" pitchFamily="34" charset="-127"/>
            </a:rPr>
            <a:t>Relats</a:t>
          </a:r>
          <a:r>
            <a:rPr lang="en-US" sz="1000" dirty="0">
              <a:latin typeface="Dotum" pitchFamily="34" charset="-127"/>
              <a:ea typeface="Dotum" pitchFamily="34" charset="-127"/>
            </a:rPr>
            <a:t>. (.19*)</a:t>
          </a:r>
        </a:p>
      </dgm:t>
    </dgm:pt>
    <dgm:pt modelId="{3B2F08D6-F52F-4AC1-8A06-2644D2564E32}" type="parTrans" cxnId="{BBDF2B75-FB0A-493F-B369-659E9ED5A8B5}">
      <dgm:prSet/>
      <dgm:spPr/>
      <dgm:t>
        <a:bodyPr/>
        <a:lstStyle/>
        <a:p>
          <a:endParaRPr lang="en-US"/>
        </a:p>
      </dgm:t>
    </dgm:pt>
    <dgm:pt modelId="{2E338E2C-4C90-4DBC-86A2-D00DB7080E63}" type="sibTrans" cxnId="{BBDF2B75-FB0A-493F-B369-659E9ED5A8B5}">
      <dgm:prSet/>
      <dgm:spPr/>
      <dgm:t>
        <a:bodyPr/>
        <a:lstStyle/>
        <a:p>
          <a:endParaRPr lang="en-US"/>
        </a:p>
      </dgm:t>
    </dgm:pt>
    <dgm:pt modelId="{AACE7D44-6CBC-4153-9BC7-ECFFB6C35D76}">
      <dgm:prSet phldrT="[Text]" custT="1"/>
      <dgm:spPr/>
      <dgm:t>
        <a:bodyPr/>
        <a:lstStyle/>
        <a:p>
          <a:endParaRPr lang="en-US" sz="1000">
            <a:latin typeface="Dotum" pitchFamily="34" charset="-127"/>
            <a:ea typeface="Dotum" pitchFamily="34" charset="-127"/>
          </a:endParaRPr>
        </a:p>
      </dgm:t>
    </dgm:pt>
    <dgm:pt modelId="{EFB5F08E-E80C-47DE-9D44-F5D045F5A547}" type="parTrans" cxnId="{59CF9EB9-1387-41B5-8E96-FDA5529BB42A}">
      <dgm:prSet/>
      <dgm:spPr/>
      <dgm:t>
        <a:bodyPr/>
        <a:lstStyle/>
        <a:p>
          <a:endParaRPr lang="en-US"/>
        </a:p>
      </dgm:t>
    </dgm:pt>
    <dgm:pt modelId="{830B5725-FAA1-43FE-B764-51F181653129}" type="sibTrans" cxnId="{59CF9EB9-1387-41B5-8E96-FDA5529BB42A}">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dgm:spPr/>
      <dgm:t>
        <a:bodyPr/>
        <a:lstStyle/>
        <a:p>
          <a:endParaRPr lang="en-US"/>
        </a:p>
      </dgm:t>
    </dgm:pt>
    <dgm:pt modelId="{72EEF1F8-07F0-4702-9E09-2735EA71F7B5}" type="pres">
      <dgm:prSet presAssocID="{9BD81C4B-BC17-4690-A21A-D993EC2EF395}" presName="Name9" presStyleLbl="parChTrans1D2" presStyleIdx="0" presStyleCnt="8"/>
      <dgm:spPr/>
      <dgm:t>
        <a:bodyPr/>
        <a:lstStyle/>
        <a:p>
          <a:endParaRPr lang="en-US"/>
        </a:p>
      </dgm:t>
    </dgm:pt>
    <dgm:pt modelId="{A8D99D84-0FFE-40AB-BBDB-941A7E981128}" type="pres">
      <dgm:prSet presAssocID="{9BD81C4B-BC17-4690-A21A-D993EC2EF395}" presName="connTx" presStyleLbl="parChTrans1D2" presStyleIdx="0" presStyleCnt="8"/>
      <dgm:spPr/>
      <dgm:t>
        <a:bodyPr/>
        <a:lstStyle/>
        <a:p>
          <a:endParaRPr lang="en-US"/>
        </a:p>
      </dgm:t>
    </dgm:pt>
    <dgm:pt modelId="{49D85D9F-133F-4ADE-8C2C-0854D63E7094}" type="pres">
      <dgm:prSet presAssocID="{26338DFE-68BE-4303-9B1D-AEB5D46F39D9}" presName="node" presStyleLbl="node1" presStyleIdx="0" presStyleCnt="8">
        <dgm:presLayoutVars>
          <dgm:bulletEnabled val="1"/>
        </dgm:presLayoutVars>
      </dgm:prSet>
      <dgm:spPr/>
      <dgm:t>
        <a:bodyPr/>
        <a:lstStyle/>
        <a:p>
          <a:endParaRPr lang="en-US"/>
        </a:p>
      </dgm:t>
    </dgm:pt>
    <dgm:pt modelId="{38789791-8E26-432C-B3E1-BF72267CACED}" type="pres">
      <dgm:prSet presAssocID="{836E046B-F769-4881-8935-A021510DCABF}" presName="Name9" presStyleLbl="parChTrans1D2" presStyleIdx="1" presStyleCnt="8"/>
      <dgm:spPr/>
      <dgm:t>
        <a:bodyPr/>
        <a:lstStyle/>
        <a:p>
          <a:endParaRPr lang="en-US"/>
        </a:p>
      </dgm:t>
    </dgm:pt>
    <dgm:pt modelId="{09C182BE-BEFA-4A1B-B74F-EFBC47B1C887}" type="pres">
      <dgm:prSet presAssocID="{836E046B-F769-4881-8935-A021510DCABF}" presName="connTx" presStyleLbl="parChTrans1D2" presStyleIdx="1" presStyleCnt="8"/>
      <dgm:spPr/>
      <dgm:t>
        <a:bodyPr/>
        <a:lstStyle/>
        <a:p>
          <a:endParaRPr lang="en-US"/>
        </a:p>
      </dgm:t>
    </dgm:pt>
    <dgm:pt modelId="{DA5712D1-B77A-4EDF-829F-1503CA949FF7}" type="pres">
      <dgm:prSet presAssocID="{A996531C-41D9-49CA-B8C0-77F27A7B17F6}" presName="node" presStyleLbl="node1" presStyleIdx="1" presStyleCnt="8" custScaleX="111414" custScaleY="108823">
        <dgm:presLayoutVars>
          <dgm:bulletEnabled val="1"/>
        </dgm:presLayoutVars>
      </dgm:prSet>
      <dgm:spPr/>
      <dgm:t>
        <a:bodyPr/>
        <a:lstStyle/>
        <a:p>
          <a:endParaRPr lang="en-US"/>
        </a:p>
      </dgm:t>
    </dgm:pt>
    <dgm:pt modelId="{B114F3BE-D582-4470-9F66-68E458C2D684}" type="pres">
      <dgm:prSet presAssocID="{B0C3D748-F5C0-409A-8051-6B1841F6FE50}" presName="Name9" presStyleLbl="parChTrans1D2" presStyleIdx="2" presStyleCnt="8"/>
      <dgm:spPr/>
      <dgm:t>
        <a:bodyPr/>
        <a:lstStyle/>
        <a:p>
          <a:endParaRPr lang="en-US"/>
        </a:p>
      </dgm:t>
    </dgm:pt>
    <dgm:pt modelId="{F89D2AD7-60AC-473A-B7ED-961BB7CD03E9}" type="pres">
      <dgm:prSet presAssocID="{B0C3D748-F5C0-409A-8051-6B1841F6FE50}" presName="connTx" presStyleLbl="parChTrans1D2" presStyleIdx="2" presStyleCnt="8"/>
      <dgm:spPr/>
      <dgm:t>
        <a:bodyPr/>
        <a:lstStyle/>
        <a:p>
          <a:endParaRPr lang="en-US"/>
        </a:p>
      </dgm:t>
    </dgm:pt>
    <dgm:pt modelId="{58FBBD12-AC21-4956-B585-9EEEBBB46F88}" type="pres">
      <dgm:prSet presAssocID="{5AA60E1D-9A55-4A40-A596-12FB5A942B4B}" presName="node" presStyleLbl="node1" presStyleIdx="2" presStyleCnt="8" custRadScaleRad="98822" custRadScaleInc="-4442">
        <dgm:presLayoutVars>
          <dgm:bulletEnabled val="1"/>
        </dgm:presLayoutVars>
      </dgm:prSet>
      <dgm:spPr/>
      <dgm:t>
        <a:bodyPr/>
        <a:lstStyle/>
        <a:p>
          <a:endParaRPr lang="en-US"/>
        </a:p>
      </dgm:t>
    </dgm:pt>
    <dgm:pt modelId="{FC6D8F3B-ADCA-44EB-BB8F-C00828D4C431}" type="pres">
      <dgm:prSet presAssocID="{75C5C2D2-606A-459B-8E94-31F5D9C056C9}" presName="Name9" presStyleLbl="parChTrans1D2" presStyleIdx="3" presStyleCnt="8"/>
      <dgm:spPr/>
      <dgm:t>
        <a:bodyPr/>
        <a:lstStyle/>
        <a:p>
          <a:endParaRPr lang="en-US"/>
        </a:p>
      </dgm:t>
    </dgm:pt>
    <dgm:pt modelId="{3A5D8C04-1A84-442D-9F05-A3AECA8DDFFE}" type="pres">
      <dgm:prSet presAssocID="{75C5C2D2-606A-459B-8E94-31F5D9C056C9}" presName="connTx" presStyleLbl="parChTrans1D2" presStyleIdx="3" presStyleCnt="8"/>
      <dgm:spPr/>
      <dgm:t>
        <a:bodyPr/>
        <a:lstStyle/>
        <a:p>
          <a:endParaRPr lang="en-US"/>
        </a:p>
      </dgm:t>
    </dgm:pt>
    <dgm:pt modelId="{3FBB5106-7F56-427D-B934-6A3D92750BF3}" type="pres">
      <dgm:prSet presAssocID="{4905AC76-D76B-49AB-930B-631A813FF70D}" presName="node" presStyleLbl="node1" presStyleIdx="3" presStyleCnt="8">
        <dgm:presLayoutVars>
          <dgm:bulletEnabled val="1"/>
        </dgm:presLayoutVars>
      </dgm:prSet>
      <dgm:spPr/>
      <dgm:t>
        <a:bodyPr/>
        <a:lstStyle/>
        <a:p>
          <a:endParaRPr lang="en-US"/>
        </a:p>
      </dgm:t>
    </dgm:pt>
    <dgm:pt modelId="{6E71D568-AC10-4864-A380-5C76B1278D5D}" type="pres">
      <dgm:prSet presAssocID="{A48999EE-43FD-4F82-B19B-029B7FD3608F}" presName="Name9" presStyleLbl="parChTrans1D2" presStyleIdx="4" presStyleCnt="8"/>
      <dgm:spPr/>
      <dgm:t>
        <a:bodyPr/>
        <a:lstStyle/>
        <a:p>
          <a:endParaRPr lang="en-US"/>
        </a:p>
      </dgm:t>
    </dgm:pt>
    <dgm:pt modelId="{DA89A217-A663-428D-AF38-8B445DB363A8}" type="pres">
      <dgm:prSet presAssocID="{A48999EE-43FD-4F82-B19B-029B7FD3608F}" presName="connTx" presStyleLbl="parChTrans1D2" presStyleIdx="4" presStyleCnt="8"/>
      <dgm:spPr/>
      <dgm:t>
        <a:bodyPr/>
        <a:lstStyle/>
        <a:p>
          <a:endParaRPr lang="en-US"/>
        </a:p>
      </dgm:t>
    </dgm:pt>
    <dgm:pt modelId="{7B2AAAE9-5840-4532-B689-B049A0D7DFA2}" type="pres">
      <dgm:prSet presAssocID="{37FB2991-4FF7-4FB7-A3FC-CD0E8D7169AD}" presName="node" presStyleLbl="node1" presStyleIdx="4" presStyleCnt="8">
        <dgm:presLayoutVars>
          <dgm:bulletEnabled val="1"/>
        </dgm:presLayoutVars>
      </dgm:prSet>
      <dgm:spPr/>
      <dgm:t>
        <a:bodyPr/>
        <a:lstStyle/>
        <a:p>
          <a:endParaRPr lang="en-US"/>
        </a:p>
      </dgm:t>
    </dgm:pt>
    <dgm:pt modelId="{89F8F141-E47F-4832-9506-85CD198A9125}" type="pres">
      <dgm:prSet presAssocID="{10B0D7BD-2954-4F60-B6FF-D86A2C6ADFB9}" presName="Name9" presStyleLbl="parChTrans1D2" presStyleIdx="5" presStyleCnt="8"/>
      <dgm:spPr/>
      <dgm:t>
        <a:bodyPr/>
        <a:lstStyle/>
        <a:p>
          <a:endParaRPr lang="en-US"/>
        </a:p>
      </dgm:t>
    </dgm:pt>
    <dgm:pt modelId="{3BDFD2FC-401E-4075-A7F0-AAE2608D6152}" type="pres">
      <dgm:prSet presAssocID="{10B0D7BD-2954-4F60-B6FF-D86A2C6ADFB9}" presName="connTx" presStyleLbl="parChTrans1D2" presStyleIdx="5" presStyleCnt="8"/>
      <dgm:spPr/>
      <dgm:t>
        <a:bodyPr/>
        <a:lstStyle/>
        <a:p>
          <a:endParaRPr lang="en-US"/>
        </a:p>
      </dgm:t>
    </dgm:pt>
    <dgm:pt modelId="{52D5CD3C-7B07-491F-9C1C-49F63959E4B5}" type="pres">
      <dgm:prSet presAssocID="{71D0B6A1-2F3C-4D3D-AF1E-94E817B78839}" presName="node" presStyleLbl="node1" presStyleIdx="5" presStyleCnt="8">
        <dgm:presLayoutVars>
          <dgm:bulletEnabled val="1"/>
        </dgm:presLayoutVars>
      </dgm:prSet>
      <dgm:spPr/>
      <dgm:t>
        <a:bodyPr/>
        <a:lstStyle/>
        <a:p>
          <a:endParaRPr lang="en-US"/>
        </a:p>
      </dgm:t>
    </dgm:pt>
    <dgm:pt modelId="{3201FAA3-459E-470E-AFB7-25F9F7FBDEED}" type="pres">
      <dgm:prSet presAssocID="{921E9933-5B76-40E3-9188-D416A1363A40}" presName="Name9" presStyleLbl="parChTrans1D2" presStyleIdx="6" presStyleCnt="8"/>
      <dgm:spPr/>
      <dgm:t>
        <a:bodyPr/>
        <a:lstStyle/>
        <a:p>
          <a:endParaRPr lang="en-US"/>
        </a:p>
      </dgm:t>
    </dgm:pt>
    <dgm:pt modelId="{0720290E-915E-4BAE-A87A-9791CE9385B1}" type="pres">
      <dgm:prSet presAssocID="{921E9933-5B76-40E3-9188-D416A1363A40}" presName="connTx" presStyleLbl="parChTrans1D2" presStyleIdx="6" presStyleCnt="8"/>
      <dgm:spPr/>
      <dgm:t>
        <a:bodyPr/>
        <a:lstStyle/>
        <a:p>
          <a:endParaRPr lang="en-US"/>
        </a:p>
      </dgm:t>
    </dgm:pt>
    <dgm:pt modelId="{CBBFAD71-7350-4185-BA35-249D86DA2B0A}" type="pres">
      <dgm:prSet presAssocID="{44226F1B-0FEB-4726-BEC5-5104154FE4FE}" presName="node" presStyleLbl="node1" presStyleIdx="6" presStyleCnt="8">
        <dgm:presLayoutVars>
          <dgm:bulletEnabled val="1"/>
        </dgm:presLayoutVars>
      </dgm:prSet>
      <dgm:spPr/>
      <dgm:t>
        <a:bodyPr/>
        <a:lstStyle/>
        <a:p>
          <a:endParaRPr lang="en-US"/>
        </a:p>
      </dgm:t>
    </dgm:pt>
    <dgm:pt modelId="{BF8534F0-F211-4A8C-833F-C0D4D5125700}" type="pres">
      <dgm:prSet presAssocID="{3B2F08D6-F52F-4AC1-8A06-2644D2564E32}" presName="Name9" presStyleLbl="parChTrans1D2" presStyleIdx="7" presStyleCnt="8"/>
      <dgm:spPr/>
      <dgm:t>
        <a:bodyPr/>
        <a:lstStyle/>
        <a:p>
          <a:endParaRPr lang="en-US"/>
        </a:p>
      </dgm:t>
    </dgm:pt>
    <dgm:pt modelId="{31669FD9-B1E7-4288-85A0-85F8F23DA3D5}" type="pres">
      <dgm:prSet presAssocID="{3B2F08D6-F52F-4AC1-8A06-2644D2564E32}" presName="connTx" presStyleLbl="parChTrans1D2" presStyleIdx="7" presStyleCnt="8"/>
      <dgm:spPr/>
      <dgm:t>
        <a:bodyPr/>
        <a:lstStyle/>
        <a:p>
          <a:endParaRPr lang="en-US"/>
        </a:p>
      </dgm:t>
    </dgm:pt>
    <dgm:pt modelId="{5CBB4C10-7722-4339-B947-14FADF20388F}" type="pres">
      <dgm:prSet presAssocID="{6C1E10E7-26AE-4041-85C2-75A2BC43883D}" presName="node" presStyleLbl="node1" presStyleIdx="7" presStyleCnt="8">
        <dgm:presLayoutVars>
          <dgm:bulletEnabled val="1"/>
        </dgm:presLayoutVars>
      </dgm:prSet>
      <dgm:spPr/>
      <dgm:t>
        <a:bodyPr/>
        <a:lstStyle/>
        <a:p>
          <a:endParaRPr lang="en-US"/>
        </a:p>
      </dgm:t>
    </dgm:pt>
  </dgm:ptLst>
  <dgm:cxnLst>
    <dgm:cxn modelId="{F30DCD8B-49AF-47BD-BF13-2A40D8083920}" srcId="{AC2F5305-A39D-44FD-A890-C216C0CDE30E}" destId="{71D0B6A1-2F3C-4D3D-AF1E-94E817B78839}" srcOrd="5" destOrd="0" parTransId="{10B0D7BD-2954-4F60-B6FF-D86A2C6ADFB9}" sibTransId="{E7BDADBB-A027-4343-B910-F7EC0744B4C4}"/>
    <dgm:cxn modelId="{4A84C21E-0236-43AD-A858-49AA8315E008}" type="presOf" srcId="{44226F1B-0FEB-4726-BEC5-5104154FE4FE}" destId="{CBBFAD71-7350-4185-BA35-249D86DA2B0A}" srcOrd="0" destOrd="0" presId="urn:microsoft.com/office/officeart/2005/8/layout/radial1"/>
    <dgm:cxn modelId="{C8BF1DAC-03B9-48EB-A212-643A73C268EE}" type="presOf" srcId="{75C5C2D2-606A-459B-8E94-31F5D9C056C9}" destId="{3A5D8C04-1A84-442D-9F05-A3AECA8DDFFE}" srcOrd="1" destOrd="0" presId="urn:microsoft.com/office/officeart/2005/8/layout/radial1"/>
    <dgm:cxn modelId="{B966FE4D-6D65-4C26-B2A9-E1721F36147B}" type="presOf" srcId="{10B0D7BD-2954-4F60-B6FF-D86A2C6ADFB9}" destId="{3BDFD2FC-401E-4075-A7F0-AAE2608D6152}" srcOrd="1" destOrd="0" presId="urn:microsoft.com/office/officeart/2005/8/layout/radial1"/>
    <dgm:cxn modelId="{6EDDC730-19A7-4831-BB97-1F2D844EB395}" type="presOf" srcId="{4905AC76-D76B-49AB-930B-631A813FF70D}" destId="{3FBB5106-7F56-427D-B934-6A3D92750BF3}" srcOrd="0" destOrd="0" presId="urn:microsoft.com/office/officeart/2005/8/layout/radial1"/>
    <dgm:cxn modelId="{266C5624-72FD-4E96-A5D5-7216EA4BE5D5}" srcId="{AC2F5305-A39D-44FD-A890-C216C0CDE30E}" destId="{5AA60E1D-9A55-4A40-A596-12FB5A942B4B}" srcOrd="2" destOrd="0" parTransId="{B0C3D748-F5C0-409A-8051-6B1841F6FE50}" sibTransId="{669A03B8-1830-421A-B5BA-94175612D2DC}"/>
    <dgm:cxn modelId="{CA4C7F27-7C4F-4A1F-AF1B-4B2AF6583BAF}" srcId="{7BE3FB4B-1351-4FB2-82D5-71FC4E3ED75E}" destId="{0FCD0DB5-2DBD-4F8F-AAFC-1DBADA36897C}" srcOrd="2" destOrd="0" parTransId="{38697222-1D35-485E-8D84-92835119BFDA}" sibTransId="{11841C53-F0A6-4D37-AF5B-4D1C4B94B6F0}"/>
    <dgm:cxn modelId="{8942B7D4-25EC-41ED-A1BA-C53F437987AA}" type="presOf" srcId="{3B2F08D6-F52F-4AC1-8A06-2644D2564E32}" destId="{31669FD9-B1E7-4288-85A0-85F8F23DA3D5}" srcOrd="1" destOrd="0" presId="urn:microsoft.com/office/officeart/2005/8/layout/radial1"/>
    <dgm:cxn modelId="{18C8AA99-CFFE-4CEF-AEA5-D211C917CAC0}" type="presOf" srcId="{5AA60E1D-9A55-4A40-A596-12FB5A942B4B}" destId="{58FBBD12-AC21-4956-B585-9EEEBBB46F88}" srcOrd="0" destOrd="0" presId="urn:microsoft.com/office/officeart/2005/8/layout/radial1"/>
    <dgm:cxn modelId="{BBDF2B75-FB0A-493F-B369-659E9ED5A8B5}" srcId="{AC2F5305-A39D-44FD-A890-C216C0CDE30E}" destId="{6C1E10E7-26AE-4041-85C2-75A2BC43883D}" srcOrd="7" destOrd="0" parTransId="{3B2F08D6-F52F-4AC1-8A06-2644D2564E32}" sibTransId="{2E338E2C-4C90-4DBC-86A2-D00DB7080E63}"/>
    <dgm:cxn modelId="{98ECE2FC-17B2-47BD-8AE5-60B8ABBD9E37}" srcId="{7BE3FB4B-1351-4FB2-82D5-71FC4E3ED75E}" destId="{AC2F5305-A39D-44FD-A890-C216C0CDE30E}" srcOrd="0" destOrd="0" parTransId="{9EEB612C-34B8-482A-8B04-3FC1779B3B32}" sibTransId="{C15EAA49-4B58-4011-B5EE-010DCCF9C2A5}"/>
    <dgm:cxn modelId="{7708F7A2-9FEF-4984-B54E-90B23837A083}" type="presOf" srcId="{9BD81C4B-BC17-4690-A21A-D993EC2EF395}" destId="{A8D99D84-0FFE-40AB-BBDB-941A7E981128}" srcOrd="1" destOrd="0" presId="urn:microsoft.com/office/officeart/2005/8/layout/radial1"/>
    <dgm:cxn modelId="{78304D9B-D35E-46C6-9363-4F83A3DDE525}" type="presOf" srcId="{71D0B6A1-2F3C-4D3D-AF1E-94E817B78839}" destId="{52D5CD3C-7B07-491F-9C1C-49F63959E4B5}" srcOrd="0" destOrd="0" presId="urn:microsoft.com/office/officeart/2005/8/layout/radial1"/>
    <dgm:cxn modelId="{3B77FF7F-86CA-4D85-9B66-DC39E6A3FFC2}" type="presOf" srcId="{75C5C2D2-606A-459B-8E94-31F5D9C056C9}" destId="{FC6D8F3B-ADCA-44EB-BB8F-C00828D4C431}" srcOrd="0" destOrd="0" presId="urn:microsoft.com/office/officeart/2005/8/layout/radial1"/>
    <dgm:cxn modelId="{AD2294B3-BC9C-4BAC-A47C-34227DAD89DE}" type="presOf" srcId="{6C1E10E7-26AE-4041-85C2-75A2BC43883D}" destId="{5CBB4C10-7722-4339-B947-14FADF20388F}" srcOrd="0" destOrd="0" presId="urn:microsoft.com/office/officeart/2005/8/layout/radial1"/>
    <dgm:cxn modelId="{FE6DFDB7-2C22-4B9B-8F1D-C735D29223A4}" type="presOf" srcId="{B0C3D748-F5C0-409A-8051-6B1841F6FE50}" destId="{B114F3BE-D582-4470-9F66-68E458C2D684}" srcOrd="0" destOrd="0" presId="urn:microsoft.com/office/officeart/2005/8/layout/radial1"/>
    <dgm:cxn modelId="{619C4AB9-8DF4-4B3C-A7CC-2CAD3EA6F359}" type="presOf" srcId="{7BE3FB4B-1351-4FB2-82D5-71FC4E3ED75E}" destId="{8601E333-4BF0-49DA-B6A3-6A4962225D31}" srcOrd="0" destOrd="0" presId="urn:microsoft.com/office/officeart/2005/8/layout/radial1"/>
    <dgm:cxn modelId="{07EC615A-CC0B-4923-877A-6C715BC0375C}" type="presOf" srcId="{921E9933-5B76-40E3-9188-D416A1363A40}" destId="{0720290E-915E-4BAE-A87A-9791CE9385B1}" srcOrd="1" destOrd="0" presId="urn:microsoft.com/office/officeart/2005/8/layout/radial1"/>
    <dgm:cxn modelId="{9376A994-47B8-4950-92F0-0FE6A6F77CC3}" srcId="{AC2F5305-A39D-44FD-A890-C216C0CDE30E}" destId="{44226F1B-0FEB-4726-BEC5-5104154FE4FE}" srcOrd="6" destOrd="0" parTransId="{921E9933-5B76-40E3-9188-D416A1363A40}" sibTransId="{2C2813CC-60AE-4EED-9B7B-5734B23288D3}"/>
    <dgm:cxn modelId="{1212527F-BFC0-4EA8-B9C8-87D43307D807}" srcId="{AACE7D44-6CBC-4153-9BC7-ECFFB6C35D76}" destId="{3E2BAA5F-789D-4E57-8E9D-3AFD8F2DD622}" srcOrd="0" destOrd="0" parTransId="{0D434199-7865-45EC-AB7D-D31918DB8C72}" sibTransId="{D8E38174-D9C0-47A7-A6DA-AA1A8D27665D}"/>
    <dgm:cxn modelId="{9DB07B11-666A-4387-BCF1-7D19C4A4CB67}" type="presOf" srcId="{26338DFE-68BE-4303-9B1D-AEB5D46F39D9}" destId="{49D85D9F-133F-4ADE-8C2C-0854D63E7094}" srcOrd="0" destOrd="0" presId="urn:microsoft.com/office/officeart/2005/8/layout/radial1"/>
    <dgm:cxn modelId="{6682DD4A-F974-4CC1-A45D-A7FCA93511B5}" type="presOf" srcId="{9BD81C4B-BC17-4690-A21A-D993EC2EF395}" destId="{72EEF1F8-07F0-4702-9E09-2735EA71F7B5}" srcOrd="0" destOrd="0" presId="urn:microsoft.com/office/officeart/2005/8/layout/radial1"/>
    <dgm:cxn modelId="{240B7964-0F13-4AFB-A6C0-76EA216D0E8A}" type="presOf" srcId="{10B0D7BD-2954-4F60-B6FF-D86A2C6ADFB9}" destId="{89F8F141-E47F-4832-9506-85CD198A9125}" srcOrd="0" destOrd="0" presId="urn:microsoft.com/office/officeart/2005/8/layout/radial1"/>
    <dgm:cxn modelId="{2EB85BA4-B4E9-4D1C-9258-3EA3D2CCBD9A}" srcId="{7BE3FB4B-1351-4FB2-82D5-71FC4E3ED75E}" destId="{EB407050-B084-4251-8BFA-5D9D77149AD2}" srcOrd="3" destOrd="0" parTransId="{9321F506-7800-4729-8109-8587C7196D04}" sibTransId="{7EE786EB-D0AA-41CB-9648-18F140707D32}"/>
    <dgm:cxn modelId="{3E64EBF3-7314-41A0-BB21-6EB4B72C2F03}" type="presOf" srcId="{921E9933-5B76-40E3-9188-D416A1363A40}" destId="{3201FAA3-459E-470E-AFB7-25F9F7FBDEED}" srcOrd="0" destOrd="0" presId="urn:microsoft.com/office/officeart/2005/8/layout/radial1"/>
    <dgm:cxn modelId="{BA1FD7B6-8FA5-4C6F-A02D-E4B75651794D}" srcId="{AC2F5305-A39D-44FD-A890-C216C0CDE30E}" destId="{26338DFE-68BE-4303-9B1D-AEB5D46F39D9}" srcOrd="0" destOrd="0" parTransId="{9BD81C4B-BC17-4690-A21A-D993EC2EF395}" sibTransId="{38D0CEAF-34BE-40AE-8B30-EF8C2D257E34}"/>
    <dgm:cxn modelId="{E54C75B1-3212-47A3-8DDF-1C4F1ECDD695}" srcId="{AC2F5305-A39D-44FD-A890-C216C0CDE30E}" destId="{4905AC76-D76B-49AB-930B-631A813FF70D}" srcOrd="3" destOrd="0" parTransId="{75C5C2D2-606A-459B-8E94-31F5D9C056C9}" sibTransId="{195A2C76-FC2B-454A-AAA2-FC7DD4ECC74E}"/>
    <dgm:cxn modelId="{68BE3D44-5C7C-4757-BB64-410BE05E0805}" type="presOf" srcId="{37FB2991-4FF7-4FB7-A3FC-CD0E8D7169AD}" destId="{7B2AAAE9-5840-4532-B689-B049A0D7DFA2}" srcOrd="0" destOrd="0" presId="urn:microsoft.com/office/officeart/2005/8/layout/radial1"/>
    <dgm:cxn modelId="{6850A5F3-DB65-46BD-97C3-3084C90BF6D7}" type="presOf" srcId="{AC2F5305-A39D-44FD-A890-C216C0CDE30E}" destId="{97BF6E2A-12E4-43FC-942A-362F243604CB}" srcOrd="0" destOrd="0" presId="urn:microsoft.com/office/officeart/2005/8/layout/radial1"/>
    <dgm:cxn modelId="{884BDB91-F1DB-412B-83EE-A5831554F2D7}" srcId="{AC2F5305-A39D-44FD-A890-C216C0CDE30E}" destId="{37FB2991-4FF7-4FB7-A3FC-CD0E8D7169AD}" srcOrd="4" destOrd="0" parTransId="{A48999EE-43FD-4F82-B19B-029B7FD3608F}" sibTransId="{15AC4BD2-A7AC-4C1B-8501-2DE82FC734F1}"/>
    <dgm:cxn modelId="{5BF8440C-A77A-477D-BBC1-5DE1F701DEEF}" type="presOf" srcId="{A48999EE-43FD-4F82-B19B-029B7FD3608F}" destId="{6E71D568-AC10-4864-A380-5C76B1278D5D}" srcOrd="0" destOrd="0" presId="urn:microsoft.com/office/officeart/2005/8/layout/radial1"/>
    <dgm:cxn modelId="{04869389-F0C4-4E3E-95DF-869D0A4D1D7C}" type="presOf" srcId="{3B2F08D6-F52F-4AC1-8A06-2644D2564E32}" destId="{BF8534F0-F211-4A8C-833F-C0D4D5125700}" srcOrd="0" destOrd="0" presId="urn:microsoft.com/office/officeart/2005/8/layout/radial1"/>
    <dgm:cxn modelId="{EF1171C8-374F-4121-98E0-15C1488FCFD4}" type="presOf" srcId="{836E046B-F769-4881-8935-A021510DCABF}" destId="{38789791-8E26-432C-B3E1-BF72267CACED}" srcOrd="0" destOrd="0" presId="urn:microsoft.com/office/officeart/2005/8/layout/radial1"/>
    <dgm:cxn modelId="{ABD8F1CC-F1BE-442F-8000-1B958C9FFAB0}" type="presOf" srcId="{A48999EE-43FD-4F82-B19B-029B7FD3608F}" destId="{DA89A217-A663-428D-AF38-8B445DB363A8}" srcOrd="1" destOrd="0" presId="urn:microsoft.com/office/officeart/2005/8/layout/radial1"/>
    <dgm:cxn modelId="{D21733F0-1639-41E3-AA32-8344D702247D}" srcId="{AC2F5305-A39D-44FD-A890-C216C0CDE30E}" destId="{A996531C-41D9-49CA-B8C0-77F27A7B17F6}" srcOrd="1" destOrd="0" parTransId="{836E046B-F769-4881-8935-A021510DCABF}" sibTransId="{5C558931-4015-4221-9E79-A8668F200C0D}"/>
    <dgm:cxn modelId="{5314D312-E35A-48D1-832F-3CFE2BB168CF}" type="presOf" srcId="{836E046B-F769-4881-8935-A021510DCABF}" destId="{09C182BE-BEFA-4A1B-B74F-EFBC47B1C887}" srcOrd="1" destOrd="0" presId="urn:microsoft.com/office/officeart/2005/8/layout/radial1"/>
    <dgm:cxn modelId="{FEA50A1F-9193-4BD1-9895-71D2591C7B35}" type="presOf" srcId="{A996531C-41D9-49CA-B8C0-77F27A7B17F6}" destId="{DA5712D1-B77A-4EDF-829F-1503CA949FF7}" srcOrd="0" destOrd="0" presId="urn:microsoft.com/office/officeart/2005/8/layout/radial1"/>
    <dgm:cxn modelId="{FAC274F1-E601-454E-BEB5-7EB0E5CA3907}" srcId="{7BE3FB4B-1351-4FB2-82D5-71FC4E3ED75E}" destId="{CD95CB9B-8DD2-4299-A442-1D1B371B6C7A}" srcOrd="4" destOrd="0" parTransId="{63E004AF-477D-4698-8764-AFA31AC715E1}" sibTransId="{88034D66-A626-4265-9EAA-D876F518ABB1}"/>
    <dgm:cxn modelId="{326BCA02-1A46-4B18-8ADB-A7FC8E6BA8F8}" type="presOf" srcId="{B0C3D748-F5C0-409A-8051-6B1841F6FE50}" destId="{F89D2AD7-60AC-473A-B7ED-961BB7CD03E9}" srcOrd="1" destOrd="0" presId="urn:microsoft.com/office/officeart/2005/8/layout/radial1"/>
    <dgm:cxn modelId="{59CF9EB9-1387-41B5-8E96-FDA5529BB42A}" srcId="{7BE3FB4B-1351-4FB2-82D5-71FC4E3ED75E}" destId="{AACE7D44-6CBC-4153-9BC7-ECFFB6C35D76}" srcOrd="1" destOrd="0" parTransId="{EFB5F08E-E80C-47DE-9D44-F5D045F5A547}" sibTransId="{830B5725-FAA1-43FE-B764-51F181653129}"/>
    <dgm:cxn modelId="{F7A706E3-B82B-4BE4-AA39-45C1EB8E1F4B}" type="presParOf" srcId="{8601E333-4BF0-49DA-B6A3-6A4962225D31}" destId="{97BF6E2A-12E4-43FC-942A-362F243604CB}" srcOrd="0" destOrd="0" presId="urn:microsoft.com/office/officeart/2005/8/layout/radial1"/>
    <dgm:cxn modelId="{A7CA41A6-AA05-4D52-8B76-587F117833E2}" type="presParOf" srcId="{8601E333-4BF0-49DA-B6A3-6A4962225D31}" destId="{72EEF1F8-07F0-4702-9E09-2735EA71F7B5}" srcOrd="1" destOrd="0" presId="urn:microsoft.com/office/officeart/2005/8/layout/radial1"/>
    <dgm:cxn modelId="{149DCA41-C373-414F-B624-C80E80F98041}" type="presParOf" srcId="{72EEF1F8-07F0-4702-9E09-2735EA71F7B5}" destId="{A8D99D84-0FFE-40AB-BBDB-941A7E981128}" srcOrd="0" destOrd="0" presId="urn:microsoft.com/office/officeart/2005/8/layout/radial1"/>
    <dgm:cxn modelId="{9BD291E3-907A-4B1D-8548-7C6F825D0C6F}" type="presParOf" srcId="{8601E333-4BF0-49DA-B6A3-6A4962225D31}" destId="{49D85D9F-133F-4ADE-8C2C-0854D63E7094}" srcOrd="2" destOrd="0" presId="urn:microsoft.com/office/officeart/2005/8/layout/radial1"/>
    <dgm:cxn modelId="{40F617FB-EE69-4B38-B518-A4CEF3B3B1A4}" type="presParOf" srcId="{8601E333-4BF0-49DA-B6A3-6A4962225D31}" destId="{38789791-8E26-432C-B3E1-BF72267CACED}" srcOrd="3" destOrd="0" presId="urn:microsoft.com/office/officeart/2005/8/layout/radial1"/>
    <dgm:cxn modelId="{A95ECA4B-265C-4C82-8C46-2B9B498B9FA3}" type="presParOf" srcId="{38789791-8E26-432C-B3E1-BF72267CACED}" destId="{09C182BE-BEFA-4A1B-B74F-EFBC47B1C887}" srcOrd="0" destOrd="0" presId="urn:microsoft.com/office/officeart/2005/8/layout/radial1"/>
    <dgm:cxn modelId="{FF261E09-6338-4654-A5FE-90D9D475A90A}" type="presParOf" srcId="{8601E333-4BF0-49DA-B6A3-6A4962225D31}" destId="{DA5712D1-B77A-4EDF-829F-1503CA949FF7}" srcOrd="4" destOrd="0" presId="urn:microsoft.com/office/officeart/2005/8/layout/radial1"/>
    <dgm:cxn modelId="{10BC665A-18E7-4E0F-AD97-017D388D1C0F}" type="presParOf" srcId="{8601E333-4BF0-49DA-B6A3-6A4962225D31}" destId="{B114F3BE-D582-4470-9F66-68E458C2D684}" srcOrd="5" destOrd="0" presId="urn:microsoft.com/office/officeart/2005/8/layout/radial1"/>
    <dgm:cxn modelId="{275C2379-DD2F-4273-9BBA-DA13B40D9B5E}" type="presParOf" srcId="{B114F3BE-D582-4470-9F66-68E458C2D684}" destId="{F89D2AD7-60AC-473A-B7ED-961BB7CD03E9}" srcOrd="0" destOrd="0" presId="urn:microsoft.com/office/officeart/2005/8/layout/radial1"/>
    <dgm:cxn modelId="{6A2110BC-366C-49EC-A854-9E847B3A78B1}" type="presParOf" srcId="{8601E333-4BF0-49DA-B6A3-6A4962225D31}" destId="{58FBBD12-AC21-4956-B585-9EEEBBB46F88}" srcOrd="6" destOrd="0" presId="urn:microsoft.com/office/officeart/2005/8/layout/radial1"/>
    <dgm:cxn modelId="{476908FF-739F-4D03-B8A6-F05956535CBB}" type="presParOf" srcId="{8601E333-4BF0-49DA-B6A3-6A4962225D31}" destId="{FC6D8F3B-ADCA-44EB-BB8F-C00828D4C431}" srcOrd="7" destOrd="0" presId="urn:microsoft.com/office/officeart/2005/8/layout/radial1"/>
    <dgm:cxn modelId="{10D55A11-DCCD-4EFC-B3A5-F0447842577E}" type="presParOf" srcId="{FC6D8F3B-ADCA-44EB-BB8F-C00828D4C431}" destId="{3A5D8C04-1A84-442D-9F05-A3AECA8DDFFE}" srcOrd="0" destOrd="0" presId="urn:microsoft.com/office/officeart/2005/8/layout/radial1"/>
    <dgm:cxn modelId="{7B5E6376-97B4-4266-A948-8127121B1819}" type="presParOf" srcId="{8601E333-4BF0-49DA-B6A3-6A4962225D31}" destId="{3FBB5106-7F56-427D-B934-6A3D92750BF3}" srcOrd="8" destOrd="0" presId="urn:microsoft.com/office/officeart/2005/8/layout/radial1"/>
    <dgm:cxn modelId="{5EE43D2F-8181-4E43-9B87-D5D086F3FFCC}" type="presParOf" srcId="{8601E333-4BF0-49DA-B6A3-6A4962225D31}" destId="{6E71D568-AC10-4864-A380-5C76B1278D5D}" srcOrd="9" destOrd="0" presId="urn:microsoft.com/office/officeart/2005/8/layout/radial1"/>
    <dgm:cxn modelId="{860BAE75-F52C-453A-8098-9F119A91905D}" type="presParOf" srcId="{6E71D568-AC10-4864-A380-5C76B1278D5D}" destId="{DA89A217-A663-428D-AF38-8B445DB363A8}" srcOrd="0" destOrd="0" presId="urn:microsoft.com/office/officeart/2005/8/layout/radial1"/>
    <dgm:cxn modelId="{0A127848-F766-4705-9925-29A09CA774F8}" type="presParOf" srcId="{8601E333-4BF0-49DA-B6A3-6A4962225D31}" destId="{7B2AAAE9-5840-4532-B689-B049A0D7DFA2}" srcOrd="10" destOrd="0" presId="urn:microsoft.com/office/officeart/2005/8/layout/radial1"/>
    <dgm:cxn modelId="{AB0A55FF-7BAC-4B37-8F48-27B8AB0FA102}" type="presParOf" srcId="{8601E333-4BF0-49DA-B6A3-6A4962225D31}" destId="{89F8F141-E47F-4832-9506-85CD198A9125}" srcOrd="11" destOrd="0" presId="urn:microsoft.com/office/officeart/2005/8/layout/radial1"/>
    <dgm:cxn modelId="{EBDBBDB0-6064-40AE-B605-681613CAFA51}" type="presParOf" srcId="{89F8F141-E47F-4832-9506-85CD198A9125}" destId="{3BDFD2FC-401E-4075-A7F0-AAE2608D6152}" srcOrd="0" destOrd="0" presId="urn:microsoft.com/office/officeart/2005/8/layout/radial1"/>
    <dgm:cxn modelId="{89752933-C110-4759-B461-E9506BB679E0}" type="presParOf" srcId="{8601E333-4BF0-49DA-B6A3-6A4962225D31}" destId="{52D5CD3C-7B07-491F-9C1C-49F63959E4B5}" srcOrd="12" destOrd="0" presId="urn:microsoft.com/office/officeart/2005/8/layout/radial1"/>
    <dgm:cxn modelId="{B1315D53-EDED-4147-8E12-A9BD1CB7BE25}" type="presParOf" srcId="{8601E333-4BF0-49DA-B6A3-6A4962225D31}" destId="{3201FAA3-459E-470E-AFB7-25F9F7FBDEED}" srcOrd="13" destOrd="0" presId="urn:microsoft.com/office/officeart/2005/8/layout/radial1"/>
    <dgm:cxn modelId="{87FFE05C-0631-41D1-8A19-11304C672F52}" type="presParOf" srcId="{3201FAA3-459E-470E-AFB7-25F9F7FBDEED}" destId="{0720290E-915E-4BAE-A87A-9791CE9385B1}" srcOrd="0" destOrd="0" presId="urn:microsoft.com/office/officeart/2005/8/layout/radial1"/>
    <dgm:cxn modelId="{884EC5C2-7C92-4CD7-9451-6C4D8669F419}" type="presParOf" srcId="{8601E333-4BF0-49DA-B6A3-6A4962225D31}" destId="{CBBFAD71-7350-4185-BA35-249D86DA2B0A}" srcOrd="14" destOrd="0" presId="urn:microsoft.com/office/officeart/2005/8/layout/radial1"/>
    <dgm:cxn modelId="{22E7F185-FB87-4919-A844-4820C8865CC6}" type="presParOf" srcId="{8601E333-4BF0-49DA-B6A3-6A4962225D31}" destId="{BF8534F0-F211-4A8C-833F-C0D4D5125700}" srcOrd="15" destOrd="0" presId="urn:microsoft.com/office/officeart/2005/8/layout/radial1"/>
    <dgm:cxn modelId="{C786A0AA-D240-4C1C-A51A-48E67B33051C}" type="presParOf" srcId="{BF8534F0-F211-4A8C-833F-C0D4D5125700}" destId="{31669FD9-B1E7-4288-85A0-85F8F23DA3D5}" srcOrd="0" destOrd="0" presId="urn:microsoft.com/office/officeart/2005/8/layout/radial1"/>
    <dgm:cxn modelId="{392042C7-5D63-4D9A-961C-46312B706D99}" type="presParOf" srcId="{8601E333-4BF0-49DA-B6A3-6A4962225D31}" destId="{5CBB4C10-7722-4339-B947-14FADF20388F}"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1748" y="649"/>
          <a:ext cx="1245840" cy="1245840"/>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latin typeface="Dotum" pitchFamily="34" charset="-127"/>
              <a:ea typeface="Dotum" pitchFamily="34" charset="-127"/>
            </a:rPr>
            <a:t>MCA Math</a:t>
          </a:r>
        </a:p>
        <a:p>
          <a:pPr lvl="0" algn="ctr" defTabSz="488950">
            <a:lnSpc>
              <a:spcPct val="90000"/>
            </a:lnSpc>
            <a:spcBef>
              <a:spcPct val="0"/>
            </a:spcBef>
            <a:spcAft>
              <a:spcPct val="35000"/>
            </a:spcAft>
          </a:pPr>
          <a:r>
            <a:rPr lang="en-US" sz="1100" kern="1200" dirty="0">
              <a:latin typeface="Dotum" pitchFamily="34" charset="-127"/>
              <a:ea typeface="Dotum" pitchFamily="34" charset="-127"/>
            </a:rPr>
            <a:t>Native</a:t>
          </a:r>
        </a:p>
        <a:p>
          <a:pPr lvl="0" algn="ctr" defTabSz="488950">
            <a:lnSpc>
              <a:spcPct val="90000"/>
            </a:lnSpc>
            <a:spcBef>
              <a:spcPct val="0"/>
            </a:spcBef>
            <a:spcAft>
              <a:spcPct val="35000"/>
            </a:spcAft>
          </a:pPr>
          <a:r>
            <a:rPr lang="en-US" sz="1100" kern="1200" dirty="0">
              <a:latin typeface="Dotum" pitchFamily="34" charset="-127"/>
              <a:ea typeface="Dotum" pitchFamily="34" charset="-127"/>
            </a:rPr>
            <a:t>American</a:t>
          </a:r>
        </a:p>
      </dsp:txBody>
      <dsp:txXfrm>
        <a:off x="194197" y="183098"/>
        <a:ext cx="880942" cy="880942"/>
      </dsp:txXfrm>
    </dsp:sp>
    <dsp:sp modelId="{4D13850C-9BFC-419B-8E5F-5D0CBC07636A}">
      <dsp:nvSpPr>
        <dsp:cNvPr id="0" name=""/>
        <dsp:cNvSpPr/>
      </dsp:nvSpPr>
      <dsp:spPr>
        <a:xfrm>
          <a:off x="1257588" y="590127"/>
          <a:ext cx="878436" cy="66884"/>
        </a:xfrm>
        <a:custGeom>
          <a:avLst/>
          <a:gdLst/>
          <a:ahLst/>
          <a:cxnLst/>
          <a:rect l="0" t="0" r="0" b="0"/>
          <a:pathLst>
            <a:path>
              <a:moveTo>
                <a:pt x="0" y="33442"/>
              </a:moveTo>
              <a:lnTo>
                <a:pt x="878436" y="33442"/>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74845" y="601609"/>
        <a:ext cx="43921" cy="43921"/>
      </dsp:txXfrm>
    </dsp:sp>
    <dsp:sp modelId="{855609CF-2C1C-491A-8729-650E3FACB489}">
      <dsp:nvSpPr>
        <dsp:cNvPr id="0" name=""/>
        <dsp:cNvSpPr/>
      </dsp:nvSpPr>
      <dsp:spPr>
        <a:xfrm>
          <a:off x="2136025" y="8324"/>
          <a:ext cx="1205026" cy="1230491"/>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Reading (.84**)</a:t>
          </a:r>
        </a:p>
        <a:p>
          <a:pPr marL="57150" lvl="1" indent="-57150" algn="l" defTabSz="222250">
            <a:lnSpc>
              <a:spcPct val="90000"/>
            </a:lnSpc>
            <a:spcBef>
              <a:spcPct val="0"/>
            </a:spcBef>
            <a:spcAft>
              <a:spcPct val="15000"/>
            </a:spcAft>
            <a:buChar char="••"/>
          </a:pPr>
          <a:endParaRPr lang="en-US" sz="500" kern="1200" dirty="0">
            <a:latin typeface="Dotum" pitchFamily="34" charset="-127"/>
            <a:ea typeface="Dotum" pitchFamily="34" charset="-127"/>
          </a:endParaRPr>
        </a:p>
      </dsp:txBody>
      <dsp:txXfrm>
        <a:off x="2312497" y="188525"/>
        <a:ext cx="852082" cy="8700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288967" y="1304631"/>
          <a:ext cx="1003464" cy="986131"/>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Math</a:t>
          </a:r>
        </a:p>
        <a:p>
          <a:pPr lvl="0" algn="ctr" defTabSz="444500">
            <a:lnSpc>
              <a:spcPct val="90000"/>
            </a:lnSpc>
            <a:spcBef>
              <a:spcPct val="0"/>
            </a:spcBef>
            <a:spcAft>
              <a:spcPct val="35000"/>
            </a:spcAft>
          </a:pPr>
          <a:r>
            <a:rPr lang="en-US" sz="1000" kern="1200" dirty="0">
              <a:latin typeface="Dotum" pitchFamily="34" charset="-127"/>
              <a:ea typeface="Dotum" pitchFamily="34" charset="-127"/>
            </a:rPr>
            <a:t>Native</a:t>
          </a:r>
        </a:p>
        <a:p>
          <a:pPr lvl="0" algn="ctr" defTabSz="444500">
            <a:lnSpc>
              <a:spcPct val="90000"/>
            </a:lnSpc>
            <a:spcBef>
              <a:spcPct val="0"/>
            </a:spcBef>
            <a:spcAft>
              <a:spcPct val="35000"/>
            </a:spcAft>
          </a:pPr>
          <a:r>
            <a:rPr lang="en-US" sz="1000" kern="1200" dirty="0">
              <a:latin typeface="Dotum" pitchFamily="34" charset="-127"/>
              <a:ea typeface="Dotum" pitchFamily="34" charset="-127"/>
            </a:rPr>
            <a:t>American</a:t>
          </a:r>
        </a:p>
      </dsp:txBody>
      <dsp:txXfrm>
        <a:off x="1435921" y="1449047"/>
        <a:ext cx="709556" cy="697299"/>
      </dsp:txXfrm>
    </dsp:sp>
    <dsp:sp modelId="{4D13850C-9BFC-419B-8E5F-5D0CBC07636A}">
      <dsp:nvSpPr>
        <dsp:cNvPr id="0" name=""/>
        <dsp:cNvSpPr/>
      </dsp:nvSpPr>
      <dsp:spPr>
        <a:xfrm rot="16200000">
          <a:off x="1564581" y="1052980"/>
          <a:ext cx="452236" cy="51064"/>
        </a:xfrm>
        <a:custGeom>
          <a:avLst/>
          <a:gdLst/>
          <a:ahLst/>
          <a:cxnLst/>
          <a:rect l="0" t="0" r="0" b="0"/>
          <a:pathLst>
            <a:path>
              <a:moveTo>
                <a:pt x="0" y="25532"/>
              </a:moveTo>
              <a:lnTo>
                <a:pt x="452236" y="25532"/>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779394" y="1067207"/>
        <a:ext cx="22611" cy="22611"/>
      </dsp:txXfrm>
    </dsp:sp>
    <dsp:sp modelId="{855609CF-2C1C-491A-8729-650E3FACB489}">
      <dsp:nvSpPr>
        <dsp:cNvPr id="0" name=""/>
        <dsp:cNvSpPr/>
      </dsp:nvSpPr>
      <dsp:spPr>
        <a:xfrm>
          <a:off x="1351681" y="100647"/>
          <a:ext cx="878037" cy="751747"/>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Tardiness</a:t>
          </a:r>
        </a:p>
        <a:p>
          <a:pPr lvl="0" algn="ctr" defTabSz="444500">
            <a:lnSpc>
              <a:spcPct val="90000"/>
            </a:lnSpc>
            <a:spcBef>
              <a:spcPct val="0"/>
            </a:spcBef>
            <a:spcAft>
              <a:spcPct val="35000"/>
            </a:spcAft>
          </a:pPr>
          <a:r>
            <a:rPr lang="en-US" sz="1000" kern="1200" dirty="0">
              <a:latin typeface="Dotum" pitchFamily="34" charset="-127"/>
              <a:ea typeface="Dotum" pitchFamily="34" charset="-127"/>
            </a:rPr>
            <a:t>(.19*)</a:t>
          </a:r>
        </a:p>
      </dsp:txBody>
      <dsp:txXfrm>
        <a:off x="1480267" y="210738"/>
        <a:ext cx="620865" cy="531565"/>
      </dsp:txXfrm>
    </dsp:sp>
    <dsp:sp modelId="{CDC42622-E7CB-4DBA-AD5D-40057753E92F}">
      <dsp:nvSpPr>
        <dsp:cNvPr id="0" name=""/>
        <dsp:cNvSpPr/>
      </dsp:nvSpPr>
      <dsp:spPr>
        <a:xfrm rot="5400000">
          <a:off x="1598224" y="2457706"/>
          <a:ext cx="384951" cy="51064"/>
        </a:xfrm>
        <a:custGeom>
          <a:avLst/>
          <a:gdLst/>
          <a:ahLst/>
          <a:cxnLst/>
          <a:rect l="0" t="0" r="0" b="0"/>
          <a:pathLst>
            <a:path>
              <a:moveTo>
                <a:pt x="0" y="25532"/>
              </a:moveTo>
              <a:lnTo>
                <a:pt x="384951" y="25532"/>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781076" y="2473614"/>
        <a:ext cx="19247" cy="19247"/>
      </dsp:txXfrm>
    </dsp:sp>
    <dsp:sp modelId="{0B474723-0B84-4663-9438-B6097B3D124D}">
      <dsp:nvSpPr>
        <dsp:cNvPr id="0" name=""/>
        <dsp:cNvSpPr/>
      </dsp:nvSpPr>
      <dsp:spPr>
        <a:xfrm>
          <a:off x="1299422" y="2675714"/>
          <a:ext cx="982555" cy="886318"/>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Reading (.85**)</a:t>
          </a:r>
        </a:p>
        <a:p>
          <a:pPr marL="57150" lvl="1" indent="-57150" algn="ctr" defTabSz="222250">
            <a:lnSpc>
              <a:spcPct val="90000"/>
            </a:lnSpc>
            <a:spcBef>
              <a:spcPct val="0"/>
            </a:spcBef>
            <a:spcAft>
              <a:spcPct val="15000"/>
            </a:spcAft>
            <a:buChar char="••"/>
          </a:pPr>
          <a:endParaRPr lang="en-US" sz="500" kern="1200">
            <a:latin typeface="Dotum" pitchFamily="34" charset="-127"/>
            <a:ea typeface="Dotum" pitchFamily="34" charset="-127"/>
          </a:endParaRPr>
        </a:p>
      </dsp:txBody>
      <dsp:txXfrm>
        <a:off x="1443314" y="2805512"/>
        <a:ext cx="694771" cy="6267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2050932" y="1931537"/>
          <a:ext cx="1067267" cy="1108276"/>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Native</a:t>
          </a:r>
        </a:p>
        <a:p>
          <a:pPr lvl="0" algn="ctr" defTabSz="444500">
            <a:lnSpc>
              <a:spcPct val="90000"/>
            </a:lnSpc>
            <a:spcBef>
              <a:spcPct val="0"/>
            </a:spcBef>
            <a:spcAft>
              <a:spcPct val="35000"/>
            </a:spcAft>
          </a:pPr>
          <a:r>
            <a:rPr lang="en-US" sz="1000" kern="1200" dirty="0">
              <a:latin typeface="Dotum" pitchFamily="34" charset="-127"/>
              <a:ea typeface="Dotum" pitchFamily="34" charset="-127"/>
            </a:rPr>
            <a:t>American</a:t>
          </a:r>
        </a:p>
      </dsp:txBody>
      <dsp:txXfrm>
        <a:off x="2207230" y="2093840"/>
        <a:ext cx="754671" cy="783670"/>
      </dsp:txXfrm>
    </dsp:sp>
    <dsp:sp modelId="{4D13850C-9BFC-419B-8E5F-5D0CBC07636A}">
      <dsp:nvSpPr>
        <dsp:cNvPr id="0" name=""/>
        <dsp:cNvSpPr/>
      </dsp:nvSpPr>
      <dsp:spPr>
        <a:xfrm rot="16200000">
          <a:off x="2187528" y="1510592"/>
          <a:ext cx="794075" cy="47812"/>
        </a:xfrm>
        <a:custGeom>
          <a:avLst/>
          <a:gdLst/>
          <a:ahLst/>
          <a:cxnLst/>
          <a:rect l="0" t="0" r="0" b="0"/>
          <a:pathLst>
            <a:path>
              <a:moveTo>
                <a:pt x="0" y="23906"/>
              </a:moveTo>
              <a:lnTo>
                <a:pt x="794075" y="2390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64714" y="1514647"/>
        <a:ext cx="39703" cy="39703"/>
      </dsp:txXfrm>
    </dsp:sp>
    <dsp:sp modelId="{855609CF-2C1C-491A-8729-650E3FACB489}">
      <dsp:nvSpPr>
        <dsp:cNvPr id="0" name=""/>
        <dsp:cNvSpPr/>
      </dsp:nvSpPr>
      <dsp:spPr>
        <a:xfrm>
          <a:off x="2116524" y="227179"/>
          <a:ext cx="936083" cy="910281"/>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Teacher </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(-.22*)</a:t>
          </a:r>
        </a:p>
      </dsp:txBody>
      <dsp:txXfrm>
        <a:off x="2253610" y="360487"/>
        <a:ext cx="661911" cy="643665"/>
      </dsp:txXfrm>
    </dsp:sp>
    <dsp:sp modelId="{0D6143CF-A649-4683-9D35-535A358A0576}">
      <dsp:nvSpPr>
        <dsp:cNvPr id="0" name=""/>
        <dsp:cNvSpPr/>
      </dsp:nvSpPr>
      <dsp:spPr>
        <a:xfrm rot="1800000">
          <a:off x="3000917" y="2917806"/>
          <a:ext cx="747056" cy="47812"/>
        </a:xfrm>
        <a:custGeom>
          <a:avLst/>
          <a:gdLst/>
          <a:ahLst/>
          <a:cxnLst/>
          <a:rect l="0" t="0" r="0" b="0"/>
          <a:pathLst>
            <a:path>
              <a:moveTo>
                <a:pt x="0" y="23906"/>
              </a:moveTo>
              <a:lnTo>
                <a:pt x="747056" y="2390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55769" y="2923035"/>
        <a:ext cx="37352" cy="37352"/>
      </dsp:txXfrm>
    </dsp:sp>
    <dsp:sp modelId="{A959478D-9320-4CA6-98CB-BEB387FBFBF0}">
      <dsp:nvSpPr>
        <dsp:cNvPr id="0" name=""/>
        <dsp:cNvSpPr/>
      </dsp:nvSpPr>
      <dsp:spPr>
        <a:xfrm>
          <a:off x="3614117" y="2906769"/>
          <a:ext cx="1064400" cy="961165"/>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Math (.85**)</a:t>
          </a:r>
        </a:p>
      </dsp:txBody>
      <dsp:txXfrm>
        <a:off x="3769995" y="3047528"/>
        <a:ext cx="752644" cy="679647"/>
      </dsp:txXfrm>
    </dsp:sp>
    <dsp:sp modelId="{94A000E6-2863-43DE-A90F-71347F2D9CA0}">
      <dsp:nvSpPr>
        <dsp:cNvPr id="0" name=""/>
        <dsp:cNvSpPr/>
      </dsp:nvSpPr>
      <dsp:spPr>
        <a:xfrm rot="9000000">
          <a:off x="1367927" y="2932069"/>
          <a:ext cx="804109" cy="47812"/>
        </a:xfrm>
        <a:custGeom>
          <a:avLst/>
          <a:gdLst/>
          <a:ahLst/>
          <a:cxnLst/>
          <a:rect l="0" t="0" r="0" b="0"/>
          <a:pathLst>
            <a:path>
              <a:moveTo>
                <a:pt x="0" y="23906"/>
              </a:moveTo>
              <a:lnTo>
                <a:pt x="804109" y="2390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749879" y="2935873"/>
        <a:ext cx="40205" cy="40205"/>
      </dsp:txXfrm>
    </dsp:sp>
    <dsp:sp modelId="{BABB29F8-B9B1-4C38-8130-FBF0A4F5C161}">
      <dsp:nvSpPr>
        <dsp:cNvPr id="0" name=""/>
        <dsp:cNvSpPr/>
      </dsp:nvSpPr>
      <dsp:spPr>
        <a:xfrm>
          <a:off x="535466" y="2986232"/>
          <a:ext cx="974696" cy="802240"/>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Tardiness </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(.28**)</a:t>
          </a:r>
        </a:p>
        <a:p>
          <a:pPr marL="57150" lvl="1" indent="-57150" algn="l" defTabSz="222250">
            <a:lnSpc>
              <a:spcPct val="90000"/>
            </a:lnSpc>
            <a:spcBef>
              <a:spcPct val="0"/>
            </a:spcBef>
            <a:spcAft>
              <a:spcPct val="15000"/>
            </a:spcAft>
            <a:buChar char="••"/>
          </a:pPr>
          <a:endParaRPr lang="en-US" sz="500" kern="1200">
            <a:latin typeface="Dotum" pitchFamily="34" charset="-127"/>
            <a:ea typeface="Dotum" pitchFamily="34" charset="-127"/>
          </a:endParaRPr>
        </a:p>
      </dsp:txBody>
      <dsp:txXfrm>
        <a:off x="678207" y="3103717"/>
        <a:ext cx="689214" cy="5672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738011" y="1513058"/>
          <a:ext cx="1019777" cy="1002704"/>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latin typeface="Dotum" pitchFamily="34" charset="-127"/>
              <a:ea typeface="Dotum" pitchFamily="34" charset="-127"/>
            </a:rPr>
            <a:t>MCA Reading</a:t>
          </a:r>
        </a:p>
        <a:p>
          <a:pPr lvl="0" algn="ctr" defTabSz="400050">
            <a:lnSpc>
              <a:spcPct val="90000"/>
            </a:lnSpc>
            <a:spcBef>
              <a:spcPct val="0"/>
            </a:spcBef>
            <a:spcAft>
              <a:spcPct val="35000"/>
            </a:spcAft>
          </a:pPr>
          <a:r>
            <a:rPr lang="en-US" sz="900" kern="1200" dirty="0">
              <a:latin typeface="Dotum" pitchFamily="34" charset="-127"/>
              <a:ea typeface="Dotum" pitchFamily="34" charset="-127"/>
            </a:rPr>
            <a:t>Native</a:t>
          </a:r>
        </a:p>
        <a:p>
          <a:pPr lvl="0" algn="ctr" defTabSz="400050">
            <a:lnSpc>
              <a:spcPct val="90000"/>
            </a:lnSpc>
            <a:spcBef>
              <a:spcPct val="0"/>
            </a:spcBef>
            <a:spcAft>
              <a:spcPct val="35000"/>
            </a:spcAft>
          </a:pPr>
          <a:r>
            <a:rPr lang="en-US" sz="900" kern="1200" dirty="0">
              <a:latin typeface="Dotum" pitchFamily="34" charset="-127"/>
              <a:ea typeface="Dotum" pitchFamily="34" charset="-127"/>
            </a:rPr>
            <a:t>American</a:t>
          </a:r>
        </a:p>
      </dsp:txBody>
      <dsp:txXfrm>
        <a:off x="1887354" y="1659901"/>
        <a:ext cx="721091" cy="709018"/>
      </dsp:txXfrm>
    </dsp:sp>
    <dsp:sp modelId="{4D13850C-9BFC-419B-8E5F-5D0CBC07636A}">
      <dsp:nvSpPr>
        <dsp:cNvPr id="0" name=""/>
        <dsp:cNvSpPr/>
      </dsp:nvSpPr>
      <dsp:spPr>
        <a:xfrm rot="16200000">
          <a:off x="1973399" y="1216364"/>
          <a:ext cx="549001" cy="44386"/>
        </a:xfrm>
        <a:custGeom>
          <a:avLst/>
          <a:gdLst/>
          <a:ahLst/>
          <a:cxnLst/>
          <a:rect l="0" t="0" r="0" b="0"/>
          <a:pathLst>
            <a:path>
              <a:moveTo>
                <a:pt x="0" y="22193"/>
              </a:moveTo>
              <a:lnTo>
                <a:pt x="549001" y="22193"/>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34174" y="1224833"/>
        <a:ext cx="27450" cy="27450"/>
      </dsp:txXfrm>
    </dsp:sp>
    <dsp:sp modelId="{855609CF-2C1C-491A-8729-650E3FACB489}">
      <dsp:nvSpPr>
        <dsp:cNvPr id="0" name=""/>
        <dsp:cNvSpPr/>
      </dsp:nvSpPr>
      <dsp:spPr>
        <a:xfrm>
          <a:off x="1833614" y="176815"/>
          <a:ext cx="828571" cy="787241"/>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Discipline</a:t>
          </a:r>
        </a:p>
        <a:p>
          <a:pPr lvl="0" algn="ctr" defTabSz="444500">
            <a:lnSpc>
              <a:spcPct val="90000"/>
            </a:lnSpc>
            <a:spcBef>
              <a:spcPct val="0"/>
            </a:spcBef>
            <a:spcAft>
              <a:spcPct val="35000"/>
            </a:spcAft>
          </a:pPr>
          <a:r>
            <a:rPr lang="en-US" sz="1000" kern="1200" dirty="0">
              <a:latin typeface="Dotum" pitchFamily="34" charset="-127"/>
              <a:ea typeface="Dotum" pitchFamily="34" charset="-127"/>
            </a:rPr>
            <a:t>(.53**)</a:t>
          </a:r>
        </a:p>
      </dsp:txBody>
      <dsp:txXfrm>
        <a:off x="1954955" y="292104"/>
        <a:ext cx="585889" cy="556663"/>
      </dsp:txXfrm>
    </dsp:sp>
    <dsp:sp modelId="{868BD298-CC0E-4CE6-8B5F-EC9E7A19243A}">
      <dsp:nvSpPr>
        <dsp:cNvPr id="0" name=""/>
        <dsp:cNvSpPr/>
      </dsp:nvSpPr>
      <dsp:spPr>
        <a:xfrm rot="5400000">
          <a:off x="1973208" y="2768262"/>
          <a:ext cx="549383" cy="44386"/>
        </a:xfrm>
        <a:custGeom>
          <a:avLst/>
          <a:gdLst/>
          <a:ahLst/>
          <a:cxnLst/>
          <a:rect l="0" t="0" r="0" b="0"/>
          <a:pathLst>
            <a:path>
              <a:moveTo>
                <a:pt x="0" y="22193"/>
              </a:moveTo>
              <a:lnTo>
                <a:pt x="549383" y="22193"/>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34165" y="2776721"/>
        <a:ext cx="27469" cy="27469"/>
      </dsp:txXfrm>
    </dsp:sp>
    <dsp:sp modelId="{92FCF3E8-5597-4149-8A15-C331FB103F39}">
      <dsp:nvSpPr>
        <dsp:cNvPr id="0" name=""/>
        <dsp:cNvSpPr/>
      </dsp:nvSpPr>
      <dsp:spPr>
        <a:xfrm>
          <a:off x="1812372" y="3065147"/>
          <a:ext cx="871054" cy="78647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Math (.84**)</a:t>
          </a:r>
        </a:p>
        <a:p>
          <a:pPr marL="57150" lvl="1" indent="-57150" algn="ctr" defTabSz="222250">
            <a:lnSpc>
              <a:spcPct val="90000"/>
            </a:lnSpc>
            <a:spcBef>
              <a:spcPct val="0"/>
            </a:spcBef>
            <a:spcAft>
              <a:spcPct val="15000"/>
            </a:spcAft>
            <a:buChar char="••"/>
          </a:pPr>
          <a:endParaRPr lang="en-US" sz="500" kern="1200">
            <a:latin typeface="Dotum" pitchFamily="34" charset="-127"/>
            <a:ea typeface="Dotum" pitchFamily="34" charset="-127"/>
          </a:endParaRPr>
        </a:p>
      </dsp:txBody>
      <dsp:txXfrm>
        <a:off x="1939935" y="3180324"/>
        <a:ext cx="615928" cy="5561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636707" y="1302420"/>
          <a:ext cx="1069985" cy="1069593"/>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a:latin typeface="Dotum" pitchFamily="34" charset="-127"/>
              <a:ea typeface="Dotum" pitchFamily="34" charset="-127"/>
            </a:rPr>
            <a:t>MCA Math</a:t>
          </a:r>
        </a:p>
        <a:p>
          <a:pPr lvl="0" algn="ctr" defTabSz="466725">
            <a:lnSpc>
              <a:spcPct val="90000"/>
            </a:lnSpc>
            <a:spcBef>
              <a:spcPct val="0"/>
            </a:spcBef>
            <a:spcAft>
              <a:spcPct val="35000"/>
            </a:spcAft>
          </a:pPr>
          <a:r>
            <a:rPr lang="en-US" sz="1050" kern="1200" dirty="0">
              <a:latin typeface="Dotum" pitchFamily="34" charset="-127"/>
              <a:ea typeface="Dotum" pitchFamily="34" charset="-127"/>
            </a:rPr>
            <a:t>NA</a:t>
          </a:r>
        </a:p>
      </dsp:txBody>
      <dsp:txXfrm>
        <a:off x="1793403" y="1459058"/>
        <a:ext cx="756593" cy="756317"/>
      </dsp:txXfrm>
    </dsp:sp>
    <dsp:sp modelId="{2F805F12-098E-44B3-9BA3-080075209A9E}">
      <dsp:nvSpPr>
        <dsp:cNvPr id="0" name=""/>
        <dsp:cNvSpPr/>
      </dsp:nvSpPr>
      <dsp:spPr>
        <a:xfrm rot="16200000">
          <a:off x="2018551" y="1128409"/>
          <a:ext cx="306296" cy="41727"/>
        </a:xfrm>
        <a:custGeom>
          <a:avLst/>
          <a:gdLst/>
          <a:ahLst/>
          <a:cxnLst/>
          <a:rect l="0" t="0" r="0" b="0"/>
          <a:pathLst>
            <a:path>
              <a:moveTo>
                <a:pt x="0" y="20863"/>
              </a:moveTo>
              <a:lnTo>
                <a:pt x="306296" y="20863"/>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64042" y="1141615"/>
        <a:ext cx="15314" cy="15314"/>
      </dsp:txXfrm>
    </dsp:sp>
    <dsp:sp modelId="{B9DE329A-F865-49CD-8695-227E3F047246}">
      <dsp:nvSpPr>
        <dsp:cNvPr id="0" name=""/>
        <dsp:cNvSpPr/>
      </dsp:nvSpPr>
      <dsp:spPr>
        <a:xfrm>
          <a:off x="1683738" y="55370"/>
          <a:ext cx="975923" cy="940753"/>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(.73**)</a:t>
          </a:r>
        </a:p>
      </dsp:txBody>
      <dsp:txXfrm>
        <a:off x="1826659" y="193140"/>
        <a:ext cx="690081" cy="665213"/>
      </dsp:txXfrm>
    </dsp:sp>
    <dsp:sp modelId="{4D13850C-9BFC-419B-8E5F-5D0CBC07636A}">
      <dsp:nvSpPr>
        <dsp:cNvPr id="0" name=""/>
        <dsp:cNvSpPr/>
      </dsp:nvSpPr>
      <dsp:spPr>
        <a:xfrm rot="5400000">
          <a:off x="2010134" y="2512716"/>
          <a:ext cx="323131" cy="41727"/>
        </a:xfrm>
        <a:custGeom>
          <a:avLst/>
          <a:gdLst/>
          <a:ahLst/>
          <a:cxnLst/>
          <a:rect l="0" t="0" r="0" b="0"/>
          <a:pathLst>
            <a:path>
              <a:moveTo>
                <a:pt x="0" y="20863"/>
              </a:moveTo>
              <a:lnTo>
                <a:pt x="323131" y="20863"/>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63621" y="2525501"/>
        <a:ext cx="16156" cy="16156"/>
      </dsp:txXfrm>
    </dsp:sp>
    <dsp:sp modelId="{855609CF-2C1C-491A-8729-650E3FACB489}">
      <dsp:nvSpPr>
        <dsp:cNvPr id="0" name=""/>
        <dsp:cNvSpPr/>
      </dsp:nvSpPr>
      <dsp:spPr>
        <a:xfrm>
          <a:off x="1730774" y="2695145"/>
          <a:ext cx="881851" cy="907083"/>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a:t>
          </a:r>
        </a:p>
        <a:p>
          <a:pPr lvl="0" algn="ctr" defTabSz="444500">
            <a:lnSpc>
              <a:spcPct val="90000"/>
            </a:lnSpc>
            <a:spcBef>
              <a:spcPct val="0"/>
            </a:spcBef>
            <a:spcAft>
              <a:spcPct val="35000"/>
            </a:spcAft>
          </a:pPr>
          <a:r>
            <a:rPr lang="en-US" sz="1000" kern="1200" dirty="0">
              <a:latin typeface="Dotum" pitchFamily="34" charset="-127"/>
              <a:ea typeface="Dotum" pitchFamily="34" charset="-127"/>
            </a:rPr>
            <a:t>Parents</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(.36**)</a:t>
          </a:r>
        </a:p>
      </dsp:txBody>
      <dsp:txXfrm>
        <a:off x="1859918" y="2827984"/>
        <a:ext cx="623563" cy="6414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573691" y="1170749"/>
          <a:ext cx="891216" cy="891216"/>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a:latin typeface="Dotum" pitchFamily="34" charset="-127"/>
              <a:ea typeface="Dotum" pitchFamily="34" charset="-127"/>
            </a:rPr>
            <a:t>MAP Math</a:t>
          </a:r>
        </a:p>
        <a:p>
          <a:pPr lvl="0" algn="ctr" defTabSz="488950">
            <a:lnSpc>
              <a:spcPct val="90000"/>
            </a:lnSpc>
            <a:spcBef>
              <a:spcPct val="0"/>
            </a:spcBef>
            <a:spcAft>
              <a:spcPct val="35000"/>
            </a:spcAft>
          </a:pPr>
          <a:r>
            <a:rPr lang="en-US" sz="1100" kern="1200">
              <a:latin typeface="Dotum" pitchFamily="34" charset="-127"/>
              <a:ea typeface="Dotum" pitchFamily="34" charset="-127"/>
            </a:rPr>
            <a:t>NA</a:t>
          </a:r>
        </a:p>
      </dsp:txBody>
      <dsp:txXfrm>
        <a:off x="1704207" y="1301265"/>
        <a:ext cx="630184" cy="630184"/>
      </dsp:txXfrm>
    </dsp:sp>
    <dsp:sp modelId="{2F805F12-098E-44B3-9BA3-080075209A9E}">
      <dsp:nvSpPr>
        <dsp:cNvPr id="0" name=""/>
        <dsp:cNvSpPr/>
      </dsp:nvSpPr>
      <dsp:spPr>
        <a:xfrm rot="16200000">
          <a:off x="1884587" y="1016176"/>
          <a:ext cx="269424" cy="39721"/>
        </a:xfrm>
        <a:custGeom>
          <a:avLst/>
          <a:gdLst/>
          <a:ahLst/>
          <a:cxnLst/>
          <a:rect l="0" t="0" r="0" b="0"/>
          <a:pathLst>
            <a:path>
              <a:moveTo>
                <a:pt x="0" y="19860"/>
              </a:moveTo>
              <a:lnTo>
                <a:pt x="269424" y="19860"/>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12564" y="1029301"/>
        <a:ext cx="13471" cy="13471"/>
      </dsp:txXfrm>
    </dsp:sp>
    <dsp:sp modelId="{B9DE329A-F865-49CD-8695-227E3F047246}">
      <dsp:nvSpPr>
        <dsp:cNvPr id="0" name=""/>
        <dsp:cNvSpPr/>
      </dsp:nvSpPr>
      <dsp:spPr>
        <a:xfrm>
          <a:off x="1573691" y="10108"/>
          <a:ext cx="891216" cy="8912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(.85**)</a:t>
          </a:r>
        </a:p>
      </dsp:txBody>
      <dsp:txXfrm>
        <a:off x="1704207" y="140624"/>
        <a:ext cx="630184" cy="630184"/>
      </dsp:txXfrm>
    </dsp:sp>
    <dsp:sp modelId="{E0EC89FC-1899-43C4-A148-8334F722421E}">
      <dsp:nvSpPr>
        <dsp:cNvPr id="0" name=""/>
        <dsp:cNvSpPr/>
      </dsp:nvSpPr>
      <dsp:spPr>
        <a:xfrm rot="1800000">
          <a:off x="2387159" y="1886657"/>
          <a:ext cx="269424" cy="39721"/>
        </a:xfrm>
        <a:custGeom>
          <a:avLst/>
          <a:gdLst/>
          <a:ahLst/>
          <a:cxnLst/>
          <a:rect l="0" t="0" r="0" b="0"/>
          <a:pathLst>
            <a:path>
              <a:moveTo>
                <a:pt x="0" y="19860"/>
              </a:moveTo>
              <a:lnTo>
                <a:pt x="269424" y="19860"/>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15136" y="1899782"/>
        <a:ext cx="13471" cy="13471"/>
      </dsp:txXfrm>
    </dsp:sp>
    <dsp:sp modelId="{0344C105-D779-450D-A976-50A967AD4447}">
      <dsp:nvSpPr>
        <dsp:cNvPr id="0" name=""/>
        <dsp:cNvSpPr/>
      </dsp:nvSpPr>
      <dsp:spPr>
        <a:xfrm>
          <a:off x="2578836" y="1751070"/>
          <a:ext cx="891216" cy="8912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(.26**)</a:t>
          </a:r>
        </a:p>
      </dsp:txBody>
      <dsp:txXfrm>
        <a:off x="2709352" y="1881586"/>
        <a:ext cx="630184" cy="630184"/>
      </dsp:txXfrm>
    </dsp:sp>
    <dsp:sp modelId="{4D13850C-9BFC-419B-8E5F-5D0CBC07636A}">
      <dsp:nvSpPr>
        <dsp:cNvPr id="0" name=""/>
        <dsp:cNvSpPr/>
      </dsp:nvSpPr>
      <dsp:spPr>
        <a:xfrm rot="9000000">
          <a:off x="1382015" y="1886657"/>
          <a:ext cx="269424" cy="39721"/>
        </a:xfrm>
        <a:custGeom>
          <a:avLst/>
          <a:gdLst/>
          <a:ahLst/>
          <a:cxnLst/>
          <a:rect l="0" t="0" r="0" b="0"/>
          <a:pathLst>
            <a:path>
              <a:moveTo>
                <a:pt x="0" y="19860"/>
              </a:moveTo>
              <a:lnTo>
                <a:pt x="269424" y="19860"/>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509992" y="1899782"/>
        <a:ext cx="13471" cy="13471"/>
      </dsp:txXfrm>
    </dsp:sp>
    <dsp:sp modelId="{855609CF-2C1C-491A-8729-650E3FACB489}">
      <dsp:nvSpPr>
        <dsp:cNvPr id="0" name=""/>
        <dsp:cNvSpPr/>
      </dsp:nvSpPr>
      <dsp:spPr>
        <a:xfrm>
          <a:off x="568547" y="1751070"/>
          <a:ext cx="891216" cy="8912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Behavior</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(.37**)</a:t>
          </a:r>
        </a:p>
      </dsp:txBody>
      <dsp:txXfrm>
        <a:off x="699063" y="1881586"/>
        <a:ext cx="630184" cy="6301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760642" y="1169200"/>
          <a:ext cx="974515" cy="971853"/>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latin typeface="Dotum" pitchFamily="34" charset="-127"/>
              <a:ea typeface="Dotum" pitchFamily="34" charset="-127"/>
            </a:rPr>
            <a:t>MAP Reading</a:t>
          </a:r>
        </a:p>
        <a:p>
          <a:pPr lvl="0" algn="ctr" defTabSz="488950">
            <a:lnSpc>
              <a:spcPct val="90000"/>
            </a:lnSpc>
            <a:spcBef>
              <a:spcPct val="0"/>
            </a:spcBef>
            <a:spcAft>
              <a:spcPct val="35000"/>
            </a:spcAft>
          </a:pPr>
          <a:r>
            <a:rPr lang="en-US" sz="1100" kern="1200" dirty="0">
              <a:latin typeface="Dotum" pitchFamily="34" charset="-127"/>
              <a:ea typeface="Dotum" pitchFamily="34" charset="-127"/>
            </a:rPr>
            <a:t>NA</a:t>
          </a:r>
        </a:p>
      </dsp:txBody>
      <dsp:txXfrm>
        <a:off x="1903356" y="1311525"/>
        <a:ext cx="689087" cy="687203"/>
      </dsp:txXfrm>
    </dsp:sp>
    <dsp:sp modelId="{037390AC-9F1D-4530-B8A2-DE40C9E14109}">
      <dsp:nvSpPr>
        <dsp:cNvPr id="0" name=""/>
        <dsp:cNvSpPr/>
      </dsp:nvSpPr>
      <dsp:spPr>
        <a:xfrm rot="16200000">
          <a:off x="2125523" y="1028577"/>
          <a:ext cx="244752" cy="36494"/>
        </a:xfrm>
        <a:custGeom>
          <a:avLst/>
          <a:gdLst/>
          <a:ahLst/>
          <a:cxnLst/>
          <a:rect l="0" t="0" r="0" b="0"/>
          <a:pathLst>
            <a:path>
              <a:moveTo>
                <a:pt x="0" y="18247"/>
              </a:moveTo>
              <a:lnTo>
                <a:pt x="244752" y="18247"/>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41781" y="1040705"/>
        <a:ext cx="12237" cy="12237"/>
      </dsp:txXfrm>
    </dsp:sp>
    <dsp:sp modelId="{9A2E3E54-230E-4359-BF76-5E89C4B405F6}">
      <dsp:nvSpPr>
        <dsp:cNvPr id="0" name=""/>
        <dsp:cNvSpPr/>
      </dsp:nvSpPr>
      <dsp:spPr>
        <a:xfrm>
          <a:off x="1792139" y="12928"/>
          <a:ext cx="911520" cy="911520"/>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MAP Math</a:t>
          </a:r>
        </a:p>
        <a:p>
          <a:pPr lvl="0" algn="ctr" defTabSz="444500">
            <a:lnSpc>
              <a:spcPct val="90000"/>
            </a:lnSpc>
            <a:spcBef>
              <a:spcPct val="0"/>
            </a:spcBef>
            <a:spcAft>
              <a:spcPct val="35000"/>
            </a:spcAft>
          </a:pPr>
          <a:r>
            <a:rPr lang="en-US" sz="1000" kern="1200">
              <a:latin typeface="Dotum" pitchFamily="34" charset="-127"/>
              <a:ea typeface="Dotum" pitchFamily="34" charset="-127"/>
            </a:rPr>
            <a:t>(.85**)</a:t>
          </a:r>
        </a:p>
      </dsp:txBody>
      <dsp:txXfrm>
        <a:off x="1925628" y="146417"/>
        <a:ext cx="644542" cy="644542"/>
      </dsp:txXfrm>
    </dsp:sp>
    <dsp:sp modelId="{094AC91E-05B6-4A83-B16E-999C0C28AAA3}">
      <dsp:nvSpPr>
        <dsp:cNvPr id="0" name=""/>
        <dsp:cNvSpPr/>
      </dsp:nvSpPr>
      <dsp:spPr>
        <a:xfrm>
          <a:off x="2735157" y="1636880"/>
          <a:ext cx="243421" cy="36494"/>
        </a:xfrm>
        <a:custGeom>
          <a:avLst/>
          <a:gdLst/>
          <a:ahLst/>
          <a:cxnLst/>
          <a:rect l="0" t="0" r="0" b="0"/>
          <a:pathLst>
            <a:path>
              <a:moveTo>
                <a:pt x="0" y="18247"/>
              </a:moveTo>
              <a:lnTo>
                <a:pt x="243421" y="18247"/>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50782" y="1649041"/>
        <a:ext cx="12171" cy="12171"/>
      </dsp:txXfrm>
    </dsp:sp>
    <dsp:sp modelId="{55B9F935-57D6-4B54-AE0A-8E791FEAF3EE}">
      <dsp:nvSpPr>
        <dsp:cNvPr id="0" name=""/>
        <dsp:cNvSpPr/>
      </dsp:nvSpPr>
      <dsp:spPr>
        <a:xfrm>
          <a:off x="2978579" y="1199367"/>
          <a:ext cx="911520" cy="911520"/>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Percept. of Parents</a:t>
          </a:r>
        </a:p>
        <a:p>
          <a:pPr lvl="0" algn="ctr" defTabSz="444500">
            <a:lnSpc>
              <a:spcPct val="90000"/>
            </a:lnSpc>
            <a:spcBef>
              <a:spcPct val="0"/>
            </a:spcBef>
            <a:spcAft>
              <a:spcPct val="35000"/>
            </a:spcAft>
          </a:pPr>
          <a:r>
            <a:rPr lang="en-US" sz="1000" kern="1200">
              <a:latin typeface="Dotum" pitchFamily="34" charset="-127"/>
              <a:ea typeface="Dotum" pitchFamily="34" charset="-127"/>
            </a:rPr>
            <a:t>.23**</a:t>
          </a:r>
        </a:p>
      </dsp:txBody>
      <dsp:txXfrm>
        <a:off x="3112068" y="1332856"/>
        <a:ext cx="644542" cy="644542"/>
      </dsp:txXfrm>
    </dsp:sp>
    <dsp:sp modelId="{B7A49673-766F-43AB-9BC6-A8EC46D0FCD3}">
      <dsp:nvSpPr>
        <dsp:cNvPr id="0" name=""/>
        <dsp:cNvSpPr/>
      </dsp:nvSpPr>
      <dsp:spPr>
        <a:xfrm rot="5400000">
          <a:off x="2125523" y="2245183"/>
          <a:ext cx="244752" cy="36494"/>
        </a:xfrm>
        <a:custGeom>
          <a:avLst/>
          <a:gdLst/>
          <a:ahLst/>
          <a:cxnLst/>
          <a:rect l="0" t="0" r="0" b="0"/>
          <a:pathLst>
            <a:path>
              <a:moveTo>
                <a:pt x="0" y="18247"/>
              </a:moveTo>
              <a:lnTo>
                <a:pt x="244752" y="18247"/>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41781" y="2257311"/>
        <a:ext cx="12237" cy="12237"/>
      </dsp:txXfrm>
    </dsp:sp>
    <dsp:sp modelId="{2E255B2B-DEEF-4563-815F-BE7F1A76C169}">
      <dsp:nvSpPr>
        <dsp:cNvPr id="0" name=""/>
        <dsp:cNvSpPr/>
      </dsp:nvSpPr>
      <dsp:spPr>
        <a:xfrm>
          <a:off x="1792139" y="2385806"/>
          <a:ext cx="911520" cy="911520"/>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Behavior</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(.47**)</a:t>
          </a:r>
        </a:p>
      </dsp:txBody>
      <dsp:txXfrm>
        <a:off x="1925628" y="2519295"/>
        <a:ext cx="644542" cy="644542"/>
      </dsp:txXfrm>
    </dsp:sp>
    <dsp:sp modelId="{72EEF1F8-07F0-4702-9E09-2735EA71F7B5}">
      <dsp:nvSpPr>
        <dsp:cNvPr id="0" name=""/>
        <dsp:cNvSpPr/>
      </dsp:nvSpPr>
      <dsp:spPr>
        <a:xfrm rot="10800000">
          <a:off x="1517220" y="1636880"/>
          <a:ext cx="243421" cy="36494"/>
        </a:xfrm>
        <a:custGeom>
          <a:avLst/>
          <a:gdLst/>
          <a:ahLst/>
          <a:cxnLst/>
          <a:rect l="0" t="0" r="0" b="0"/>
          <a:pathLst>
            <a:path>
              <a:moveTo>
                <a:pt x="0" y="18247"/>
              </a:moveTo>
              <a:lnTo>
                <a:pt x="243421" y="18247"/>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32846" y="1649041"/>
        <a:ext cx="12171" cy="12171"/>
      </dsp:txXfrm>
    </dsp:sp>
    <dsp:sp modelId="{49D85D9F-133F-4ADE-8C2C-0854D63E7094}">
      <dsp:nvSpPr>
        <dsp:cNvPr id="0" name=""/>
        <dsp:cNvSpPr/>
      </dsp:nvSpPr>
      <dsp:spPr>
        <a:xfrm>
          <a:off x="605700" y="1199367"/>
          <a:ext cx="911520" cy="911520"/>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(.34**)</a:t>
          </a:r>
        </a:p>
      </dsp:txBody>
      <dsp:txXfrm>
        <a:off x="739189" y="1332856"/>
        <a:ext cx="644542" cy="6445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696661" y="1467347"/>
          <a:ext cx="873876" cy="919657"/>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a:latin typeface="Dotum" pitchFamily="34" charset="-127"/>
              <a:ea typeface="Dotum" pitchFamily="34" charset="-127"/>
            </a:rPr>
            <a:t>MCA Reading</a:t>
          </a:r>
        </a:p>
        <a:p>
          <a:pPr lvl="0" algn="ctr" defTabSz="488950">
            <a:lnSpc>
              <a:spcPct val="90000"/>
            </a:lnSpc>
            <a:spcBef>
              <a:spcPct val="0"/>
            </a:spcBef>
            <a:spcAft>
              <a:spcPct val="35000"/>
            </a:spcAft>
          </a:pPr>
          <a:r>
            <a:rPr lang="en-US" sz="1100" kern="1200">
              <a:latin typeface="Dotum" pitchFamily="34" charset="-127"/>
              <a:ea typeface="Dotum" pitchFamily="34" charset="-127"/>
            </a:rPr>
            <a:t>NA</a:t>
          </a:r>
        </a:p>
      </dsp:txBody>
      <dsp:txXfrm>
        <a:off x="1824637" y="1602028"/>
        <a:ext cx="617924" cy="650295"/>
      </dsp:txXfrm>
    </dsp:sp>
    <dsp:sp modelId="{2F805F12-098E-44B3-9BA3-080075209A9E}">
      <dsp:nvSpPr>
        <dsp:cNvPr id="0" name=""/>
        <dsp:cNvSpPr/>
      </dsp:nvSpPr>
      <dsp:spPr>
        <a:xfrm rot="16200000">
          <a:off x="1805181" y="1122142"/>
          <a:ext cx="656836" cy="33573"/>
        </a:xfrm>
        <a:custGeom>
          <a:avLst/>
          <a:gdLst/>
          <a:ahLst/>
          <a:cxnLst/>
          <a:rect l="0" t="0" r="0" b="0"/>
          <a:pathLst>
            <a:path>
              <a:moveTo>
                <a:pt x="0" y="16786"/>
              </a:moveTo>
              <a:lnTo>
                <a:pt x="656836"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7179" y="1122508"/>
        <a:ext cx="32841" cy="32841"/>
      </dsp:txXfrm>
    </dsp:sp>
    <dsp:sp modelId="{B9DE329A-F865-49CD-8695-227E3F047246}">
      <dsp:nvSpPr>
        <dsp:cNvPr id="0" name=""/>
        <dsp:cNvSpPr/>
      </dsp:nvSpPr>
      <dsp:spPr>
        <a:xfrm>
          <a:off x="1735641" y="14594"/>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Math</a:t>
          </a:r>
        </a:p>
        <a:p>
          <a:pPr lvl="0" algn="ctr" defTabSz="444500">
            <a:lnSpc>
              <a:spcPct val="90000"/>
            </a:lnSpc>
            <a:spcBef>
              <a:spcPct val="0"/>
            </a:spcBef>
            <a:spcAft>
              <a:spcPct val="35000"/>
            </a:spcAft>
          </a:pPr>
          <a:r>
            <a:rPr lang="en-US" sz="1000" kern="1200" dirty="0">
              <a:latin typeface="Dotum" pitchFamily="34" charset="-127"/>
              <a:ea typeface="Dotum" pitchFamily="34" charset="-127"/>
            </a:rPr>
            <a:t>(.78**)</a:t>
          </a:r>
        </a:p>
      </dsp:txBody>
      <dsp:txXfrm>
        <a:off x="1852200" y="131153"/>
        <a:ext cx="562798" cy="562798"/>
      </dsp:txXfrm>
    </dsp:sp>
    <dsp:sp modelId="{E0EC89FC-1899-43C4-A148-8334F722421E}">
      <dsp:nvSpPr>
        <dsp:cNvPr id="0" name=""/>
        <dsp:cNvSpPr/>
      </dsp:nvSpPr>
      <dsp:spPr>
        <a:xfrm rot="18600000">
          <a:off x="2303737" y="1310343"/>
          <a:ext cx="666722" cy="33573"/>
        </a:xfrm>
        <a:custGeom>
          <a:avLst/>
          <a:gdLst/>
          <a:ahLst/>
          <a:cxnLst/>
          <a:rect l="0" t="0" r="0" b="0"/>
          <a:pathLst>
            <a:path>
              <a:moveTo>
                <a:pt x="0" y="16786"/>
              </a:moveTo>
              <a:lnTo>
                <a:pt x="666722"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20430" y="1310462"/>
        <a:ext cx="33336" cy="33336"/>
      </dsp:txXfrm>
    </dsp:sp>
    <dsp:sp modelId="{0344C105-D779-450D-A976-50A967AD4447}">
      <dsp:nvSpPr>
        <dsp:cNvPr id="0" name=""/>
        <dsp:cNvSpPr/>
      </dsp:nvSpPr>
      <dsp:spPr>
        <a:xfrm>
          <a:off x="2709222" y="368949"/>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Math</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(.26**)</a:t>
          </a:r>
        </a:p>
      </dsp:txBody>
      <dsp:txXfrm>
        <a:off x="2825781" y="485508"/>
        <a:ext cx="562798" cy="562798"/>
      </dsp:txXfrm>
    </dsp:sp>
    <dsp:sp modelId="{C25E0A31-51F2-4386-995A-7ABDDC6AE50A}">
      <dsp:nvSpPr>
        <dsp:cNvPr id="0" name=""/>
        <dsp:cNvSpPr/>
      </dsp:nvSpPr>
      <dsp:spPr>
        <a:xfrm rot="21000000">
          <a:off x="2559373" y="1775443"/>
          <a:ext cx="679085" cy="33573"/>
        </a:xfrm>
        <a:custGeom>
          <a:avLst/>
          <a:gdLst/>
          <a:ahLst/>
          <a:cxnLst/>
          <a:rect l="0" t="0" r="0" b="0"/>
          <a:pathLst>
            <a:path>
              <a:moveTo>
                <a:pt x="0" y="16786"/>
              </a:moveTo>
              <a:lnTo>
                <a:pt x="679085"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81938" y="1775253"/>
        <a:ext cx="33954" cy="33954"/>
      </dsp:txXfrm>
    </dsp:sp>
    <dsp:sp modelId="{74EE1C68-11EB-4862-B035-C9804200690B}">
      <dsp:nvSpPr>
        <dsp:cNvPr id="0" name=""/>
        <dsp:cNvSpPr/>
      </dsp:nvSpPr>
      <dsp:spPr>
        <a:xfrm>
          <a:off x="3227254" y="1266206"/>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(.34**)</a:t>
          </a:r>
        </a:p>
      </dsp:txBody>
      <dsp:txXfrm>
        <a:off x="3343813" y="1382765"/>
        <a:ext cx="562798" cy="562798"/>
      </dsp:txXfrm>
    </dsp:sp>
    <dsp:sp modelId="{5A7E9367-F2DB-4BA7-BDDB-5528DDA49B95}">
      <dsp:nvSpPr>
        <dsp:cNvPr id="0" name=""/>
        <dsp:cNvSpPr/>
      </dsp:nvSpPr>
      <dsp:spPr>
        <a:xfrm rot="1800000">
          <a:off x="2471505" y="2300140"/>
          <a:ext cx="674325" cy="33573"/>
        </a:xfrm>
        <a:custGeom>
          <a:avLst/>
          <a:gdLst/>
          <a:ahLst/>
          <a:cxnLst/>
          <a:rect l="0" t="0" r="0" b="0"/>
          <a:pathLst>
            <a:path>
              <a:moveTo>
                <a:pt x="0" y="16786"/>
              </a:moveTo>
              <a:lnTo>
                <a:pt x="674325"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91810" y="2300069"/>
        <a:ext cx="33716" cy="33716"/>
      </dsp:txXfrm>
    </dsp:sp>
    <dsp:sp modelId="{74CBC9CE-57EF-4E8C-9ABC-6BBAC6F38815}">
      <dsp:nvSpPr>
        <dsp:cNvPr id="0" name=""/>
        <dsp:cNvSpPr/>
      </dsp:nvSpPr>
      <dsp:spPr>
        <a:xfrm>
          <a:off x="3047344" y="2286529"/>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GPA</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(.46**)</a:t>
          </a:r>
        </a:p>
      </dsp:txBody>
      <dsp:txXfrm>
        <a:off x="3163903" y="2403088"/>
        <a:ext cx="562798" cy="562798"/>
      </dsp:txXfrm>
    </dsp:sp>
    <dsp:sp modelId="{4F776ACC-5C66-48DD-9827-C4830FBC6C26}">
      <dsp:nvSpPr>
        <dsp:cNvPr id="0" name=""/>
        <dsp:cNvSpPr/>
      </dsp:nvSpPr>
      <dsp:spPr>
        <a:xfrm rot="4200000">
          <a:off x="2072855" y="2649753"/>
          <a:ext cx="659701" cy="33573"/>
        </a:xfrm>
        <a:custGeom>
          <a:avLst/>
          <a:gdLst/>
          <a:ahLst/>
          <a:cxnLst/>
          <a:rect l="0" t="0" r="0" b="0"/>
          <a:pathLst>
            <a:path>
              <a:moveTo>
                <a:pt x="0" y="16786"/>
              </a:moveTo>
              <a:lnTo>
                <a:pt x="659701"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386213" y="2650047"/>
        <a:ext cx="32985" cy="32985"/>
      </dsp:txXfrm>
    </dsp:sp>
    <dsp:sp modelId="{E03E4BEE-21D1-4C5A-9E80-BC41CFB9AFDE}">
      <dsp:nvSpPr>
        <dsp:cNvPr id="0" name=""/>
        <dsp:cNvSpPr/>
      </dsp:nvSpPr>
      <dsp:spPr>
        <a:xfrm>
          <a:off x="2253673" y="2952498"/>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a:latin typeface="Dotum" pitchFamily="34" charset="-127"/>
              <a:ea typeface="Dotum" pitchFamily="34" charset="-127"/>
            </a:rPr>
            <a:t>Discipline</a:t>
          </a:r>
        </a:p>
        <a:p>
          <a:pPr lvl="0" algn="ctr" defTabSz="400050">
            <a:lnSpc>
              <a:spcPct val="90000"/>
            </a:lnSpc>
            <a:spcBef>
              <a:spcPct val="0"/>
            </a:spcBef>
            <a:spcAft>
              <a:spcPct val="35000"/>
            </a:spcAft>
          </a:pPr>
          <a:r>
            <a:rPr lang="en-US" sz="1000" kern="1200">
              <a:latin typeface="Dotum" pitchFamily="34" charset="-127"/>
              <a:ea typeface="Dotum" pitchFamily="34" charset="-127"/>
            </a:rPr>
            <a:t>(-.23*)</a:t>
          </a:r>
        </a:p>
      </dsp:txBody>
      <dsp:txXfrm>
        <a:off x="2370232" y="3069057"/>
        <a:ext cx="562798" cy="562798"/>
      </dsp:txXfrm>
    </dsp:sp>
    <dsp:sp modelId="{877C7E2F-11DA-47A8-B7CF-30F9A9FB1EF4}">
      <dsp:nvSpPr>
        <dsp:cNvPr id="0" name=""/>
        <dsp:cNvSpPr/>
      </dsp:nvSpPr>
      <dsp:spPr>
        <a:xfrm rot="6600000">
          <a:off x="1534643" y="2649753"/>
          <a:ext cx="659701" cy="33573"/>
        </a:xfrm>
        <a:custGeom>
          <a:avLst/>
          <a:gdLst/>
          <a:ahLst/>
          <a:cxnLst/>
          <a:rect l="0" t="0" r="0" b="0"/>
          <a:pathLst>
            <a:path>
              <a:moveTo>
                <a:pt x="0" y="16786"/>
              </a:moveTo>
              <a:lnTo>
                <a:pt x="659701"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848001" y="2650047"/>
        <a:ext cx="32985" cy="32985"/>
      </dsp:txXfrm>
    </dsp:sp>
    <dsp:sp modelId="{78B1C4C3-4B5B-425A-8C3A-39B811BDBD19}">
      <dsp:nvSpPr>
        <dsp:cNvPr id="0" name=""/>
        <dsp:cNvSpPr/>
      </dsp:nvSpPr>
      <dsp:spPr>
        <a:xfrm>
          <a:off x="1217610" y="2952498"/>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Absence</a:t>
          </a:r>
        </a:p>
        <a:p>
          <a:pPr lvl="0" algn="ctr" defTabSz="444500">
            <a:lnSpc>
              <a:spcPct val="90000"/>
            </a:lnSpc>
            <a:spcBef>
              <a:spcPct val="0"/>
            </a:spcBef>
            <a:spcAft>
              <a:spcPct val="35000"/>
            </a:spcAft>
          </a:pPr>
          <a:r>
            <a:rPr lang="en-US" sz="1000" kern="1200">
              <a:latin typeface="Dotum" pitchFamily="34" charset="-127"/>
              <a:ea typeface="Dotum" pitchFamily="34" charset="-127"/>
            </a:rPr>
            <a:t>(-.28**)</a:t>
          </a:r>
        </a:p>
      </dsp:txBody>
      <dsp:txXfrm>
        <a:off x="1334169" y="3069057"/>
        <a:ext cx="562798" cy="562798"/>
      </dsp:txXfrm>
    </dsp:sp>
    <dsp:sp modelId="{2E93A41E-8889-4F5F-BD7E-B072BD8D0ECD}">
      <dsp:nvSpPr>
        <dsp:cNvPr id="0" name=""/>
        <dsp:cNvSpPr/>
      </dsp:nvSpPr>
      <dsp:spPr>
        <a:xfrm rot="9000000">
          <a:off x="1121368" y="2300140"/>
          <a:ext cx="674325" cy="33573"/>
        </a:xfrm>
        <a:custGeom>
          <a:avLst/>
          <a:gdLst/>
          <a:ahLst/>
          <a:cxnLst/>
          <a:rect l="0" t="0" r="0" b="0"/>
          <a:pathLst>
            <a:path>
              <a:moveTo>
                <a:pt x="0" y="16786"/>
              </a:moveTo>
              <a:lnTo>
                <a:pt x="674325"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441673" y="2300069"/>
        <a:ext cx="33716" cy="33716"/>
      </dsp:txXfrm>
    </dsp:sp>
    <dsp:sp modelId="{A22026B5-773E-4703-904B-B220C78719CD}">
      <dsp:nvSpPr>
        <dsp:cNvPr id="0" name=""/>
        <dsp:cNvSpPr/>
      </dsp:nvSpPr>
      <dsp:spPr>
        <a:xfrm>
          <a:off x="423939" y="2286529"/>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a:latin typeface="Dotum" pitchFamily="34" charset="-127"/>
              <a:ea typeface="Dotum" pitchFamily="34" charset="-127"/>
            </a:rPr>
            <a:t>Percep. of Parents</a:t>
          </a:r>
        </a:p>
        <a:p>
          <a:pPr lvl="0" algn="ctr" defTabSz="400050">
            <a:lnSpc>
              <a:spcPct val="90000"/>
            </a:lnSpc>
            <a:spcBef>
              <a:spcPct val="0"/>
            </a:spcBef>
            <a:spcAft>
              <a:spcPct val="35000"/>
            </a:spcAft>
          </a:pPr>
          <a:r>
            <a:rPr lang="en-US" sz="900" kern="1200">
              <a:latin typeface="Dotum" pitchFamily="34" charset="-127"/>
              <a:ea typeface="Dotum" pitchFamily="34" charset="-127"/>
            </a:rPr>
            <a:t>(.25**)</a:t>
          </a:r>
        </a:p>
      </dsp:txBody>
      <dsp:txXfrm>
        <a:off x="540498" y="2403088"/>
        <a:ext cx="562798" cy="562798"/>
      </dsp:txXfrm>
    </dsp:sp>
    <dsp:sp modelId="{7927D228-69C7-46FF-9473-5CC7E656E06A}">
      <dsp:nvSpPr>
        <dsp:cNvPr id="0" name=""/>
        <dsp:cNvSpPr/>
      </dsp:nvSpPr>
      <dsp:spPr>
        <a:xfrm rot="11400000">
          <a:off x="1028741" y="1775443"/>
          <a:ext cx="679085" cy="33573"/>
        </a:xfrm>
        <a:custGeom>
          <a:avLst/>
          <a:gdLst/>
          <a:ahLst/>
          <a:cxnLst/>
          <a:rect l="0" t="0" r="0" b="0"/>
          <a:pathLst>
            <a:path>
              <a:moveTo>
                <a:pt x="0" y="16786"/>
              </a:moveTo>
              <a:lnTo>
                <a:pt x="679085"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351306" y="1775253"/>
        <a:ext cx="33954" cy="33954"/>
      </dsp:txXfrm>
    </dsp:sp>
    <dsp:sp modelId="{EDBA66CA-2DE4-41FE-A964-A128FFAA54A2}">
      <dsp:nvSpPr>
        <dsp:cNvPr id="0" name=""/>
        <dsp:cNvSpPr/>
      </dsp:nvSpPr>
      <dsp:spPr>
        <a:xfrm>
          <a:off x="244028" y="1266206"/>
          <a:ext cx="795916"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latin typeface="Dotum" pitchFamily="34" charset="-127"/>
              <a:ea typeface="Dotum" pitchFamily="34" charset="-127"/>
            </a:rPr>
            <a:t>Percept. of School</a:t>
          </a:r>
        </a:p>
        <a:p>
          <a:pPr lvl="0" algn="ctr" defTabSz="400050">
            <a:lnSpc>
              <a:spcPct val="90000"/>
            </a:lnSpc>
            <a:spcBef>
              <a:spcPct val="0"/>
            </a:spcBef>
            <a:spcAft>
              <a:spcPct val="35000"/>
            </a:spcAft>
          </a:pPr>
          <a:r>
            <a:rPr lang="en-US" sz="900" kern="1200" dirty="0">
              <a:latin typeface="Dotum" pitchFamily="34" charset="-127"/>
              <a:ea typeface="Dotum" pitchFamily="34" charset="-127"/>
            </a:rPr>
            <a:t>(.32**)</a:t>
          </a:r>
        </a:p>
      </dsp:txBody>
      <dsp:txXfrm>
        <a:off x="360587" y="1382765"/>
        <a:ext cx="562798" cy="562798"/>
      </dsp:txXfrm>
    </dsp:sp>
    <dsp:sp modelId="{72B2CBC4-0FA4-440F-8B20-B5387E1DC01F}">
      <dsp:nvSpPr>
        <dsp:cNvPr id="0" name=""/>
        <dsp:cNvSpPr/>
      </dsp:nvSpPr>
      <dsp:spPr>
        <a:xfrm rot="13800000">
          <a:off x="1306874" y="1315069"/>
          <a:ext cx="654385" cy="33573"/>
        </a:xfrm>
        <a:custGeom>
          <a:avLst/>
          <a:gdLst/>
          <a:ahLst/>
          <a:cxnLst/>
          <a:rect l="0" t="0" r="0" b="0"/>
          <a:pathLst>
            <a:path>
              <a:moveTo>
                <a:pt x="0" y="16786"/>
              </a:moveTo>
              <a:lnTo>
                <a:pt x="654385" y="16786"/>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17707" y="1315496"/>
        <a:ext cx="32719" cy="32719"/>
      </dsp:txXfrm>
    </dsp:sp>
    <dsp:sp modelId="{EFF4FE57-39B0-481A-8198-6DD22B134B69}">
      <dsp:nvSpPr>
        <dsp:cNvPr id="0" name=""/>
        <dsp:cNvSpPr/>
      </dsp:nvSpPr>
      <dsp:spPr>
        <a:xfrm>
          <a:off x="730048" y="368949"/>
          <a:ext cx="859940" cy="79591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latin typeface="Dotum" pitchFamily="34" charset="-127"/>
              <a:ea typeface="Dotum" pitchFamily="34" charset="-127"/>
            </a:rPr>
            <a:t>Percept. of Behavior</a:t>
          </a:r>
        </a:p>
        <a:p>
          <a:pPr lvl="0" algn="ctr" defTabSz="400050">
            <a:lnSpc>
              <a:spcPct val="90000"/>
            </a:lnSpc>
            <a:spcBef>
              <a:spcPct val="0"/>
            </a:spcBef>
            <a:spcAft>
              <a:spcPct val="35000"/>
            </a:spcAft>
          </a:pPr>
          <a:r>
            <a:rPr lang="en-US" sz="900" kern="1200" dirty="0">
              <a:latin typeface="Dotum" pitchFamily="34" charset="-127"/>
              <a:ea typeface="Dotum" pitchFamily="34" charset="-127"/>
            </a:rPr>
            <a:t>(.40*)</a:t>
          </a:r>
        </a:p>
      </dsp:txBody>
      <dsp:txXfrm>
        <a:off x="855983" y="485508"/>
        <a:ext cx="608070" cy="5627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2258317" y="1652210"/>
          <a:ext cx="969764" cy="969764"/>
        </a:xfrm>
        <a:prstGeom prst="ellipse">
          <a:avLst/>
        </a:prstGeom>
        <a:solidFill>
          <a:schemeClr val="bg1">
            <a:lumMod val="9500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latin typeface="Dotum" pitchFamily="34" charset="-127"/>
              <a:ea typeface="Dotum" pitchFamily="34" charset="-127"/>
            </a:rPr>
            <a:t>Cum.</a:t>
          </a:r>
        </a:p>
        <a:p>
          <a:pPr lvl="0" algn="ctr" defTabSz="488950">
            <a:lnSpc>
              <a:spcPct val="90000"/>
            </a:lnSpc>
            <a:spcBef>
              <a:spcPct val="0"/>
            </a:spcBef>
            <a:spcAft>
              <a:spcPct val="35000"/>
            </a:spcAft>
          </a:pPr>
          <a:r>
            <a:rPr lang="en-US" sz="1100" kern="1200" dirty="0">
              <a:latin typeface="Dotum" pitchFamily="34" charset="-127"/>
              <a:ea typeface="Dotum" pitchFamily="34" charset="-127"/>
            </a:rPr>
            <a:t>GPA</a:t>
          </a:r>
        </a:p>
        <a:p>
          <a:pPr lvl="0" algn="ctr" defTabSz="488950">
            <a:lnSpc>
              <a:spcPct val="90000"/>
            </a:lnSpc>
            <a:spcBef>
              <a:spcPct val="0"/>
            </a:spcBef>
            <a:spcAft>
              <a:spcPct val="35000"/>
            </a:spcAft>
          </a:pPr>
          <a:r>
            <a:rPr lang="en-US" sz="1100" kern="1200" dirty="0">
              <a:latin typeface="Dotum" pitchFamily="34" charset="-127"/>
              <a:ea typeface="Dotum" pitchFamily="34" charset="-127"/>
            </a:rPr>
            <a:t>NA</a:t>
          </a:r>
        </a:p>
      </dsp:txBody>
      <dsp:txXfrm>
        <a:off x="2400336" y="1794229"/>
        <a:ext cx="685726" cy="685726"/>
      </dsp:txXfrm>
    </dsp:sp>
    <dsp:sp modelId="{72EEF1F8-07F0-4702-9E09-2735EA71F7B5}">
      <dsp:nvSpPr>
        <dsp:cNvPr id="0" name=""/>
        <dsp:cNvSpPr/>
      </dsp:nvSpPr>
      <dsp:spPr>
        <a:xfrm rot="16200000">
          <a:off x="2403556" y="1296658"/>
          <a:ext cx="679287" cy="31816"/>
        </a:xfrm>
        <a:custGeom>
          <a:avLst/>
          <a:gdLst/>
          <a:ahLst/>
          <a:cxnLst/>
          <a:rect l="0" t="0" r="0" b="0"/>
          <a:pathLst>
            <a:path>
              <a:moveTo>
                <a:pt x="0" y="15908"/>
              </a:moveTo>
              <a:lnTo>
                <a:pt x="679287"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6217" y="1295584"/>
        <a:ext cx="33964" cy="33964"/>
      </dsp:txXfrm>
    </dsp:sp>
    <dsp:sp modelId="{49D85D9F-133F-4ADE-8C2C-0854D63E7094}">
      <dsp:nvSpPr>
        <dsp:cNvPr id="0" name=""/>
        <dsp:cNvSpPr/>
      </dsp:nvSpPr>
      <dsp:spPr>
        <a:xfrm>
          <a:off x="2258317" y="3158"/>
          <a:ext cx="969764" cy="969764"/>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a:latin typeface="Dotum" pitchFamily="34" charset="-127"/>
              <a:ea typeface="Dotum" pitchFamily="34" charset="-127"/>
            </a:rPr>
            <a:t>(.46**)</a:t>
          </a:r>
        </a:p>
      </dsp:txBody>
      <dsp:txXfrm>
        <a:off x="2400336" y="145177"/>
        <a:ext cx="685726" cy="685726"/>
      </dsp:txXfrm>
    </dsp:sp>
    <dsp:sp modelId="{38789791-8E26-432C-B3E1-BF72267CACED}">
      <dsp:nvSpPr>
        <dsp:cNvPr id="0" name=""/>
        <dsp:cNvSpPr/>
      </dsp:nvSpPr>
      <dsp:spPr>
        <a:xfrm rot="18900000">
          <a:off x="2993752" y="1555463"/>
          <a:ext cx="630335" cy="31816"/>
        </a:xfrm>
        <a:custGeom>
          <a:avLst/>
          <a:gdLst/>
          <a:ahLst/>
          <a:cxnLst/>
          <a:rect l="0" t="0" r="0" b="0"/>
          <a:pathLst>
            <a:path>
              <a:moveTo>
                <a:pt x="0" y="15908"/>
              </a:moveTo>
              <a:lnTo>
                <a:pt x="630335"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93162" y="1555613"/>
        <a:ext cx="31516" cy="31516"/>
      </dsp:txXfrm>
    </dsp:sp>
    <dsp:sp modelId="{DA5712D1-B77A-4EDF-829F-1503CA949FF7}">
      <dsp:nvSpPr>
        <dsp:cNvPr id="0" name=""/>
        <dsp:cNvSpPr/>
      </dsp:nvSpPr>
      <dsp:spPr>
        <a:xfrm>
          <a:off x="3369029" y="443373"/>
          <a:ext cx="1080452" cy="1055326"/>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Discipline</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(-.40**)</a:t>
          </a:r>
        </a:p>
      </dsp:txBody>
      <dsp:txXfrm>
        <a:off x="3527258" y="597922"/>
        <a:ext cx="763994" cy="746228"/>
      </dsp:txXfrm>
    </dsp:sp>
    <dsp:sp modelId="{B114F3BE-D582-4470-9F66-68E458C2D684}">
      <dsp:nvSpPr>
        <dsp:cNvPr id="0" name=""/>
        <dsp:cNvSpPr/>
      </dsp:nvSpPr>
      <dsp:spPr>
        <a:xfrm rot="21540033">
          <a:off x="3227958" y="2106971"/>
          <a:ext cx="659862" cy="31816"/>
        </a:xfrm>
        <a:custGeom>
          <a:avLst/>
          <a:gdLst/>
          <a:ahLst/>
          <a:cxnLst/>
          <a:rect l="0" t="0" r="0" b="0"/>
          <a:pathLst>
            <a:path>
              <a:moveTo>
                <a:pt x="0" y="15908"/>
              </a:moveTo>
              <a:lnTo>
                <a:pt x="659862"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41392" y="2106383"/>
        <a:ext cx="32993" cy="32993"/>
      </dsp:txXfrm>
    </dsp:sp>
    <dsp:sp modelId="{58FBBD12-AC21-4956-B585-9EEEBBB46F88}">
      <dsp:nvSpPr>
        <dsp:cNvPr id="0" name=""/>
        <dsp:cNvSpPr/>
      </dsp:nvSpPr>
      <dsp:spPr>
        <a:xfrm>
          <a:off x="3887696" y="1623785"/>
          <a:ext cx="969764" cy="969764"/>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Absence</a:t>
          </a:r>
        </a:p>
        <a:p>
          <a:pPr lvl="0" algn="ctr" defTabSz="444500">
            <a:lnSpc>
              <a:spcPct val="90000"/>
            </a:lnSpc>
            <a:spcBef>
              <a:spcPct val="0"/>
            </a:spcBef>
            <a:spcAft>
              <a:spcPct val="35000"/>
            </a:spcAft>
          </a:pPr>
          <a:r>
            <a:rPr lang="en-US" sz="1000" kern="1200">
              <a:latin typeface="Dotum" pitchFamily="34" charset="-127"/>
              <a:ea typeface="Dotum" pitchFamily="34" charset="-127"/>
            </a:rPr>
            <a:t>(-.52*)</a:t>
          </a:r>
        </a:p>
      </dsp:txBody>
      <dsp:txXfrm>
        <a:off x="4029715" y="1765804"/>
        <a:ext cx="685726" cy="685726"/>
      </dsp:txXfrm>
    </dsp:sp>
    <dsp:sp modelId="{FC6D8F3B-ADCA-44EB-BB8F-C00828D4C431}">
      <dsp:nvSpPr>
        <dsp:cNvPr id="0" name=""/>
        <dsp:cNvSpPr/>
      </dsp:nvSpPr>
      <dsp:spPr>
        <a:xfrm rot="2700000">
          <a:off x="2986583" y="2704212"/>
          <a:ext cx="679287" cy="31816"/>
        </a:xfrm>
        <a:custGeom>
          <a:avLst/>
          <a:gdLst/>
          <a:ahLst/>
          <a:cxnLst/>
          <a:rect l="0" t="0" r="0" b="0"/>
          <a:pathLst>
            <a:path>
              <a:moveTo>
                <a:pt x="0" y="15908"/>
              </a:moveTo>
              <a:lnTo>
                <a:pt x="679287"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09245" y="2703138"/>
        <a:ext cx="33964" cy="33964"/>
      </dsp:txXfrm>
    </dsp:sp>
    <dsp:sp modelId="{3FBB5106-7F56-427D-B934-6A3D92750BF3}">
      <dsp:nvSpPr>
        <dsp:cNvPr id="0" name=""/>
        <dsp:cNvSpPr/>
      </dsp:nvSpPr>
      <dsp:spPr>
        <a:xfrm>
          <a:off x="3424373" y="2818266"/>
          <a:ext cx="969764" cy="969764"/>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Tardiness</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-.42**</a:t>
          </a:r>
        </a:p>
      </dsp:txBody>
      <dsp:txXfrm>
        <a:off x="3566392" y="2960285"/>
        <a:ext cx="685726" cy="685726"/>
      </dsp:txXfrm>
    </dsp:sp>
    <dsp:sp modelId="{6E71D568-AC10-4864-A380-5C76B1278D5D}">
      <dsp:nvSpPr>
        <dsp:cNvPr id="0" name=""/>
        <dsp:cNvSpPr/>
      </dsp:nvSpPr>
      <dsp:spPr>
        <a:xfrm rot="5400000">
          <a:off x="2403556" y="2945710"/>
          <a:ext cx="679287" cy="31816"/>
        </a:xfrm>
        <a:custGeom>
          <a:avLst/>
          <a:gdLst/>
          <a:ahLst/>
          <a:cxnLst/>
          <a:rect l="0" t="0" r="0" b="0"/>
          <a:pathLst>
            <a:path>
              <a:moveTo>
                <a:pt x="0" y="15908"/>
              </a:moveTo>
              <a:lnTo>
                <a:pt x="679287"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6217" y="2944636"/>
        <a:ext cx="33964" cy="33964"/>
      </dsp:txXfrm>
    </dsp:sp>
    <dsp:sp modelId="{7B2AAAE9-5840-4532-B689-B049A0D7DFA2}">
      <dsp:nvSpPr>
        <dsp:cNvPr id="0" name=""/>
        <dsp:cNvSpPr/>
      </dsp:nvSpPr>
      <dsp:spPr>
        <a:xfrm>
          <a:off x="2258317" y="3301262"/>
          <a:ext cx="969764" cy="969764"/>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Percept. of Self</a:t>
          </a:r>
        </a:p>
        <a:p>
          <a:pPr lvl="0" algn="ctr" defTabSz="444500">
            <a:lnSpc>
              <a:spcPct val="90000"/>
            </a:lnSpc>
            <a:spcBef>
              <a:spcPct val="0"/>
            </a:spcBef>
            <a:spcAft>
              <a:spcPct val="35000"/>
            </a:spcAft>
          </a:pPr>
          <a:r>
            <a:rPr lang="en-US" sz="1000" kern="1200">
              <a:latin typeface="Dotum" pitchFamily="34" charset="-127"/>
              <a:ea typeface="Dotum" pitchFamily="34" charset="-127"/>
            </a:rPr>
            <a:t>(.27**)</a:t>
          </a:r>
        </a:p>
      </dsp:txBody>
      <dsp:txXfrm>
        <a:off x="2400336" y="3443281"/>
        <a:ext cx="685726" cy="685726"/>
      </dsp:txXfrm>
    </dsp:sp>
    <dsp:sp modelId="{89F8F141-E47F-4832-9506-85CD198A9125}">
      <dsp:nvSpPr>
        <dsp:cNvPr id="0" name=""/>
        <dsp:cNvSpPr/>
      </dsp:nvSpPr>
      <dsp:spPr>
        <a:xfrm rot="8100000">
          <a:off x="1820528" y="2704212"/>
          <a:ext cx="679287" cy="31816"/>
        </a:xfrm>
        <a:custGeom>
          <a:avLst/>
          <a:gdLst/>
          <a:ahLst/>
          <a:cxnLst/>
          <a:rect l="0" t="0" r="0" b="0"/>
          <a:pathLst>
            <a:path>
              <a:moveTo>
                <a:pt x="0" y="15908"/>
              </a:moveTo>
              <a:lnTo>
                <a:pt x="679287"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143189" y="2703138"/>
        <a:ext cx="33964" cy="33964"/>
      </dsp:txXfrm>
    </dsp:sp>
    <dsp:sp modelId="{52D5CD3C-7B07-491F-9C1C-49F63959E4B5}">
      <dsp:nvSpPr>
        <dsp:cNvPr id="0" name=""/>
        <dsp:cNvSpPr/>
      </dsp:nvSpPr>
      <dsp:spPr>
        <a:xfrm>
          <a:off x="1092262" y="2818266"/>
          <a:ext cx="969764" cy="969764"/>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Percept. of Teacher</a:t>
          </a:r>
        </a:p>
        <a:p>
          <a:pPr lvl="0" algn="ctr" defTabSz="444500">
            <a:lnSpc>
              <a:spcPct val="90000"/>
            </a:lnSpc>
            <a:spcBef>
              <a:spcPct val="0"/>
            </a:spcBef>
            <a:spcAft>
              <a:spcPct val="35000"/>
            </a:spcAft>
          </a:pPr>
          <a:r>
            <a:rPr lang="en-US" sz="1000" kern="1200">
              <a:latin typeface="Dotum" pitchFamily="34" charset="-127"/>
              <a:ea typeface="Dotum" pitchFamily="34" charset="-127"/>
            </a:rPr>
            <a:t>(.20*)</a:t>
          </a:r>
        </a:p>
      </dsp:txBody>
      <dsp:txXfrm>
        <a:off x="1234281" y="2960285"/>
        <a:ext cx="685726" cy="685726"/>
      </dsp:txXfrm>
    </dsp:sp>
    <dsp:sp modelId="{3201FAA3-459E-470E-AFB7-25F9F7FBDEED}">
      <dsp:nvSpPr>
        <dsp:cNvPr id="0" name=""/>
        <dsp:cNvSpPr/>
      </dsp:nvSpPr>
      <dsp:spPr>
        <a:xfrm rot="10800000">
          <a:off x="1579030" y="2121184"/>
          <a:ext cx="679287" cy="31816"/>
        </a:xfrm>
        <a:custGeom>
          <a:avLst/>
          <a:gdLst/>
          <a:ahLst/>
          <a:cxnLst/>
          <a:rect l="0" t="0" r="0" b="0"/>
          <a:pathLst>
            <a:path>
              <a:moveTo>
                <a:pt x="0" y="15908"/>
              </a:moveTo>
              <a:lnTo>
                <a:pt x="679287"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901691" y="2120110"/>
        <a:ext cx="33964" cy="33964"/>
      </dsp:txXfrm>
    </dsp:sp>
    <dsp:sp modelId="{CBBFAD71-7350-4185-BA35-249D86DA2B0A}">
      <dsp:nvSpPr>
        <dsp:cNvPr id="0" name=""/>
        <dsp:cNvSpPr/>
      </dsp:nvSpPr>
      <dsp:spPr>
        <a:xfrm>
          <a:off x="609266" y="1652210"/>
          <a:ext cx="969764" cy="969764"/>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Percept. of School (.20**)</a:t>
          </a:r>
        </a:p>
      </dsp:txBody>
      <dsp:txXfrm>
        <a:off x="751285" y="1794229"/>
        <a:ext cx="685726" cy="685726"/>
      </dsp:txXfrm>
    </dsp:sp>
    <dsp:sp modelId="{BF8534F0-F211-4A8C-833F-C0D4D5125700}">
      <dsp:nvSpPr>
        <dsp:cNvPr id="0" name=""/>
        <dsp:cNvSpPr/>
      </dsp:nvSpPr>
      <dsp:spPr>
        <a:xfrm rot="13500000">
          <a:off x="1820528" y="1538156"/>
          <a:ext cx="679287" cy="31816"/>
        </a:xfrm>
        <a:custGeom>
          <a:avLst/>
          <a:gdLst/>
          <a:ahLst/>
          <a:cxnLst/>
          <a:rect l="0" t="0" r="0" b="0"/>
          <a:pathLst>
            <a:path>
              <a:moveTo>
                <a:pt x="0" y="15908"/>
              </a:moveTo>
              <a:lnTo>
                <a:pt x="679287" y="15908"/>
              </a:lnTo>
            </a:path>
          </a:pathLst>
        </a:custGeom>
        <a:noFill/>
        <a:ln w="1905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143189" y="1537082"/>
        <a:ext cx="33964" cy="33964"/>
      </dsp:txXfrm>
    </dsp:sp>
    <dsp:sp modelId="{5CBB4C10-7722-4339-B947-14FADF20388F}">
      <dsp:nvSpPr>
        <dsp:cNvPr id="0" name=""/>
        <dsp:cNvSpPr/>
      </dsp:nvSpPr>
      <dsp:spPr>
        <a:xfrm>
          <a:off x="1092262" y="486154"/>
          <a:ext cx="969764" cy="969764"/>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a:t>
          </a:r>
          <a:r>
            <a:rPr lang="en-US" sz="1000" kern="1200" dirty="0" err="1">
              <a:latin typeface="Dotum" pitchFamily="34" charset="-127"/>
              <a:ea typeface="Dotum" pitchFamily="34" charset="-127"/>
            </a:rPr>
            <a:t>Relats</a:t>
          </a:r>
          <a:r>
            <a:rPr lang="en-US" sz="1000" kern="1200" dirty="0">
              <a:latin typeface="Dotum" pitchFamily="34" charset="-127"/>
              <a:ea typeface="Dotum" pitchFamily="34" charset="-127"/>
            </a:rPr>
            <a:t>. (.19*)</a:t>
          </a:r>
        </a:p>
      </dsp:txBody>
      <dsp:txXfrm>
        <a:off x="1234281" y="628173"/>
        <a:ext cx="685726" cy="68572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8AF63-FD75-4883-8B3C-0F34B8D95A82}" type="datetimeFigureOut">
              <a:rPr lang="en-US" smtClean="0"/>
              <a:t>4/22/2013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0E2C13-6660-4966-9A4E-EE5DE6716C77}" type="slidenum">
              <a:rPr lang="en-US" smtClean="0"/>
              <a:t>‹#›</a:t>
            </a:fld>
            <a:endParaRPr lang="en-US"/>
          </a:p>
        </p:txBody>
      </p:sp>
    </p:spTree>
    <p:extLst>
      <p:ext uri="{BB962C8B-B14F-4D97-AF65-F5344CB8AC3E}">
        <p14:creationId xmlns:p14="http://schemas.microsoft.com/office/powerpoint/2010/main" val="4032169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a:t>
            </a:fld>
            <a:endParaRPr lang="en-US"/>
          </a:p>
        </p:txBody>
      </p:sp>
    </p:spTree>
    <p:extLst>
      <p:ext uri="{BB962C8B-B14F-4D97-AF65-F5344CB8AC3E}">
        <p14:creationId xmlns:p14="http://schemas.microsoft.com/office/powerpoint/2010/main" val="604990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10</a:t>
            </a:fld>
            <a:endParaRPr lang="en-US"/>
          </a:p>
        </p:txBody>
      </p:sp>
    </p:spTree>
    <p:extLst>
      <p:ext uri="{BB962C8B-B14F-4D97-AF65-F5344CB8AC3E}">
        <p14:creationId xmlns:p14="http://schemas.microsoft.com/office/powerpoint/2010/main" val="4257386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11</a:t>
            </a:fld>
            <a:endParaRPr lang="en-US"/>
          </a:p>
        </p:txBody>
      </p:sp>
    </p:spTree>
    <p:extLst>
      <p:ext uri="{BB962C8B-B14F-4D97-AF65-F5344CB8AC3E}">
        <p14:creationId xmlns:p14="http://schemas.microsoft.com/office/powerpoint/2010/main" val="2520299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smtClean="0">
                <a:solidFill>
                  <a:schemeClr val="tx1"/>
                </a:solidFill>
                <a:effectLst/>
                <a:latin typeface="+mn-lt"/>
                <a:ea typeface="+mn-ea"/>
                <a:cs typeface="+mn-cs"/>
              </a:rPr>
              <a:t>Discipline</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Absenteeism (.32**)</a:t>
            </a:r>
          </a:p>
          <a:p>
            <a:r>
              <a:rPr lang="en-US" sz="1200" kern="1200" dirty="0" smtClean="0">
                <a:solidFill>
                  <a:schemeClr val="tx1"/>
                </a:solidFill>
                <a:effectLst/>
                <a:latin typeface="+mn-lt"/>
                <a:ea typeface="+mn-ea"/>
                <a:cs typeface="+mn-cs"/>
              </a:rPr>
              <a:t>Relationships (-.30*)</a:t>
            </a:r>
          </a:p>
          <a:p>
            <a:endParaRPr lang="en-US" sz="1200" kern="1200" dirty="0" smtClean="0">
              <a:solidFill>
                <a:schemeClr val="tx1"/>
              </a:solidFill>
              <a:effectLst/>
              <a:latin typeface="+mn-lt"/>
              <a:ea typeface="+mn-ea"/>
              <a:cs typeface="+mn-cs"/>
            </a:endParaRPr>
          </a:p>
          <a:p>
            <a:pPr marL="228600" indent="-228600">
              <a:buAutoNum type="arabicPeriod"/>
            </a:pPr>
            <a:r>
              <a:rPr lang="en-US" sz="1200" kern="1200" dirty="0" smtClean="0">
                <a:solidFill>
                  <a:schemeClr val="tx1"/>
                </a:solidFill>
                <a:effectLst/>
                <a:latin typeface="+mn-lt"/>
                <a:ea typeface="+mn-ea"/>
                <a:cs typeface="+mn-cs"/>
              </a:rPr>
              <a:t>Explain correlation</a:t>
            </a:r>
          </a:p>
          <a:p>
            <a:pPr marL="228600" indent="-228600">
              <a:buAutoNum type="arabicPeriod"/>
            </a:pPr>
            <a:r>
              <a:rPr lang="en-US" sz="1200" kern="1200" dirty="0" smtClean="0">
                <a:solidFill>
                  <a:schemeClr val="tx1"/>
                </a:solidFill>
                <a:effectLst/>
                <a:latin typeface="+mn-lt"/>
                <a:ea typeface="+mn-ea"/>
                <a:cs typeface="+mn-cs"/>
              </a:rPr>
              <a:t>Effect size,</a:t>
            </a:r>
            <a:r>
              <a:rPr lang="en-US" sz="1200" kern="1200" baseline="0" dirty="0" smtClean="0">
                <a:solidFill>
                  <a:schemeClr val="tx1"/>
                </a:solidFill>
                <a:effectLst/>
                <a:latin typeface="+mn-lt"/>
                <a:ea typeface="+mn-ea"/>
                <a:cs typeface="+mn-cs"/>
              </a:rPr>
              <a:t> again</a:t>
            </a:r>
            <a:endParaRPr lang="en-US" sz="1200" kern="1200" dirty="0" smtClean="0">
              <a:solidFill>
                <a:schemeClr val="tx1"/>
              </a:solidFill>
              <a:effectLst/>
              <a:latin typeface="+mn-lt"/>
              <a:ea typeface="+mn-ea"/>
              <a:cs typeface="+mn-cs"/>
            </a:endParaRPr>
          </a:p>
          <a:p>
            <a:pPr marL="228600" indent="-228600">
              <a:buAutoNum type="arabicPeriod"/>
            </a:pPr>
            <a:r>
              <a:rPr lang="en-US" sz="1200" kern="1200" dirty="0" smtClean="0">
                <a:solidFill>
                  <a:schemeClr val="tx1"/>
                </a:solidFill>
                <a:effectLst/>
                <a:latin typeface="+mn-lt"/>
                <a:ea typeface="+mn-ea"/>
                <a:cs typeface="+mn-cs"/>
              </a:rPr>
              <a:t>+ = one increases, the other increases; one decreases, the other decreases</a:t>
            </a:r>
          </a:p>
          <a:p>
            <a:pPr marL="228600" indent="-228600">
              <a:buAutoNum type="arabicPeriod"/>
            </a:pPr>
            <a:r>
              <a:rPr lang="en-US" sz="1200" kern="1200" dirty="0" smtClean="0">
                <a:solidFill>
                  <a:schemeClr val="tx1"/>
                </a:solidFill>
                <a:effectLst/>
                <a:latin typeface="+mn-lt"/>
                <a:ea typeface="+mn-ea"/>
                <a:cs typeface="+mn-cs"/>
              </a:rPr>
              <a:t>- = one increases, the other decreases</a:t>
            </a:r>
          </a:p>
          <a:p>
            <a:pPr marL="228600" indent="-228600">
              <a:buAutoNum type="arabicPeriod"/>
            </a:pPr>
            <a:r>
              <a:rPr lang="en-US" sz="1200" kern="1200" dirty="0" smtClean="0">
                <a:solidFill>
                  <a:schemeClr val="tx1"/>
                </a:solidFill>
                <a:effectLst/>
                <a:latin typeface="+mn-lt"/>
                <a:ea typeface="+mn-ea"/>
                <a:cs typeface="+mn-cs"/>
              </a:rPr>
              <a:t>Differences by correlation</a:t>
            </a:r>
            <a:r>
              <a:rPr lang="en-US" sz="1200" kern="1200" baseline="0" dirty="0" smtClean="0">
                <a:solidFill>
                  <a:schemeClr val="tx1"/>
                </a:solidFill>
                <a:effectLst/>
                <a:latin typeface="+mn-lt"/>
                <a:ea typeface="+mn-ea"/>
                <a:cs typeface="+mn-cs"/>
              </a:rPr>
              <a:t> size</a:t>
            </a:r>
          </a:p>
          <a:p>
            <a:pPr marL="228600" indent="-228600">
              <a:buAutoNum type="arabicPeriod"/>
            </a:pPr>
            <a:r>
              <a:rPr lang="en-US" sz="1200" kern="1200" baseline="0" dirty="0" smtClean="0">
                <a:solidFill>
                  <a:schemeClr val="tx1"/>
                </a:solidFill>
                <a:effectLst/>
                <a:latin typeface="+mn-lt"/>
                <a:ea typeface="+mn-ea"/>
                <a:cs typeface="+mn-cs"/>
              </a:rPr>
              <a:t>Correlation is no causation, but significantly strong influence. These are areas for intervention</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12</a:t>
            </a:fld>
            <a:endParaRPr lang="en-US"/>
          </a:p>
        </p:txBody>
      </p:sp>
    </p:spTree>
    <p:extLst>
      <p:ext uri="{BB962C8B-B14F-4D97-AF65-F5344CB8AC3E}">
        <p14:creationId xmlns:p14="http://schemas.microsoft.com/office/powerpoint/2010/main" val="120720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smtClean="0">
                <a:solidFill>
                  <a:schemeClr val="tx1"/>
                </a:solidFill>
                <a:effectLst/>
                <a:latin typeface="+mn-lt"/>
                <a:ea typeface="+mn-ea"/>
                <a:cs typeface="+mn-cs"/>
              </a:rPr>
              <a:t>Tardiness</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Absenteeism (.54**)</a:t>
            </a:r>
          </a:p>
          <a:p>
            <a:r>
              <a:rPr lang="en-US" sz="1200" kern="1200" dirty="0" smtClean="0">
                <a:solidFill>
                  <a:schemeClr val="tx1"/>
                </a:solidFill>
                <a:effectLst/>
                <a:latin typeface="+mn-lt"/>
                <a:ea typeface="+mn-ea"/>
                <a:cs typeface="+mn-cs"/>
              </a:rPr>
              <a:t>Perception of Parents (-.24*)</a:t>
            </a:r>
          </a:p>
          <a:p>
            <a:endParaRPr lang="en-US" dirty="0" smtClean="0"/>
          </a:p>
          <a:p>
            <a:r>
              <a:rPr lang="en-US" sz="1200" u="sng" kern="1200" dirty="0" smtClean="0">
                <a:solidFill>
                  <a:schemeClr val="tx1"/>
                </a:solidFill>
                <a:effectLst/>
                <a:latin typeface="+mn-lt"/>
                <a:ea typeface="+mn-ea"/>
                <a:cs typeface="+mn-cs"/>
              </a:rPr>
              <a:t>Teacher</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Perception of Parents (.17*)</a:t>
            </a:r>
          </a:p>
          <a:p>
            <a:r>
              <a:rPr lang="en-US" sz="1200" kern="1200" dirty="0" smtClean="0">
                <a:solidFill>
                  <a:schemeClr val="tx1"/>
                </a:solidFill>
                <a:effectLst/>
                <a:latin typeface="+mn-lt"/>
                <a:ea typeface="+mn-ea"/>
                <a:cs typeface="+mn-cs"/>
              </a:rPr>
              <a:t>Perception of Own Behavior (.35**)</a:t>
            </a:r>
          </a:p>
          <a:p>
            <a:r>
              <a:rPr lang="en-US" sz="1200" kern="1200" dirty="0" smtClean="0">
                <a:solidFill>
                  <a:schemeClr val="tx1"/>
                </a:solidFill>
                <a:effectLst/>
                <a:latin typeface="+mn-lt"/>
                <a:ea typeface="+mn-ea"/>
                <a:cs typeface="+mn-cs"/>
              </a:rPr>
              <a:t>Perception of School Environment (.47**)</a:t>
            </a:r>
          </a:p>
          <a:p>
            <a:r>
              <a:rPr lang="en-US" sz="1200" kern="1200" dirty="0" smtClean="0">
                <a:solidFill>
                  <a:schemeClr val="tx1"/>
                </a:solidFill>
                <a:effectLst/>
                <a:latin typeface="+mn-lt"/>
                <a:ea typeface="+mn-ea"/>
                <a:cs typeface="+mn-cs"/>
              </a:rPr>
              <a:t>Perception of Relationships (.39**)</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13</a:t>
            </a:fld>
            <a:endParaRPr lang="en-US"/>
          </a:p>
        </p:txBody>
      </p:sp>
    </p:spTree>
    <p:extLst>
      <p:ext uri="{BB962C8B-B14F-4D97-AF65-F5344CB8AC3E}">
        <p14:creationId xmlns:p14="http://schemas.microsoft.com/office/powerpoint/2010/main" val="1401045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17</a:t>
            </a:fld>
            <a:endParaRPr lang="en-US"/>
          </a:p>
        </p:txBody>
      </p:sp>
    </p:spTree>
    <p:extLst>
      <p:ext uri="{BB962C8B-B14F-4D97-AF65-F5344CB8AC3E}">
        <p14:creationId xmlns:p14="http://schemas.microsoft.com/office/powerpoint/2010/main" val="1689003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18</a:t>
            </a:fld>
            <a:endParaRPr lang="en-US"/>
          </a:p>
        </p:txBody>
      </p:sp>
    </p:spTree>
    <p:extLst>
      <p:ext uri="{BB962C8B-B14F-4D97-AF65-F5344CB8AC3E}">
        <p14:creationId xmlns:p14="http://schemas.microsoft.com/office/powerpoint/2010/main" val="1836249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smtClean="0"/>
          </a:p>
        </p:txBody>
      </p:sp>
      <p:sp>
        <p:nvSpPr>
          <p:cNvPr id="4" name="Slide Number Placeholder 3"/>
          <p:cNvSpPr>
            <a:spLocks noGrp="1"/>
          </p:cNvSpPr>
          <p:nvPr>
            <p:ph type="sldNum" sz="quarter" idx="10"/>
          </p:nvPr>
        </p:nvSpPr>
        <p:spPr/>
        <p:txBody>
          <a:bodyPr/>
          <a:lstStyle/>
          <a:p>
            <a:fld id="{F00E2C13-6660-4966-9A4E-EE5DE6716C77}" type="slidenum">
              <a:rPr lang="en-US" smtClean="0"/>
              <a:t>23</a:t>
            </a:fld>
            <a:endParaRPr lang="en-US"/>
          </a:p>
        </p:txBody>
      </p:sp>
    </p:spTree>
    <p:extLst>
      <p:ext uri="{BB962C8B-B14F-4D97-AF65-F5344CB8AC3E}">
        <p14:creationId xmlns:p14="http://schemas.microsoft.com/office/powerpoint/2010/main" val="809148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26</a:t>
            </a:fld>
            <a:endParaRPr lang="en-US"/>
          </a:p>
        </p:txBody>
      </p:sp>
    </p:spTree>
    <p:extLst>
      <p:ext uri="{BB962C8B-B14F-4D97-AF65-F5344CB8AC3E}">
        <p14:creationId xmlns:p14="http://schemas.microsoft.com/office/powerpoint/2010/main" val="234618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29</a:t>
            </a:fld>
            <a:endParaRPr lang="en-US"/>
          </a:p>
        </p:txBody>
      </p:sp>
    </p:spTree>
    <p:extLst>
      <p:ext uri="{BB962C8B-B14F-4D97-AF65-F5344CB8AC3E}">
        <p14:creationId xmlns:p14="http://schemas.microsoft.com/office/powerpoint/2010/main" val="28404710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70</a:t>
            </a:fld>
            <a:endParaRPr lang="en-US"/>
          </a:p>
        </p:txBody>
      </p:sp>
    </p:spTree>
    <p:extLst>
      <p:ext uri="{BB962C8B-B14F-4D97-AF65-F5344CB8AC3E}">
        <p14:creationId xmlns:p14="http://schemas.microsoft.com/office/powerpoint/2010/main" val="1912774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2</a:t>
            </a:fld>
            <a:endParaRPr lang="en-US"/>
          </a:p>
        </p:txBody>
      </p:sp>
    </p:spTree>
    <p:extLst>
      <p:ext uri="{BB962C8B-B14F-4D97-AF65-F5344CB8AC3E}">
        <p14:creationId xmlns:p14="http://schemas.microsoft.com/office/powerpoint/2010/main" val="3784450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71</a:t>
            </a:fld>
            <a:endParaRPr lang="en-US"/>
          </a:p>
        </p:txBody>
      </p:sp>
    </p:spTree>
    <p:extLst>
      <p:ext uri="{BB962C8B-B14F-4D97-AF65-F5344CB8AC3E}">
        <p14:creationId xmlns:p14="http://schemas.microsoft.com/office/powerpoint/2010/main" val="2009902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73</a:t>
            </a:fld>
            <a:endParaRPr lang="en-US"/>
          </a:p>
        </p:txBody>
      </p:sp>
    </p:spTree>
    <p:extLst>
      <p:ext uri="{BB962C8B-B14F-4D97-AF65-F5344CB8AC3E}">
        <p14:creationId xmlns:p14="http://schemas.microsoft.com/office/powerpoint/2010/main" val="11693221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0E2C13-6660-4966-9A4E-EE5DE6716C77}" type="slidenum">
              <a:rPr lang="en-US" smtClean="0"/>
              <a:t>78</a:t>
            </a:fld>
            <a:endParaRPr lang="en-US"/>
          </a:p>
        </p:txBody>
      </p:sp>
    </p:spTree>
    <p:extLst>
      <p:ext uri="{BB962C8B-B14F-4D97-AF65-F5344CB8AC3E}">
        <p14:creationId xmlns:p14="http://schemas.microsoft.com/office/powerpoint/2010/main" val="2386074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3</a:t>
            </a:fld>
            <a:endParaRPr lang="en-US"/>
          </a:p>
        </p:txBody>
      </p:sp>
    </p:spTree>
    <p:extLst>
      <p:ext uri="{BB962C8B-B14F-4D97-AF65-F5344CB8AC3E}">
        <p14:creationId xmlns:p14="http://schemas.microsoft.com/office/powerpoint/2010/main" val="3782040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4</a:t>
            </a:fld>
            <a:endParaRPr lang="en-US"/>
          </a:p>
        </p:txBody>
      </p:sp>
    </p:spTree>
    <p:extLst>
      <p:ext uri="{BB962C8B-B14F-4D97-AF65-F5344CB8AC3E}">
        <p14:creationId xmlns:p14="http://schemas.microsoft.com/office/powerpoint/2010/main" val="1064806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5</a:t>
            </a:fld>
            <a:endParaRPr lang="en-US"/>
          </a:p>
        </p:txBody>
      </p:sp>
    </p:spTree>
    <p:extLst>
      <p:ext uri="{BB962C8B-B14F-4D97-AF65-F5344CB8AC3E}">
        <p14:creationId xmlns:p14="http://schemas.microsoft.com/office/powerpoint/2010/main" val="2973337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6</a:t>
            </a:fld>
            <a:endParaRPr lang="en-US"/>
          </a:p>
        </p:txBody>
      </p:sp>
    </p:spTree>
    <p:extLst>
      <p:ext uri="{BB962C8B-B14F-4D97-AF65-F5344CB8AC3E}">
        <p14:creationId xmlns:p14="http://schemas.microsoft.com/office/powerpoint/2010/main" val="1089529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7</a:t>
            </a:fld>
            <a:endParaRPr lang="en-US"/>
          </a:p>
        </p:txBody>
      </p:sp>
    </p:spTree>
    <p:extLst>
      <p:ext uri="{BB962C8B-B14F-4D97-AF65-F5344CB8AC3E}">
        <p14:creationId xmlns:p14="http://schemas.microsoft.com/office/powerpoint/2010/main" val="4238058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8</a:t>
            </a:fld>
            <a:endParaRPr lang="en-US"/>
          </a:p>
        </p:txBody>
      </p:sp>
    </p:spTree>
    <p:extLst>
      <p:ext uri="{BB962C8B-B14F-4D97-AF65-F5344CB8AC3E}">
        <p14:creationId xmlns:p14="http://schemas.microsoft.com/office/powerpoint/2010/main" val="3999486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9</a:t>
            </a:fld>
            <a:endParaRPr lang="en-US"/>
          </a:p>
        </p:txBody>
      </p:sp>
    </p:spTree>
    <p:extLst>
      <p:ext uri="{BB962C8B-B14F-4D97-AF65-F5344CB8AC3E}">
        <p14:creationId xmlns:p14="http://schemas.microsoft.com/office/powerpoint/2010/main" val="1180141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365FFFB-F6E7-44F0-B3BB-ECCA97B8AB7B}" type="datetimeFigureOut">
              <a:rPr lang="en-US" smtClean="0"/>
              <a:t>4/22/2013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9669F98-3442-4B1F-96CE-6F5DC9B8C847}"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5FFFB-F6E7-44F0-B3BB-ECCA97B8AB7B}" type="datetimeFigureOut">
              <a:rPr lang="en-US" smtClean="0"/>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69F98-3442-4B1F-96CE-6F5DC9B8C847}"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5FFFB-F6E7-44F0-B3BB-ECCA97B8AB7B}" type="datetimeFigureOut">
              <a:rPr lang="en-US" smtClean="0"/>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69F98-3442-4B1F-96CE-6F5DC9B8C847}"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5FFFB-F6E7-44F0-B3BB-ECCA97B8AB7B}" type="datetimeFigureOut">
              <a:rPr lang="en-US" smtClean="0"/>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69F98-3442-4B1F-96CE-6F5DC9B8C847}"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5FFFB-F6E7-44F0-B3BB-ECCA97B8AB7B}" type="datetimeFigureOut">
              <a:rPr lang="en-US" smtClean="0"/>
              <a:t>4/22/2013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69F98-3442-4B1F-96CE-6F5DC9B8C84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365FFFB-F6E7-44F0-B3BB-ECCA97B8AB7B}" type="datetimeFigureOut">
              <a:rPr lang="en-US" smtClean="0"/>
              <a:t>4/22/2013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69F98-3442-4B1F-96CE-6F5DC9B8C847}"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65FFFB-F6E7-44F0-B3BB-ECCA97B8AB7B}" type="datetimeFigureOut">
              <a:rPr lang="en-US" smtClean="0"/>
              <a:t>4/22/2013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669F98-3442-4B1F-96CE-6F5DC9B8C847}"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65FFFB-F6E7-44F0-B3BB-ECCA97B8AB7B}" type="datetimeFigureOut">
              <a:rPr lang="en-US" smtClean="0"/>
              <a:t>4/22/2013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669F98-3442-4B1F-96CE-6F5DC9B8C847}"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5FFFB-F6E7-44F0-B3BB-ECCA97B8AB7B}" type="datetimeFigureOut">
              <a:rPr lang="en-US" smtClean="0"/>
              <a:t>4/22/2013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669F98-3442-4B1F-96CE-6F5DC9B8C8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5FFFB-F6E7-44F0-B3BB-ECCA97B8AB7B}" type="datetimeFigureOut">
              <a:rPr lang="en-US" smtClean="0"/>
              <a:t>4/22/2013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69F98-3442-4B1F-96CE-6F5DC9B8C84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5FFFB-F6E7-44F0-B3BB-ECCA97B8AB7B}" type="datetimeFigureOut">
              <a:rPr lang="en-US" smtClean="0"/>
              <a:t>4/22/2013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69F98-3442-4B1F-96CE-6F5DC9B8C84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365FFFB-F6E7-44F0-B3BB-ECCA97B8AB7B}" type="datetimeFigureOut">
              <a:rPr lang="en-US" smtClean="0"/>
              <a:t>4/22/2013</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9669F98-3442-4B1F-96CE-6F5DC9B8C84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mailto:bradbury@mnstate.edu" TargetMode="External"/><Relationship Id="rId2" Type="http://schemas.openxmlformats.org/officeDocument/2006/relationships/hyperlink" Target="mailto:suarez@mnstate.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295400"/>
            <a:ext cx="6777318" cy="1731982"/>
          </a:xfrm>
        </p:spPr>
        <p:txBody>
          <a:bodyPr>
            <a:noAutofit/>
          </a:bodyPr>
          <a:lstStyle/>
          <a:p>
            <a:r>
              <a:rPr lang="en-US" sz="4000" dirty="0" smtClean="0"/>
              <a:t>Comprehensive Study of Education and Related Services on the White Earth Indian Reservation: Part II</a:t>
            </a:r>
            <a:endParaRPr lang="en-US" sz="4000" dirty="0"/>
          </a:p>
        </p:txBody>
      </p:sp>
      <p:sp>
        <p:nvSpPr>
          <p:cNvPr id="3" name="Subtitle 2"/>
          <p:cNvSpPr>
            <a:spLocks noGrp="1"/>
          </p:cNvSpPr>
          <p:nvPr>
            <p:ph type="subTitle" idx="1"/>
          </p:nvPr>
        </p:nvSpPr>
        <p:spPr>
          <a:xfrm>
            <a:off x="1371600" y="4191000"/>
            <a:ext cx="6400800" cy="1752600"/>
          </a:xfrm>
        </p:spPr>
        <p:txBody>
          <a:bodyPr>
            <a:normAutofit lnSpcReduction="10000"/>
          </a:bodyPr>
          <a:lstStyle/>
          <a:p>
            <a:r>
              <a:rPr lang="en-US" dirty="0" smtClean="0"/>
              <a:t>April 23, 2013</a:t>
            </a:r>
          </a:p>
          <a:p>
            <a:r>
              <a:rPr lang="en-US" dirty="0" smtClean="0"/>
              <a:t>Mahnomen, MN</a:t>
            </a:r>
          </a:p>
          <a:p>
            <a:r>
              <a:rPr lang="en-US" dirty="0" smtClean="0"/>
              <a:t>Ximena Suarez-Sousa, Ph.D.</a:t>
            </a:r>
          </a:p>
          <a:p>
            <a:r>
              <a:rPr lang="en-US" dirty="0" smtClean="0"/>
              <a:t>Boyd Bradbury, Ph.D.</a:t>
            </a:r>
          </a:p>
          <a:p>
            <a:endParaRPr lang="en-US" dirty="0"/>
          </a:p>
        </p:txBody>
      </p:sp>
    </p:spTree>
    <p:extLst>
      <p:ext uri="{BB962C8B-B14F-4D97-AF65-F5344CB8AC3E}">
        <p14:creationId xmlns:p14="http://schemas.microsoft.com/office/powerpoint/2010/main" val="1752779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Cumulative GPA (6-12)</a:t>
            </a:r>
            <a:endParaRPr lang="en-US" dirty="0"/>
          </a:p>
        </p:txBody>
      </p:sp>
      <p:sp>
        <p:nvSpPr>
          <p:cNvPr id="3" name="Title 2"/>
          <p:cNvSpPr>
            <a:spLocks noGrp="1"/>
          </p:cNvSpPr>
          <p:nvPr>
            <p:ph type="title"/>
          </p:nvPr>
        </p:nvSpPr>
        <p:spPr/>
        <p:txBody>
          <a:bodyPr/>
          <a:lstStyle/>
          <a:p>
            <a:endParaRPr lang="en-US"/>
          </a:p>
        </p:txBody>
      </p:sp>
      <p:pic>
        <p:nvPicPr>
          <p:cNvPr id="4" name="Picture 3"/>
          <p:cNvPicPr/>
          <p:nvPr/>
        </p:nvPicPr>
        <p:blipFill>
          <a:blip r:embed="rId3"/>
          <a:stretch>
            <a:fillRect/>
          </a:stretch>
        </p:blipFill>
        <p:spPr>
          <a:xfrm>
            <a:off x="609600" y="2913697"/>
            <a:ext cx="4038600" cy="3579494"/>
          </a:xfrm>
          <a:prstGeom prst="rect">
            <a:avLst/>
          </a:prstGeom>
        </p:spPr>
      </p:pic>
      <p:pic>
        <p:nvPicPr>
          <p:cNvPr id="5" name="Picture 4"/>
          <p:cNvPicPr/>
          <p:nvPr/>
        </p:nvPicPr>
        <p:blipFill>
          <a:blip r:embed="rId4"/>
          <a:stretch>
            <a:fillRect/>
          </a:stretch>
        </p:blipFill>
        <p:spPr>
          <a:xfrm>
            <a:off x="5029200" y="2913697"/>
            <a:ext cx="3886200" cy="3579493"/>
          </a:xfrm>
          <a:prstGeom prst="rect">
            <a:avLst/>
          </a:prstGeom>
        </p:spPr>
      </p:pic>
    </p:spTree>
    <p:extLst>
      <p:ext uri="{BB962C8B-B14F-4D97-AF65-F5344CB8AC3E}">
        <p14:creationId xmlns:p14="http://schemas.microsoft.com/office/powerpoint/2010/main" val="2155197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20924"/>
            <a:ext cx="3352800" cy="4525963"/>
          </a:xfrm>
        </p:spPr>
        <p:txBody>
          <a:bodyPr/>
          <a:lstStyle/>
          <a:p>
            <a:pPr marL="0" indent="0">
              <a:buNone/>
            </a:pPr>
            <a:r>
              <a:rPr lang="en-US" u="sng" dirty="0" smtClean="0"/>
              <a:t>Demographic data</a:t>
            </a:r>
          </a:p>
          <a:p>
            <a:pPr lvl="1"/>
            <a:r>
              <a:rPr lang="en-US" dirty="0" smtClean="0"/>
              <a:t>Lunch code</a:t>
            </a:r>
          </a:p>
          <a:p>
            <a:pPr lvl="1"/>
            <a:r>
              <a:rPr lang="en-US" dirty="0" smtClean="0"/>
              <a:t>Absenteeism</a:t>
            </a:r>
          </a:p>
          <a:p>
            <a:pPr lvl="1"/>
            <a:r>
              <a:rPr lang="en-US" dirty="0" smtClean="0"/>
              <a:t>Household configuration</a:t>
            </a:r>
          </a:p>
          <a:p>
            <a:pPr lvl="1"/>
            <a:r>
              <a:rPr lang="en-US" dirty="0" smtClean="0"/>
              <a:t>Gender</a:t>
            </a:r>
          </a:p>
          <a:p>
            <a:pPr lvl="1"/>
            <a:r>
              <a:rPr lang="en-US" dirty="0"/>
              <a:t>a</a:t>
            </a:r>
            <a:r>
              <a:rPr lang="en-US" dirty="0" smtClean="0"/>
              <a:t>mong others</a:t>
            </a:r>
          </a:p>
          <a:p>
            <a:pPr lvl="1"/>
            <a:endParaRPr lang="en-US" dirty="0"/>
          </a:p>
        </p:txBody>
      </p:sp>
      <p:sp>
        <p:nvSpPr>
          <p:cNvPr id="2" name="Title 1"/>
          <p:cNvSpPr>
            <a:spLocks noGrp="1"/>
          </p:cNvSpPr>
          <p:nvPr>
            <p:ph type="title"/>
          </p:nvPr>
        </p:nvSpPr>
        <p:spPr/>
        <p:txBody>
          <a:bodyPr/>
          <a:lstStyle/>
          <a:p>
            <a:r>
              <a:rPr lang="en-US" sz="3200" dirty="0" smtClean="0">
                <a:solidFill>
                  <a:schemeClr val="tx1"/>
                </a:solidFill>
              </a:rPr>
              <a:t>3. Predictor Variables</a:t>
            </a:r>
            <a:endParaRPr lang="en-US" sz="3200" dirty="0">
              <a:solidFill>
                <a:schemeClr val="tx1"/>
              </a:solidFill>
            </a:endParaRPr>
          </a:p>
        </p:txBody>
      </p:sp>
      <p:sp>
        <p:nvSpPr>
          <p:cNvPr id="4" name="Content Placeholder 2"/>
          <p:cNvSpPr txBox="1">
            <a:spLocks/>
          </p:cNvSpPr>
          <p:nvPr/>
        </p:nvSpPr>
        <p:spPr>
          <a:xfrm>
            <a:off x="3962400" y="2332037"/>
            <a:ext cx="4724400" cy="4525963"/>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800" u="sng" dirty="0" smtClean="0"/>
              <a:t>Appraisal Data (AAII)</a:t>
            </a:r>
            <a:endParaRPr lang="en-US" sz="2800" u="sng" dirty="0"/>
          </a:p>
          <a:p>
            <a:pPr lvl="1"/>
            <a:r>
              <a:rPr lang="en-US" sz="2600" dirty="0" smtClean="0"/>
              <a:t>Self</a:t>
            </a:r>
            <a:r>
              <a:rPr lang="en-US" dirty="0" smtClean="0"/>
              <a:t> </a:t>
            </a:r>
            <a:r>
              <a:rPr lang="en-US" sz="1700" dirty="0" smtClean="0"/>
              <a:t>(e.g., “I feel that I do my best in school”)</a:t>
            </a:r>
          </a:p>
          <a:p>
            <a:pPr lvl="1"/>
            <a:r>
              <a:rPr lang="en-US" sz="2600" dirty="0" smtClean="0"/>
              <a:t>Parents and Home Environment </a:t>
            </a:r>
            <a:r>
              <a:rPr lang="en-US" sz="1600" dirty="0"/>
              <a:t>(e.g., “I feel safe at home</a:t>
            </a:r>
            <a:r>
              <a:rPr lang="en-US" sz="1600" dirty="0" smtClean="0"/>
              <a:t>”</a:t>
            </a:r>
          </a:p>
          <a:p>
            <a:pPr lvl="1"/>
            <a:r>
              <a:rPr lang="en-US" sz="2600" dirty="0" smtClean="0"/>
              <a:t>Own Behavior </a:t>
            </a:r>
            <a:r>
              <a:rPr lang="en-US" sz="1700" dirty="0"/>
              <a:t>(e.g., “I get in trouble in school</a:t>
            </a:r>
            <a:r>
              <a:rPr lang="en-US" sz="1700" dirty="0" smtClean="0"/>
              <a:t>”)</a:t>
            </a:r>
          </a:p>
          <a:p>
            <a:pPr lvl="1"/>
            <a:r>
              <a:rPr lang="en-US" sz="2600" dirty="0" smtClean="0"/>
              <a:t>Teacher</a:t>
            </a:r>
            <a:r>
              <a:rPr lang="en-US" dirty="0" smtClean="0"/>
              <a:t> </a:t>
            </a:r>
            <a:r>
              <a:rPr lang="en-US" sz="1900" dirty="0"/>
              <a:t>(e.g., “My teacher makes sure that I know how to do something before moving onto something else”) </a:t>
            </a:r>
            <a:endParaRPr lang="en-US" sz="1900" dirty="0" smtClean="0"/>
          </a:p>
          <a:p>
            <a:pPr lvl="1"/>
            <a:r>
              <a:rPr lang="en-US" sz="2600" dirty="0" smtClean="0"/>
              <a:t>Relationships</a:t>
            </a:r>
            <a:r>
              <a:rPr lang="en-US" dirty="0" smtClean="0"/>
              <a:t> </a:t>
            </a:r>
            <a:r>
              <a:rPr lang="en-US" sz="1800" dirty="0"/>
              <a:t>(e.g., “My classmates influence my behavior and performance in school more than any other thing”)</a:t>
            </a:r>
            <a:endParaRPr lang="en-US" sz="1800" dirty="0" smtClean="0"/>
          </a:p>
          <a:p>
            <a:pPr lvl="1"/>
            <a:r>
              <a:rPr lang="en-US" sz="2600" dirty="0" smtClean="0"/>
              <a:t>School Environment </a:t>
            </a:r>
            <a:r>
              <a:rPr lang="en-US" sz="1700" dirty="0"/>
              <a:t>(e.g., “I feel safe at school”)</a:t>
            </a:r>
          </a:p>
          <a:p>
            <a:pPr lvl="1"/>
            <a:endParaRPr lang="en-US" dirty="0"/>
          </a:p>
        </p:txBody>
      </p:sp>
    </p:spTree>
    <p:extLst>
      <p:ext uri="{BB962C8B-B14F-4D97-AF65-F5344CB8AC3E}">
        <p14:creationId xmlns:p14="http://schemas.microsoft.com/office/powerpoint/2010/main" val="2190640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MCA – Math (3-5)		       </a:t>
            </a:r>
            <a:r>
              <a:rPr lang="en-US" dirty="0" smtClean="0"/>
              <a:t>MAP </a:t>
            </a:r>
            <a:r>
              <a:rPr lang="en-US" dirty="0"/>
              <a:t>– </a:t>
            </a:r>
            <a:r>
              <a:rPr lang="en-US" dirty="0" smtClean="0"/>
              <a:t>Math </a:t>
            </a:r>
            <a:r>
              <a:rPr lang="en-US" dirty="0"/>
              <a:t>(3 – 5)</a:t>
            </a:r>
          </a:p>
          <a:p>
            <a:endParaRPr lang="en-US" dirty="0"/>
          </a:p>
        </p:txBody>
      </p:sp>
      <p:sp>
        <p:nvSpPr>
          <p:cNvPr id="3" name="Title 2"/>
          <p:cNvSpPr>
            <a:spLocks noGrp="1"/>
          </p:cNvSpPr>
          <p:nvPr>
            <p:ph type="title"/>
          </p:nvPr>
        </p:nvSpPr>
        <p:spPr/>
        <p:txBody>
          <a:bodyPr/>
          <a:lstStyle/>
          <a:p>
            <a:endParaRPr lang="en-US"/>
          </a:p>
        </p:txBody>
      </p:sp>
      <p:graphicFrame>
        <p:nvGraphicFramePr>
          <p:cNvPr id="4" name="Diagram 3"/>
          <p:cNvGraphicFramePr/>
          <p:nvPr>
            <p:extLst>
              <p:ext uri="{D42A27DB-BD31-4B8C-83A1-F6EECF244321}">
                <p14:modId xmlns:p14="http://schemas.microsoft.com/office/powerpoint/2010/main" val="3039731593"/>
              </p:ext>
            </p:extLst>
          </p:nvPr>
        </p:nvGraphicFramePr>
        <p:xfrm>
          <a:off x="838200" y="3429000"/>
          <a:ext cx="3352800" cy="1247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2785600815"/>
              </p:ext>
            </p:extLst>
          </p:nvPr>
        </p:nvGraphicFramePr>
        <p:xfrm>
          <a:off x="4953000" y="2743200"/>
          <a:ext cx="3581400" cy="3662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828534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MCA </a:t>
            </a:r>
            <a:r>
              <a:rPr lang="en-US" dirty="0"/>
              <a:t>– </a:t>
            </a:r>
            <a:r>
              <a:rPr lang="en-US" dirty="0" smtClean="0"/>
              <a:t>Reading </a:t>
            </a:r>
            <a:r>
              <a:rPr lang="en-US" dirty="0"/>
              <a:t>(3-5</a:t>
            </a:r>
            <a:r>
              <a:rPr lang="en-US" dirty="0" smtClean="0"/>
              <a:t>)</a:t>
            </a:r>
            <a:r>
              <a:rPr lang="en-US" dirty="0"/>
              <a:t>	         MAP – Reading (3-5)</a:t>
            </a:r>
          </a:p>
        </p:txBody>
      </p:sp>
      <p:sp>
        <p:nvSpPr>
          <p:cNvPr id="3" name="Title 2"/>
          <p:cNvSpPr>
            <a:spLocks noGrp="1"/>
          </p:cNvSpPr>
          <p:nvPr>
            <p:ph type="title"/>
          </p:nvPr>
        </p:nvSpPr>
        <p:spPr/>
        <p:txBody>
          <a:bodyPr/>
          <a:lstStyle/>
          <a:p>
            <a:endParaRPr lang="en-US"/>
          </a:p>
        </p:txBody>
      </p:sp>
      <p:graphicFrame>
        <p:nvGraphicFramePr>
          <p:cNvPr id="5" name="Diagram 4"/>
          <p:cNvGraphicFramePr/>
          <p:nvPr>
            <p:extLst>
              <p:ext uri="{D42A27DB-BD31-4B8C-83A1-F6EECF244321}">
                <p14:modId xmlns:p14="http://schemas.microsoft.com/office/powerpoint/2010/main" val="3687956716"/>
              </p:ext>
            </p:extLst>
          </p:nvPr>
        </p:nvGraphicFramePr>
        <p:xfrm>
          <a:off x="3733800" y="2514600"/>
          <a:ext cx="5213985" cy="40951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963233513"/>
              </p:ext>
            </p:extLst>
          </p:nvPr>
        </p:nvGraphicFramePr>
        <p:xfrm>
          <a:off x="381000" y="2590800"/>
          <a:ext cx="4495800" cy="40284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536630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133601"/>
            <a:ext cx="7745505" cy="3992562"/>
          </a:xfrm>
        </p:spPr>
        <p:txBody>
          <a:bodyPr/>
          <a:lstStyle/>
          <a:p>
            <a:pPr marL="0" indent="0">
              <a:buNone/>
            </a:pPr>
            <a:r>
              <a:rPr lang="en-US" dirty="0"/>
              <a:t>MCA – Math (6-12)		 </a:t>
            </a:r>
            <a:r>
              <a:rPr lang="en-US" dirty="0" smtClean="0"/>
              <a:t>MAP </a:t>
            </a:r>
            <a:r>
              <a:rPr lang="en-US" dirty="0"/>
              <a:t>– </a:t>
            </a:r>
            <a:r>
              <a:rPr lang="en-US" dirty="0" smtClean="0"/>
              <a:t>Math </a:t>
            </a:r>
            <a:r>
              <a:rPr lang="en-US" dirty="0"/>
              <a:t>(6-12)</a:t>
            </a:r>
          </a:p>
        </p:txBody>
      </p:sp>
      <p:sp>
        <p:nvSpPr>
          <p:cNvPr id="3" name="Title 2"/>
          <p:cNvSpPr>
            <a:spLocks noGrp="1"/>
          </p:cNvSpPr>
          <p:nvPr>
            <p:ph type="title"/>
          </p:nvPr>
        </p:nvSpPr>
        <p:spPr/>
        <p:txBody>
          <a:bodyPr/>
          <a:lstStyle/>
          <a:p>
            <a:endParaRPr lang="en-US"/>
          </a:p>
        </p:txBody>
      </p:sp>
      <p:graphicFrame>
        <p:nvGraphicFramePr>
          <p:cNvPr id="4" name="Diagram 3"/>
          <p:cNvGraphicFramePr/>
          <p:nvPr>
            <p:extLst>
              <p:ext uri="{D42A27DB-BD31-4B8C-83A1-F6EECF244321}">
                <p14:modId xmlns:p14="http://schemas.microsoft.com/office/powerpoint/2010/main" val="1225937816"/>
              </p:ext>
            </p:extLst>
          </p:nvPr>
        </p:nvGraphicFramePr>
        <p:xfrm>
          <a:off x="304800" y="2819400"/>
          <a:ext cx="4343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736366077"/>
              </p:ext>
            </p:extLst>
          </p:nvPr>
        </p:nvGraphicFramePr>
        <p:xfrm>
          <a:off x="4419600" y="2819400"/>
          <a:ext cx="4038600" cy="26523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0693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MCA </a:t>
            </a:r>
            <a:r>
              <a:rPr lang="en-US" dirty="0"/>
              <a:t>– </a:t>
            </a:r>
            <a:r>
              <a:rPr lang="en-US" dirty="0" smtClean="0"/>
              <a:t>Reading (6-12)</a:t>
            </a:r>
            <a:r>
              <a:rPr lang="en-US" dirty="0"/>
              <a:t>	 </a:t>
            </a:r>
            <a:r>
              <a:rPr lang="en-US" dirty="0" smtClean="0"/>
              <a:t>   MAP </a:t>
            </a:r>
            <a:r>
              <a:rPr lang="en-US" dirty="0"/>
              <a:t>– Reading (6-12)</a:t>
            </a:r>
          </a:p>
          <a:p>
            <a:pPr marL="0" indent="0">
              <a:buNone/>
            </a:pPr>
            <a:endParaRPr lang="en-US" dirty="0"/>
          </a:p>
        </p:txBody>
      </p:sp>
      <p:sp>
        <p:nvSpPr>
          <p:cNvPr id="3" name="Title 2"/>
          <p:cNvSpPr>
            <a:spLocks noGrp="1"/>
          </p:cNvSpPr>
          <p:nvPr>
            <p:ph type="title"/>
          </p:nvPr>
        </p:nvSpPr>
        <p:spPr/>
        <p:txBody>
          <a:bodyPr/>
          <a:lstStyle/>
          <a:p>
            <a:endParaRPr lang="en-US"/>
          </a:p>
        </p:txBody>
      </p:sp>
      <p:graphicFrame>
        <p:nvGraphicFramePr>
          <p:cNvPr id="5" name="Diagram 4"/>
          <p:cNvGraphicFramePr/>
          <p:nvPr>
            <p:extLst>
              <p:ext uri="{D42A27DB-BD31-4B8C-83A1-F6EECF244321}">
                <p14:modId xmlns:p14="http://schemas.microsoft.com/office/powerpoint/2010/main" val="2423573680"/>
              </p:ext>
            </p:extLst>
          </p:nvPr>
        </p:nvGraphicFramePr>
        <p:xfrm>
          <a:off x="4343400" y="3124200"/>
          <a:ext cx="4495800" cy="33102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3939797644"/>
              </p:ext>
            </p:extLst>
          </p:nvPr>
        </p:nvGraphicFramePr>
        <p:xfrm>
          <a:off x="457200" y="2819400"/>
          <a:ext cx="4267200" cy="376301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38475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86000"/>
            <a:ext cx="7745505" cy="3877815"/>
          </a:xfrm>
        </p:spPr>
        <p:txBody>
          <a:bodyPr/>
          <a:lstStyle/>
          <a:p>
            <a:pPr marL="0" indent="0">
              <a:buNone/>
            </a:pPr>
            <a:r>
              <a:rPr lang="en-US" dirty="0" smtClean="0"/>
              <a:t>Cumulative GPA (6-12)</a:t>
            </a:r>
            <a:endParaRPr lang="en-US" dirty="0"/>
          </a:p>
        </p:txBody>
      </p:sp>
      <p:sp>
        <p:nvSpPr>
          <p:cNvPr id="3" name="Title 2"/>
          <p:cNvSpPr>
            <a:spLocks noGrp="1"/>
          </p:cNvSpPr>
          <p:nvPr>
            <p:ph type="title"/>
          </p:nvPr>
        </p:nvSpPr>
        <p:spPr/>
        <p:txBody>
          <a:bodyPr/>
          <a:lstStyle/>
          <a:p>
            <a:endParaRPr lang="en-US" dirty="0"/>
          </a:p>
        </p:txBody>
      </p:sp>
      <p:graphicFrame>
        <p:nvGraphicFramePr>
          <p:cNvPr id="6" name="Diagram 5"/>
          <p:cNvGraphicFramePr/>
          <p:nvPr>
            <p:extLst>
              <p:ext uri="{D42A27DB-BD31-4B8C-83A1-F6EECF244321}">
                <p14:modId xmlns:p14="http://schemas.microsoft.com/office/powerpoint/2010/main" val="3726129618"/>
              </p:ext>
            </p:extLst>
          </p:nvPr>
        </p:nvGraphicFramePr>
        <p:xfrm>
          <a:off x="2438400" y="2438400"/>
          <a:ext cx="5486400" cy="4274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3538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Multiple regression analysis</a:t>
            </a:r>
          </a:p>
          <a:p>
            <a:r>
              <a:rPr lang="en-US" dirty="0" smtClean="0"/>
              <a:t>Cause effect relationships</a:t>
            </a:r>
          </a:p>
          <a:p>
            <a:r>
              <a:rPr lang="en-US" dirty="0" smtClean="0"/>
              <a:t>Effect size</a:t>
            </a:r>
          </a:p>
          <a:p>
            <a:endParaRPr lang="en-US" dirty="0"/>
          </a:p>
        </p:txBody>
      </p:sp>
      <p:sp>
        <p:nvSpPr>
          <p:cNvPr id="2" name="Title 1"/>
          <p:cNvSpPr>
            <a:spLocks noGrp="1"/>
          </p:cNvSpPr>
          <p:nvPr>
            <p:ph type="title"/>
          </p:nvPr>
        </p:nvSpPr>
        <p:spPr/>
        <p:txBody>
          <a:bodyPr/>
          <a:lstStyle/>
          <a:p>
            <a:r>
              <a:rPr lang="en-US" sz="3200" dirty="0" smtClean="0">
                <a:solidFill>
                  <a:schemeClr val="tx1"/>
                </a:solidFill>
              </a:rPr>
              <a:t>4. Predictive Models</a:t>
            </a:r>
            <a:endParaRPr lang="en-US" sz="3200" dirty="0">
              <a:solidFill>
                <a:schemeClr val="tx1"/>
              </a:solidFill>
            </a:endParaRPr>
          </a:p>
        </p:txBody>
      </p:sp>
    </p:spTree>
    <p:extLst>
      <p:ext uri="{BB962C8B-B14F-4D97-AF65-F5344CB8AC3E}">
        <p14:creationId xmlns:p14="http://schemas.microsoft.com/office/powerpoint/2010/main" val="168780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799"/>
            <a:ext cx="3872753" cy="4191001"/>
          </a:xfrm>
        </p:spPr>
        <p:txBody>
          <a:bodyPr>
            <a:normAutofit fontScale="85000" lnSpcReduction="20000"/>
          </a:bodyPr>
          <a:lstStyle/>
          <a:p>
            <a:pPr marL="0" indent="0">
              <a:buNone/>
            </a:pPr>
            <a:r>
              <a:rPr lang="en-US" dirty="0" smtClean="0"/>
              <a:t>MCA – </a:t>
            </a:r>
            <a:r>
              <a:rPr lang="en-US" dirty="0"/>
              <a:t>Math </a:t>
            </a:r>
            <a:r>
              <a:rPr lang="en-US" dirty="0" smtClean="0"/>
              <a:t>(3-5)</a:t>
            </a:r>
            <a:r>
              <a:rPr lang="en-US" dirty="0"/>
              <a:t>		</a:t>
            </a:r>
            <a:endParaRPr lang="en-US" dirty="0" smtClean="0"/>
          </a:p>
          <a:p>
            <a:pPr marL="0" indent="0">
              <a:buNone/>
            </a:pPr>
            <a:endParaRPr lang="en-US" dirty="0"/>
          </a:p>
          <a:p>
            <a:pPr marL="0" indent="0">
              <a:buNone/>
            </a:pPr>
            <a:r>
              <a:rPr lang="en-US" u="sng" dirty="0" smtClean="0">
                <a:solidFill>
                  <a:srgbClr val="FF0000"/>
                </a:solidFill>
              </a:rPr>
              <a:t>MCA Reading score</a:t>
            </a:r>
            <a:r>
              <a:rPr lang="en-US" dirty="0" smtClean="0">
                <a:solidFill>
                  <a:srgbClr val="FF0000"/>
                </a:solidFill>
              </a:rPr>
              <a:t> </a:t>
            </a:r>
            <a:r>
              <a:rPr lang="en-US" dirty="0">
                <a:solidFill>
                  <a:srgbClr val="FF0000"/>
                </a:solidFill>
              </a:rPr>
              <a:t>(an increase increases </a:t>
            </a:r>
            <a:r>
              <a:rPr lang="en-US" dirty="0" smtClean="0">
                <a:solidFill>
                  <a:srgbClr val="FF0000"/>
                </a:solidFill>
              </a:rPr>
              <a:t>MCA Math scores)</a:t>
            </a:r>
          </a:p>
          <a:p>
            <a:pPr marL="0" indent="0">
              <a:buNone/>
            </a:pPr>
            <a:r>
              <a:rPr lang="en-US" u="sng" dirty="0" smtClean="0">
                <a:solidFill>
                  <a:srgbClr val="FF0000"/>
                </a:solidFill>
              </a:rPr>
              <a:t>Perception of Own Behavior </a:t>
            </a:r>
            <a:r>
              <a:rPr lang="en-US" dirty="0" smtClean="0">
                <a:solidFill>
                  <a:srgbClr val="FF0000"/>
                </a:solidFill>
              </a:rPr>
              <a:t>(an </a:t>
            </a:r>
            <a:r>
              <a:rPr lang="en-US" dirty="0">
                <a:solidFill>
                  <a:srgbClr val="FF0000"/>
                </a:solidFill>
              </a:rPr>
              <a:t>increase increases MCA Math </a:t>
            </a:r>
            <a:r>
              <a:rPr lang="en-US" dirty="0" smtClean="0">
                <a:solidFill>
                  <a:srgbClr val="FF0000"/>
                </a:solidFill>
              </a:rPr>
              <a:t>scores)</a:t>
            </a:r>
            <a:endParaRPr lang="en-US" dirty="0">
              <a:solidFill>
                <a:srgbClr val="FF0000"/>
              </a:solidFill>
            </a:endParaRPr>
          </a:p>
          <a:p>
            <a:pPr marL="0" indent="0">
              <a:buNone/>
            </a:pPr>
            <a:endParaRPr lang="en-US" dirty="0">
              <a:solidFill>
                <a:srgbClr val="FF0000"/>
              </a:solidFill>
            </a:endParaRPr>
          </a:p>
          <a:p>
            <a:pPr marL="0" indent="0">
              <a:buNone/>
            </a:pPr>
            <a:r>
              <a:rPr lang="en-US" dirty="0" smtClean="0"/>
              <a:t>Model </a:t>
            </a:r>
            <a:r>
              <a:rPr lang="en-US" dirty="0"/>
              <a:t>fit R</a:t>
            </a:r>
            <a:r>
              <a:rPr lang="en-US" baseline="30000" dirty="0"/>
              <a:t>2</a:t>
            </a:r>
            <a:r>
              <a:rPr lang="en-US" dirty="0"/>
              <a:t> = </a:t>
            </a:r>
            <a:r>
              <a:rPr lang="en-US" dirty="0" smtClean="0"/>
              <a:t>.43 </a:t>
            </a:r>
            <a:endParaRPr lang="en-US" dirty="0"/>
          </a:p>
          <a:p>
            <a:pPr marL="0" indent="0">
              <a:buNone/>
            </a:pPr>
            <a:endParaRPr lang="en-US" dirty="0"/>
          </a:p>
          <a:p>
            <a:pPr marL="0" indent="0">
              <a:buNone/>
            </a:pPr>
            <a:r>
              <a:rPr lang="en-US" dirty="0"/>
              <a:t>The </a:t>
            </a:r>
            <a:r>
              <a:rPr lang="en-US" dirty="0" smtClean="0"/>
              <a:t>MCA Reading score and the student’s perception of own behavior can </a:t>
            </a:r>
            <a:r>
              <a:rPr lang="en-US" dirty="0"/>
              <a:t>predict 4</a:t>
            </a:r>
            <a:r>
              <a:rPr lang="en-US" dirty="0" smtClean="0"/>
              <a:t>3% </a:t>
            </a:r>
            <a:r>
              <a:rPr lang="en-US" dirty="0"/>
              <a:t>of the changes on students’ </a:t>
            </a:r>
            <a:r>
              <a:rPr lang="en-US" dirty="0" smtClean="0"/>
              <a:t>MCA Math scores</a:t>
            </a:r>
            <a:r>
              <a:rPr lang="en-US" dirty="0"/>
              <a:t>.</a:t>
            </a:r>
          </a:p>
          <a:p>
            <a:pPr marL="0" indent="0">
              <a:buNone/>
            </a:pPr>
            <a:endParaRPr lang="en-US" dirty="0"/>
          </a:p>
        </p:txBody>
      </p:sp>
      <p:sp>
        <p:nvSpPr>
          <p:cNvPr id="3" name="Title 2"/>
          <p:cNvSpPr>
            <a:spLocks noGrp="1"/>
          </p:cNvSpPr>
          <p:nvPr>
            <p:ph type="title"/>
          </p:nvPr>
        </p:nvSpPr>
        <p:spPr/>
        <p:txBody>
          <a:bodyPr/>
          <a:lstStyle/>
          <a:p>
            <a:endParaRPr lang="en-US"/>
          </a:p>
        </p:txBody>
      </p:sp>
      <p:sp>
        <p:nvSpPr>
          <p:cNvPr id="4" name="Content Placeholder 1"/>
          <p:cNvSpPr txBox="1">
            <a:spLocks/>
          </p:cNvSpPr>
          <p:nvPr/>
        </p:nvSpPr>
        <p:spPr>
          <a:xfrm>
            <a:off x="4800600" y="2209800"/>
            <a:ext cx="3777503" cy="3877815"/>
          </a:xfrm>
          <a:prstGeom prst="rect">
            <a:avLst/>
          </a:prstGeom>
        </p:spPr>
        <p:txBody>
          <a:bodyPr vert="horz" lIns="91440" tIns="45720" rIns="91440" bIns="45720" rtlCol="0">
            <a:normAutofit fontScale="92500" lnSpcReduction="200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dirty="0" smtClean="0"/>
              <a:t>MCA – Reading (3-5)</a:t>
            </a:r>
          </a:p>
          <a:p>
            <a:pPr marL="0" indent="0">
              <a:buNone/>
            </a:pPr>
            <a:endParaRPr lang="en-US" dirty="0" smtClean="0"/>
          </a:p>
          <a:p>
            <a:pPr marL="0" indent="0">
              <a:buNone/>
            </a:pPr>
            <a:r>
              <a:rPr lang="en-US" u="sng" dirty="0" smtClean="0">
                <a:solidFill>
                  <a:srgbClr val="FF0000"/>
                </a:solidFill>
              </a:rPr>
              <a:t>MCA Math score</a:t>
            </a:r>
            <a:r>
              <a:rPr lang="en-US" dirty="0" smtClean="0">
                <a:solidFill>
                  <a:srgbClr val="FF0000"/>
                </a:solidFill>
              </a:rPr>
              <a:t> (an </a:t>
            </a:r>
            <a:r>
              <a:rPr lang="en-US" dirty="0">
                <a:solidFill>
                  <a:srgbClr val="FF0000"/>
                </a:solidFill>
              </a:rPr>
              <a:t>increase </a:t>
            </a:r>
            <a:r>
              <a:rPr lang="en-US" dirty="0" smtClean="0">
                <a:solidFill>
                  <a:srgbClr val="FF0000"/>
                </a:solidFill>
              </a:rPr>
              <a:t>increases MCA Reading scores)</a:t>
            </a:r>
            <a:endParaRPr lang="en-US" dirty="0">
              <a:solidFill>
                <a:srgbClr val="FF0000"/>
              </a:solidFill>
            </a:endParaRPr>
          </a:p>
          <a:p>
            <a:pPr marL="0" indent="0">
              <a:buNone/>
            </a:pPr>
            <a:endParaRPr lang="en-US" dirty="0"/>
          </a:p>
          <a:p>
            <a:pPr marL="0" indent="0">
              <a:buNone/>
            </a:pPr>
            <a:r>
              <a:rPr lang="en-US" dirty="0"/>
              <a:t>Model fit R</a:t>
            </a:r>
            <a:r>
              <a:rPr lang="en-US" baseline="30000" dirty="0"/>
              <a:t>2</a:t>
            </a:r>
            <a:r>
              <a:rPr lang="en-US" dirty="0"/>
              <a:t> = </a:t>
            </a:r>
            <a:r>
              <a:rPr lang="en-US" dirty="0" smtClean="0"/>
              <a:t>.48 </a:t>
            </a:r>
            <a:endParaRPr lang="en-US" dirty="0"/>
          </a:p>
          <a:p>
            <a:pPr marL="0" indent="0">
              <a:buNone/>
            </a:pPr>
            <a:endParaRPr lang="en-US" dirty="0"/>
          </a:p>
          <a:p>
            <a:pPr marL="0" indent="0">
              <a:buNone/>
            </a:pPr>
            <a:r>
              <a:rPr lang="en-US" dirty="0" smtClean="0"/>
              <a:t>The MCA Math score can predict 48% </a:t>
            </a:r>
            <a:r>
              <a:rPr lang="en-US" dirty="0"/>
              <a:t>of the </a:t>
            </a:r>
            <a:r>
              <a:rPr lang="en-US" dirty="0" smtClean="0"/>
              <a:t>changes </a:t>
            </a:r>
            <a:r>
              <a:rPr lang="en-US" dirty="0"/>
              <a:t>on students’ </a:t>
            </a:r>
            <a:r>
              <a:rPr lang="en-US" dirty="0" smtClean="0"/>
              <a:t>MCA Reading scores.</a:t>
            </a:r>
            <a:endParaRPr lang="en-US" dirty="0"/>
          </a:p>
          <a:p>
            <a:pPr marL="0" indent="0">
              <a:buNone/>
            </a:pPr>
            <a:endParaRPr lang="en-US" dirty="0"/>
          </a:p>
        </p:txBody>
      </p:sp>
    </p:spTree>
    <p:extLst>
      <p:ext uri="{BB962C8B-B14F-4D97-AF65-F5344CB8AC3E}">
        <p14:creationId xmlns:p14="http://schemas.microsoft.com/office/powerpoint/2010/main" val="591682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799"/>
            <a:ext cx="3872753" cy="3877815"/>
          </a:xfrm>
        </p:spPr>
        <p:txBody>
          <a:bodyPr>
            <a:normAutofit fontScale="92500" lnSpcReduction="20000"/>
          </a:bodyPr>
          <a:lstStyle/>
          <a:p>
            <a:pPr marL="0" indent="0">
              <a:buNone/>
            </a:pPr>
            <a:r>
              <a:rPr lang="en-US" dirty="0"/>
              <a:t>MAP </a:t>
            </a:r>
            <a:r>
              <a:rPr lang="en-US" dirty="0" smtClean="0"/>
              <a:t>– </a:t>
            </a:r>
            <a:r>
              <a:rPr lang="en-US" dirty="0"/>
              <a:t>Math </a:t>
            </a:r>
            <a:r>
              <a:rPr lang="en-US" dirty="0" smtClean="0"/>
              <a:t>(3-5)</a:t>
            </a:r>
            <a:r>
              <a:rPr lang="en-US" dirty="0"/>
              <a:t>		</a:t>
            </a:r>
            <a:endParaRPr lang="en-US" dirty="0" smtClean="0"/>
          </a:p>
          <a:p>
            <a:pPr marL="0" indent="0">
              <a:buNone/>
            </a:pPr>
            <a:endParaRPr lang="en-US" dirty="0"/>
          </a:p>
          <a:p>
            <a:pPr marL="0" indent="0">
              <a:buNone/>
            </a:pPr>
            <a:r>
              <a:rPr lang="en-US" u="sng" dirty="0">
                <a:solidFill>
                  <a:srgbClr val="FF0000"/>
                </a:solidFill>
              </a:rPr>
              <a:t>MAP </a:t>
            </a:r>
            <a:r>
              <a:rPr lang="en-US" u="sng" dirty="0" smtClean="0">
                <a:solidFill>
                  <a:srgbClr val="FF0000"/>
                </a:solidFill>
              </a:rPr>
              <a:t>Reading score</a:t>
            </a:r>
            <a:r>
              <a:rPr lang="en-US" dirty="0" smtClean="0">
                <a:solidFill>
                  <a:srgbClr val="FF0000"/>
                </a:solidFill>
              </a:rPr>
              <a:t> </a:t>
            </a:r>
            <a:r>
              <a:rPr lang="en-US" dirty="0">
                <a:solidFill>
                  <a:srgbClr val="FF0000"/>
                </a:solidFill>
              </a:rPr>
              <a:t>(an increase increases </a:t>
            </a:r>
            <a:r>
              <a:rPr lang="en-US" dirty="0" smtClean="0">
                <a:solidFill>
                  <a:srgbClr val="FF0000"/>
                </a:solidFill>
              </a:rPr>
              <a:t>MAP Math </a:t>
            </a:r>
            <a:r>
              <a:rPr lang="en-US" dirty="0">
                <a:solidFill>
                  <a:srgbClr val="FF0000"/>
                </a:solidFill>
              </a:rPr>
              <a:t>score)</a:t>
            </a:r>
          </a:p>
          <a:p>
            <a:pPr marL="0" indent="0">
              <a:buNone/>
            </a:pPr>
            <a:endParaRPr lang="en-US" dirty="0"/>
          </a:p>
          <a:p>
            <a:pPr marL="0" indent="0">
              <a:buNone/>
            </a:pPr>
            <a:r>
              <a:rPr lang="en-US" dirty="0"/>
              <a:t>Model fit R</a:t>
            </a:r>
            <a:r>
              <a:rPr lang="en-US" baseline="30000" dirty="0"/>
              <a:t>2</a:t>
            </a:r>
            <a:r>
              <a:rPr lang="en-US" dirty="0"/>
              <a:t> = </a:t>
            </a:r>
            <a:r>
              <a:rPr lang="en-US" dirty="0" smtClean="0"/>
              <a:t>.80</a:t>
            </a:r>
            <a:endParaRPr lang="en-US" dirty="0"/>
          </a:p>
          <a:p>
            <a:pPr marL="0" indent="0">
              <a:buNone/>
            </a:pPr>
            <a:endParaRPr lang="en-US" dirty="0"/>
          </a:p>
          <a:p>
            <a:pPr marL="0" indent="0">
              <a:buNone/>
            </a:pPr>
            <a:r>
              <a:rPr lang="en-US" dirty="0"/>
              <a:t>The </a:t>
            </a:r>
            <a:r>
              <a:rPr lang="en-US" dirty="0" smtClean="0"/>
              <a:t>MAP Reading score </a:t>
            </a:r>
            <a:r>
              <a:rPr lang="en-US" dirty="0"/>
              <a:t>can </a:t>
            </a:r>
            <a:r>
              <a:rPr lang="en-US" dirty="0" smtClean="0"/>
              <a:t>predict 80% </a:t>
            </a:r>
            <a:r>
              <a:rPr lang="en-US" dirty="0"/>
              <a:t>of the changes on students’ MAP </a:t>
            </a:r>
            <a:r>
              <a:rPr lang="en-US" dirty="0" smtClean="0"/>
              <a:t>Math Reading </a:t>
            </a:r>
            <a:r>
              <a:rPr lang="en-US" dirty="0"/>
              <a:t>scores.</a:t>
            </a:r>
          </a:p>
          <a:p>
            <a:pPr marL="0" indent="0">
              <a:buNone/>
            </a:pPr>
            <a:endParaRPr lang="en-US" dirty="0"/>
          </a:p>
        </p:txBody>
      </p:sp>
      <p:sp>
        <p:nvSpPr>
          <p:cNvPr id="3" name="Title 2"/>
          <p:cNvSpPr>
            <a:spLocks noGrp="1"/>
          </p:cNvSpPr>
          <p:nvPr>
            <p:ph type="title"/>
          </p:nvPr>
        </p:nvSpPr>
        <p:spPr/>
        <p:txBody>
          <a:bodyPr/>
          <a:lstStyle/>
          <a:p>
            <a:endParaRPr lang="en-US"/>
          </a:p>
        </p:txBody>
      </p:sp>
      <p:sp>
        <p:nvSpPr>
          <p:cNvPr id="4" name="Content Placeholder 1"/>
          <p:cNvSpPr txBox="1">
            <a:spLocks/>
          </p:cNvSpPr>
          <p:nvPr/>
        </p:nvSpPr>
        <p:spPr>
          <a:xfrm>
            <a:off x="4800600" y="2209800"/>
            <a:ext cx="3777503" cy="3877815"/>
          </a:xfrm>
          <a:prstGeom prst="rect">
            <a:avLst/>
          </a:prstGeom>
        </p:spPr>
        <p:txBody>
          <a:bodyPr vert="horz" lIns="91440" tIns="45720" rIns="91440" bIns="45720" rtlCol="0">
            <a:normAutofit fontScale="92500" lnSpcReduction="200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dirty="0" smtClean="0"/>
              <a:t>MAP – Reading (3-5)</a:t>
            </a:r>
          </a:p>
          <a:p>
            <a:pPr marL="0" indent="0">
              <a:buNone/>
            </a:pPr>
            <a:endParaRPr lang="en-US" dirty="0" smtClean="0"/>
          </a:p>
          <a:p>
            <a:pPr marL="0" indent="0">
              <a:buNone/>
            </a:pPr>
            <a:r>
              <a:rPr lang="en-US" u="sng" dirty="0" smtClean="0">
                <a:solidFill>
                  <a:srgbClr val="FF0000"/>
                </a:solidFill>
              </a:rPr>
              <a:t>MAP Math score</a:t>
            </a:r>
            <a:r>
              <a:rPr lang="en-US" dirty="0" smtClean="0">
                <a:solidFill>
                  <a:srgbClr val="FF0000"/>
                </a:solidFill>
              </a:rPr>
              <a:t> (an </a:t>
            </a:r>
            <a:r>
              <a:rPr lang="en-US" dirty="0">
                <a:solidFill>
                  <a:srgbClr val="FF0000"/>
                </a:solidFill>
              </a:rPr>
              <a:t>increase </a:t>
            </a:r>
            <a:r>
              <a:rPr lang="en-US" dirty="0" smtClean="0">
                <a:solidFill>
                  <a:srgbClr val="FF0000"/>
                </a:solidFill>
              </a:rPr>
              <a:t>increases MAP Reading score)</a:t>
            </a:r>
            <a:endParaRPr lang="en-US" dirty="0">
              <a:solidFill>
                <a:srgbClr val="FF0000"/>
              </a:solidFill>
            </a:endParaRPr>
          </a:p>
          <a:p>
            <a:pPr marL="0" indent="0">
              <a:buNone/>
            </a:pPr>
            <a:endParaRPr lang="en-US" dirty="0"/>
          </a:p>
          <a:p>
            <a:pPr marL="0" indent="0">
              <a:buNone/>
            </a:pPr>
            <a:r>
              <a:rPr lang="en-US" dirty="0"/>
              <a:t>Model fit R</a:t>
            </a:r>
            <a:r>
              <a:rPr lang="en-US" baseline="30000" dirty="0"/>
              <a:t>2</a:t>
            </a:r>
            <a:r>
              <a:rPr lang="en-US" dirty="0"/>
              <a:t> = </a:t>
            </a:r>
            <a:r>
              <a:rPr lang="en-US" dirty="0" smtClean="0"/>
              <a:t>.80 </a:t>
            </a:r>
            <a:endParaRPr lang="en-US" dirty="0"/>
          </a:p>
          <a:p>
            <a:pPr marL="0" indent="0">
              <a:buNone/>
            </a:pPr>
            <a:endParaRPr lang="en-US" dirty="0"/>
          </a:p>
          <a:p>
            <a:pPr marL="0" indent="0">
              <a:buNone/>
            </a:pPr>
            <a:r>
              <a:rPr lang="en-US" dirty="0" smtClean="0"/>
              <a:t>The MAP Math score can predict 80% </a:t>
            </a:r>
            <a:r>
              <a:rPr lang="en-US" dirty="0"/>
              <a:t>of the </a:t>
            </a:r>
            <a:r>
              <a:rPr lang="en-US" dirty="0" smtClean="0"/>
              <a:t>changes </a:t>
            </a:r>
            <a:r>
              <a:rPr lang="en-US" dirty="0"/>
              <a:t>on students’ </a:t>
            </a:r>
            <a:r>
              <a:rPr lang="en-US" dirty="0" smtClean="0"/>
              <a:t>MAP Reading scores.</a:t>
            </a:r>
            <a:endParaRPr lang="en-US" dirty="0"/>
          </a:p>
          <a:p>
            <a:pPr marL="0" indent="0">
              <a:buNone/>
            </a:pPr>
            <a:endParaRPr lang="en-US" dirty="0"/>
          </a:p>
        </p:txBody>
      </p:sp>
    </p:spTree>
    <p:extLst>
      <p:ext uri="{BB962C8B-B14F-4D97-AF65-F5344CB8AC3E}">
        <p14:creationId xmlns:p14="http://schemas.microsoft.com/office/powerpoint/2010/main" val="142278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2,800 students</a:t>
            </a:r>
          </a:p>
          <a:p>
            <a:r>
              <a:rPr lang="en-US" dirty="0" smtClean="0"/>
              <a:t>140 parents</a:t>
            </a:r>
          </a:p>
          <a:p>
            <a:r>
              <a:rPr lang="en-US" dirty="0" smtClean="0"/>
              <a:t>400 teachers</a:t>
            </a:r>
          </a:p>
          <a:p>
            <a:r>
              <a:rPr lang="en-US" dirty="0" smtClean="0"/>
              <a:t>7 schools</a:t>
            </a:r>
          </a:p>
          <a:p>
            <a:r>
              <a:rPr lang="en-US" dirty="0" smtClean="0"/>
              <a:t>Grades 3-12</a:t>
            </a:r>
          </a:p>
          <a:p>
            <a:r>
              <a:rPr lang="en-US" dirty="0" smtClean="0"/>
              <a:t>Mixed-Methods</a:t>
            </a:r>
          </a:p>
          <a:p>
            <a:r>
              <a:rPr lang="en-US" dirty="0" smtClean="0"/>
              <a:t>Early childhood, social services, health services</a:t>
            </a:r>
          </a:p>
          <a:p>
            <a:pPr marL="0" indent="0">
              <a:buNone/>
            </a:pPr>
            <a:endParaRPr lang="en-US" dirty="0"/>
          </a:p>
        </p:txBody>
      </p:sp>
      <p:sp>
        <p:nvSpPr>
          <p:cNvPr id="2" name="Title 1"/>
          <p:cNvSpPr>
            <a:spLocks noGrp="1"/>
          </p:cNvSpPr>
          <p:nvPr>
            <p:ph type="title"/>
          </p:nvPr>
        </p:nvSpPr>
        <p:spPr/>
        <p:txBody>
          <a:bodyPr/>
          <a:lstStyle/>
          <a:p>
            <a:r>
              <a:rPr lang="en-US" dirty="0" smtClean="0"/>
              <a:t>Basics of the Study</a:t>
            </a:r>
            <a:endParaRPr lang="en-US" dirty="0"/>
          </a:p>
        </p:txBody>
      </p:sp>
    </p:spTree>
    <p:extLst>
      <p:ext uri="{BB962C8B-B14F-4D97-AF65-F5344CB8AC3E}">
        <p14:creationId xmlns:p14="http://schemas.microsoft.com/office/powerpoint/2010/main" val="2253542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799"/>
            <a:ext cx="3872753" cy="3877815"/>
          </a:xfrm>
        </p:spPr>
        <p:txBody>
          <a:bodyPr>
            <a:normAutofit fontScale="92500" lnSpcReduction="10000"/>
          </a:bodyPr>
          <a:lstStyle/>
          <a:p>
            <a:pPr marL="0" indent="0">
              <a:buNone/>
            </a:pPr>
            <a:r>
              <a:rPr lang="en-US" dirty="0" smtClean="0"/>
              <a:t>MCA – </a:t>
            </a:r>
            <a:r>
              <a:rPr lang="en-US" dirty="0"/>
              <a:t>Math (6-12)		</a:t>
            </a:r>
            <a:endParaRPr lang="en-US" dirty="0" smtClean="0"/>
          </a:p>
          <a:p>
            <a:pPr marL="0" indent="0">
              <a:buNone/>
            </a:pPr>
            <a:endParaRPr lang="en-US" dirty="0"/>
          </a:p>
          <a:p>
            <a:pPr marL="0" indent="0">
              <a:buNone/>
            </a:pPr>
            <a:r>
              <a:rPr lang="en-US" u="sng" dirty="0" smtClean="0">
                <a:solidFill>
                  <a:srgbClr val="FF0000"/>
                </a:solidFill>
              </a:rPr>
              <a:t>MCA Reading score</a:t>
            </a:r>
            <a:r>
              <a:rPr lang="en-US" dirty="0" smtClean="0">
                <a:solidFill>
                  <a:srgbClr val="FF0000"/>
                </a:solidFill>
              </a:rPr>
              <a:t> </a:t>
            </a:r>
            <a:r>
              <a:rPr lang="en-US" dirty="0">
                <a:solidFill>
                  <a:srgbClr val="FF0000"/>
                </a:solidFill>
              </a:rPr>
              <a:t>(an increase increases </a:t>
            </a:r>
            <a:r>
              <a:rPr lang="en-US" dirty="0" smtClean="0">
                <a:solidFill>
                  <a:srgbClr val="FF0000"/>
                </a:solidFill>
              </a:rPr>
              <a:t>MCA Math </a:t>
            </a:r>
            <a:r>
              <a:rPr lang="en-US" dirty="0">
                <a:solidFill>
                  <a:srgbClr val="FF0000"/>
                </a:solidFill>
              </a:rPr>
              <a:t>score)</a:t>
            </a:r>
          </a:p>
          <a:p>
            <a:pPr marL="0" indent="0">
              <a:buNone/>
            </a:pPr>
            <a:endParaRPr lang="en-US" dirty="0"/>
          </a:p>
          <a:p>
            <a:pPr marL="0" indent="0">
              <a:buNone/>
            </a:pPr>
            <a:r>
              <a:rPr lang="en-US" dirty="0"/>
              <a:t>Model fit R</a:t>
            </a:r>
            <a:r>
              <a:rPr lang="en-US" baseline="30000" dirty="0"/>
              <a:t>2</a:t>
            </a:r>
            <a:r>
              <a:rPr lang="en-US" dirty="0"/>
              <a:t> = </a:t>
            </a:r>
            <a:r>
              <a:rPr lang="en-US" dirty="0" smtClean="0"/>
              <a:t>.53 (53%)</a:t>
            </a:r>
            <a:endParaRPr lang="en-US" dirty="0"/>
          </a:p>
          <a:p>
            <a:pPr marL="0" indent="0">
              <a:buNone/>
            </a:pPr>
            <a:endParaRPr lang="en-US" dirty="0"/>
          </a:p>
          <a:p>
            <a:pPr marL="0" indent="0">
              <a:buNone/>
            </a:pPr>
            <a:r>
              <a:rPr lang="en-US" dirty="0"/>
              <a:t>The </a:t>
            </a:r>
            <a:r>
              <a:rPr lang="en-US" dirty="0" smtClean="0"/>
              <a:t>MCA Reading score </a:t>
            </a:r>
            <a:r>
              <a:rPr lang="en-US" dirty="0"/>
              <a:t>can predict </a:t>
            </a:r>
            <a:r>
              <a:rPr lang="en-US" dirty="0" smtClean="0"/>
              <a:t>53% </a:t>
            </a:r>
            <a:r>
              <a:rPr lang="en-US" dirty="0"/>
              <a:t>of the changes on students’ </a:t>
            </a:r>
            <a:r>
              <a:rPr lang="en-US" dirty="0" smtClean="0"/>
              <a:t>MCA Math scores</a:t>
            </a:r>
            <a:r>
              <a:rPr lang="en-US" dirty="0"/>
              <a:t>.</a:t>
            </a:r>
          </a:p>
          <a:p>
            <a:pPr marL="0" indent="0">
              <a:buNone/>
            </a:pPr>
            <a:endParaRPr lang="en-US" dirty="0"/>
          </a:p>
        </p:txBody>
      </p:sp>
      <p:sp>
        <p:nvSpPr>
          <p:cNvPr id="3" name="Title 2"/>
          <p:cNvSpPr>
            <a:spLocks noGrp="1"/>
          </p:cNvSpPr>
          <p:nvPr>
            <p:ph type="title"/>
          </p:nvPr>
        </p:nvSpPr>
        <p:spPr/>
        <p:txBody>
          <a:bodyPr/>
          <a:lstStyle/>
          <a:p>
            <a:endParaRPr lang="en-US"/>
          </a:p>
        </p:txBody>
      </p:sp>
      <p:sp>
        <p:nvSpPr>
          <p:cNvPr id="4" name="Content Placeholder 1"/>
          <p:cNvSpPr txBox="1">
            <a:spLocks/>
          </p:cNvSpPr>
          <p:nvPr/>
        </p:nvSpPr>
        <p:spPr>
          <a:xfrm>
            <a:off x="4800600" y="2209800"/>
            <a:ext cx="3777503" cy="3877815"/>
          </a:xfrm>
          <a:prstGeom prst="rect">
            <a:avLst/>
          </a:prstGeom>
        </p:spPr>
        <p:txBody>
          <a:bodyPr vert="horz" lIns="91440" tIns="45720" rIns="91440" bIns="45720" rtlCol="0">
            <a:normAutofit fontScale="92500" lnSpcReduction="200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dirty="0" smtClean="0"/>
              <a:t>MCA – Reading (6-12)</a:t>
            </a:r>
          </a:p>
          <a:p>
            <a:pPr marL="0" indent="0">
              <a:buNone/>
            </a:pPr>
            <a:endParaRPr lang="en-US" dirty="0" smtClean="0"/>
          </a:p>
          <a:p>
            <a:pPr marL="0" indent="0">
              <a:buNone/>
            </a:pPr>
            <a:r>
              <a:rPr lang="en-US" u="sng" dirty="0" smtClean="0">
                <a:solidFill>
                  <a:srgbClr val="FF0000"/>
                </a:solidFill>
              </a:rPr>
              <a:t>MCA Math score</a:t>
            </a:r>
            <a:r>
              <a:rPr lang="en-US" dirty="0" smtClean="0">
                <a:solidFill>
                  <a:srgbClr val="FF0000"/>
                </a:solidFill>
              </a:rPr>
              <a:t> (an </a:t>
            </a:r>
            <a:r>
              <a:rPr lang="en-US" dirty="0">
                <a:solidFill>
                  <a:srgbClr val="FF0000"/>
                </a:solidFill>
              </a:rPr>
              <a:t>increase </a:t>
            </a:r>
            <a:r>
              <a:rPr lang="en-US" dirty="0" smtClean="0">
                <a:solidFill>
                  <a:srgbClr val="FF0000"/>
                </a:solidFill>
              </a:rPr>
              <a:t>increases MCA Reading score)</a:t>
            </a:r>
            <a:endParaRPr lang="en-US" dirty="0">
              <a:solidFill>
                <a:srgbClr val="FF0000"/>
              </a:solidFill>
            </a:endParaRPr>
          </a:p>
          <a:p>
            <a:pPr marL="0" indent="0">
              <a:buNone/>
            </a:pPr>
            <a:endParaRPr lang="en-US" dirty="0"/>
          </a:p>
          <a:p>
            <a:pPr marL="0" indent="0">
              <a:buNone/>
            </a:pPr>
            <a:r>
              <a:rPr lang="en-US" dirty="0"/>
              <a:t>Model fit R</a:t>
            </a:r>
            <a:r>
              <a:rPr lang="en-US" baseline="30000" dirty="0"/>
              <a:t>2</a:t>
            </a:r>
            <a:r>
              <a:rPr lang="en-US" dirty="0"/>
              <a:t> = </a:t>
            </a:r>
            <a:r>
              <a:rPr lang="en-US" dirty="0" smtClean="0"/>
              <a:t>.34 (34%)</a:t>
            </a:r>
            <a:endParaRPr lang="en-US" dirty="0"/>
          </a:p>
          <a:p>
            <a:pPr marL="0" indent="0">
              <a:buNone/>
            </a:pPr>
            <a:endParaRPr lang="en-US" dirty="0"/>
          </a:p>
          <a:p>
            <a:pPr marL="0" indent="0">
              <a:buNone/>
            </a:pPr>
            <a:r>
              <a:rPr lang="en-US" dirty="0" smtClean="0"/>
              <a:t>The MCA Math score can predict 34% </a:t>
            </a:r>
            <a:r>
              <a:rPr lang="en-US" dirty="0"/>
              <a:t>of the </a:t>
            </a:r>
            <a:r>
              <a:rPr lang="en-US" dirty="0" smtClean="0"/>
              <a:t>changes </a:t>
            </a:r>
            <a:r>
              <a:rPr lang="en-US" dirty="0"/>
              <a:t>on students’ </a:t>
            </a:r>
            <a:r>
              <a:rPr lang="en-US" dirty="0" smtClean="0"/>
              <a:t>MCA Reading scores.</a:t>
            </a:r>
            <a:endParaRPr lang="en-US" dirty="0"/>
          </a:p>
          <a:p>
            <a:pPr marL="0" indent="0">
              <a:buNone/>
            </a:pPr>
            <a:endParaRPr lang="en-US" dirty="0"/>
          </a:p>
        </p:txBody>
      </p:sp>
    </p:spTree>
    <p:extLst>
      <p:ext uri="{BB962C8B-B14F-4D97-AF65-F5344CB8AC3E}">
        <p14:creationId xmlns:p14="http://schemas.microsoft.com/office/powerpoint/2010/main" val="1422789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799"/>
            <a:ext cx="3872753" cy="3877815"/>
          </a:xfrm>
        </p:spPr>
        <p:txBody>
          <a:bodyPr>
            <a:normAutofit fontScale="92500" lnSpcReduction="10000"/>
          </a:bodyPr>
          <a:lstStyle/>
          <a:p>
            <a:pPr marL="0" indent="0">
              <a:buNone/>
            </a:pPr>
            <a:r>
              <a:rPr lang="en-US" dirty="0"/>
              <a:t>MAP </a:t>
            </a:r>
            <a:r>
              <a:rPr lang="en-US" dirty="0" smtClean="0"/>
              <a:t>– </a:t>
            </a:r>
            <a:r>
              <a:rPr lang="en-US" dirty="0"/>
              <a:t>Math (6-12)		</a:t>
            </a:r>
            <a:endParaRPr lang="en-US" dirty="0" smtClean="0"/>
          </a:p>
          <a:p>
            <a:pPr marL="0" indent="0">
              <a:buNone/>
            </a:pPr>
            <a:endParaRPr lang="en-US" dirty="0"/>
          </a:p>
          <a:p>
            <a:pPr marL="0" indent="0">
              <a:buNone/>
            </a:pPr>
            <a:r>
              <a:rPr lang="en-US" u="sng" dirty="0">
                <a:solidFill>
                  <a:srgbClr val="FF0000"/>
                </a:solidFill>
              </a:rPr>
              <a:t>MAP </a:t>
            </a:r>
            <a:r>
              <a:rPr lang="en-US" u="sng" dirty="0" smtClean="0">
                <a:solidFill>
                  <a:srgbClr val="FF0000"/>
                </a:solidFill>
              </a:rPr>
              <a:t>Reading score</a:t>
            </a:r>
            <a:r>
              <a:rPr lang="en-US" dirty="0" smtClean="0">
                <a:solidFill>
                  <a:srgbClr val="FF0000"/>
                </a:solidFill>
              </a:rPr>
              <a:t> </a:t>
            </a:r>
            <a:r>
              <a:rPr lang="en-US" dirty="0">
                <a:solidFill>
                  <a:srgbClr val="FF0000"/>
                </a:solidFill>
              </a:rPr>
              <a:t>(an increase increases </a:t>
            </a:r>
            <a:r>
              <a:rPr lang="en-US" dirty="0" smtClean="0">
                <a:solidFill>
                  <a:srgbClr val="FF0000"/>
                </a:solidFill>
              </a:rPr>
              <a:t>MAP Math </a:t>
            </a:r>
            <a:r>
              <a:rPr lang="en-US" dirty="0">
                <a:solidFill>
                  <a:srgbClr val="FF0000"/>
                </a:solidFill>
              </a:rPr>
              <a:t>score)</a:t>
            </a:r>
          </a:p>
          <a:p>
            <a:pPr marL="0" indent="0">
              <a:buNone/>
            </a:pPr>
            <a:endParaRPr lang="en-US" dirty="0"/>
          </a:p>
          <a:p>
            <a:pPr marL="0" indent="0">
              <a:buNone/>
            </a:pPr>
            <a:r>
              <a:rPr lang="en-US" dirty="0"/>
              <a:t>Model fit R</a:t>
            </a:r>
            <a:r>
              <a:rPr lang="en-US" baseline="30000" dirty="0"/>
              <a:t>2</a:t>
            </a:r>
            <a:r>
              <a:rPr lang="en-US" dirty="0"/>
              <a:t> = .72 (72%)</a:t>
            </a:r>
          </a:p>
          <a:p>
            <a:pPr marL="0" indent="0">
              <a:buNone/>
            </a:pPr>
            <a:endParaRPr lang="en-US" dirty="0"/>
          </a:p>
          <a:p>
            <a:pPr marL="0" indent="0">
              <a:buNone/>
            </a:pPr>
            <a:r>
              <a:rPr lang="en-US" dirty="0"/>
              <a:t>The </a:t>
            </a:r>
            <a:r>
              <a:rPr lang="en-US" dirty="0" smtClean="0"/>
              <a:t>MAP Reading score </a:t>
            </a:r>
            <a:r>
              <a:rPr lang="en-US" dirty="0"/>
              <a:t>can predict 72% of the changes on students’ MAP </a:t>
            </a:r>
            <a:r>
              <a:rPr lang="en-US" dirty="0" smtClean="0"/>
              <a:t>Math scores</a:t>
            </a:r>
            <a:r>
              <a:rPr lang="en-US" dirty="0"/>
              <a:t>.</a:t>
            </a:r>
          </a:p>
          <a:p>
            <a:pPr marL="0" indent="0">
              <a:buNone/>
            </a:pPr>
            <a:endParaRPr lang="en-US" dirty="0"/>
          </a:p>
        </p:txBody>
      </p:sp>
      <p:sp>
        <p:nvSpPr>
          <p:cNvPr id="3" name="Title 2"/>
          <p:cNvSpPr>
            <a:spLocks noGrp="1"/>
          </p:cNvSpPr>
          <p:nvPr>
            <p:ph type="title"/>
          </p:nvPr>
        </p:nvSpPr>
        <p:spPr/>
        <p:txBody>
          <a:bodyPr/>
          <a:lstStyle/>
          <a:p>
            <a:endParaRPr lang="en-US"/>
          </a:p>
        </p:txBody>
      </p:sp>
      <p:sp>
        <p:nvSpPr>
          <p:cNvPr id="4" name="Content Placeholder 1"/>
          <p:cNvSpPr txBox="1">
            <a:spLocks/>
          </p:cNvSpPr>
          <p:nvPr/>
        </p:nvSpPr>
        <p:spPr>
          <a:xfrm>
            <a:off x="4800600" y="2209800"/>
            <a:ext cx="3777503" cy="3877815"/>
          </a:xfrm>
          <a:prstGeom prst="rect">
            <a:avLst/>
          </a:prstGeom>
        </p:spPr>
        <p:txBody>
          <a:bodyPr vert="horz" lIns="91440" tIns="45720" rIns="91440" bIns="45720" rtlCol="0">
            <a:normAutofit fontScale="92500" lnSpcReduction="200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dirty="0" smtClean="0"/>
              <a:t>MAP – Reading (6-12)</a:t>
            </a:r>
          </a:p>
          <a:p>
            <a:pPr marL="0" indent="0">
              <a:buNone/>
            </a:pPr>
            <a:endParaRPr lang="en-US" dirty="0" smtClean="0"/>
          </a:p>
          <a:p>
            <a:pPr marL="0" indent="0">
              <a:buNone/>
            </a:pPr>
            <a:r>
              <a:rPr lang="en-US" u="sng" dirty="0" smtClean="0">
                <a:solidFill>
                  <a:srgbClr val="FF0000"/>
                </a:solidFill>
              </a:rPr>
              <a:t>MAP Math score</a:t>
            </a:r>
            <a:r>
              <a:rPr lang="en-US" dirty="0" smtClean="0">
                <a:solidFill>
                  <a:srgbClr val="FF0000"/>
                </a:solidFill>
              </a:rPr>
              <a:t> (an </a:t>
            </a:r>
            <a:r>
              <a:rPr lang="en-US" dirty="0">
                <a:solidFill>
                  <a:srgbClr val="FF0000"/>
                </a:solidFill>
              </a:rPr>
              <a:t>increase </a:t>
            </a:r>
            <a:r>
              <a:rPr lang="en-US" dirty="0" smtClean="0">
                <a:solidFill>
                  <a:srgbClr val="FF0000"/>
                </a:solidFill>
              </a:rPr>
              <a:t>increases MAP Reading score)</a:t>
            </a:r>
            <a:endParaRPr lang="en-US" dirty="0">
              <a:solidFill>
                <a:srgbClr val="FF0000"/>
              </a:solidFill>
            </a:endParaRPr>
          </a:p>
          <a:p>
            <a:pPr marL="0" indent="0">
              <a:buNone/>
            </a:pPr>
            <a:endParaRPr lang="en-US" dirty="0"/>
          </a:p>
          <a:p>
            <a:pPr marL="0" indent="0">
              <a:buNone/>
            </a:pPr>
            <a:r>
              <a:rPr lang="en-US" dirty="0"/>
              <a:t>Model fit R</a:t>
            </a:r>
            <a:r>
              <a:rPr lang="en-US" baseline="30000" dirty="0"/>
              <a:t>2</a:t>
            </a:r>
            <a:r>
              <a:rPr lang="en-US" dirty="0"/>
              <a:t> = </a:t>
            </a:r>
            <a:r>
              <a:rPr lang="en-US" dirty="0" smtClean="0"/>
              <a:t>.72 (72%)</a:t>
            </a:r>
            <a:endParaRPr lang="en-US" dirty="0"/>
          </a:p>
          <a:p>
            <a:pPr marL="0" indent="0">
              <a:buNone/>
            </a:pPr>
            <a:endParaRPr lang="en-US" dirty="0"/>
          </a:p>
          <a:p>
            <a:pPr marL="0" indent="0">
              <a:buNone/>
            </a:pPr>
            <a:r>
              <a:rPr lang="en-US" dirty="0" smtClean="0"/>
              <a:t>The MAP Math score can predict 72% </a:t>
            </a:r>
            <a:r>
              <a:rPr lang="en-US" dirty="0"/>
              <a:t>of the </a:t>
            </a:r>
            <a:r>
              <a:rPr lang="en-US" dirty="0" smtClean="0"/>
              <a:t>changes </a:t>
            </a:r>
            <a:r>
              <a:rPr lang="en-US" dirty="0"/>
              <a:t>on students’ </a:t>
            </a:r>
            <a:r>
              <a:rPr lang="en-US" dirty="0" smtClean="0"/>
              <a:t>MAP Reading scores.</a:t>
            </a:r>
            <a:endParaRPr lang="en-US" dirty="0"/>
          </a:p>
          <a:p>
            <a:pPr marL="0" indent="0">
              <a:buNone/>
            </a:pPr>
            <a:endParaRPr lang="en-US" dirty="0"/>
          </a:p>
        </p:txBody>
      </p:sp>
    </p:spTree>
    <p:extLst>
      <p:ext uri="{BB962C8B-B14F-4D97-AF65-F5344CB8AC3E}">
        <p14:creationId xmlns:p14="http://schemas.microsoft.com/office/powerpoint/2010/main" val="2589899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1" y="2248347"/>
            <a:ext cx="8063752" cy="4323903"/>
          </a:xfrm>
        </p:spPr>
        <p:txBody>
          <a:bodyPr>
            <a:normAutofit lnSpcReduction="10000"/>
          </a:bodyPr>
          <a:lstStyle/>
          <a:p>
            <a:r>
              <a:rPr lang="en-US" dirty="0" smtClean="0"/>
              <a:t>Cumulative GPA (6-12)</a:t>
            </a:r>
          </a:p>
          <a:p>
            <a:pPr marL="0" indent="0">
              <a:buNone/>
            </a:pPr>
            <a:endParaRPr lang="en-US" dirty="0" smtClean="0"/>
          </a:p>
          <a:p>
            <a:pPr marL="0" indent="0">
              <a:buNone/>
            </a:pPr>
            <a:r>
              <a:rPr lang="en-US" u="sng" dirty="0">
                <a:solidFill>
                  <a:srgbClr val="FF0000"/>
                </a:solidFill>
              </a:rPr>
              <a:t>N</a:t>
            </a:r>
            <a:r>
              <a:rPr lang="en-US" u="sng" dirty="0" smtClean="0">
                <a:solidFill>
                  <a:srgbClr val="FF0000"/>
                </a:solidFill>
              </a:rPr>
              <a:t>umber </a:t>
            </a:r>
            <a:r>
              <a:rPr lang="en-US" u="sng" dirty="0">
                <a:solidFill>
                  <a:srgbClr val="FF0000"/>
                </a:solidFill>
              </a:rPr>
              <a:t>of absences </a:t>
            </a:r>
            <a:r>
              <a:rPr lang="en-US" dirty="0" smtClean="0">
                <a:solidFill>
                  <a:srgbClr val="FF0000"/>
                </a:solidFill>
              </a:rPr>
              <a:t>(an increase reduces GPA)</a:t>
            </a:r>
          </a:p>
          <a:p>
            <a:pPr marL="0" indent="0">
              <a:buNone/>
            </a:pPr>
            <a:r>
              <a:rPr lang="en-US" u="sng" dirty="0" smtClean="0">
                <a:solidFill>
                  <a:srgbClr val="FF0000"/>
                </a:solidFill>
              </a:rPr>
              <a:t>Number </a:t>
            </a:r>
            <a:r>
              <a:rPr lang="en-US" u="sng" dirty="0">
                <a:solidFill>
                  <a:srgbClr val="FF0000"/>
                </a:solidFill>
              </a:rPr>
              <a:t>of tardy days </a:t>
            </a:r>
            <a:r>
              <a:rPr lang="en-US" dirty="0" smtClean="0">
                <a:solidFill>
                  <a:srgbClr val="FF0000"/>
                </a:solidFill>
              </a:rPr>
              <a:t>(an increase reduces GPA)</a:t>
            </a:r>
          </a:p>
          <a:p>
            <a:pPr marL="0" indent="0">
              <a:buNone/>
            </a:pPr>
            <a:r>
              <a:rPr lang="en-US" u="sng" dirty="0" smtClean="0">
                <a:solidFill>
                  <a:srgbClr val="FF0000"/>
                </a:solidFill>
              </a:rPr>
              <a:t>Perception </a:t>
            </a:r>
            <a:r>
              <a:rPr lang="en-US" u="sng" dirty="0">
                <a:solidFill>
                  <a:srgbClr val="FF0000"/>
                </a:solidFill>
              </a:rPr>
              <a:t>of student’s own </a:t>
            </a:r>
            <a:r>
              <a:rPr lang="en-US" u="sng" dirty="0" smtClean="0">
                <a:solidFill>
                  <a:srgbClr val="FF0000"/>
                </a:solidFill>
              </a:rPr>
              <a:t>behavior</a:t>
            </a:r>
            <a:r>
              <a:rPr lang="en-US" dirty="0" smtClean="0">
                <a:solidFill>
                  <a:srgbClr val="FF0000"/>
                </a:solidFill>
              </a:rPr>
              <a:t> (an increase increases GPA)</a:t>
            </a:r>
          </a:p>
          <a:p>
            <a:pPr marL="0" indent="0">
              <a:buNone/>
            </a:pPr>
            <a:endParaRPr lang="en-US" dirty="0"/>
          </a:p>
          <a:p>
            <a:pPr marL="0" indent="0">
              <a:buNone/>
            </a:pPr>
            <a:r>
              <a:rPr lang="en-US" dirty="0"/>
              <a:t>Model fit R</a:t>
            </a:r>
            <a:r>
              <a:rPr lang="en-US" baseline="30000" dirty="0"/>
              <a:t>2</a:t>
            </a:r>
            <a:r>
              <a:rPr lang="en-US" dirty="0"/>
              <a:t> = .48 (48</a:t>
            </a:r>
            <a:r>
              <a:rPr lang="en-US" dirty="0" smtClean="0"/>
              <a:t>%)</a:t>
            </a:r>
          </a:p>
          <a:p>
            <a:pPr marL="0" indent="0">
              <a:buNone/>
            </a:pPr>
            <a:endParaRPr lang="en-US" dirty="0"/>
          </a:p>
          <a:p>
            <a:pPr marL="0" indent="0">
              <a:buNone/>
            </a:pPr>
            <a:r>
              <a:rPr lang="en-US" dirty="0" smtClean="0"/>
              <a:t>These three </a:t>
            </a:r>
            <a:r>
              <a:rPr lang="en-US" dirty="0"/>
              <a:t>variables </a:t>
            </a:r>
            <a:r>
              <a:rPr lang="en-US" dirty="0" smtClean="0"/>
              <a:t>have the power to predict </a:t>
            </a:r>
            <a:r>
              <a:rPr lang="en-US" dirty="0"/>
              <a:t>48% of the </a:t>
            </a:r>
            <a:r>
              <a:rPr lang="en-US" dirty="0" smtClean="0"/>
              <a:t>change on </a:t>
            </a:r>
            <a:r>
              <a:rPr lang="en-US" dirty="0"/>
              <a:t>students’ cumulative </a:t>
            </a:r>
            <a:r>
              <a:rPr lang="en-US" dirty="0" smtClean="0"/>
              <a:t>GPA.</a:t>
            </a:r>
            <a:endParaRPr lang="en-US" dirty="0"/>
          </a:p>
          <a:p>
            <a:pPr marL="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867942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11563"/>
          </a:xfrm>
        </p:spPr>
        <p:txBody>
          <a:bodyPr/>
          <a:lstStyle/>
          <a:p>
            <a:r>
              <a:rPr lang="en-US" dirty="0" smtClean="0"/>
              <a:t>Grades 3-5</a:t>
            </a:r>
          </a:p>
          <a:p>
            <a:r>
              <a:rPr lang="en-US" dirty="0" smtClean="0"/>
              <a:t>Grades 6-12</a:t>
            </a:r>
            <a:endParaRPr lang="en-US" dirty="0"/>
          </a:p>
        </p:txBody>
      </p:sp>
      <p:sp>
        <p:nvSpPr>
          <p:cNvPr id="2" name="Title 1"/>
          <p:cNvSpPr>
            <a:spLocks noGrp="1"/>
          </p:cNvSpPr>
          <p:nvPr>
            <p:ph type="title"/>
          </p:nvPr>
        </p:nvSpPr>
        <p:spPr>
          <a:xfrm>
            <a:off x="457200" y="304800"/>
            <a:ext cx="8229600" cy="2286000"/>
          </a:xfrm>
        </p:spPr>
        <p:txBody>
          <a:bodyPr>
            <a:noAutofit/>
          </a:bodyPr>
          <a:lstStyle/>
          <a:p>
            <a:r>
              <a:rPr lang="en-US" sz="3200" dirty="0" smtClean="0">
                <a:solidFill>
                  <a:schemeClr val="tx1"/>
                </a:solidFill>
              </a:rPr>
              <a:t>5. </a:t>
            </a:r>
            <a:r>
              <a:rPr lang="en-US" sz="3200" dirty="0">
                <a:solidFill>
                  <a:schemeClr val="tx1"/>
                </a:solidFill>
              </a:rPr>
              <a:t>Differences and </a:t>
            </a:r>
            <a:r>
              <a:rPr lang="en-US" sz="3200" dirty="0" smtClean="0">
                <a:solidFill>
                  <a:schemeClr val="tx1"/>
                </a:solidFill>
              </a:rPr>
              <a:t>Similarities between Native American and </a:t>
            </a:r>
            <a:r>
              <a:rPr lang="en-US" sz="3200" dirty="0">
                <a:solidFill>
                  <a:schemeClr val="tx1"/>
                </a:solidFill>
              </a:rPr>
              <a:t>White </a:t>
            </a:r>
            <a:r>
              <a:rPr lang="en-US" sz="3200" dirty="0" smtClean="0">
                <a:solidFill>
                  <a:schemeClr val="tx1"/>
                </a:solidFill>
              </a:rPr>
              <a:t>Students</a:t>
            </a:r>
            <a:r>
              <a:rPr lang="en-US" b="1" dirty="0">
                <a:solidFill>
                  <a:srgbClr val="0070C0"/>
                </a:solidFill>
              </a:rPr>
              <a:t/>
            </a:r>
            <a:br>
              <a:rPr lang="en-US" b="1" dirty="0">
                <a:solidFill>
                  <a:srgbClr val="0070C0"/>
                </a:solidFill>
              </a:rPr>
            </a:br>
            <a:endParaRPr lang="en-US" b="1" dirty="0"/>
          </a:p>
        </p:txBody>
      </p:sp>
    </p:spTree>
    <p:extLst>
      <p:ext uri="{BB962C8B-B14F-4D97-AF65-F5344CB8AC3E}">
        <p14:creationId xmlns:p14="http://schemas.microsoft.com/office/powerpoint/2010/main" val="19737316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4038600" cy="4419600"/>
          </a:xfrm>
        </p:spPr>
        <p:txBody>
          <a:bodyPr>
            <a:normAutofit/>
          </a:bodyPr>
          <a:lstStyle/>
          <a:p>
            <a:pPr marL="0" indent="0">
              <a:buNone/>
            </a:pPr>
            <a:r>
              <a:rPr lang="en-US" u="sng" dirty="0" smtClean="0"/>
              <a:t>Native American students</a:t>
            </a:r>
            <a:r>
              <a:rPr lang="en-US" dirty="0" smtClean="0"/>
              <a:t>:</a:t>
            </a:r>
          </a:p>
          <a:p>
            <a:pPr marL="0" indent="0">
              <a:buNone/>
            </a:pPr>
            <a:endParaRPr lang="en-US" dirty="0" smtClean="0"/>
          </a:p>
          <a:p>
            <a:r>
              <a:rPr lang="en-US" dirty="0" smtClean="0"/>
              <a:t>Total: 278 (</a:t>
            </a:r>
            <a:r>
              <a:rPr lang="en-US" dirty="0"/>
              <a:t>58% </a:t>
            </a:r>
            <a:r>
              <a:rPr lang="en-US" dirty="0" smtClean="0"/>
              <a:t>boys</a:t>
            </a:r>
            <a:r>
              <a:rPr lang="en-US" dirty="0"/>
              <a:t>). </a:t>
            </a:r>
            <a:endParaRPr lang="en-US" dirty="0" smtClean="0"/>
          </a:p>
          <a:p>
            <a:r>
              <a:rPr lang="en-US" dirty="0" smtClean="0"/>
              <a:t>SES: 65% received </a:t>
            </a:r>
            <a:r>
              <a:rPr lang="en-US" dirty="0"/>
              <a:t>free </a:t>
            </a:r>
            <a:r>
              <a:rPr lang="en-US" dirty="0" smtClean="0"/>
              <a:t>lunch</a:t>
            </a:r>
          </a:p>
          <a:p>
            <a:r>
              <a:rPr lang="en-US" dirty="0" smtClean="0"/>
              <a:t>Family Structure: Approximately 25% </a:t>
            </a:r>
            <a:r>
              <a:rPr lang="en-US" dirty="0"/>
              <a:t>lived with both biological parents. </a:t>
            </a:r>
          </a:p>
        </p:txBody>
      </p:sp>
      <p:sp>
        <p:nvSpPr>
          <p:cNvPr id="3" name="Title 2"/>
          <p:cNvSpPr>
            <a:spLocks noGrp="1"/>
          </p:cNvSpPr>
          <p:nvPr>
            <p:ph type="title"/>
          </p:nvPr>
        </p:nvSpPr>
        <p:spPr/>
        <p:txBody>
          <a:bodyPr/>
          <a:lstStyle/>
          <a:p>
            <a:r>
              <a:rPr lang="en-US" sz="4400" dirty="0" smtClean="0"/>
              <a:t>3-5</a:t>
            </a:r>
            <a:endParaRPr lang="en-US" sz="4400" dirty="0"/>
          </a:p>
        </p:txBody>
      </p:sp>
      <p:sp>
        <p:nvSpPr>
          <p:cNvPr id="4" name="Content Placeholder 1"/>
          <p:cNvSpPr txBox="1">
            <a:spLocks/>
          </p:cNvSpPr>
          <p:nvPr/>
        </p:nvSpPr>
        <p:spPr>
          <a:xfrm>
            <a:off x="4419600" y="2286000"/>
            <a:ext cx="4272803" cy="4038600"/>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u="sng" dirty="0" smtClean="0"/>
              <a:t>White students</a:t>
            </a:r>
            <a:r>
              <a:rPr lang="en-US" dirty="0" smtClean="0"/>
              <a:t>:</a:t>
            </a:r>
          </a:p>
          <a:p>
            <a:pPr marL="0" indent="0">
              <a:buNone/>
            </a:pPr>
            <a:endParaRPr lang="en-US" dirty="0" smtClean="0"/>
          </a:p>
          <a:p>
            <a:r>
              <a:rPr lang="en-US" dirty="0" smtClean="0"/>
              <a:t>Total: 608 (</a:t>
            </a:r>
            <a:r>
              <a:rPr lang="en-US" dirty="0"/>
              <a:t>53% </a:t>
            </a:r>
            <a:r>
              <a:rPr lang="en-US" dirty="0" smtClean="0"/>
              <a:t>boys</a:t>
            </a:r>
            <a:r>
              <a:rPr lang="en-US" dirty="0"/>
              <a:t>). </a:t>
            </a:r>
            <a:endParaRPr lang="en-US" dirty="0" smtClean="0"/>
          </a:p>
          <a:p>
            <a:r>
              <a:rPr lang="en-US" dirty="0" smtClean="0"/>
              <a:t>SES: 22% received free lunch</a:t>
            </a:r>
          </a:p>
          <a:p>
            <a:r>
              <a:rPr lang="en-US" dirty="0" smtClean="0"/>
              <a:t>Family Structure: Approximately 66% </a:t>
            </a:r>
            <a:r>
              <a:rPr lang="en-US" dirty="0"/>
              <a:t>lived with both biological parents.</a:t>
            </a:r>
          </a:p>
        </p:txBody>
      </p:sp>
    </p:spTree>
    <p:extLst>
      <p:ext uri="{BB962C8B-B14F-4D97-AF65-F5344CB8AC3E}">
        <p14:creationId xmlns:p14="http://schemas.microsoft.com/office/powerpoint/2010/main" val="659401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4038600" cy="4419600"/>
          </a:xfrm>
        </p:spPr>
        <p:txBody>
          <a:bodyPr>
            <a:normAutofit fontScale="85000" lnSpcReduction="10000"/>
          </a:bodyPr>
          <a:lstStyle/>
          <a:p>
            <a:pPr marL="0" indent="0">
              <a:buNone/>
            </a:pPr>
            <a:r>
              <a:rPr lang="en-US" sz="2600" u="sng" dirty="0" smtClean="0"/>
              <a:t>Native American students</a:t>
            </a:r>
            <a:r>
              <a:rPr lang="en-US" sz="2600" dirty="0" smtClean="0"/>
              <a:t>:</a:t>
            </a:r>
          </a:p>
          <a:p>
            <a:pPr marL="0" indent="0">
              <a:buNone/>
            </a:pPr>
            <a:endParaRPr lang="en-US" dirty="0" smtClean="0"/>
          </a:p>
          <a:p>
            <a:r>
              <a:rPr lang="en-US" dirty="0"/>
              <a:t>While approximately half of this group had never been involved in disciplinary problems (46%), 13% had received a minimum of 6 and up to 36 disciplinary sanctions. Absenteeism or tardiness were not prevalent in this group, about 25% of students were absent from school between 10 and 41 times and 18% of them arrived late at school between 10 and 89 times.</a:t>
            </a:r>
          </a:p>
        </p:txBody>
      </p:sp>
      <p:sp>
        <p:nvSpPr>
          <p:cNvPr id="3" name="Title 2"/>
          <p:cNvSpPr>
            <a:spLocks noGrp="1"/>
          </p:cNvSpPr>
          <p:nvPr>
            <p:ph type="title"/>
          </p:nvPr>
        </p:nvSpPr>
        <p:spPr/>
        <p:txBody>
          <a:bodyPr/>
          <a:lstStyle/>
          <a:p>
            <a:r>
              <a:rPr lang="en-US" sz="4400" dirty="0" smtClean="0"/>
              <a:t>3-5</a:t>
            </a:r>
            <a:endParaRPr lang="en-US" sz="4400" dirty="0"/>
          </a:p>
        </p:txBody>
      </p:sp>
      <p:sp>
        <p:nvSpPr>
          <p:cNvPr id="4" name="Content Placeholder 1"/>
          <p:cNvSpPr txBox="1">
            <a:spLocks/>
          </p:cNvSpPr>
          <p:nvPr/>
        </p:nvSpPr>
        <p:spPr>
          <a:xfrm>
            <a:off x="4419600" y="2133600"/>
            <a:ext cx="4495800" cy="4038600"/>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sz="2200" u="sng" dirty="0" smtClean="0"/>
              <a:t>White students</a:t>
            </a:r>
            <a:r>
              <a:rPr lang="en-US" sz="2200" dirty="0" smtClean="0"/>
              <a:t>:</a:t>
            </a:r>
          </a:p>
          <a:p>
            <a:endParaRPr lang="en-US" sz="2000" dirty="0" smtClean="0"/>
          </a:p>
          <a:p>
            <a:r>
              <a:rPr lang="en-US" sz="2000" dirty="0" smtClean="0"/>
              <a:t>Disciplinary </a:t>
            </a:r>
            <a:r>
              <a:rPr lang="en-US" sz="2000" dirty="0"/>
              <a:t>data were significantly unavailable for this group and we cannot determine whether it was an omission in the data collection process or whether there were no data to report, in which case each student could have received a “zero” score on this variable; however, that was not the case. Approximately 18% of students were absent from school between 10 and 26 times.</a:t>
            </a:r>
          </a:p>
        </p:txBody>
      </p:sp>
    </p:spTree>
    <p:extLst>
      <p:ext uri="{BB962C8B-B14F-4D97-AF65-F5344CB8AC3E}">
        <p14:creationId xmlns:p14="http://schemas.microsoft.com/office/powerpoint/2010/main" val="3325453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7536566"/>
              </p:ext>
            </p:extLst>
          </p:nvPr>
        </p:nvGraphicFramePr>
        <p:xfrm>
          <a:off x="1752601" y="2057400"/>
          <a:ext cx="5715000" cy="4621683"/>
        </p:xfrm>
        <a:graphic>
          <a:graphicData uri="http://schemas.openxmlformats.org/drawingml/2006/table">
            <a:tbl>
              <a:tblPr firstRow="1" firstCol="1" bandRow="1">
                <a:tableStyleId>{5C22544A-7EE6-4342-B048-85BDC9FD1C3A}</a:tableStyleId>
              </a:tblPr>
              <a:tblGrid>
                <a:gridCol w="2450944"/>
                <a:gridCol w="755031"/>
                <a:gridCol w="755031"/>
                <a:gridCol w="1753994"/>
              </a:tblGrid>
              <a:tr h="645187">
                <a:tc>
                  <a:txBody>
                    <a:bodyPr/>
                    <a:lstStyle/>
                    <a:p>
                      <a:pPr marL="0" marR="0" algn="r">
                        <a:lnSpc>
                          <a:spcPct val="115000"/>
                        </a:lnSpc>
                        <a:spcBef>
                          <a:spcPts val="0"/>
                        </a:spcBef>
                        <a:spcAft>
                          <a:spcPts val="0"/>
                        </a:spcAft>
                      </a:pPr>
                      <a:r>
                        <a:rPr lang="en-US" sz="800" dirty="0">
                          <a:effectLst/>
                        </a:rPr>
                        <a:t>Ethnicity </a:t>
                      </a:r>
                      <a:endParaRPr lang="en-US" sz="700" dirty="0">
                        <a:effectLst/>
                      </a:endParaRPr>
                    </a:p>
                    <a:p>
                      <a:pPr marL="0" marR="0">
                        <a:lnSpc>
                          <a:spcPct val="115000"/>
                        </a:lnSpc>
                        <a:spcBef>
                          <a:spcPts val="0"/>
                        </a:spcBef>
                        <a:spcAft>
                          <a:spcPts val="0"/>
                        </a:spcAft>
                      </a:pPr>
                      <a:r>
                        <a:rPr lang="en-US" sz="800" dirty="0">
                          <a:effectLst/>
                        </a:rPr>
                        <a:t>Variable</a:t>
                      </a:r>
                      <a:endParaRPr lang="en-US" sz="700" dirty="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Native American</a:t>
                      </a:r>
                      <a:endParaRPr lang="en-US" sz="700">
                        <a:effectLst/>
                      </a:endParaRPr>
                    </a:p>
                    <a:p>
                      <a:pPr marL="0" marR="0" algn="ctr">
                        <a:lnSpc>
                          <a:spcPct val="115000"/>
                        </a:lnSpc>
                        <a:spcBef>
                          <a:spcPts val="0"/>
                        </a:spcBef>
                        <a:spcAft>
                          <a:spcPts val="0"/>
                        </a:spcAft>
                      </a:pPr>
                      <a:r>
                        <a:rPr lang="en-US" sz="800">
                          <a:effectLst/>
                        </a:rPr>
                        <a:t>M</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White</a:t>
                      </a:r>
                      <a:endParaRPr lang="en-US" sz="700">
                        <a:effectLst/>
                      </a:endParaRPr>
                    </a:p>
                    <a:p>
                      <a:pPr marL="0" marR="0" algn="ctr">
                        <a:lnSpc>
                          <a:spcPct val="115000"/>
                        </a:lnSpc>
                        <a:spcBef>
                          <a:spcPts val="0"/>
                        </a:spcBef>
                        <a:spcAft>
                          <a:spcPts val="0"/>
                        </a:spcAft>
                      </a:pPr>
                      <a:r>
                        <a:rPr lang="en-US" sz="800">
                          <a:effectLst/>
                        </a:rPr>
                        <a:t> </a:t>
                      </a:r>
                      <a:endParaRPr lang="en-US" sz="700">
                        <a:effectLst/>
                      </a:endParaRPr>
                    </a:p>
                    <a:p>
                      <a:pPr marL="0" marR="0" algn="ctr">
                        <a:lnSpc>
                          <a:spcPct val="115000"/>
                        </a:lnSpc>
                        <a:spcBef>
                          <a:spcPts val="0"/>
                        </a:spcBef>
                        <a:spcAft>
                          <a:spcPts val="0"/>
                        </a:spcAft>
                      </a:pPr>
                      <a:r>
                        <a:rPr lang="en-US" sz="800">
                          <a:effectLst/>
                        </a:rPr>
                        <a:t>M</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 value and Level of Statistical Significance</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MCA Math</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53.26</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64.73</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t(315) = -3.307, </a:t>
                      </a:r>
                      <a:endParaRPr lang="en-US" sz="700">
                        <a:effectLst/>
                      </a:endParaRPr>
                    </a:p>
                    <a:p>
                      <a:pPr marL="0" marR="0" algn="ctr">
                        <a:lnSpc>
                          <a:spcPct val="115000"/>
                        </a:lnSpc>
                        <a:spcBef>
                          <a:spcPts val="0"/>
                        </a:spcBef>
                        <a:spcAft>
                          <a:spcPts val="0"/>
                        </a:spcAft>
                      </a:pPr>
                      <a:r>
                        <a:rPr lang="en-US" sz="800">
                          <a:effectLst/>
                        </a:rPr>
                        <a:t>p  &lt; .05</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MCA Reading</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55.84</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64.97</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t(625) = -3.844, </a:t>
                      </a:r>
                      <a:endParaRPr lang="en-US" sz="700">
                        <a:effectLst/>
                      </a:endParaRPr>
                    </a:p>
                    <a:p>
                      <a:pPr marL="0" marR="0" algn="ctr">
                        <a:lnSpc>
                          <a:spcPct val="115000"/>
                        </a:lnSpc>
                        <a:spcBef>
                          <a:spcPts val="0"/>
                        </a:spcBef>
                        <a:spcAft>
                          <a:spcPts val="0"/>
                        </a:spcAft>
                      </a:pPr>
                      <a:r>
                        <a:rPr lang="en-US" sz="800">
                          <a:effectLst/>
                        </a:rPr>
                        <a:t>p &lt; .001</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MAP Math</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223.99</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212.04</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t(635) = -3.307, </a:t>
                      </a:r>
                      <a:endParaRPr lang="en-US" sz="700">
                        <a:effectLst/>
                      </a:endParaRPr>
                    </a:p>
                    <a:p>
                      <a:pPr marL="0" marR="0" algn="ctr">
                        <a:lnSpc>
                          <a:spcPct val="115000"/>
                        </a:lnSpc>
                        <a:spcBef>
                          <a:spcPts val="0"/>
                        </a:spcBef>
                        <a:spcAft>
                          <a:spcPts val="0"/>
                        </a:spcAft>
                      </a:pPr>
                      <a:r>
                        <a:rPr lang="en-US" sz="800">
                          <a:effectLst/>
                        </a:rPr>
                        <a:t>p  &lt; .05</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dirty="0">
                          <a:effectLst/>
                        </a:rPr>
                        <a:t>MAP Reading</a:t>
                      </a:r>
                      <a:endParaRPr lang="en-US" sz="700" dirty="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211.26</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202.52</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t(625) = 4.562, </a:t>
                      </a:r>
                      <a:endParaRPr lang="en-US" sz="700">
                        <a:effectLst/>
                      </a:endParaRPr>
                    </a:p>
                    <a:p>
                      <a:pPr marL="0" marR="0" algn="ctr">
                        <a:lnSpc>
                          <a:spcPct val="115000"/>
                        </a:lnSpc>
                        <a:spcBef>
                          <a:spcPts val="0"/>
                        </a:spcBef>
                        <a:spcAft>
                          <a:spcPts val="0"/>
                        </a:spcAft>
                      </a:pPr>
                      <a:r>
                        <a:rPr lang="en-US" sz="800">
                          <a:effectLst/>
                        </a:rPr>
                        <a:t>p  &lt; .001</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Discipline</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3.75</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1.33</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t(89) = 2.046, </a:t>
                      </a:r>
                      <a:endParaRPr lang="en-US" sz="700">
                        <a:effectLst/>
                      </a:endParaRPr>
                    </a:p>
                    <a:p>
                      <a:pPr marL="0" marR="0" algn="ctr">
                        <a:lnSpc>
                          <a:spcPct val="115000"/>
                        </a:lnSpc>
                        <a:spcBef>
                          <a:spcPts val="0"/>
                        </a:spcBef>
                        <a:spcAft>
                          <a:spcPts val="0"/>
                        </a:spcAft>
                      </a:pPr>
                      <a:r>
                        <a:rPr lang="en-US" sz="800">
                          <a:effectLst/>
                        </a:rPr>
                        <a:t>p  &lt; .05</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Absenteeism</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7.03</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5.73</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t(709) = 2.523, </a:t>
                      </a:r>
                      <a:endParaRPr lang="en-US" sz="700">
                        <a:effectLst/>
                      </a:endParaRPr>
                    </a:p>
                    <a:p>
                      <a:pPr marL="0" marR="0" algn="ctr">
                        <a:lnSpc>
                          <a:spcPct val="115000"/>
                        </a:lnSpc>
                        <a:spcBef>
                          <a:spcPts val="0"/>
                        </a:spcBef>
                        <a:spcAft>
                          <a:spcPts val="0"/>
                        </a:spcAft>
                      </a:pPr>
                      <a:r>
                        <a:rPr lang="en-US" sz="800">
                          <a:effectLst/>
                        </a:rPr>
                        <a:t>p  &lt; .05</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Tardiness</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7.54</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1.15</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t(615) = 5.168, </a:t>
                      </a:r>
                      <a:endParaRPr lang="en-US" sz="700">
                        <a:effectLst/>
                      </a:endParaRPr>
                    </a:p>
                    <a:p>
                      <a:pPr marL="0" marR="0" algn="ctr">
                        <a:lnSpc>
                          <a:spcPct val="115000"/>
                        </a:lnSpc>
                        <a:spcBef>
                          <a:spcPts val="0"/>
                        </a:spcBef>
                        <a:spcAft>
                          <a:spcPts val="0"/>
                        </a:spcAft>
                      </a:pPr>
                      <a:r>
                        <a:rPr lang="en-US" sz="800">
                          <a:effectLst/>
                        </a:rPr>
                        <a:t>p  &lt; .001</a:t>
                      </a:r>
                      <a:endParaRPr lang="en-US" sz="700">
                        <a:effectLst/>
                        <a:latin typeface="Calibri"/>
                        <a:ea typeface="Calibri"/>
                        <a:cs typeface="Times New Roman"/>
                      </a:endParaRPr>
                    </a:p>
                  </a:txBody>
                  <a:tcPr marL="43609" marR="43609" marT="0" marB="0"/>
                </a:tc>
              </a:tr>
              <a:tr h="156056">
                <a:tc>
                  <a:txBody>
                    <a:bodyPr/>
                    <a:lstStyle/>
                    <a:p>
                      <a:pPr marL="0" marR="0">
                        <a:lnSpc>
                          <a:spcPct val="115000"/>
                        </a:lnSpc>
                        <a:spcBef>
                          <a:spcPts val="0"/>
                        </a:spcBef>
                        <a:spcAft>
                          <a:spcPts val="0"/>
                        </a:spcAft>
                      </a:pPr>
                      <a:r>
                        <a:rPr lang="en-US" sz="800">
                          <a:effectLst/>
                        </a:rPr>
                        <a:t>Perception of Self</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29.93</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29.91</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Groups are equivalent</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Perception of Teacher</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18.87</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19.76</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t(569) = -4.605, </a:t>
                      </a:r>
                      <a:endParaRPr lang="en-US" sz="700">
                        <a:effectLst/>
                      </a:endParaRPr>
                    </a:p>
                    <a:p>
                      <a:pPr marL="0" marR="0" algn="ctr">
                        <a:lnSpc>
                          <a:spcPct val="115000"/>
                        </a:lnSpc>
                        <a:spcBef>
                          <a:spcPts val="0"/>
                        </a:spcBef>
                        <a:spcAft>
                          <a:spcPts val="0"/>
                        </a:spcAft>
                      </a:pPr>
                      <a:r>
                        <a:rPr lang="en-US" sz="800">
                          <a:effectLst/>
                        </a:rPr>
                        <a:t>p  &lt; .001</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Perception of Parents</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11.89</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12.73</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t(616) = -4.121, </a:t>
                      </a:r>
                      <a:endParaRPr lang="en-US" sz="700">
                        <a:effectLst/>
                      </a:endParaRPr>
                    </a:p>
                    <a:p>
                      <a:pPr marL="0" marR="0" algn="ctr">
                        <a:lnSpc>
                          <a:spcPct val="115000"/>
                        </a:lnSpc>
                        <a:spcBef>
                          <a:spcPts val="0"/>
                        </a:spcBef>
                        <a:spcAft>
                          <a:spcPts val="0"/>
                        </a:spcAft>
                      </a:pPr>
                      <a:r>
                        <a:rPr lang="en-US" sz="800">
                          <a:effectLst/>
                        </a:rPr>
                        <a:t>p  &lt; .001</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Perception of Own Behavior</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7.14</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7.64</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t(526) = 22.877, </a:t>
                      </a:r>
                      <a:endParaRPr lang="en-US" sz="700">
                        <a:effectLst/>
                      </a:endParaRPr>
                    </a:p>
                    <a:p>
                      <a:pPr marL="0" marR="0" algn="ctr">
                        <a:lnSpc>
                          <a:spcPct val="115000"/>
                        </a:lnSpc>
                        <a:spcBef>
                          <a:spcPts val="0"/>
                        </a:spcBef>
                        <a:spcAft>
                          <a:spcPts val="0"/>
                        </a:spcAft>
                      </a:pPr>
                      <a:r>
                        <a:rPr lang="en-US" sz="800">
                          <a:effectLst/>
                        </a:rPr>
                        <a:t>p  &lt; .05</a:t>
                      </a:r>
                      <a:endParaRPr lang="en-US" sz="700">
                        <a:effectLst/>
                        <a:latin typeface="Calibri"/>
                        <a:ea typeface="Calibri"/>
                        <a:cs typeface="Times New Roman"/>
                      </a:endParaRPr>
                    </a:p>
                  </a:txBody>
                  <a:tcPr marL="43609" marR="43609" marT="0" marB="0"/>
                </a:tc>
              </a:tr>
              <a:tr h="317963">
                <a:tc>
                  <a:txBody>
                    <a:bodyPr/>
                    <a:lstStyle/>
                    <a:p>
                      <a:pPr marL="0" marR="0">
                        <a:lnSpc>
                          <a:spcPct val="115000"/>
                        </a:lnSpc>
                        <a:spcBef>
                          <a:spcPts val="0"/>
                        </a:spcBef>
                        <a:spcAft>
                          <a:spcPts val="0"/>
                        </a:spcAft>
                      </a:pPr>
                      <a:r>
                        <a:rPr lang="en-US" sz="800">
                          <a:effectLst/>
                        </a:rPr>
                        <a:t>Perception of School Environment</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7.58</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7.67</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Groups are equivalent</a:t>
                      </a:r>
                      <a:endParaRPr lang="en-US" sz="700">
                        <a:effectLst/>
                        <a:latin typeface="Calibri"/>
                        <a:ea typeface="Calibri"/>
                        <a:cs typeface="Times New Roman"/>
                      </a:endParaRPr>
                    </a:p>
                  </a:txBody>
                  <a:tcPr marL="43609" marR="43609" marT="0" marB="0"/>
                </a:tc>
              </a:tr>
              <a:tr h="318407">
                <a:tc>
                  <a:txBody>
                    <a:bodyPr/>
                    <a:lstStyle/>
                    <a:p>
                      <a:pPr marL="0" marR="0">
                        <a:lnSpc>
                          <a:spcPct val="115000"/>
                        </a:lnSpc>
                        <a:spcBef>
                          <a:spcPts val="0"/>
                        </a:spcBef>
                        <a:spcAft>
                          <a:spcPts val="0"/>
                        </a:spcAft>
                      </a:pPr>
                      <a:r>
                        <a:rPr lang="en-US" sz="800">
                          <a:effectLst/>
                        </a:rPr>
                        <a:t>Perception of Relationships</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12.76</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a:effectLst/>
                        </a:rPr>
                        <a:t>13.16</a:t>
                      </a:r>
                      <a:endParaRPr lang="en-US" sz="700">
                        <a:effectLst/>
                        <a:latin typeface="Calibri"/>
                        <a:ea typeface="Calibri"/>
                        <a:cs typeface="Times New Roman"/>
                      </a:endParaRPr>
                    </a:p>
                  </a:txBody>
                  <a:tcPr marL="43609" marR="43609" marT="0" marB="0"/>
                </a:tc>
                <a:tc>
                  <a:txBody>
                    <a:bodyPr/>
                    <a:lstStyle/>
                    <a:p>
                      <a:pPr marL="0" marR="0" algn="ctr">
                        <a:lnSpc>
                          <a:spcPct val="115000"/>
                        </a:lnSpc>
                        <a:spcBef>
                          <a:spcPts val="0"/>
                        </a:spcBef>
                        <a:spcAft>
                          <a:spcPts val="0"/>
                        </a:spcAft>
                      </a:pPr>
                      <a:r>
                        <a:rPr lang="en-US" sz="800" dirty="0">
                          <a:effectLst/>
                        </a:rPr>
                        <a:t>t(510) = -2.190, </a:t>
                      </a:r>
                      <a:endParaRPr lang="en-US" sz="700" dirty="0">
                        <a:effectLst/>
                      </a:endParaRPr>
                    </a:p>
                    <a:p>
                      <a:pPr marL="0" marR="0" algn="ctr">
                        <a:lnSpc>
                          <a:spcPct val="115000"/>
                        </a:lnSpc>
                        <a:spcBef>
                          <a:spcPts val="0"/>
                        </a:spcBef>
                        <a:spcAft>
                          <a:spcPts val="0"/>
                        </a:spcAft>
                      </a:pPr>
                      <a:r>
                        <a:rPr lang="en-US" sz="800" dirty="0">
                          <a:effectLst/>
                        </a:rPr>
                        <a:t>p  &lt; .05</a:t>
                      </a:r>
                      <a:endParaRPr lang="en-US" sz="700" dirty="0">
                        <a:effectLst/>
                        <a:latin typeface="Calibri"/>
                        <a:ea typeface="Calibri"/>
                        <a:cs typeface="Times New Roman"/>
                      </a:endParaRPr>
                    </a:p>
                  </a:txBody>
                  <a:tcPr marL="43609" marR="43609" marT="0" marB="0"/>
                </a:tc>
              </a:tr>
            </a:tbl>
          </a:graphicData>
        </a:graphic>
      </p:graphicFrame>
      <p:sp>
        <p:nvSpPr>
          <p:cNvPr id="3" name="Title 2"/>
          <p:cNvSpPr>
            <a:spLocks noGrp="1"/>
          </p:cNvSpPr>
          <p:nvPr>
            <p:ph type="title"/>
          </p:nvPr>
        </p:nvSpPr>
        <p:spPr/>
        <p:txBody>
          <a:bodyPr/>
          <a:lstStyle/>
          <a:p>
            <a:r>
              <a:rPr lang="en-US" sz="2800" dirty="0" smtClean="0"/>
              <a:t>3-5</a:t>
            </a:r>
            <a:endParaRPr lang="en-US" sz="2800" dirty="0"/>
          </a:p>
        </p:txBody>
      </p:sp>
    </p:spTree>
    <p:extLst>
      <p:ext uri="{BB962C8B-B14F-4D97-AF65-F5344CB8AC3E}">
        <p14:creationId xmlns:p14="http://schemas.microsoft.com/office/powerpoint/2010/main" val="17746430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4038600" cy="4419600"/>
          </a:xfrm>
        </p:spPr>
        <p:txBody>
          <a:bodyPr>
            <a:normAutofit/>
          </a:bodyPr>
          <a:lstStyle/>
          <a:p>
            <a:pPr marL="0" indent="0">
              <a:buNone/>
            </a:pPr>
            <a:r>
              <a:rPr lang="en-US" u="sng" dirty="0" smtClean="0"/>
              <a:t>Native American students</a:t>
            </a:r>
            <a:r>
              <a:rPr lang="en-US" dirty="0" smtClean="0"/>
              <a:t>:</a:t>
            </a:r>
          </a:p>
          <a:p>
            <a:pPr marL="0" indent="0">
              <a:buNone/>
            </a:pPr>
            <a:endParaRPr lang="en-US" dirty="0" smtClean="0"/>
          </a:p>
          <a:p>
            <a:r>
              <a:rPr lang="en-US" dirty="0" smtClean="0"/>
              <a:t>Total: 485 (44% boys</a:t>
            </a:r>
            <a:r>
              <a:rPr lang="en-US" dirty="0"/>
              <a:t>). </a:t>
            </a:r>
            <a:endParaRPr lang="en-US" dirty="0" smtClean="0"/>
          </a:p>
          <a:p>
            <a:r>
              <a:rPr lang="en-US" dirty="0" smtClean="0"/>
              <a:t>SES: 50% received </a:t>
            </a:r>
            <a:r>
              <a:rPr lang="en-US" dirty="0"/>
              <a:t>free </a:t>
            </a:r>
            <a:r>
              <a:rPr lang="en-US" dirty="0" smtClean="0"/>
              <a:t>lunch</a:t>
            </a:r>
          </a:p>
          <a:p>
            <a:r>
              <a:rPr lang="en-US" dirty="0" smtClean="0"/>
              <a:t>Family Structure: Approximately 33% </a:t>
            </a:r>
            <a:r>
              <a:rPr lang="en-US" dirty="0"/>
              <a:t>lived with both biological parents. </a:t>
            </a:r>
          </a:p>
        </p:txBody>
      </p:sp>
      <p:sp>
        <p:nvSpPr>
          <p:cNvPr id="3" name="Title 2"/>
          <p:cNvSpPr>
            <a:spLocks noGrp="1"/>
          </p:cNvSpPr>
          <p:nvPr>
            <p:ph type="title"/>
          </p:nvPr>
        </p:nvSpPr>
        <p:spPr/>
        <p:txBody>
          <a:bodyPr/>
          <a:lstStyle/>
          <a:p>
            <a:r>
              <a:rPr lang="en-US" sz="4400" dirty="0" smtClean="0"/>
              <a:t>6-12</a:t>
            </a:r>
            <a:endParaRPr lang="en-US" sz="4400" dirty="0"/>
          </a:p>
        </p:txBody>
      </p:sp>
      <p:sp>
        <p:nvSpPr>
          <p:cNvPr id="4" name="Content Placeholder 1"/>
          <p:cNvSpPr txBox="1">
            <a:spLocks/>
          </p:cNvSpPr>
          <p:nvPr/>
        </p:nvSpPr>
        <p:spPr>
          <a:xfrm>
            <a:off x="4419600" y="2286000"/>
            <a:ext cx="4272803" cy="4038600"/>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u="sng" dirty="0" smtClean="0"/>
              <a:t>White students</a:t>
            </a:r>
            <a:r>
              <a:rPr lang="en-US" dirty="0" smtClean="0"/>
              <a:t>:</a:t>
            </a:r>
          </a:p>
          <a:p>
            <a:pPr marL="0" indent="0">
              <a:buNone/>
            </a:pPr>
            <a:endParaRPr lang="en-US" dirty="0" smtClean="0"/>
          </a:p>
          <a:p>
            <a:r>
              <a:rPr lang="en-US" dirty="0" smtClean="0"/>
              <a:t>Total: 1358 (51% boys</a:t>
            </a:r>
            <a:r>
              <a:rPr lang="en-US" dirty="0"/>
              <a:t>). </a:t>
            </a:r>
            <a:endParaRPr lang="en-US" dirty="0" smtClean="0"/>
          </a:p>
          <a:p>
            <a:r>
              <a:rPr lang="en-US" dirty="0" smtClean="0"/>
              <a:t>SES: 23% received free lunch</a:t>
            </a:r>
          </a:p>
          <a:p>
            <a:r>
              <a:rPr lang="en-US" dirty="0" smtClean="0"/>
              <a:t>Family Structure: Approximately 65% </a:t>
            </a:r>
            <a:r>
              <a:rPr lang="en-US" dirty="0"/>
              <a:t>lived with both biological parents.</a:t>
            </a:r>
          </a:p>
        </p:txBody>
      </p:sp>
    </p:spTree>
    <p:extLst>
      <p:ext uri="{BB962C8B-B14F-4D97-AF65-F5344CB8AC3E}">
        <p14:creationId xmlns:p14="http://schemas.microsoft.com/office/powerpoint/2010/main" val="1823059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4038600" cy="4419600"/>
          </a:xfrm>
        </p:spPr>
        <p:txBody>
          <a:bodyPr>
            <a:normAutofit fontScale="85000" lnSpcReduction="10000"/>
          </a:bodyPr>
          <a:lstStyle/>
          <a:p>
            <a:pPr marL="0" indent="0">
              <a:buNone/>
            </a:pPr>
            <a:r>
              <a:rPr lang="en-US" sz="2600" u="sng" dirty="0" smtClean="0"/>
              <a:t>Native American students</a:t>
            </a:r>
            <a:r>
              <a:rPr lang="en-US" sz="2600" dirty="0" smtClean="0"/>
              <a:t>:</a:t>
            </a:r>
          </a:p>
          <a:p>
            <a:pPr marL="0" indent="0">
              <a:buNone/>
            </a:pPr>
            <a:endParaRPr lang="en-US" dirty="0" smtClean="0"/>
          </a:p>
          <a:p>
            <a:r>
              <a:rPr lang="en-US" dirty="0"/>
              <a:t>While approximately one third had never been involved in disciplinary problems (29.1%), 40</a:t>
            </a:r>
            <a:r>
              <a:rPr lang="en-US" dirty="0" smtClean="0"/>
              <a:t>% </a:t>
            </a:r>
            <a:r>
              <a:rPr lang="en-US" dirty="0"/>
              <a:t>received a minimum of 6 and up to 39 disciplinary sanctions. Absenteeism and tardiness were prevalent in this group, about 50% of students were absent from school between 10 and 69 times and 46% of them arrived late at school between 10 and 251 times.</a:t>
            </a:r>
          </a:p>
        </p:txBody>
      </p:sp>
      <p:sp>
        <p:nvSpPr>
          <p:cNvPr id="3" name="Title 2"/>
          <p:cNvSpPr>
            <a:spLocks noGrp="1"/>
          </p:cNvSpPr>
          <p:nvPr>
            <p:ph type="title"/>
          </p:nvPr>
        </p:nvSpPr>
        <p:spPr/>
        <p:txBody>
          <a:bodyPr/>
          <a:lstStyle/>
          <a:p>
            <a:r>
              <a:rPr lang="en-US" sz="4400" dirty="0"/>
              <a:t>6</a:t>
            </a:r>
            <a:r>
              <a:rPr lang="en-US" sz="4400" dirty="0" smtClean="0"/>
              <a:t>-12</a:t>
            </a:r>
            <a:endParaRPr lang="en-US" sz="4400" dirty="0"/>
          </a:p>
        </p:txBody>
      </p:sp>
      <p:sp>
        <p:nvSpPr>
          <p:cNvPr id="4" name="Content Placeholder 1"/>
          <p:cNvSpPr txBox="1">
            <a:spLocks/>
          </p:cNvSpPr>
          <p:nvPr/>
        </p:nvSpPr>
        <p:spPr>
          <a:xfrm>
            <a:off x="4419600" y="2362200"/>
            <a:ext cx="4495800" cy="4038600"/>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sz="2200" u="sng" dirty="0" smtClean="0"/>
              <a:t>White students</a:t>
            </a:r>
            <a:r>
              <a:rPr lang="en-US" sz="2200" dirty="0" smtClean="0"/>
              <a:t>:</a:t>
            </a:r>
          </a:p>
          <a:p>
            <a:endParaRPr lang="en-US" sz="2000" dirty="0" smtClean="0"/>
          </a:p>
          <a:p>
            <a:r>
              <a:rPr lang="en-US" sz="2000" dirty="0"/>
              <a:t>While approximately one third had never been involved in disciplinary problems (34.6%), 15</a:t>
            </a:r>
            <a:r>
              <a:rPr lang="en-US" sz="2000" dirty="0" smtClean="0"/>
              <a:t>% </a:t>
            </a:r>
            <a:r>
              <a:rPr lang="en-US" sz="2000" dirty="0"/>
              <a:t>received a minimum of 6 and up to 16 disciplinary sanctions. Absenteeism and tardiness were prevalent in this group, about 54% of students were absent from school between 10 and 120 times and 27% of them arrived late at school between 10 and 223 times.</a:t>
            </a:r>
          </a:p>
        </p:txBody>
      </p:sp>
    </p:spTree>
    <p:extLst>
      <p:ext uri="{BB962C8B-B14F-4D97-AF65-F5344CB8AC3E}">
        <p14:creationId xmlns:p14="http://schemas.microsoft.com/office/powerpoint/2010/main" val="3513566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t>6-12</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4282124789"/>
              </p:ext>
            </p:extLst>
          </p:nvPr>
        </p:nvGraphicFramePr>
        <p:xfrm>
          <a:off x="1752600" y="2057400"/>
          <a:ext cx="5638800" cy="4572001"/>
        </p:xfrm>
        <a:graphic>
          <a:graphicData uri="http://schemas.openxmlformats.org/drawingml/2006/table">
            <a:tbl>
              <a:tblPr firstRow="1" firstCol="1" bandRow="1">
                <a:tableStyleId>{5C22544A-7EE6-4342-B048-85BDC9FD1C3A}</a:tableStyleId>
              </a:tblPr>
              <a:tblGrid>
                <a:gridCol w="2418266"/>
                <a:gridCol w="698483"/>
                <a:gridCol w="734139"/>
                <a:gridCol w="1787912"/>
              </a:tblGrid>
              <a:tr h="677332">
                <a:tc>
                  <a:txBody>
                    <a:bodyPr/>
                    <a:lstStyle/>
                    <a:p>
                      <a:pPr marL="0" marR="0" algn="r">
                        <a:lnSpc>
                          <a:spcPct val="115000"/>
                        </a:lnSpc>
                        <a:spcBef>
                          <a:spcPts val="0"/>
                        </a:spcBef>
                        <a:spcAft>
                          <a:spcPts val="0"/>
                        </a:spcAft>
                      </a:pPr>
                      <a:r>
                        <a:rPr lang="en-US" sz="800" dirty="0">
                          <a:effectLst/>
                        </a:rPr>
                        <a:t>Ethnicity </a:t>
                      </a:r>
                    </a:p>
                    <a:p>
                      <a:pPr marL="0" marR="0">
                        <a:lnSpc>
                          <a:spcPct val="115000"/>
                        </a:lnSpc>
                        <a:spcBef>
                          <a:spcPts val="0"/>
                        </a:spcBef>
                        <a:spcAft>
                          <a:spcPts val="0"/>
                        </a:spcAft>
                      </a:pPr>
                      <a:r>
                        <a:rPr lang="en-US" sz="800" dirty="0">
                          <a:effectLst/>
                        </a:rPr>
                        <a:t>Variable</a:t>
                      </a:r>
                      <a:endParaRPr lang="en-US" sz="800" dirty="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Native American</a:t>
                      </a:r>
                    </a:p>
                    <a:p>
                      <a:pPr marL="0" marR="0" algn="ctr">
                        <a:lnSpc>
                          <a:spcPct val="115000"/>
                        </a:lnSpc>
                        <a:spcBef>
                          <a:spcPts val="0"/>
                        </a:spcBef>
                        <a:spcAft>
                          <a:spcPts val="0"/>
                        </a:spcAft>
                      </a:pPr>
                      <a:r>
                        <a:rPr lang="en-US" sz="800">
                          <a:effectLst/>
                        </a:rPr>
                        <a:t>M</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White</a:t>
                      </a:r>
                    </a:p>
                    <a:p>
                      <a:pPr marL="0" marR="0" algn="ctr">
                        <a:lnSpc>
                          <a:spcPct val="115000"/>
                        </a:lnSpc>
                        <a:spcBef>
                          <a:spcPts val="0"/>
                        </a:spcBef>
                        <a:spcAft>
                          <a:spcPts val="0"/>
                        </a:spcAft>
                      </a:pPr>
                      <a:r>
                        <a:rPr lang="en-US" sz="800">
                          <a:effectLst/>
                        </a:rPr>
                        <a:t> </a:t>
                      </a:r>
                    </a:p>
                    <a:p>
                      <a:pPr marL="0" marR="0" algn="ctr">
                        <a:lnSpc>
                          <a:spcPct val="115000"/>
                        </a:lnSpc>
                        <a:spcBef>
                          <a:spcPts val="0"/>
                        </a:spcBef>
                        <a:spcAft>
                          <a:spcPts val="0"/>
                        </a:spcAft>
                      </a:pPr>
                      <a:r>
                        <a:rPr lang="en-US" sz="800">
                          <a:effectLst/>
                        </a:rPr>
                        <a:t>M</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 value and Level of Statistical Significance</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MCA Math</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46.40</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51.77</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t(627) = -3.391, </a:t>
                      </a:r>
                    </a:p>
                    <a:p>
                      <a:pPr marL="0" marR="0" algn="ctr">
                        <a:lnSpc>
                          <a:spcPct val="115000"/>
                        </a:lnSpc>
                        <a:spcBef>
                          <a:spcPts val="0"/>
                        </a:spcBef>
                        <a:spcAft>
                          <a:spcPts val="0"/>
                        </a:spcAft>
                      </a:pPr>
                      <a:r>
                        <a:rPr lang="en-US" sz="800">
                          <a:effectLst/>
                        </a:rPr>
                        <a:t>p  &lt; .001</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MCA Reading</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52.85</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59.98</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t(873) = -6.551, </a:t>
                      </a:r>
                    </a:p>
                    <a:p>
                      <a:pPr marL="0" marR="0" algn="ctr">
                        <a:lnSpc>
                          <a:spcPct val="115000"/>
                        </a:lnSpc>
                        <a:spcBef>
                          <a:spcPts val="0"/>
                        </a:spcBef>
                        <a:spcAft>
                          <a:spcPts val="0"/>
                        </a:spcAft>
                      </a:pPr>
                      <a:r>
                        <a:rPr lang="en-US" sz="800">
                          <a:effectLst/>
                        </a:rPr>
                        <a:t>p &lt; .001</a:t>
                      </a:r>
                      <a:endParaRPr lang="en-US" sz="800">
                        <a:effectLst/>
                        <a:latin typeface="Calibri"/>
                        <a:ea typeface="Calibri"/>
                        <a:cs typeface="Times New Roman"/>
                      </a:endParaRPr>
                    </a:p>
                  </a:txBody>
                  <a:tcPr marL="46839" marR="46839" marT="0" marB="0"/>
                </a:tc>
              </a:tr>
              <a:tr h="169333">
                <a:tc>
                  <a:txBody>
                    <a:bodyPr/>
                    <a:lstStyle/>
                    <a:p>
                      <a:pPr marL="0" marR="0">
                        <a:lnSpc>
                          <a:spcPct val="115000"/>
                        </a:lnSpc>
                        <a:spcBef>
                          <a:spcPts val="0"/>
                        </a:spcBef>
                        <a:spcAft>
                          <a:spcPts val="0"/>
                        </a:spcAft>
                      </a:pPr>
                      <a:r>
                        <a:rPr lang="en-US" sz="800">
                          <a:effectLst/>
                        </a:rPr>
                        <a:t>MAP Math</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228.32</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227.49</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Groups are equivalent</a:t>
                      </a:r>
                      <a:endParaRPr lang="en-US" sz="800">
                        <a:effectLst/>
                        <a:latin typeface="Calibri"/>
                        <a:ea typeface="Calibri"/>
                        <a:cs typeface="Times New Roman"/>
                      </a:endParaRPr>
                    </a:p>
                  </a:txBody>
                  <a:tcPr marL="46839" marR="46839" marT="0" marB="0"/>
                </a:tc>
              </a:tr>
              <a:tr h="169333">
                <a:tc>
                  <a:txBody>
                    <a:bodyPr/>
                    <a:lstStyle/>
                    <a:p>
                      <a:pPr marL="0" marR="0">
                        <a:lnSpc>
                          <a:spcPct val="115000"/>
                        </a:lnSpc>
                        <a:spcBef>
                          <a:spcPts val="0"/>
                        </a:spcBef>
                        <a:spcAft>
                          <a:spcPts val="0"/>
                        </a:spcAft>
                      </a:pPr>
                      <a:r>
                        <a:rPr lang="en-US" sz="800">
                          <a:effectLst/>
                        </a:rPr>
                        <a:t>MAP Reading</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212.54</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213.96</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Groups are equivalent</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Discipline</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4.78</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2.56</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t(248) = 3.319, </a:t>
                      </a:r>
                    </a:p>
                    <a:p>
                      <a:pPr marL="0" marR="0" algn="ctr">
                        <a:lnSpc>
                          <a:spcPct val="115000"/>
                        </a:lnSpc>
                        <a:spcBef>
                          <a:spcPts val="0"/>
                        </a:spcBef>
                        <a:spcAft>
                          <a:spcPts val="0"/>
                        </a:spcAft>
                      </a:pPr>
                      <a:r>
                        <a:rPr lang="en-US" sz="800">
                          <a:effectLst/>
                        </a:rPr>
                        <a:t>p  &lt; .001</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Absenteeism</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12.32</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9.10</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t(1279) = 4.890, </a:t>
                      </a:r>
                    </a:p>
                    <a:p>
                      <a:pPr marL="0" marR="0" algn="ctr">
                        <a:lnSpc>
                          <a:spcPct val="115000"/>
                        </a:lnSpc>
                        <a:spcBef>
                          <a:spcPts val="0"/>
                        </a:spcBef>
                        <a:spcAft>
                          <a:spcPts val="0"/>
                        </a:spcAft>
                      </a:pPr>
                      <a:r>
                        <a:rPr lang="en-US" sz="800">
                          <a:effectLst/>
                        </a:rPr>
                        <a:t>p  &lt; .001</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Tardiness</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15.32</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11.20</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t(1097) = 2.262, </a:t>
                      </a:r>
                    </a:p>
                    <a:p>
                      <a:pPr marL="0" marR="0" algn="ctr">
                        <a:lnSpc>
                          <a:spcPct val="115000"/>
                        </a:lnSpc>
                        <a:spcBef>
                          <a:spcPts val="0"/>
                        </a:spcBef>
                        <a:spcAft>
                          <a:spcPts val="0"/>
                        </a:spcAft>
                      </a:pPr>
                      <a:r>
                        <a:rPr lang="en-US" sz="800">
                          <a:effectLst/>
                        </a:rPr>
                        <a:t>p  &lt; .05</a:t>
                      </a:r>
                      <a:endParaRPr lang="en-US" sz="800">
                        <a:effectLst/>
                        <a:latin typeface="Calibri"/>
                        <a:ea typeface="Calibri"/>
                        <a:cs typeface="Times New Roman"/>
                      </a:endParaRPr>
                    </a:p>
                  </a:txBody>
                  <a:tcPr marL="46839" marR="46839" marT="0" marB="0"/>
                </a:tc>
              </a:tr>
              <a:tr h="169333">
                <a:tc>
                  <a:txBody>
                    <a:bodyPr/>
                    <a:lstStyle/>
                    <a:p>
                      <a:pPr marL="0" marR="0">
                        <a:lnSpc>
                          <a:spcPct val="115000"/>
                        </a:lnSpc>
                        <a:spcBef>
                          <a:spcPts val="0"/>
                        </a:spcBef>
                        <a:spcAft>
                          <a:spcPts val="0"/>
                        </a:spcAft>
                      </a:pPr>
                      <a:r>
                        <a:rPr lang="en-US" sz="800">
                          <a:effectLst/>
                        </a:rPr>
                        <a:t>Perception of Self</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16.35</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16.58</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dirty="0">
                          <a:effectLst/>
                        </a:rPr>
                        <a:t>Groups are equivalent</a:t>
                      </a:r>
                      <a:endParaRPr lang="en-US" sz="800" dirty="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Perception of Teacher</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58.23</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60.17</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t(1523) = -3.629, </a:t>
                      </a:r>
                    </a:p>
                    <a:p>
                      <a:pPr marL="0" marR="0" algn="ctr">
                        <a:lnSpc>
                          <a:spcPct val="115000"/>
                        </a:lnSpc>
                        <a:spcBef>
                          <a:spcPts val="0"/>
                        </a:spcBef>
                        <a:spcAft>
                          <a:spcPts val="0"/>
                        </a:spcAft>
                      </a:pPr>
                      <a:r>
                        <a:rPr lang="en-US" sz="800">
                          <a:effectLst/>
                        </a:rPr>
                        <a:t>p  &lt; .001</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Perception of Parents</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73.86</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83.49</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t(1293) = -10.214, </a:t>
                      </a:r>
                    </a:p>
                    <a:p>
                      <a:pPr marL="0" marR="0" algn="ctr">
                        <a:lnSpc>
                          <a:spcPct val="115000"/>
                        </a:lnSpc>
                        <a:spcBef>
                          <a:spcPts val="0"/>
                        </a:spcBef>
                        <a:spcAft>
                          <a:spcPts val="0"/>
                        </a:spcAft>
                      </a:pPr>
                      <a:r>
                        <a:rPr lang="en-US" sz="800">
                          <a:effectLst/>
                        </a:rPr>
                        <a:t>p  &lt; .001</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Perception of Own Behavior</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64.56</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71.98</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t(369) = -6.967, </a:t>
                      </a:r>
                    </a:p>
                    <a:p>
                      <a:pPr marL="0" marR="0" algn="ctr">
                        <a:lnSpc>
                          <a:spcPct val="115000"/>
                        </a:lnSpc>
                        <a:spcBef>
                          <a:spcPts val="0"/>
                        </a:spcBef>
                        <a:spcAft>
                          <a:spcPts val="0"/>
                        </a:spcAft>
                      </a:pPr>
                      <a:r>
                        <a:rPr lang="en-US" sz="800">
                          <a:effectLst/>
                        </a:rPr>
                        <a:t>p  &lt; .001</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Perception of School Environment</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29.83</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30.31</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Groups are equivalent</a:t>
                      </a:r>
                      <a:endParaRPr lang="en-US" sz="800">
                        <a:effectLst/>
                        <a:latin typeface="Calibri"/>
                        <a:ea typeface="Calibri"/>
                        <a:cs typeface="Times New Roman"/>
                      </a:endParaRPr>
                    </a:p>
                  </a:txBody>
                  <a:tcPr marL="46839" marR="46839" marT="0" marB="0"/>
                </a:tc>
              </a:tr>
              <a:tr h="338667">
                <a:tc>
                  <a:txBody>
                    <a:bodyPr/>
                    <a:lstStyle/>
                    <a:p>
                      <a:pPr marL="0" marR="0">
                        <a:lnSpc>
                          <a:spcPct val="115000"/>
                        </a:lnSpc>
                        <a:spcBef>
                          <a:spcPts val="0"/>
                        </a:spcBef>
                        <a:spcAft>
                          <a:spcPts val="0"/>
                        </a:spcAft>
                      </a:pPr>
                      <a:r>
                        <a:rPr lang="en-US" sz="800">
                          <a:effectLst/>
                        </a:rPr>
                        <a:t>Perception of Relationships</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55.22</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a:effectLst/>
                        </a:rPr>
                        <a:t>56.49</a:t>
                      </a:r>
                      <a:endParaRPr lang="en-US" sz="800">
                        <a:effectLst/>
                        <a:latin typeface="Calibri"/>
                        <a:ea typeface="Calibri"/>
                        <a:cs typeface="Times New Roman"/>
                      </a:endParaRPr>
                    </a:p>
                  </a:txBody>
                  <a:tcPr marL="46839" marR="46839" marT="0" marB="0"/>
                </a:tc>
                <a:tc>
                  <a:txBody>
                    <a:bodyPr/>
                    <a:lstStyle/>
                    <a:p>
                      <a:pPr marL="0" marR="0" algn="ctr">
                        <a:lnSpc>
                          <a:spcPct val="115000"/>
                        </a:lnSpc>
                        <a:spcBef>
                          <a:spcPts val="0"/>
                        </a:spcBef>
                        <a:spcAft>
                          <a:spcPts val="0"/>
                        </a:spcAft>
                      </a:pPr>
                      <a:r>
                        <a:rPr lang="en-US" sz="800" dirty="0">
                          <a:effectLst/>
                        </a:rPr>
                        <a:t>t(1338) = -2.322, </a:t>
                      </a:r>
                    </a:p>
                    <a:p>
                      <a:pPr marL="0" marR="0" algn="ctr">
                        <a:lnSpc>
                          <a:spcPct val="115000"/>
                        </a:lnSpc>
                        <a:spcBef>
                          <a:spcPts val="0"/>
                        </a:spcBef>
                        <a:spcAft>
                          <a:spcPts val="0"/>
                        </a:spcAft>
                      </a:pPr>
                      <a:r>
                        <a:rPr lang="en-US" sz="800" dirty="0">
                          <a:effectLst/>
                        </a:rPr>
                        <a:t>p  &lt; .05</a:t>
                      </a:r>
                      <a:endParaRPr lang="en-US" sz="800" dirty="0">
                        <a:effectLst/>
                        <a:latin typeface="Calibri"/>
                        <a:ea typeface="Calibri"/>
                        <a:cs typeface="Times New Roman"/>
                      </a:endParaRPr>
                    </a:p>
                  </a:txBody>
                  <a:tcPr marL="46839" marR="46839" marT="0" marB="0"/>
                </a:tc>
              </a:tr>
            </a:tbl>
          </a:graphicData>
        </a:graphic>
      </p:graphicFrame>
    </p:spTree>
    <p:extLst>
      <p:ext uri="{BB962C8B-B14F-4D97-AF65-F5344CB8AC3E}">
        <p14:creationId xmlns:p14="http://schemas.microsoft.com/office/powerpoint/2010/main" val="2521905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a:pPr>
            <a:r>
              <a:rPr lang="en-US" dirty="0">
                <a:solidFill>
                  <a:schemeClr val="tx1"/>
                </a:solidFill>
              </a:rPr>
              <a:t>Appraisal of Academic Influences </a:t>
            </a:r>
            <a:r>
              <a:rPr lang="en-US" dirty="0" smtClean="0">
                <a:solidFill>
                  <a:schemeClr val="tx1"/>
                </a:solidFill>
              </a:rPr>
              <a:t>Inventory</a:t>
            </a:r>
          </a:p>
          <a:p>
            <a:pPr marL="514350" indent="-514350">
              <a:buFont typeface="+mj-lt"/>
              <a:buAutoNum type="arabicPeriod"/>
            </a:pPr>
            <a:r>
              <a:rPr lang="en-US" dirty="0" smtClean="0">
                <a:solidFill>
                  <a:schemeClr val="tx1"/>
                </a:solidFill>
              </a:rPr>
              <a:t>Outcome Variables (MCA II and MAP) </a:t>
            </a:r>
          </a:p>
          <a:p>
            <a:pPr marL="514350" indent="-514350">
              <a:buFont typeface="+mj-lt"/>
              <a:buAutoNum type="arabicPeriod"/>
            </a:pPr>
            <a:r>
              <a:rPr lang="en-US" dirty="0" smtClean="0">
                <a:solidFill>
                  <a:schemeClr val="tx1"/>
                </a:solidFill>
              </a:rPr>
              <a:t>Predictor Variables (e.g. absenteeism, tardy, free and reduced lunch)</a:t>
            </a:r>
          </a:p>
          <a:p>
            <a:pPr marL="514350" indent="-514350">
              <a:buFont typeface="+mj-lt"/>
              <a:buAutoNum type="arabicPeriod"/>
            </a:pPr>
            <a:r>
              <a:rPr lang="en-US" dirty="0" smtClean="0">
                <a:solidFill>
                  <a:schemeClr val="tx1"/>
                </a:solidFill>
              </a:rPr>
              <a:t>Predictive Models</a:t>
            </a:r>
          </a:p>
          <a:p>
            <a:pPr marL="514350" indent="-514350">
              <a:buFont typeface="+mj-lt"/>
              <a:buAutoNum type="arabicPeriod"/>
            </a:pPr>
            <a:r>
              <a:rPr lang="en-US" dirty="0" smtClean="0">
                <a:solidFill>
                  <a:schemeClr val="tx1"/>
                </a:solidFill>
              </a:rPr>
              <a:t>Differences and similarities between the American Indian and White populations</a:t>
            </a:r>
          </a:p>
          <a:p>
            <a:pPr marL="0" indent="0">
              <a:buNone/>
            </a:pPr>
            <a:endParaRPr lang="en-US" dirty="0" smtClean="0"/>
          </a:p>
          <a:p>
            <a:endParaRPr lang="en-US" dirty="0" smtClean="0"/>
          </a:p>
        </p:txBody>
      </p:sp>
      <p:sp>
        <p:nvSpPr>
          <p:cNvPr id="2" name="Title 1"/>
          <p:cNvSpPr>
            <a:spLocks noGrp="1"/>
          </p:cNvSpPr>
          <p:nvPr>
            <p:ph type="title"/>
          </p:nvPr>
        </p:nvSpPr>
        <p:spPr/>
        <p:txBody>
          <a:bodyPr/>
          <a:lstStyle/>
          <a:p>
            <a:r>
              <a:rPr lang="en-US" dirty="0" smtClean="0"/>
              <a:t>Quantitative Findings</a:t>
            </a:r>
            <a:endParaRPr lang="en-US" dirty="0"/>
          </a:p>
        </p:txBody>
      </p:sp>
    </p:spTree>
    <p:extLst>
      <p:ext uri="{BB962C8B-B14F-4D97-AF65-F5344CB8AC3E}">
        <p14:creationId xmlns:p14="http://schemas.microsoft.com/office/powerpoint/2010/main" val="14860691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Parents, Teachers, and Students</a:t>
            </a:r>
          </a:p>
          <a:p>
            <a:r>
              <a:rPr lang="en-US" dirty="0" smtClean="0"/>
              <a:t>Process of analysis</a:t>
            </a:r>
          </a:p>
          <a:p>
            <a:r>
              <a:rPr lang="en-US" dirty="0" smtClean="0"/>
              <a:t>Narrative data</a:t>
            </a:r>
          </a:p>
          <a:p>
            <a:r>
              <a:rPr lang="en-US" dirty="0" smtClean="0"/>
              <a:t>Generalized and specific themes to school districts</a:t>
            </a:r>
          </a:p>
          <a:p>
            <a:endParaRPr lang="en-US" dirty="0" smtClean="0"/>
          </a:p>
          <a:p>
            <a:endParaRPr lang="en-US" dirty="0"/>
          </a:p>
        </p:txBody>
      </p:sp>
      <p:sp>
        <p:nvSpPr>
          <p:cNvPr id="2" name="Title 1"/>
          <p:cNvSpPr>
            <a:spLocks noGrp="1"/>
          </p:cNvSpPr>
          <p:nvPr>
            <p:ph type="title"/>
          </p:nvPr>
        </p:nvSpPr>
        <p:spPr/>
        <p:txBody>
          <a:bodyPr/>
          <a:lstStyle/>
          <a:p>
            <a:r>
              <a:rPr lang="en-US" sz="4800" dirty="0" smtClean="0"/>
              <a:t>Descriptive and Qualitative Findings</a:t>
            </a:r>
            <a:endParaRPr lang="en-US" sz="4800" dirty="0"/>
          </a:p>
        </p:txBody>
      </p:sp>
    </p:spTree>
    <p:extLst>
      <p:ext uri="{BB962C8B-B14F-4D97-AF65-F5344CB8AC3E}">
        <p14:creationId xmlns:p14="http://schemas.microsoft.com/office/powerpoint/2010/main" val="4315426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a:t>
            </a:r>
            <a:r>
              <a:rPr lang="en-US" sz="3600" dirty="0" smtClean="0"/>
              <a:t>: Bagley</a:t>
            </a:r>
            <a:br>
              <a:rPr lang="en-US" sz="3600" dirty="0" smtClean="0"/>
            </a:br>
            <a:r>
              <a:rPr lang="en-US" sz="2800" dirty="0" smtClean="0"/>
              <a:t>(Self-Perception Construct)</a:t>
            </a:r>
            <a:endParaRPr lang="en-US" sz="2800" dirty="0"/>
          </a:p>
        </p:txBody>
      </p:sp>
      <p:sp>
        <p:nvSpPr>
          <p:cNvPr id="3" name="Content Placeholder 2"/>
          <p:cNvSpPr>
            <a:spLocks noGrp="1"/>
          </p:cNvSpPr>
          <p:nvPr>
            <p:ph idx="1"/>
          </p:nvPr>
        </p:nvSpPr>
        <p:spPr/>
        <p:txBody>
          <a:bodyPr>
            <a:normAutofit fontScale="92500"/>
          </a:bodyPr>
          <a:lstStyle/>
          <a:p>
            <a:r>
              <a:rPr lang="en-US" dirty="0" smtClean="0"/>
              <a:t>Nearly ½ of children in grades 3-5 do not like reading.</a:t>
            </a:r>
          </a:p>
          <a:p>
            <a:pPr lvl="1"/>
            <a:r>
              <a:rPr lang="en-US" dirty="0" smtClean="0"/>
              <a:t>3 times the dislike level of the overall White and AI populations</a:t>
            </a:r>
          </a:p>
          <a:p>
            <a:pPr lvl="1"/>
            <a:r>
              <a:rPr lang="en-US" dirty="0" smtClean="0"/>
              <a:t>Pre-assessment</a:t>
            </a:r>
          </a:p>
          <a:p>
            <a:pPr lvl="1"/>
            <a:r>
              <a:rPr lang="en-US" dirty="0" smtClean="0"/>
              <a:t>Leveling</a:t>
            </a:r>
          </a:p>
          <a:p>
            <a:r>
              <a:rPr lang="en-US" dirty="0" smtClean="0"/>
              <a:t>Children find math to be very hard and don’t like it.</a:t>
            </a:r>
          </a:p>
          <a:p>
            <a:pPr lvl="1"/>
            <a:r>
              <a:rPr lang="en-US" dirty="0" smtClean="0"/>
              <a:t>10% (1/3) higher dislike than the overall White and AI populations in grades 3-5</a:t>
            </a:r>
          </a:p>
          <a:p>
            <a:pPr lvl="1"/>
            <a:r>
              <a:rPr lang="en-US" dirty="0" smtClean="0"/>
              <a:t>½ of students in grades 6-12 identify math as the hardest subject and 7 in 10 teachers agree.</a:t>
            </a:r>
            <a:endParaRPr lang="en-US" dirty="0"/>
          </a:p>
        </p:txBody>
      </p:sp>
    </p:spTree>
    <p:extLst>
      <p:ext uri="{BB962C8B-B14F-4D97-AF65-F5344CB8AC3E}">
        <p14:creationId xmlns:p14="http://schemas.microsoft.com/office/powerpoint/2010/main" val="3104599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Bagley</a:t>
            </a:r>
            <a:br>
              <a:rPr lang="en-US" sz="3600" dirty="0"/>
            </a:br>
            <a:r>
              <a:rPr lang="en-US" sz="2800" dirty="0" smtClean="0"/>
              <a:t>(Teacher Construct)</a:t>
            </a:r>
            <a:endParaRPr lang="en-US" sz="2800" dirty="0"/>
          </a:p>
        </p:txBody>
      </p:sp>
      <p:sp>
        <p:nvSpPr>
          <p:cNvPr id="3" name="Content Placeholder 2"/>
          <p:cNvSpPr>
            <a:spLocks noGrp="1"/>
          </p:cNvSpPr>
          <p:nvPr>
            <p:ph idx="1"/>
          </p:nvPr>
        </p:nvSpPr>
        <p:spPr/>
        <p:txBody>
          <a:bodyPr/>
          <a:lstStyle/>
          <a:p>
            <a:r>
              <a:rPr lang="en-US" dirty="0" smtClean="0"/>
              <a:t>Utilize more technology in the classroom.</a:t>
            </a:r>
          </a:p>
          <a:p>
            <a:pPr lvl="1"/>
            <a:r>
              <a:rPr lang="en-US" dirty="0" smtClean="0"/>
              <a:t>Only 46% of Bagley teachers agree that Bagley teachers use technology regularly in the classroom versus 68% of the overall teacher population.</a:t>
            </a:r>
          </a:p>
          <a:p>
            <a:pPr lvl="1"/>
            <a:r>
              <a:rPr lang="en-US" dirty="0" smtClean="0"/>
              <a:t>A majority of students would agree to greater engagement when technology is used.</a:t>
            </a:r>
          </a:p>
          <a:p>
            <a:pPr lvl="1"/>
            <a:r>
              <a:rPr lang="en-US" dirty="0" smtClean="0"/>
              <a:t>Professional development (technology integration) should occur.</a:t>
            </a:r>
            <a:endParaRPr lang="en-US" dirty="0"/>
          </a:p>
        </p:txBody>
      </p:sp>
    </p:spTree>
    <p:extLst>
      <p:ext uri="{BB962C8B-B14F-4D97-AF65-F5344CB8AC3E}">
        <p14:creationId xmlns:p14="http://schemas.microsoft.com/office/powerpoint/2010/main" val="40861095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Bagley</a:t>
            </a:r>
            <a:br>
              <a:rPr lang="en-US" sz="3600" dirty="0"/>
            </a:br>
            <a:r>
              <a:rPr lang="en-US" sz="2800" dirty="0" smtClean="0"/>
              <a:t>(School Environment Construct)</a:t>
            </a:r>
            <a:endParaRPr lang="en-US" sz="2800" dirty="0"/>
          </a:p>
        </p:txBody>
      </p:sp>
      <p:sp>
        <p:nvSpPr>
          <p:cNvPr id="3" name="Content Placeholder 2"/>
          <p:cNvSpPr>
            <a:spLocks noGrp="1"/>
          </p:cNvSpPr>
          <p:nvPr>
            <p:ph idx="1"/>
          </p:nvPr>
        </p:nvSpPr>
        <p:spPr/>
        <p:txBody>
          <a:bodyPr>
            <a:normAutofit/>
          </a:bodyPr>
          <a:lstStyle/>
          <a:p>
            <a:r>
              <a:rPr lang="en-US" dirty="0" smtClean="0"/>
              <a:t>Fear of safety is a concern</a:t>
            </a:r>
          </a:p>
          <a:p>
            <a:pPr lvl="1"/>
            <a:r>
              <a:rPr lang="en-US" dirty="0" smtClean="0"/>
              <a:t>14% of Bagley students in grades 6-12 feel unsafe (twice the rate of the overall student population)</a:t>
            </a:r>
          </a:p>
          <a:p>
            <a:pPr lvl="1"/>
            <a:r>
              <a:rPr lang="en-US" dirty="0" smtClean="0"/>
              <a:t>Only 48% of Bagley students in grades 3-5 feel safe on school buses (10% lower than overall population and 20% lower than overall AI populations)</a:t>
            </a:r>
          </a:p>
          <a:p>
            <a:pPr lvl="1"/>
            <a:r>
              <a:rPr lang="en-US" dirty="0" smtClean="0"/>
              <a:t>17% of Bagley students in grades 6-12 do not feel safe on the school bus (nearly double the overall and AI student populations)</a:t>
            </a:r>
            <a:endParaRPr lang="en-US" dirty="0"/>
          </a:p>
        </p:txBody>
      </p:sp>
    </p:spTree>
    <p:extLst>
      <p:ext uri="{BB962C8B-B14F-4D97-AF65-F5344CB8AC3E}">
        <p14:creationId xmlns:p14="http://schemas.microsoft.com/office/powerpoint/2010/main" val="11952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Bagley</a:t>
            </a:r>
            <a:br>
              <a:rPr lang="en-US" sz="3600" dirty="0"/>
            </a:br>
            <a:r>
              <a:rPr lang="en-US" sz="2800" dirty="0" smtClean="0"/>
              <a:t>(Relationships Construct</a:t>
            </a:r>
            <a:r>
              <a:rPr lang="en-US" sz="2800" dirty="0"/>
              <a:t>)</a:t>
            </a:r>
          </a:p>
        </p:txBody>
      </p:sp>
      <p:sp>
        <p:nvSpPr>
          <p:cNvPr id="3" name="Content Placeholder 2"/>
          <p:cNvSpPr>
            <a:spLocks noGrp="1"/>
          </p:cNvSpPr>
          <p:nvPr>
            <p:ph idx="1"/>
          </p:nvPr>
        </p:nvSpPr>
        <p:spPr/>
        <p:txBody>
          <a:bodyPr>
            <a:normAutofit/>
          </a:bodyPr>
          <a:lstStyle/>
          <a:p>
            <a:r>
              <a:rPr lang="en-US" dirty="0" smtClean="0"/>
              <a:t>32% of students do not think that their classmates like them (a rate 6 times higher than the overall student population and 3.5 times higher than the overall AI student population)</a:t>
            </a:r>
          </a:p>
          <a:p>
            <a:r>
              <a:rPr lang="en-US" dirty="0" smtClean="0"/>
              <a:t>The overall rates of students not liking their principals and principals not liking students based on student</a:t>
            </a:r>
            <a:r>
              <a:rPr lang="en-US" dirty="0"/>
              <a:t> </a:t>
            </a:r>
            <a:r>
              <a:rPr lang="en-US" dirty="0" smtClean="0"/>
              <a:t>and teacher responses is 4 times the rate of the overall population responses.</a:t>
            </a:r>
          </a:p>
        </p:txBody>
      </p:sp>
    </p:spTree>
    <p:extLst>
      <p:ext uri="{BB962C8B-B14F-4D97-AF65-F5344CB8AC3E}">
        <p14:creationId xmlns:p14="http://schemas.microsoft.com/office/powerpoint/2010/main" val="3898560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Bagley</a:t>
            </a:r>
            <a:br>
              <a:rPr lang="en-US" sz="3600" dirty="0"/>
            </a:br>
            <a:r>
              <a:rPr lang="en-US" sz="2800" dirty="0"/>
              <a:t>(Relationships </a:t>
            </a:r>
            <a:r>
              <a:rPr lang="en-US" sz="2800" dirty="0" smtClean="0"/>
              <a:t>Construct--Continued)</a:t>
            </a:r>
            <a:endParaRPr lang="en-US" sz="2800" dirty="0"/>
          </a:p>
        </p:txBody>
      </p:sp>
      <p:sp>
        <p:nvSpPr>
          <p:cNvPr id="3" name="Content Placeholder 2"/>
          <p:cNvSpPr>
            <a:spLocks noGrp="1"/>
          </p:cNvSpPr>
          <p:nvPr>
            <p:ph idx="1"/>
          </p:nvPr>
        </p:nvSpPr>
        <p:spPr/>
        <p:txBody>
          <a:bodyPr/>
          <a:lstStyle/>
          <a:p>
            <a:r>
              <a:rPr lang="en-US" dirty="0"/>
              <a:t>21% of students feel bullied in grades 3-5 and </a:t>
            </a:r>
            <a:r>
              <a:rPr lang="en-US" dirty="0" smtClean="0"/>
              <a:t>20% </a:t>
            </a:r>
            <a:r>
              <a:rPr lang="en-US" dirty="0"/>
              <a:t>of children in grades 6-12 either feel bullied or aren’t sure if they are bullied.</a:t>
            </a:r>
          </a:p>
          <a:p>
            <a:r>
              <a:rPr lang="en-US" dirty="0"/>
              <a:t>Only 55% of children in grades 3-5 report a responsible adult with whom they can visit if they have problems. This is far lower than the overall and AI populations, 85% and 76%, </a:t>
            </a:r>
            <a:r>
              <a:rPr lang="en-US" dirty="0" smtClean="0"/>
              <a:t>respectively</a:t>
            </a:r>
            <a:r>
              <a:rPr lang="en-US" dirty="0"/>
              <a:t>.</a:t>
            </a:r>
          </a:p>
          <a:p>
            <a:endParaRPr lang="en-US" dirty="0"/>
          </a:p>
        </p:txBody>
      </p:sp>
    </p:spTree>
    <p:extLst>
      <p:ext uri="{BB962C8B-B14F-4D97-AF65-F5344CB8AC3E}">
        <p14:creationId xmlns:p14="http://schemas.microsoft.com/office/powerpoint/2010/main" val="7695178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smtClean="0"/>
              <a:t>COL</a:t>
            </a:r>
            <a:r>
              <a:rPr lang="en-US" sz="3600" dirty="0"/>
              <a:t/>
            </a:r>
            <a:br>
              <a:rPr lang="en-US" sz="3600" dirty="0"/>
            </a:br>
            <a:r>
              <a:rPr lang="en-US" sz="2800" dirty="0"/>
              <a:t>(Self-Perception Construct)</a:t>
            </a:r>
          </a:p>
        </p:txBody>
      </p:sp>
      <p:sp>
        <p:nvSpPr>
          <p:cNvPr id="3" name="Content Placeholder 2"/>
          <p:cNvSpPr>
            <a:spLocks noGrp="1"/>
          </p:cNvSpPr>
          <p:nvPr>
            <p:ph idx="1"/>
          </p:nvPr>
        </p:nvSpPr>
        <p:spPr/>
        <p:txBody>
          <a:bodyPr/>
          <a:lstStyle/>
          <a:p>
            <a:r>
              <a:rPr lang="en-US" dirty="0" smtClean="0"/>
              <a:t>COL students in grades 3-12 identify reading as their least favorite subject (twice the rate of the overall AI population in grades 6-12).</a:t>
            </a:r>
          </a:p>
          <a:p>
            <a:r>
              <a:rPr lang="en-US" dirty="0" smtClean="0"/>
              <a:t>43% of COL students in grades 6-12 view math as their hardest subject. About 1 in 4 students finds math easy, which is similar to overall student population statistics.</a:t>
            </a:r>
            <a:endParaRPr lang="en-US" dirty="0"/>
          </a:p>
        </p:txBody>
      </p:sp>
    </p:spTree>
    <p:extLst>
      <p:ext uri="{BB962C8B-B14F-4D97-AF65-F5344CB8AC3E}">
        <p14:creationId xmlns:p14="http://schemas.microsoft.com/office/powerpoint/2010/main" val="21365851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smtClean="0"/>
              <a:t>COL</a:t>
            </a:r>
            <a:r>
              <a:rPr lang="en-US" sz="3600" dirty="0"/>
              <a:t/>
            </a:r>
            <a:br>
              <a:rPr lang="en-US" sz="3600" dirty="0"/>
            </a:br>
            <a:r>
              <a:rPr lang="en-US" sz="2800" dirty="0"/>
              <a:t>(Teacher Construct)</a:t>
            </a:r>
          </a:p>
        </p:txBody>
      </p:sp>
      <p:sp>
        <p:nvSpPr>
          <p:cNvPr id="3" name="Content Placeholder 2"/>
          <p:cNvSpPr>
            <a:spLocks noGrp="1"/>
          </p:cNvSpPr>
          <p:nvPr>
            <p:ph idx="1"/>
          </p:nvPr>
        </p:nvSpPr>
        <p:spPr/>
        <p:txBody>
          <a:bodyPr>
            <a:normAutofit fontScale="92500"/>
          </a:bodyPr>
          <a:lstStyle/>
          <a:p>
            <a:r>
              <a:rPr lang="en-US" dirty="0" smtClean="0"/>
              <a:t>COL students don’t believe teachers are concerned about their academic achievement at rates witnessed in other school districts</a:t>
            </a:r>
          </a:p>
          <a:p>
            <a:pPr lvl="1"/>
            <a:r>
              <a:rPr lang="en-US" dirty="0" smtClean="0"/>
              <a:t>Only 58% of COL students in grades 3-5 their teachers care about them versus 97% of the overall AI student population.</a:t>
            </a:r>
          </a:p>
          <a:p>
            <a:pPr lvl="1"/>
            <a:r>
              <a:rPr lang="en-US" dirty="0" smtClean="0"/>
              <a:t>27% of COL students in grades 6-12 versus 54% of the overall AI student population agree that teachers care about them.</a:t>
            </a:r>
          </a:p>
          <a:p>
            <a:pPr lvl="1"/>
            <a:r>
              <a:rPr lang="en-US" dirty="0" smtClean="0"/>
              <a:t>22% of COL students in grades 6-12 disagree that teachers care about them versus 6% of the overall AI student population.</a:t>
            </a:r>
            <a:endParaRPr lang="en-US" dirty="0"/>
          </a:p>
        </p:txBody>
      </p:sp>
    </p:spTree>
    <p:extLst>
      <p:ext uri="{BB962C8B-B14F-4D97-AF65-F5344CB8AC3E}">
        <p14:creationId xmlns:p14="http://schemas.microsoft.com/office/powerpoint/2010/main" val="1434037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COL</a:t>
            </a:r>
            <a:br>
              <a:rPr lang="en-US" sz="3600" dirty="0"/>
            </a:br>
            <a:r>
              <a:rPr lang="en-US" sz="2800" dirty="0"/>
              <a:t>(Teacher </a:t>
            </a:r>
            <a:r>
              <a:rPr lang="en-US" sz="2800" dirty="0" smtClean="0"/>
              <a:t>Construct--Continued)</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COL teachers use technology at a much lower rate than the overall teacher population</a:t>
            </a:r>
          </a:p>
          <a:p>
            <a:pPr lvl="1"/>
            <a:r>
              <a:rPr lang="en-US" dirty="0" smtClean="0"/>
              <a:t>26% of students in grades 3-5 agree that teachers used technology versus 91% of the overall grade 3-5 AI student population.</a:t>
            </a:r>
          </a:p>
          <a:p>
            <a:pPr lvl="1"/>
            <a:r>
              <a:rPr lang="en-US" dirty="0" smtClean="0"/>
              <a:t>This figure increases to 44% in grades 6-12 versus 78% of the overall grade 6-12 AI student population.</a:t>
            </a:r>
          </a:p>
          <a:p>
            <a:pPr lvl="1"/>
            <a:r>
              <a:rPr lang="en-US" dirty="0" smtClean="0"/>
              <a:t>46% of teachers at COL agree that they use technology versus 68% of the overall teacher population.</a:t>
            </a:r>
          </a:p>
          <a:p>
            <a:pPr lvl="1"/>
            <a:r>
              <a:rPr lang="en-US" dirty="0" smtClean="0"/>
              <a:t>Professional development for technology usage and integration should be considered.</a:t>
            </a:r>
            <a:endParaRPr lang="en-US" dirty="0"/>
          </a:p>
        </p:txBody>
      </p:sp>
    </p:spTree>
    <p:extLst>
      <p:ext uri="{BB962C8B-B14F-4D97-AF65-F5344CB8AC3E}">
        <p14:creationId xmlns:p14="http://schemas.microsoft.com/office/powerpoint/2010/main" val="39020128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COL</a:t>
            </a:r>
            <a:br>
              <a:rPr lang="en-US" sz="3600" dirty="0"/>
            </a:br>
            <a:r>
              <a:rPr lang="en-US" sz="2800" dirty="0" smtClean="0"/>
              <a:t>(Parent/Home Life Construct)</a:t>
            </a:r>
            <a:endParaRPr lang="en-US" sz="2800" dirty="0"/>
          </a:p>
        </p:txBody>
      </p:sp>
      <p:sp>
        <p:nvSpPr>
          <p:cNvPr id="3" name="Content Placeholder 2"/>
          <p:cNvSpPr>
            <a:spLocks noGrp="1"/>
          </p:cNvSpPr>
          <p:nvPr>
            <p:ph idx="1"/>
          </p:nvPr>
        </p:nvSpPr>
        <p:spPr/>
        <p:txBody>
          <a:bodyPr/>
          <a:lstStyle/>
          <a:p>
            <a:r>
              <a:rPr lang="en-US" dirty="0" smtClean="0"/>
              <a:t>Lower engagement of parents reported (e.g. checking on homework completion, watches TV rather than spending time with child).</a:t>
            </a:r>
          </a:p>
          <a:p>
            <a:r>
              <a:rPr lang="en-US" dirty="0" smtClean="0"/>
              <a:t>Higher rates of physical aggression and yelling in home.</a:t>
            </a:r>
          </a:p>
          <a:p>
            <a:r>
              <a:rPr lang="en-US" dirty="0" smtClean="0"/>
              <a:t>High percentage of children uncertain as to where they are staying at night (double the overall AI student population).</a:t>
            </a:r>
            <a:endParaRPr lang="en-US" dirty="0"/>
          </a:p>
        </p:txBody>
      </p:sp>
    </p:spTree>
    <p:extLst>
      <p:ext uri="{BB962C8B-B14F-4D97-AF65-F5344CB8AC3E}">
        <p14:creationId xmlns:p14="http://schemas.microsoft.com/office/powerpoint/2010/main" val="2124551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7924800" cy="4525963"/>
          </a:xfrm>
        </p:spPr>
        <p:txBody>
          <a:bodyPr>
            <a:normAutofit/>
          </a:bodyPr>
          <a:lstStyle/>
          <a:p>
            <a:pPr lvl="1"/>
            <a:r>
              <a:rPr lang="en-US" dirty="0" smtClean="0"/>
              <a:t>Constructs (9)</a:t>
            </a:r>
          </a:p>
          <a:p>
            <a:pPr lvl="1"/>
            <a:r>
              <a:rPr lang="en-US" dirty="0" smtClean="0"/>
              <a:t>Structure</a:t>
            </a:r>
          </a:p>
          <a:p>
            <a:pPr lvl="2"/>
            <a:r>
              <a:rPr lang="en-US" dirty="0" smtClean="0"/>
              <a:t>Computer-base</a:t>
            </a:r>
          </a:p>
          <a:p>
            <a:pPr lvl="2"/>
            <a:r>
              <a:rPr lang="en-US" dirty="0" smtClean="0"/>
              <a:t>3-5 grades: Dichotomous items (Yes/No) (quantitative data)</a:t>
            </a:r>
          </a:p>
          <a:p>
            <a:pPr lvl="2"/>
            <a:r>
              <a:rPr lang="en-US" dirty="0" smtClean="0"/>
              <a:t>6 – 12 grades: Scale items (1-5) (quantitative data)</a:t>
            </a:r>
          </a:p>
          <a:p>
            <a:pPr lvl="2"/>
            <a:r>
              <a:rPr lang="en-US" dirty="0" smtClean="0"/>
              <a:t>All grades: Open ended questions (qualitative data)</a:t>
            </a:r>
          </a:p>
          <a:p>
            <a:pPr lvl="1"/>
            <a:r>
              <a:rPr lang="en-US" dirty="0" smtClean="0"/>
              <a:t>Technical integrity</a:t>
            </a:r>
          </a:p>
          <a:p>
            <a:pPr lvl="2"/>
            <a:r>
              <a:rPr lang="en-US" dirty="0" smtClean="0"/>
              <a:t>Validity</a:t>
            </a:r>
          </a:p>
          <a:p>
            <a:pPr lvl="2"/>
            <a:r>
              <a:rPr lang="en-US" dirty="0" smtClean="0"/>
              <a:t>Reliability</a:t>
            </a:r>
          </a:p>
          <a:p>
            <a:pPr lvl="1"/>
            <a:r>
              <a:rPr lang="en-US" dirty="0" smtClean="0"/>
              <a:t>CSV data from schools to MSUM (SPSS). </a:t>
            </a:r>
          </a:p>
        </p:txBody>
      </p:sp>
      <p:sp>
        <p:nvSpPr>
          <p:cNvPr id="2" name="Title 1"/>
          <p:cNvSpPr>
            <a:spLocks noGrp="1"/>
          </p:cNvSpPr>
          <p:nvPr>
            <p:ph type="title"/>
          </p:nvPr>
        </p:nvSpPr>
        <p:spPr/>
        <p:txBody>
          <a:bodyPr>
            <a:noAutofit/>
          </a:bodyPr>
          <a:lstStyle/>
          <a:p>
            <a:r>
              <a:rPr lang="en-US" sz="3200" dirty="0" smtClean="0">
                <a:solidFill>
                  <a:schemeClr val="tx1"/>
                </a:solidFill>
              </a:rPr>
              <a:t>1. Appraisal </a:t>
            </a:r>
            <a:r>
              <a:rPr lang="en-US" sz="3200" dirty="0">
                <a:solidFill>
                  <a:schemeClr val="tx1"/>
                </a:solidFill>
              </a:rPr>
              <a:t>of Academic Influences Inventory (AAII) </a:t>
            </a:r>
            <a:r>
              <a:rPr lang="en-US" sz="2800" dirty="0">
                <a:solidFill>
                  <a:schemeClr val="tx1"/>
                </a:solidFill>
              </a:rPr>
              <a:t>(Bradbury, 2006)</a:t>
            </a:r>
          </a:p>
        </p:txBody>
      </p:sp>
    </p:spTree>
    <p:extLst>
      <p:ext uri="{BB962C8B-B14F-4D97-AF65-F5344CB8AC3E}">
        <p14:creationId xmlns:p14="http://schemas.microsoft.com/office/powerpoint/2010/main" val="22196240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COL</a:t>
            </a:r>
            <a:br>
              <a:rPr lang="en-US" sz="3600" dirty="0"/>
            </a:br>
            <a:r>
              <a:rPr lang="en-US" sz="2800" dirty="0" smtClean="0"/>
              <a:t>(Student Behaviors Construct</a:t>
            </a:r>
            <a:r>
              <a:rPr lang="en-US" sz="2800" dirty="0"/>
              <a:t>)</a:t>
            </a:r>
          </a:p>
        </p:txBody>
      </p:sp>
      <p:sp>
        <p:nvSpPr>
          <p:cNvPr id="3" name="Content Placeholder 2"/>
          <p:cNvSpPr>
            <a:spLocks noGrp="1"/>
          </p:cNvSpPr>
          <p:nvPr>
            <p:ph idx="1"/>
          </p:nvPr>
        </p:nvSpPr>
        <p:spPr/>
        <p:txBody>
          <a:bodyPr>
            <a:normAutofit/>
          </a:bodyPr>
          <a:lstStyle/>
          <a:p>
            <a:r>
              <a:rPr lang="en-US" dirty="0" smtClean="0"/>
              <a:t>Only 17% of COL students participate in extracurricular activities, compared with 48% of the overall AI and 64% of the Caucasian populations.</a:t>
            </a:r>
          </a:p>
          <a:p>
            <a:r>
              <a:rPr lang="en-US" dirty="0" smtClean="0"/>
              <a:t>Drug and alcohol usage is elevated—16% of students in grades 3-5 (4-8 times higher) and 27% in grades 6-12 (twice the rate of the overall AI student population and more than 5 times the overall rate of the Caucasian student population.</a:t>
            </a:r>
            <a:endParaRPr lang="en-US" dirty="0"/>
          </a:p>
        </p:txBody>
      </p:sp>
    </p:spTree>
    <p:extLst>
      <p:ext uri="{BB962C8B-B14F-4D97-AF65-F5344CB8AC3E}">
        <p14:creationId xmlns:p14="http://schemas.microsoft.com/office/powerpoint/2010/main" val="276124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600" dirty="0"/>
              <a:t>Descriptive and Qualitative Findings: COL</a:t>
            </a:r>
            <a:br>
              <a:rPr lang="en-US" sz="3600" dirty="0"/>
            </a:br>
            <a:r>
              <a:rPr lang="en-US" sz="2800" dirty="0"/>
              <a:t>(Student Behaviors </a:t>
            </a:r>
            <a:r>
              <a:rPr lang="en-US" sz="2800" dirty="0" smtClean="0"/>
              <a:t>Construct--Continued)</a:t>
            </a:r>
            <a:endParaRPr lang="en-US" sz="2800" dirty="0"/>
          </a:p>
        </p:txBody>
      </p:sp>
      <p:sp>
        <p:nvSpPr>
          <p:cNvPr id="3" name="Content Placeholder 2"/>
          <p:cNvSpPr>
            <a:spLocks noGrp="1"/>
          </p:cNvSpPr>
          <p:nvPr>
            <p:ph idx="1"/>
          </p:nvPr>
        </p:nvSpPr>
        <p:spPr/>
        <p:txBody>
          <a:bodyPr/>
          <a:lstStyle/>
          <a:p>
            <a:r>
              <a:rPr lang="en-US" dirty="0" smtClean="0"/>
              <a:t>1 in 10 students skip school due to alcohol and drug usage.</a:t>
            </a:r>
          </a:p>
          <a:p>
            <a:r>
              <a:rPr lang="en-US" dirty="0" smtClean="0"/>
              <a:t>Are more counselors needed?</a:t>
            </a:r>
            <a:endParaRPr lang="en-US" dirty="0"/>
          </a:p>
        </p:txBody>
      </p:sp>
    </p:spTree>
    <p:extLst>
      <p:ext uri="{BB962C8B-B14F-4D97-AF65-F5344CB8AC3E}">
        <p14:creationId xmlns:p14="http://schemas.microsoft.com/office/powerpoint/2010/main" val="935648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COL</a:t>
            </a:r>
            <a:br>
              <a:rPr lang="en-US" sz="3600" dirty="0"/>
            </a:br>
            <a:r>
              <a:rPr lang="en-US" sz="2800" dirty="0" smtClean="0"/>
              <a:t>(School Environment Construct</a:t>
            </a:r>
            <a:r>
              <a:rPr lang="en-US" sz="2800" dirty="0"/>
              <a:t>)</a:t>
            </a:r>
          </a:p>
        </p:txBody>
      </p:sp>
      <p:sp>
        <p:nvSpPr>
          <p:cNvPr id="3" name="Content Placeholder 2"/>
          <p:cNvSpPr>
            <a:spLocks noGrp="1"/>
          </p:cNvSpPr>
          <p:nvPr>
            <p:ph idx="1"/>
          </p:nvPr>
        </p:nvSpPr>
        <p:spPr/>
        <p:txBody>
          <a:bodyPr/>
          <a:lstStyle/>
          <a:p>
            <a:r>
              <a:rPr lang="en-US" dirty="0" smtClean="0"/>
              <a:t>COL students do not like their school schedule as much as the overall student populations. Only 46% of COL students like their schedules as compared with 71% of the overall student population.</a:t>
            </a:r>
            <a:endParaRPr lang="en-US" dirty="0"/>
          </a:p>
        </p:txBody>
      </p:sp>
    </p:spTree>
    <p:extLst>
      <p:ext uri="{BB962C8B-B14F-4D97-AF65-F5344CB8AC3E}">
        <p14:creationId xmlns:p14="http://schemas.microsoft.com/office/powerpoint/2010/main" val="704120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COL</a:t>
            </a:r>
            <a:br>
              <a:rPr lang="en-US" sz="3600" dirty="0"/>
            </a:br>
            <a:r>
              <a:rPr lang="en-US" sz="2800" dirty="0" smtClean="0"/>
              <a:t>(Relationships Construct</a:t>
            </a:r>
            <a:r>
              <a:rPr lang="en-US" sz="2800" dirty="0"/>
              <a:t>)</a:t>
            </a:r>
          </a:p>
        </p:txBody>
      </p:sp>
      <p:sp>
        <p:nvSpPr>
          <p:cNvPr id="3" name="Content Placeholder 2"/>
          <p:cNvSpPr>
            <a:spLocks noGrp="1"/>
          </p:cNvSpPr>
          <p:nvPr>
            <p:ph idx="1"/>
          </p:nvPr>
        </p:nvSpPr>
        <p:spPr/>
        <p:txBody>
          <a:bodyPr/>
          <a:lstStyle/>
          <a:p>
            <a:r>
              <a:rPr lang="en-US" dirty="0" smtClean="0"/>
              <a:t>Over 50% of the COL student population are don’t believe or uncertain if teachers like them.</a:t>
            </a:r>
          </a:p>
          <a:p>
            <a:r>
              <a:rPr lang="en-US" dirty="0" smtClean="0"/>
              <a:t>37% of COL children in grades 3-5 feel bullied as compared with 25% of the overall AI and 20% of the Caucasian populations.</a:t>
            </a:r>
            <a:endParaRPr lang="en-US" dirty="0"/>
          </a:p>
        </p:txBody>
      </p:sp>
    </p:spTree>
    <p:extLst>
      <p:ext uri="{BB962C8B-B14F-4D97-AF65-F5344CB8AC3E}">
        <p14:creationId xmlns:p14="http://schemas.microsoft.com/office/powerpoint/2010/main" val="21242655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a:t>
            </a:r>
            <a:r>
              <a:rPr lang="en-US" sz="3600" dirty="0" smtClean="0"/>
              <a:t>: DL</a:t>
            </a:r>
            <a:r>
              <a:rPr lang="en-US" sz="3600" dirty="0"/>
              <a:t/>
            </a:r>
            <a:br>
              <a:rPr lang="en-US" sz="3600" dirty="0"/>
            </a:br>
            <a:r>
              <a:rPr lang="en-US" sz="2800" dirty="0" smtClean="0"/>
              <a:t>(Student Behaviors Construct)</a:t>
            </a:r>
            <a:endParaRPr lang="en-US" sz="2800" dirty="0"/>
          </a:p>
        </p:txBody>
      </p:sp>
      <p:sp>
        <p:nvSpPr>
          <p:cNvPr id="3" name="Content Placeholder 2"/>
          <p:cNvSpPr>
            <a:spLocks noGrp="1"/>
          </p:cNvSpPr>
          <p:nvPr>
            <p:ph idx="1"/>
          </p:nvPr>
        </p:nvSpPr>
        <p:spPr/>
        <p:txBody>
          <a:bodyPr/>
          <a:lstStyle/>
          <a:p>
            <a:r>
              <a:rPr lang="en-US" dirty="0" smtClean="0"/>
              <a:t>Up to 20% of children do not participate in extracurricular activities due to cost and transportation issues. </a:t>
            </a:r>
          </a:p>
          <a:p>
            <a:r>
              <a:rPr lang="en-US" dirty="0" smtClean="0"/>
              <a:t>DL should consider reducing/eliminating participation fees and increasing extracurricular transportation to rural areas, especially for the AI student population.</a:t>
            </a:r>
            <a:endParaRPr lang="en-US" dirty="0"/>
          </a:p>
        </p:txBody>
      </p:sp>
    </p:spTree>
    <p:extLst>
      <p:ext uri="{BB962C8B-B14F-4D97-AF65-F5344CB8AC3E}">
        <p14:creationId xmlns:p14="http://schemas.microsoft.com/office/powerpoint/2010/main" val="11377408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DL</a:t>
            </a:r>
            <a:br>
              <a:rPr lang="en-US" sz="3600" dirty="0"/>
            </a:br>
            <a:r>
              <a:rPr lang="en-US" sz="2800" dirty="0" smtClean="0"/>
              <a:t>(Parents/Home Life Construct</a:t>
            </a:r>
            <a:r>
              <a:rPr lang="en-US" sz="2800" dirty="0"/>
              <a:t>)</a:t>
            </a:r>
          </a:p>
        </p:txBody>
      </p:sp>
      <p:sp>
        <p:nvSpPr>
          <p:cNvPr id="3" name="Content Placeholder 2"/>
          <p:cNvSpPr>
            <a:spLocks noGrp="1"/>
          </p:cNvSpPr>
          <p:nvPr>
            <p:ph idx="1"/>
          </p:nvPr>
        </p:nvSpPr>
        <p:spPr/>
        <p:txBody>
          <a:bodyPr>
            <a:normAutofit lnSpcReduction="10000"/>
          </a:bodyPr>
          <a:lstStyle/>
          <a:p>
            <a:r>
              <a:rPr lang="en-US" dirty="0" smtClean="0"/>
              <a:t>2/3 of teachers disagree that parents help their children regularly with homework. Students report diminished help in higher grades.</a:t>
            </a:r>
          </a:p>
          <a:p>
            <a:r>
              <a:rPr lang="en-US" dirty="0" smtClean="0"/>
              <a:t>Homework should be used sparingly, and if used, students must be able to complete the work independently.</a:t>
            </a:r>
          </a:p>
          <a:p>
            <a:r>
              <a:rPr lang="en-US" dirty="0" smtClean="0"/>
              <a:t>AI absence rates are twice that of Caucasian students. DL needs to establish a plan to increase AI student attendance and evaluate the effectiveness of that plan.</a:t>
            </a:r>
            <a:endParaRPr lang="en-US" dirty="0"/>
          </a:p>
        </p:txBody>
      </p:sp>
    </p:spTree>
    <p:extLst>
      <p:ext uri="{BB962C8B-B14F-4D97-AF65-F5344CB8AC3E}">
        <p14:creationId xmlns:p14="http://schemas.microsoft.com/office/powerpoint/2010/main" val="30608472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DL</a:t>
            </a:r>
            <a:br>
              <a:rPr lang="en-US" sz="3600" dirty="0"/>
            </a:br>
            <a:r>
              <a:rPr lang="en-US" sz="2800" dirty="0" smtClean="0"/>
              <a:t>(Mahnomen Self-Perception Construct)</a:t>
            </a:r>
            <a:endParaRPr lang="en-US" sz="2800" dirty="0"/>
          </a:p>
        </p:txBody>
      </p:sp>
      <p:sp>
        <p:nvSpPr>
          <p:cNvPr id="3" name="Content Placeholder 2"/>
          <p:cNvSpPr>
            <a:spLocks noGrp="1"/>
          </p:cNvSpPr>
          <p:nvPr>
            <p:ph idx="1"/>
          </p:nvPr>
        </p:nvSpPr>
        <p:spPr/>
        <p:txBody>
          <a:bodyPr/>
          <a:lstStyle/>
          <a:p>
            <a:r>
              <a:rPr lang="en-US" dirty="0" smtClean="0"/>
              <a:t>Social studies as identified as a difficult, less favorite subject than we find in other schools.</a:t>
            </a:r>
          </a:p>
          <a:p>
            <a:r>
              <a:rPr lang="en-US" dirty="0" smtClean="0"/>
              <a:t>Not one Mahnomen teacher identified himself/herself as the most important reason that kids do not succeed. However, 12% of Mahnomen parents identified teachers as the critical factor.</a:t>
            </a:r>
            <a:endParaRPr lang="en-US" dirty="0"/>
          </a:p>
        </p:txBody>
      </p:sp>
    </p:spTree>
    <p:extLst>
      <p:ext uri="{BB962C8B-B14F-4D97-AF65-F5344CB8AC3E}">
        <p14:creationId xmlns:p14="http://schemas.microsoft.com/office/powerpoint/2010/main" val="1648948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DL</a:t>
            </a:r>
            <a:br>
              <a:rPr lang="en-US" sz="3600" dirty="0"/>
            </a:br>
            <a:r>
              <a:rPr lang="en-US" sz="2800" dirty="0"/>
              <a:t>(Mahnomen </a:t>
            </a:r>
            <a:r>
              <a:rPr lang="en-US" sz="2800" dirty="0" smtClean="0"/>
              <a:t>Teachers Construct</a:t>
            </a:r>
            <a:r>
              <a:rPr lang="en-US" sz="2800" dirty="0"/>
              <a:t>)</a:t>
            </a:r>
          </a:p>
        </p:txBody>
      </p:sp>
      <p:sp>
        <p:nvSpPr>
          <p:cNvPr id="3" name="Content Placeholder 2"/>
          <p:cNvSpPr>
            <a:spLocks noGrp="1"/>
          </p:cNvSpPr>
          <p:nvPr>
            <p:ph idx="1"/>
          </p:nvPr>
        </p:nvSpPr>
        <p:spPr/>
        <p:txBody>
          <a:bodyPr/>
          <a:lstStyle/>
          <a:p>
            <a:r>
              <a:rPr lang="en-US" dirty="0" smtClean="0"/>
              <a:t>An elevated percentage of Mahnomen students and parents do not believe that teachers set high expectations for students.</a:t>
            </a:r>
          </a:p>
          <a:p>
            <a:r>
              <a:rPr lang="en-US" dirty="0" smtClean="0"/>
              <a:t>There is a sense of  tension between some parents and teachers in regard to teacher effectiveness.</a:t>
            </a:r>
          </a:p>
          <a:p>
            <a:r>
              <a:rPr lang="en-US" dirty="0" smtClean="0"/>
              <a:t>Mahnomen teachers underutilize technology in the classroom.</a:t>
            </a:r>
            <a:endParaRPr lang="en-US" dirty="0"/>
          </a:p>
        </p:txBody>
      </p:sp>
    </p:spTree>
    <p:extLst>
      <p:ext uri="{BB962C8B-B14F-4D97-AF65-F5344CB8AC3E}">
        <p14:creationId xmlns:p14="http://schemas.microsoft.com/office/powerpoint/2010/main" val="7427387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DL</a:t>
            </a:r>
            <a:br>
              <a:rPr lang="en-US" sz="3600" dirty="0"/>
            </a:br>
            <a:r>
              <a:rPr lang="en-US" sz="2800" dirty="0"/>
              <a:t>(Mahnomen </a:t>
            </a:r>
            <a:r>
              <a:rPr lang="en-US" sz="2800" dirty="0" smtClean="0"/>
              <a:t>Student Behaviors Construct</a:t>
            </a:r>
            <a:r>
              <a:rPr lang="en-US" sz="2800" dirty="0"/>
              <a:t>)</a:t>
            </a:r>
          </a:p>
        </p:txBody>
      </p:sp>
      <p:sp>
        <p:nvSpPr>
          <p:cNvPr id="3" name="Content Placeholder 2"/>
          <p:cNvSpPr>
            <a:spLocks noGrp="1"/>
          </p:cNvSpPr>
          <p:nvPr>
            <p:ph idx="1"/>
          </p:nvPr>
        </p:nvSpPr>
        <p:spPr/>
        <p:txBody>
          <a:bodyPr>
            <a:normAutofit lnSpcReduction="10000"/>
          </a:bodyPr>
          <a:lstStyle/>
          <a:p>
            <a:r>
              <a:rPr lang="en-US" dirty="0" smtClean="0"/>
              <a:t>The percentage of Mahnomen students who complete homework on a regular basis is much lower (1 in 3) than is found in other schools. This figure increases to 1 in 2 when those who are “uncertain” are figured into the mix. Homework holds a lower value by students at Mahnomen.</a:t>
            </a:r>
          </a:p>
          <a:p>
            <a:r>
              <a:rPr lang="en-US" dirty="0" smtClean="0"/>
              <a:t>Extracurricular activities are more valued by Mahnomen students than is found in other school districts.</a:t>
            </a:r>
          </a:p>
          <a:p>
            <a:r>
              <a:rPr lang="en-US" dirty="0" smtClean="0"/>
              <a:t>Concern for student safety is elevated on school buses.</a:t>
            </a:r>
            <a:endParaRPr lang="en-US" dirty="0"/>
          </a:p>
        </p:txBody>
      </p:sp>
    </p:spTree>
    <p:extLst>
      <p:ext uri="{BB962C8B-B14F-4D97-AF65-F5344CB8AC3E}">
        <p14:creationId xmlns:p14="http://schemas.microsoft.com/office/powerpoint/2010/main" val="30268863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DL</a:t>
            </a:r>
            <a:br>
              <a:rPr lang="en-US" sz="3600" dirty="0"/>
            </a:br>
            <a:r>
              <a:rPr lang="en-US" sz="2800" dirty="0" smtClean="0"/>
              <a:t>(Relationships Construct</a:t>
            </a:r>
            <a:r>
              <a:rPr lang="en-US" sz="2800" dirty="0"/>
              <a:t>)</a:t>
            </a:r>
          </a:p>
        </p:txBody>
      </p:sp>
      <p:sp>
        <p:nvSpPr>
          <p:cNvPr id="3" name="Content Placeholder 2"/>
          <p:cNvSpPr>
            <a:spLocks noGrp="1"/>
          </p:cNvSpPr>
          <p:nvPr>
            <p:ph idx="1"/>
          </p:nvPr>
        </p:nvSpPr>
        <p:spPr/>
        <p:txBody>
          <a:bodyPr/>
          <a:lstStyle/>
          <a:p>
            <a:r>
              <a:rPr lang="en-US" dirty="0" smtClean="0"/>
              <a:t>Classmates appear to have a much greater influence on students than is found in other school districts.</a:t>
            </a:r>
            <a:endParaRPr lang="en-US" dirty="0"/>
          </a:p>
        </p:txBody>
      </p:sp>
    </p:spTree>
    <p:extLst>
      <p:ext uri="{BB962C8B-B14F-4D97-AF65-F5344CB8AC3E}">
        <p14:creationId xmlns:p14="http://schemas.microsoft.com/office/powerpoint/2010/main" val="521470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505200"/>
          </a:xfrm>
        </p:spPr>
        <p:txBody>
          <a:bodyPr>
            <a:normAutofit/>
          </a:bodyPr>
          <a:lstStyle/>
          <a:p>
            <a:r>
              <a:rPr lang="en-US" dirty="0" smtClean="0"/>
              <a:t>MCA Math</a:t>
            </a:r>
          </a:p>
          <a:p>
            <a:r>
              <a:rPr lang="en-US" dirty="0" smtClean="0"/>
              <a:t>MCA Reading</a:t>
            </a:r>
          </a:p>
          <a:p>
            <a:r>
              <a:rPr lang="en-US" dirty="0" smtClean="0"/>
              <a:t>MAP Math</a:t>
            </a:r>
          </a:p>
          <a:p>
            <a:r>
              <a:rPr lang="en-US" dirty="0" smtClean="0"/>
              <a:t>MAP Reading</a:t>
            </a:r>
          </a:p>
          <a:p>
            <a:r>
              <a:rPr lang="en-US" dirty="0" smtClean="0"/>
              <a:t>Cumulative GPA</a:t>
            </a:r>
          </a:p>
          <a:p>
            <a:r>
              <a:rPr lang="en-US" dirty="0" smtClean="0"/>
              <a:t>3-5 and 6-12</a:t>
            </a:r>
          </a:p>
          <a:p>
            <a:r>
              <a:rPr lang="en-US" dirty="0" smtClean="0"/>
              <a:t>2010-2011</a:t>
            </a:r>
            <a:endParaRPr lang="en-US" dirty="0"/>
          </a:p>
        </p:txBody>
      </p:sp>
      <p:sp>
        <p:nvSpPr>
          <p:cNvPr id="2" name="Title 1"/>
          <p:cNvSpPr>
            <a:spLocks noGrp="1"/>
          </p:cNvSpPr>
          <p:nvPr>
            <p:ph type="title"/>
          </p:nvPr>
        </p:nvSpPr>
        <p:spPr/>
        <p:txBody>
          <a:bodyPr/>
          <a:lstStyle/>
          <a:p>
            <a:r>
              <a:rPr lang="en-US" sz="3200" dirty="0" smtClean="0">
                <a:solidFill>
                  <a:schemeClr val="tx1"/>
                </a:solidFill>
              </a:rPr>
              <a:t>2. Outcome Variables</a:t>
            </a:r>
            <a:endParaRPr lang="en-US" sz="3200" dirty="0">
              <a:solidFill>
                <a:schemeClr val="tx1"/>
              </a:solidFill>
            </a:endParaRPr>
          </a:p>
        </p:txBody>
      </p:sp>
    </p:spTree>
    <p:extLst>
      <p:ext uri="{BB962C8B-B14F-4D97-AF65-F5344CB8AC3E}">
        <p14:creationId xmlns:p14="http://schemas.microsoft.com/office/powerpoint/2010/main" val="42807209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err="1" smtClean="0"/>
              <a:t>Naytahwaush</a:t>
            </a:r>
            <a:r>
              <a:rPr lang="en-US" sz="3600" dirty="0"/>
              <a:t/>
            </a:r>
            <a:br>
              <a:rPr lang="en-US" sz="3600" dirty="0"/>
            </a:br>
            <a:r>
              <a:rPr lang="en-US" sz="2800" dirty="0" smtClean="0"/>
              <a:t>(Self-Perception Construct)</a:t>
            </a:r>
            <a:endParaRPr lang="en-US" sz="2800" dirty="0"/>
          </a:p>
        </p:txBody>
      </p:sp>
      <p:sp>
        <p:nvSpPr>
          <p:cNvPr id="3" name="Content Placeholder 2"/>
          <p:cNvSpPr>
            <a:spLocks noGrp="1"/>
          </p:cNvSpPr>
          <p:nvPr>
            <p:ph idx="1"/>
          </p:nvPr>
        </p:nvSpPr>
        <p:spPr/>
        <p:txBody>
          <a:bodyPr/>
          <a:lstStyle/>
          <a:p>
            <a:r>
              <a:rPr lang="en-US" dirty="0" smtClean="0"/>
              <a:t>Social studies is viewed as a difficult, less favorite subject than is found in most school districts.</a:t>
            </a:r>
          </a:p>
          <a:p>
            <a:r>
              <a:rPr lang="en-US" dirty="0" smtClean="0"/>
              <a:t>Reading is popular in grades 3-5, but declines in grades 6-8.</a:t>
            </a:r>
            <a:endParaRPr lang="en-US" dirty="0"/>
          </a:p>
        </p:txBody>
      </p:sp>
    </p:spTree>
    <p:extLst>
      <p:ext uri="{BB962C8B-B14F-4D97-AF65-F5344CB8AC3E}">
        <p14:creationId xmlns:p14="http://schemas.microsoft.com/office/powerpoint/2010/main" val="3474176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err="1"/>
              <a:t>Naytahwaush</a:t>
            </a:r>
            <a:r>
              <a:rPr lang="en-US" sz="3600" dirty="0"/>
              <a:t/>
            </a:r>
            <a:br>
              <a:rPr lang="en-US" sz="3600" dirty="0"/>
            </a:br>
            <a:r>
              <a:rPr lang="en-US" sz="2800" dirty="0" smtClean="0"/>
              <a:t>(Teachers </a:t>
            </a:r>
            <a:r>
              <a:rPr lang="en-US" sz="2800" dirty="0"/>
              <a:t>Construct)</a:t>
            </a:r>
          </a:p>
        </p:txBody>
      </p:sp>
      <p:sp>
        <p:nvSpPr>
          <p:cNvPr id="3" name="Content Placeholder 2"/>
          <p:cNvSpPr>
            <a:spLocks noGrp="1"/>
          </p:cNvSpPr>
          <p:nvPr>
            <p:ph idx="1"/>
          </p:nvPr>
        </p:nvSpPr>
        <p:spPr/>
        <p:txBody>
          <a:bodyPr/>
          <a:lstStyle/>
          <a:p>
            <a:r>
              <a:rPr lang="en-US" dirty="0" err="1" smtClean="0"/>
              <a:t>Naytahwaush</a:t>
            </a:r>
            <a:r>
              <a:rPr lang="en-US" dirty="0" smtClean="0"/>
              <a:t> teachers enjoy a much better relationship with students and parents than is found in other school districts.</a:t>
            </a:r>
          </a:p>
          <a:p>
            <a:r>
              <a:rPr lang="en-US" dirty="0" err="1" smtClean="0"/>
              <a:t>Naytahwaush</a:t>
            </a:r>
            <a:r>
              <a:rPr lang="en-US" dirty="0" smtClean="0"/>
              <a:t> teachers appear to do a better job with authentic education than is found in other school districts.</a:t>
            </a:r>
            <a:endParaRPr lang="en-US" dirty="0"/>
          </a:p>
        </p:txBody>
      </p:sp>
    </p:spTree>
    <p:extLst>
      <p:ext uri="{BB962C8B-B14F-4D97-AF65-F5344CB8AC3E}">
        <p14:creationId xmlns:p14="http://schemas.microsoft.com/office/powerpoint/2010/main" val="10321413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err="1"/>
              <a:t>Naytahwaush</a:t>
            </a:r>
            <a:r>
              <a:rPr lang="en-US" sz="3600" dirty="0"/>
              <a:t/>
            </a:r>
            <a:br>
              <a:rPr lang="en-US" sz="3600" dirty="0"/>
            </a:br>
            <a:r>
              <a:rPr lang="en-US" sz="2800" dirty="0" smtClean="0"/>
              <a:t>(Parents/Home Life </a:t>
            </a:r>
            <a:r>
              <a:rPr lang="en-US" sz="2800" dirty="0"/>
              <a:t>Construct)</a:t>
            </a:r>
          </a:p>
        </p:txBody>
      </p:sp>
      <p:sp>
        <p:nvSpPr>
          <p:cNvPr id="3" name="Content Placeholder 2"/>
          <p:cNvSpPr>
            <a:spLocks noGrp="1"/>
          </p:cNvSpPr>
          <p:nvPr>
            <p:ph idx="1"/>
          </p:nvPr>
        </p:nvSpPr>
        <p:spPr/>
        <p:txBody>
          <a:bodyPr>
            <a:normAutofit/>
          </a:bodyPr>
          <a:lstStyle/>
          <a:p>
            <a:r>
              <a:rPr lang="en-US" dirty="0" smtClean="0"/>
              <a:t>Between 8% and 14% of </a:t>
            </a:r>
            <a:r>
              <a:rPr lang="en-US" dirty="0" err="1" smtClean="0"/>
              <a:t>Naytahwaush</a:t>
            </a:r>
            <a:r>
              <a:rPr lang="en-US" dirty="0" smtClean="0"/>
              <a:t> students do not get help with homework.</a:t>
            </a:r>
          </a:p>
          <a:p>
            <a:r>
              <a:rPr lang="en-US" dirty="0" smtClean="0"/>
              <a:t>The rate of parents preferring TV over time with their children is several times higher in </a:t>
            </a:r>
            <a:r>
              <a:rPr lang="en-US" dirty="0" err="1" smtClean="0"/>
              <a:t>Naytahwaush</a:t>
            </a:r>
            <a:r>
              <a:rPr lang="en-US" dirty="0" smtClean="0"/>
              <a:t> than is found in other school districts.</a:t>
            </a:r>
          </a:p>
          <a:p>
            <a:r>
              <a:rPr lang="en-US" dirty="0" err="1" smtClean="0"/>
              <a:t>Naytahwaush</a:t>
            </a:r>
            <a:r>
              <a:rPr lang="en-US" dirty="0" smtClean="0"/>
              <a:t> children in grades 6-12 are left at home at a much higher rate than is found in other school districts.</a:t>
            </a:r>
          </a:p>
          <a:p>
            <a:endParaRPr lang="en-US" dirty="0"/>
          </a:p>
        </p:txBody>
      </p:sp>
    </p:spTree>
    <p:extLst>
      <p:ext uri="{BB962C8B-B14F-4D97-AF65-F5344CB8AC3E}">
        <p14:creationId xmlns:p14="http://schemas.microsoft.com/office/powerpoint/2010/main" val="23816835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304800"/>
            <a:ext cx="8305800" cy="1143000"/>
          </a:xfrm>
        </p:spPr>
        <p:txBody>
          <a:bodyPr>
            <a:noAutofit/>
          </a:bodyPr>
          <a:lstStyle/>
          <a:p>
            <a:r>
              <a:rPr lang="en-US" sz="3600" dirty="0"/>
              <a:t>Descriptive and Qualitative Findings: </a:t>
            </a:r>
            <a:r>
              <a:rPr lang="en-US" sz="3600" dirty="0" err="1"/>
              <a:t>Naytahwaush</a:t>
            </a:r>
            <a:r>
              <a:rPr lang="en-US" sz="3600" dirty="0"/>
              <a:t/>
            </a:r>
            <a:br>
              <a:rPr lang="en-US" sz="3600" dirty="0"/>
            </a:br>
            <a:r>
              <a:rPr lang="en-US" sz="2800" dirty="0"/>
              <a:t>(Parents/Home Life </a:t>
            </a:r>
            <a:r>
              <a:rPr lang="en-US" sz="2800" dirty="0" smtClean="0"/>
              <a:t>Construct--Continued)</a:t>
            </a:r>
            <a:endParaRPr lang="en-US" sz="2800" dirty="0"/>
          </a:p>
        </p:txBody>
      </p:sp>
      <p:sp>
        <p:nvSpPr>
          <p:cNvPr id="3" name="Content Placeholder 2"/>
          <p:cNvSpPr>
            <a:spLocks noGrp="1"/>
          </p:cNvSpPr>
          <p:nvPr>
            <p:ph idx="1"/>
          </p:nvPr>
        </p:nvSpPr>
        <p:spPr/>
        <p:txBody>
          <a:bodyPr/>
          <a:lstStyle/>
          <a:p>
            <a:r>
              <a:rPr lang="en-US" dirty="0" err="1" smtClean="0"/>
              <a:t>Naytahwaush</a:t>
            </a:r>
            <a:r>
              <a:rPr lang="en-US" dirty="0" smtClean="0"/>
              <a:t> students have even less access to books than the overall AI student population, which has less access to books in the home than the Caucasian population.</a:t>
            </a:r>
          </a:p>
          <a:p>
            <a:r>
              <a:rPr lang="en-US" dirty="0" smtClean="0"/>
              <a:t>There is an elevated concern for the home life in </a:t>
            </a:r>
            <a:r>
              <a:rPr lang="en-US" dirty="0" err="1" smtClean="0"/>
              <a:t>Naytahwaush</a:t>
            </a:r>
            <a:r>
              <a:rPr lang="en-US" dirty="0" smtClean="0"/>
              <a:t>.</a:t>
            </a:r>
            <a:endParaRPr lang="en-US" dirty="0"/>
          </a:p>
        </p:txBody>
      </p:sp>
    </p:spTree>
    <p:extLst>
      <p:ext uri="{BB962C8B-B14F-4D97-AF65-F5344CB8AC3E}">
        <p14:creationId xmlns:p14="http://schemas.microsoft.com/office/powerpoint/2010/main" val="36272387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err="1"/>
              <a:t>Naytahwaush</a:t>
            </a:r>
            <a:r>
              <a:rPr lang="en-US" sz="3600" dirty="0"/>
              <a:t/>
            </a:r>
            <a:br>
              <a:rPr lang="en-US" sz="3600" dirty="0"/>
            </a:br>
            <a:r>
              <a:rPr lang="en-US" sz="2800" dirty="0" smtClean="0"/>
              <a:t>(Student Behaviors Construct</a:t>
            </a:r>
            <a:r>
              <a:rPr lang="en-US" sz="2800" dirty="0"/>
              <a:t>)</a:t>
            </a:r>
          </a:p>
        </p:txBody>
      </p:sp>
      <p:sp>
        <p:nvSpPr>
          <p:cNvPr id="3" name="Content Placeholder 2"/>
          <p:cNvSpPr>
            <a:spLocks noGrp="1"/>
          </p:cNvSpPr>
          <p:nvPr>
            <p:ph idx="1"/>
          </p:nvPr>
        </p:nvSpPr>
        <p:spPr/>
        <p:txBody>
          <a:bodyPr/>
          <a:lstStyle/>
          <a:p>
            <a:r>
              <a:rPr lang="en-US" dirty="0" smtClean="0"/>
              <a:t>The percentage of students not completing homework is higher (1 in 3) in </a:t>
            </a:r>
            <a:r>
              <a:rPr lang="en-US" dirty="0" err="1" smtClean="0"/>
              <a:t>Naytahwaush</a:t>
            </a:r>
            <a:r>
              <a:rPr lang="en-US" dirty="0" smtClean="0"/>
              <a:t> than is found in most other districts.</a:t>
            </a:r>
          </a:p>
          <a:p>
            <a:r>
              <a:rPr lang="en-US" dirty="0" smtClean="0"/>
              <a:t>Very few </a:t>
            </a:r>
            <a:r>
              <a:rPr lang="en-US" dirty="0" err="1" smtClean="0"/>
              <a:t>Naytahwaush</a:t>
            </a:r>
            <a:r>
              <a:rPr lang="en-US" dirty="0" smtClean="0"/>
              <a:t> students participate in extracurricular activities.</a:t>
            </a:r>
          </a:p>
          <a:p>
            <a:r>
              <a:rPr lang="en-US" dirty="0" smtClean="0"/>
              <a:t>Free time usage is a concern. No students in grades 6-8 prefer reading over TV.</a:t>
            </a:r>
            <a:endParaRPr lang="en-US" dirty="0"/>
          </a:p>
        </p:txBody>
      </p:sp>
    </p:spTree>
    <p:extLst>
      <p:ext uri="{BB962C8B-B14F-4D97-AF65-F5344CB8AC3E}">
        <p14:creationId xmlns:p14="http://schemas.microsoft.com/office/powerpoint/2010/main" val="422056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err="1"/>
              <a:t>Naytahwaush</a:t>
            </a:r>
            <a:r>
              <a:rPr lang="en-US" sz="3600" dirty="0"/>
              <a:t/>
            </a:r>
            <a:br>
              <a:rPr lang="en-US" sz="3600" dirty="0"/>
            </a:br>
            <a:r>
              <a:rPr lang="en-US" sz="2800" dirty="0" smtClean="0"/>
              <a:t>(School Environment Construct</a:t>
            </a:r>
            <a:r>
              <a:rPr lang="en-US" sz="2800" dirty="0"/>
              <a:t>)</a:t>
            </a:r>
          </a:p>
        </p:txBody>
      </p:sp>
      <p:sp>
        <p:nvSpPr>
          <p:cNvPr id="3" name="Content Placeholder 2"/>
          <p:cNvSpPr>
            <a:spLocks noGrp="1"/>
          </p:cNvSpPr>
          <p:nvPr>
            <p:ph idx="1"/>
          </p:nvPr>
        </p:nvSpPr>
        <p:spPr/>
        <p:txBody>
          <a:bodyPr/>
          <a:lstStyle/>
          <a:p>
            <a:r>
              <a:rPr lang="en-US" dirty="0" err="1" smtClean="0"/>
              <a:t>Naytahwaush</a:t>
            </a:r>
            <a:r>
              <a:rPr lang="en-US" dirty="0" smtClean="0"/>
              <a:t> students like school lunch more than students in most school districts.</a:t>
            </a:r>
          </a:p>
          <a:p>
            <a:r>
              <a:rPr lang="en-US" dirty="0" smtClean="0"/>
              <a:t>Elevated concern for safety is present in school and on buses.</a:t>
            </a:r>
            <a:endParaRPr lang="en-US" dirty="0"/>
          </a:p>
        </p:txBody>
      </p:sp>
    </p:spTree>
    <p:extLst>
      <p:ext uri="{BB962C8B-B14F-4D97-AF65-F5344CB8AC3E}">
        <p14:creationId xmlns:p14="http://schemas.microsoft.com/office/powerpoint/2010/main" val="21170991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err="1"/>
              <a:t>Naytahwaush</a:t>
            </a:r>
            <a:r>
              <a:rPr lang="en-US" sz="3600" dirty="0"/>
              <a:t/>
            </a:r>
            <a:br>
              <a:rPr lang="en-US" sz="3600" dirty="0"/>
            </a:br>
            <a:r>
              <a:rPr lang="en-US" sz="2800" dirty="0" smtClean="0"/>
              <a:t>(Relationships Construct</a:t>
            </a:r>
            <a:r>
              <a:rPr lang="en-US" sz="2800" dirty="0"/>
              <a:t>)</a:t>
            </a:r>
          </a:p>
        </p:txBody>
      </p:sp>
      <p:sp>
        <p:nvSpPr>
          <p:cNvPr id="3" name="Content Placeholder 2"/>
          <p:cNvSpPr>
            <a:spLocks noGrp="1"/>
          </p:cNvSpPr>
          <p:nvPr>
            <p:ph idx="1"/>
          </p:nvPr>
        </p:nvSpPr>
        <p:spPr/>
        <p:txBody>
          <a:bodyPr>
            <a:normAutofit/>
          </a:bodyPr>
          <a:lstStyle/>
          <a:p>
            <a:r>
              <a:rPr lang="en-US" dirty="0" err="1" smtClean="0"/>
              <a:t>Naytahwaush</a:t>
            </a:r>
            <a:r>
              <a:rPr lang="en-US" dirty="0" smtClean="0"/>
              <a:t> students in grades 3-5 reported not liking their classmates or not being liked by classmates at a higher rate than the overall AI and Caucasian student populations.</a:t>
            </a:r>
          </a:p>
          <a:p>
            <a:r>
              <a:rPr lang="en-US" dirty="0" err="1" smtClean="0"/>
              <a:t>Naytahwaush</a:t>
            </a:r>
            <a:r>
              <a:rPr lang="en-US" dirty="0" smtClean="0"/>
              <a:t> children report being bullied or not sure if they are bullied at a rate of more than 3 times that of the overall AI and Caucasian student populations. Two-thirds of parents report that students feel bullied at </a:t>
            </a:r>
            <a:r>
              <a:rPr lang="en-US" dirty="0" err="1" smtClean="0"/>
              <a:t>Naytahwaush</a:t>
            </a:r>
            <a:r>
              <a:rPr lang="en-US" dirty="0" smtClean="0"/>
              <a:t>.</a:t>
            </a:r>
          </a:p>
          <a:p>
            <a:endParaRPr lang="en-US" dirty="0"/>
          </a:p>
        </p:txBody>
      </p:sp>
    </p:spTree>
    <p:extLst>
      <p:ext uri="{BB962C8B-B14F-4D97-AF65-F5344CB8AC3E}">
        <p14:creationId xmlns:p14="http://schemas.microsoft.com/office/powerpoint/2010/main" val="22197947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err="1"/>
              <a:t>Naytahwaush</a:t>
            </a:r>
            <a:r>
              <a:rPr lang="en-US" sz="3600" dirty="0"/>
              <a:t/>
            </a:r>
            <a:br>
              <a:rPr lang="en-US" sz="3600" dirty="0"/>
            </a:br>
            <a:r>
              <a:rPr lang="en-US" sz="2800" dirty="0"/>
              <a:t>(Relationships </a:t>
            </a:r>
            <a:r>
              <a:rPr lang="en-US" sz="2800" dirty="0" smtClean="0"/>
              <a:t>Construct--Continued)</a:t>
            </a:r>
            <a:endParaRPr lang="en-US" sz="2800" dirty="0"/>
          </a:p>
        </p:txBody>
      </p:sp>
      <p:sp>
        <p:nvSpPr>
          <p:cNvPr id="3" name="Content Placeholder 2"/>
          <p:cNvSpPr>
            <a:spLocks noGrp="1"/>
          </p:cNvSpPr>
          <p:nvPr>
            <p:ph idx="1"/>
          </p:nvPr>
        </p:nvSpPr>
        <p:spPr/>
        <p:txBody>
          <a:bodyPr/>
          <a:lstStyle/>
          <a:p>
            <a:r>
              <a:rPr lang="en-US" dirty="0" smtClean="0"/>
              <a:t>Classmates influence other students at a rate higher than the overall student population.</a:t>
            </a:r>
          </a:p>
          <a:p>
            <a:r>
              <a:rPr lang="en-US" dirty="0" smtClean="0"/>
              <a:t>Adults at </a:t>
            </a:r>
            <a:r>
              <a:rPr lang="en-US" dirty="0" err="1" smtClean="0"/>
              <a:t>Naytahwaush</a:t>
            </a:r>
            <a:r>
              <a:rPr lang="en-US" dirty="0" smtClean="0"/>
              <a:t> influence students at a rate twice that of the overall AI and Caucasian student populations.</a:t>
            </a:r>
            <a:endParaRPr lang="en-US" dirty="0"/>
          </a:p>
        </p:txBody>
      </p:sp>
    </p:spTree>
    <p:extLst>
      <p:ext uri="{BB962C8B-B14F-4D97-AF65-F5344CB8AC3E}">
        <p14:creationId xmlns:p14="http://schemas.microsoft.com/office/powerpoint/2010/main" val="3352616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smtClean="0"/>
              <a:t>Pine Point</a:t>
            </a:r>
            <a:r>
              <a:rPr lang="en-US" sz="3600" dirty="0"/>
              <a:t/>
            </a:r>
            <a:br>
              <a:rPr lang="en-US" sz="3600" dirty="0"/>
            </a:br>
            <a:r>
              <a:rPr lang="en-US" sz="2800" dirty="0" smtClean="0"/>
              <a:t>(Self-Perception </a:t>
            </a:r>
            <a:r>
              <a:rPr lang="en-US" sz="2800" dirty="0"/>
              <a:t>Construct)</a:t>
            </a:r>
          </a:p>
        </p:txBody>
      </p:sp>
      <p:sp>
        <p:nvSpPr>
          <p:cNvPr id="3" name="Content Placeholder 2"/>
          <p:cNvSpPr>
            <a:spLocks noGrp="1"/>
          </p:cNvSpPr>
          <p:nvPr>
            <p:ph idx="1"/>
          </p:nvPr>
        </p:nvSpPr>
        <p:spPr/>
        <p:txBody>
          <a:bodyPr/>
          <a:lstStyle/>
          <a:p>
            <a:r>
              <a:rPr lang="en-US" dirty="0" smtClean="0"/>
              <a:t>Students, teachers, and parents believe that PP students are good at math.</a:t>
            </a:r>
          </a:p>
          <a:p>
            <a:r>
              <a:rPr lang="en-US" dirty="0" smtClean="0"/>
              <a:t>Social studies and science are not viewed as easy for PP students.</a:t>
            </a:r>
            <a:endParaRPr lang="en-US" dirty="0"/>
          </a:p>
        </p:txBody>
      </p:sp>
    </p:spTree>
    <p:extLst>
      <p:ext uri="{BB962C8B-B14F-4D97-AF65-F5344CB8AC3E}">
        <p14:creationId xmlns:p14="http://schemas.microsoft.com/office/powerpoint/2010/main" val="31363549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Pine Point</a:t>
            </a:r>
            <a:br>
              <a:rPr lang="en-US" sz="3600" dirty="0"/>
            </a:br>
            <a:r>
              <a:rPr lang="en-US" sz="2800" dirty="0" smtClean="0"/>
              <a:t>(Teachers </a:t>
            </a:r>
            <a:r>
              <a:rPr lang="en-US" sz="2800" dirty="0"/>
              <a:t>Construct)</a:t>
            </a:r>
          </a:p>
        </p:txBody>
      </p:sp>
      <p:sp>
        <p:nvSpPr>
          <p:cNvPr id="3" name="Content Placeholder 2"/>
          <p:cNvSpPr>
            <a:spLocks noGrp="1"/>
          </p:cNvSpPr>
          <p:nvPr>
            <p:ph idx="1"/>
          </p:nvPr>
        </p:nvSpPr>
        <p:spPr/>
        <p:txBody>
          <a:bodyPr/>
          <a:lstStyle/>
          <a:p>
            <a:r>
              <a:rPr lang="en-US" dirty="0" smtClean="0"/>
              <a:t>PP teachers, students, and parents seem to enjoy an overall good relationship</a:t>
            </a:r>
          </a:p>
          <a:p>
            <a:r>
              <a:rPr lang="en-US" dirty="0" smtClean="0"/>
              <a:t>Teachers at PP seem to do a better job with authentic education than most school districts.</a:t>
            </a:r>
            <a:endParaRPr lang="en-US" dirty="0"/>
          </a:p>
        </p:txBody>
      </p:sp>
    </p:spTree>
    <p:extLst>
      <p:ext uri="{BB962C8B-B14F-4D97-AF65-F5344CB8AC3E}">
        <p14:creationId xmlns:p14="http://schemas.microsoft.com/office/powerpoint/2010/main" val="1919341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pic>
        <p:nvPicPr>
          <p:cNvPr id="4" name="Picture 3"/>
          <p:cNvPicPr/>
          <p:nvPr/>
        </p:nvPicPr>
        <p:blipFill>
          <a:blip r:embed="rId3"/>
          <a:stretch>
            <a:fillRect/>
          </a:stretch>
        </p:blipFill>
        <p:spPr>
          <a:xfrm>
            <a:off x="609600" y="3218497"/>
            <a:ext cx="3581400" cy="3314700"/>
          </a:xfrm>
          <a:prstGeom prst="rect">
            <a:avLst/>
          </a:prstGeom>
        </p:spPr>
      </p:pic>
      <p:sp>
        <p:nvSpPr>
          <p:cNvPr id="5" name="Content Placeholder 2"/>
          <p:cNvSpPr>
            <a:spLocks noGrp="1"/>
          </p:cNvSpPr>
          <p:nvPr>
            <p:ph idx="1"/>
          </p:nvPr>
        </p:nvSpPr>
        <p:spPr/>
        <p:txBody>
          <a:bodyPr/>
          <a:lstStyle/>
          <a:p>
            <a:pPr marL="0" indent="0">
              <a:buNone/>
            </a:pPr>
            <a:r>
              <a:rPr lang="en-US" dirty="0" smtClean="0"/>
              <a:t>MCA – Math (3-5)		       MAP – Math (3 – 5)</a:t>
            </a:r>
          </a:p>
          <a:p>
            <a:pPr marL="0" indent="0">
              <a:buNone/>
            </a:pPr>
            <a:r>
              <a:rPr lang="en-US" dirty="0" smtClean="0"/>
              <a:t>		</a:t>
            </a:r>
            <a:endParaRPr lang="en-US" dirty="0"/>
          </a:p>
        </p:txBody>
      </p:sp>
      <p:pic>
        <p:nvPicPr>
          <p:cNvPr id="7" name="Picture 6"/>
          <p:cNvPicPr/>
          <p:nvPr/>
        </p:nvPicPr>
        <p:blipFill>
          <a:blip r:embed="rId4"/>
          <a:stretch>
            <a:fillRect/>
          </a:stretch>
        </p:blipFill>
        <p:spPr>
          <a:xfrm>
            <a:off x="4895850" y="3180397"/>
            <a:ext cx="3657600" cy="3352800"/>
          </a:xfrm>
          <a:prstGeom prst="rect">
            <a:avLst/>
          </a:prstGeom>
        </p:spPr>
      </p:pic>
    </p:spTree>
    <p:extLst>
      <p:ext uri="{BB962C8B-B14F-4D97-AF65-F5344CB8AC3E}">
        <p14:creationId xmlns:p14="http://schemas.microsoft.com/office/powerpoint/2010/main" val="16829506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Pine Point</a:t>
            </a:r>
            <a:br>
              <a:rPr lang="en-US" sz="3600" dirty="0"/>
            </a:br>
            <a:r>
              <a:rPr lang="en-US" sz="2800" dirty="0" smtClean="0"/>
              <a:t>(Parents/Home Life Construct)</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Students at PP like homework as a means to learn at a much higher rate than the overall AI and Caucasian student populations.</a:t>
            </a:r>
          </a:p>
          <a:p>
            <a:r>
              <a:rPr lang="en-US" dirty="0" smtClean="0"/>
              <a:t>PP children report violent behavior at a much higher rate than children in other school districts.</a:t>
            </a:r>
          </a:p>
          <a:p>
            <a:r>
              <a:rPr lang="en-US" dirty="0" smtClean="0"/>
              <a:t>PP children report parental lack of interest in spending time with them at night at a much higher rate than the other school districts.</a:t>
            </a:r>
          </a:p>
          <a:p>
            <a:r>
              <a:rPr lang="en-US" dirty="0" smtClean="0"/>
              <a:t>PP children have far less access to books than is found in most other school districts.</a:t>
            </a:r>
            <a:endParaRPr lang="en-US" dirty="0"/>
          </a:p>
        </p:txBody>
      </p:sp>
    </p:spTree>
    <p:extLst>
      <p:ext uri="{BB962C8B-B14F-4D97-AF65-F5344CB8AC3E}">
        <p14:creationId xmlns:p14="http://schemas.microsoft.com/office/powerpoint/2010/main" val="5857298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Pine Point</a:t>
            </a:r>
            <a:br>
              <a:rPr lang="en-US" sz="3600" dirty="0"/>
            </a:br>
            <a:r>
              <a:rPr lang="en-US" sz="2800" dirty="0" smtClean="0"/>
              <a:t>(Student Behaviors </a:t>
            </a:r>
            <a:r>
              <a:rPr lang="en-US" sz="2800" dirty="0"/>
              <a:t>Construct)</a:t>
            </a:r>
          </a:p>
        </p:txBody>
      </p:sp>
      <p:sp>
        <p:nvSpPr>
          <p:cNvPr id="3" name="Content Placeholder 2"/>
          <p:cNvSpPr>
            <a:spLocks noGrp="1"/>
          </p:cNvSpPr>
          <p:nvPr>
            <p:ph idx="1"/>
          </p:nvPr>
        </p:nvSpPr>
        <p:spPr/>
        <p:txBody>
          <a:bodyPr/>
          <a:lstStyle/>
          <a:p>
            <a:r>
              <a:rPr lang="en-US" dirty="0" smtClean="0"/>
              <a:t>A majority of PP children do not participate in extracurricular activities.</a:t>
            </a:r>
          </a:p>
          <a:p>
            <a:r>
              <a:rPr lang="en-US" dirty="0" smtClean="0"/>
              <a:t>PP children spend far more free time watching TV and playing violent video games than do other student populations in this study.</a:t>
            </a:r>
            <a:endParaRPr lang="en-US" dirty="0"/>
          </a:p>
        </p:txBody>
      </p:sp>
    </p:spTree>
    <p:extLst>
      <p:ext uri="{BB962C8B-B14F-4D97-AF65-F5344CB8AC3E}">
        <p14:creationId xmlns:p14="http://schemas.microsoft.com/office/powerpoint/2010/main" val="19578462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Pine Point</a:t>
            </a:r>
            <a:br>
              <a:rPr lang="en-US" sz="3600" dirty="0"/>
            </a:br>
            <a:r>
              <a:rPr lang="en-US" sz="2800" dirty="0" smtClean="0"/>
              <a:t>(School Environment </a:t>
            </a:r>
            <a:r>
              <a:rPr lang="en-US" sz="2800" dirty="0"/>
              <a:t>Construct)</a:t>
            </a:r>
          </a:p>
        </p:txBody>
      </p:sp>
      <p:sp>
        <p:nvSpPr>
          <p:cNvPr id="3" name="Content Placeholder 2"/>
          <p:cNvSpPr>
            <a:spLocks noGrp="1"/>
          </p:cNvSpPr>
          <p:nvPr>
            <p:ph idx="1"/>
          </p:nvPr>
        </p:nvSpPr>
        <p:spPr/>
        <p:txBody>
          <a:bodyPr/>
          <a:lstStyle/>
          <a:p>
            <a:r>
              <a:rPr lang="en-US" dirty="0" smtClean="0"/>
              <a:t>A larger percentage of students are dissatisfied with their schedules than is found in other school districts.</a:t>
            </a:r>
          </a:p>
          <a:p>
            <a:r>
              <a:rPr lang="en-US" dirty="0" smtClean="0"/>
              <a:t>Concern for safety at school and on buses is reported at a higher rate for PP students than found in most other school districts.</a:t>
            </a:r>
            <a:endParaRPr lang="en-US" dirty="0"/>
          </a:p>
        </p:txBody>
      </p:sp>
    </p:spTree>
    <p:extLst>
      <p:ext uri="{BB962C8B-B14F-4D97-AF65-F5344CB8AC3E}">
        <p14:creationId xmlns:p14="http://schemas.microsoft.com/office/powerpoint/2010/main" val="10810903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Pine Point</a:t>
            </a:r>
            <a:br>
              <a:rPr lang="en-US" sz="3600" dirty="0"/>
            </a:br>
            <a:r>
              <a:rPr lang="en-US" sz="2800" dirty="0" smtClean="0"/>
              <a:t>(Relationships </a:t>
            </a:r>
            <a:r>
              <a:rPr lang="en-US" sz="2800" dirty="0"/>
              <a:t>Construct)</a:t>
            </a:r>
          </a:p>
        </p:txBody>
      </p:sp>
      <p:sp>
        <p:nvSpPr>
          <p:cNvPr id="3" name="Content Placeholder 2"/>
          <p:cNvSpPr>
            <a:spLocks noGrp="1"/>
          </p:cNvSpPr>
          <p:nvPr>
            <p:ph idx="1"/>
          </p:nvPr>
        </p:nvSpPr>
        <p:spPr/>
        <p:txBody>
          <a:bodyPr>
            <a:normAutofit/>
          </a:bodyPr>
          <a:lstStyle/>
          <a:p>
            <a:r>
              <a:rPr lang="en-US" dirty="0"/>
              <a:t>PP students in all grades report not liking their classmates or classmates not liking them at a higher rate than the overall Caucasian and AI student populations. School officials should work to formalize what would be known as hidden curriculum. </a:t>
            </a:r>
            <a:endParaRPr lang="en-US" dirty="0" smtClean="0"/>
          </a:p>
          <a:p>
            <a:r>
              <a:rPr lang="en-US" dirty="0"/>
              <a:t>PP students report feeling bullied and/or not sure if they are bullied at a rate of approximately 3 times that of the overall Caucasian and AI student populations</a:t>
            </a:r>
          </a:p>
        </p:txBody>
      </p:sp>
    </p:spTree>
    <p:extLst>
      <p:ext uri="{BB962C8B-B14F-4D97-AF65-F5344CB8AC3E}">
        <p14:creationId xmlns:p14="http://schemas.microsoft.com/office/powerpoint/2010/main" val="30597822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56263" cy="1054250"/>
          </a:xfrm>
        </p:spPr>
        <p:txBody>
          <a:bodyPr>
            <a:noAutofit/>
          </a:bodyPr>
          <a:lstStyle/>
          <a:p>
            <a:r>
              <a:rPr lang="en-US" sz="3600" dirty="0"/>
              <a:t>Descriptive and Qualitative Findings: Pine Point</a:t>
            </a:r>
            <a:br>
              <a:rPr lang="en-US" sz="3600" dirty="0"/>
            </a:br>
            <a:r>
              <a:rPr lang="en-US" sz="2800" dirty="0"/>
              <a:t>(Relationships </a:t>
            </a:r>
            <a:r>
              <a:rPr lang="en-US" sz="2800" dirty="0" smtClean="0"/>
              <a:t>Construct--Continued)</a:t>
            </a:r>
            <a:endParaRPr lang="en-US" sz="2800" dirty="0"/>
          </a:p>
        </p:txBody>
      </p:sp>
      <p:sp>
        <p:nvSpPr>
          <p:cNvPr id="3" name="Content Placeholder 2"/>
          <p:cNvSpPr>
            <a:spLocks noGrp="1"/>
          </p:cNvSpPr>
          <p:nvPr>
            <p:ph idx="1"/>
          </p:nvPr>
        </p:nvSpPr>
        <p:spPr/>
        <p:txBody>
          <a:bodyPr/>
          <a:lstStyle/>
          <a:p>
            <a:r>
              <a:rPr lang="en-US" dirty="0"/>
              <a:t>Classmates influence PP students at a rate higher than the overall Caucasian and AI student populations. </a:t>
            </a:r>
            <a:endParaRPr lang="en-US" dirty="0" smtClean="0"/>
          </a:p>
          <a:p>
            <a:r>
              <a:rPr lang="en-US" dirty="0"/>
              <a:t>Adults in school at PP influence student behavior at a rate much higher than the overall Caucasian and AI student populations.</a:t>
            </a:r>
          </a:p>
        </p:txBody>
      </p:sp>
    </p:spTree>
    <p:extLst>
      <p:ext uri="{BB962C8B-B14F-4D97-AF65-F5344CB8AC3E}">
        <p14:creationId xmlns:p14="http://schemas.microsoft.com/office/powerpoint/2010/main" val="15919639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a:t>
            </a:r>
            <a:r>
              <a:rPr lang="en-US" sz="3600" dirty="0" smtClean="0"/>
              <a:t>WOWE </a:t>
            </a:r>
            <a:br>
              <a:rPr lang="en-US" sz="3600" dirty="0" smtClean="0"/>
            </a:br>
            <a:r>
              <a:rPr lang="en-US" sz="2800" dirty="0" smtClean="0"/>
              <a:t>(Self-Perception Construct)</a:t>
            </a:r>
            <a:endParaRPr lang="en-US" sz="2800" dirty="0"/>
          </a:p>
        </p:txBody>
      </p:sp>
      <p:sp>
        <p:nvSpPr>
          <p:cNvPr id="3" name="Content Placeholder 2"/>
          <p:cNvSpPr>
            <a:spLocks noGrp="1"/>
          </p:cNvSpPr>
          <p:nvPr>
            <p:ph idx="1"/>
          </p:nvPr>
        </p:nvSpPr>
        <p:spPr/>
        <p:txBody>
          <a:bodyPr/>
          <a:lstStyle/>
          <a:p>
            <a:r>
              <a:rPr lang="en-US" dirty="0"/>
              <a:t>Although math is a concern for the overall Caucasian and AI populations, many students at W like math and/or feel that they are good at it. However, about 1/3 of the W student population find math to be hard. </a:t>
            </a:r>
            <a:endParaRPr lang="en-US" dirty="0" smtClean="0"/>
          </a:p>
          <a:p>
            <a:r>
              <a:rPr lang="en-US" dirty="0"/>
              <a:t>Social studies and science are not viewed as easy for children at W. </a:t>
            </a:r>
            <a:endParaRPr lang="en-US" dirty="0" smtClean="0"/>
          </a:p>
          <a:p>
            <a:endParaRPr lang="en-US" dirty="0"/>
          </a:p>
        </p:txBody>
      </p:sp>
    </p:spTree>
    <p:extLst>
      <p:ext uri="{BB962C8B-B14F-4D97-AF65-F5344CB8AC3E}">
        <p14:creationId xmlns:p14="http://schemas.microsoft.com/office/powerpoint/2010/main" val="32521699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WOWE </a:t>
            </a:r>
            <a:r>
              <a:rPr lang="en-US" sz="2800" dirty="0" smtClean="0"/>
              <a:t>(Parents/Home Life </a:t>
            </a:r>
            <a:r>
              <a:rPr lang="en-US" sz="2800" dirty="0"/>
              <a:t>Construct)</a:t>
            </a:r>
          </a:p>
        </p:txBody>
      </p:sp>
      <p:sp>
        <p:nvSpPr>
          <p:cNvPr id="3" name="Content Placeholder 2"/>
          <p:cNvSpPr>
            <a:spLocks noGrp="1"/>
          </p:cNvSpPr>
          <p:nvPr>
            <p:ph idx="1"/>
          </p:nvPr>
        </p:nvSpPr>
        <p:spPr/>
        <p:txBody>
          <a:bodyPr>
            <a:normAutofit/>
          </a:bodyPr>
          <a:lstStyle/>
          <a:p>
            <a:r>
              <a:rPr lang="en-US" dirty="0"/>
              <a:t>Although most students report that their parents help them with homework, up to 1 in 4 students at W would disagree</a:t>
            </a:r>
            <a:r>
              <a:rPr lang="en-US" dirty="0" smtClean="0"/>
              <a:t>.</a:t>
            </a:r>
          </a:p>
          <a:p>
            <a:r>
              <a:rPr lang="en-US" dirty="0"/>
              <a:t>Far fewer AI children have access to books than do White children. In addition, the overall W student population would appear to have less access to books in the home than do students populations associated with other schools in this study. </a:t>
            </a:r>
          </a:p>
        </p:txBody>
      </p:sp>
    </p:spTree>
    <p:extLst>
      <p:ext uri="{BB962C8B-B14F-4D97-AF65-F5344CB8AC3E}">
        <p14:creationId xmlns:p14="http://schemas.microsoft.com/office/powerpoint/2010/main" val="215603721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WOWE </a:t>
            </a:r>
            <a:r>
              <a:rPr lang="en-US" sz="3600" dirty="0" smtClean="0"/>
              <a:t/>
            </a:r>
            <a:br>
              <a:rPr lang="en-US" sz="3600" dirty="0" smtClean="0"/>
            </a:br>
            <a:r>
              <a:rPr lang="en-US" sz="2800" dirty="0" smtClean="0"/>
              <a:t>(Student Behaviors Construct</a:t>
            </a:r>
            <a:r>
              <a:rPr lang="en-US" sz="2800" dirty="0"/>
              <a:t>)</a:t>
            </a:r>
          </a:p>
        </p:txBody>
      </p:sp>
      <p:sp>
        <p:nvSpPr>
          <p:cNvPr id="3" name="Content Placeholder 2"/>
          <p:cNvSpPr>
            <a:spLocks noGrp="1"/>
          </p:cNvSpPr>
          <p:nvPr>
            <p:ph idx="1"/>
          </p:nvPr>
        </p:nvSpPr>
        <p:spPr/>
        <p:txBody>
          <a:bodyPr>
            <a:normAutofit/>
          </a:bodyPr>
          <a:lstStyle/>
          <a:p>
            <a:r>
              <a:rPr lang="en-US" dirty="0"/>
              <a:t>The percentage of W students who do not complete homework on a regular basis is much higher than the overall AI and Caucasian </a:t>
            </a:r>
            <a:r>
              <a:rPr lang="en-US" dirty="0" smtClean="0"/>
              <a:t>populations.</a:t>
            </a:r>
          </a:p>
          <a:p>
            <a:r>
              <a:rPr lang="en-US" dirty="0"/>
              <a:t>The lack of participation in extracurricular activities appears to be tied to limited opportunities, a lack of transportation, and a lack of </a:t>
            </a:r>
            <a:r>
              <a:rPr lang="en-US" dirty="0" smtClean="0"/>
              <a:t>money.</a:t>
            </a:r>
          </a:p>
          <a:p>
            <a:r>
              <a:rPr lang="en-US" dirty="0"/>
              <a:t>W children prefer spending more time on the subject during the school day than doing homework.</a:t>
            </a:r>
          </a:p>
        </p:txBody>
      </p:sp>
    </p:spTree>
    <p:extLst>
      <p:ext uri="{BB962C8B-B14F-4D97-AF65-F5344CB8AC3E}">
        <p14:creationId xmlns:p14="http://schemas.microsoft.com/office/powerpoint/2010/main" val="7898699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WOWE </a:t>
            </a:r>
            <a:r>
              <a:rPr lang="en-US" sz="3600" dirty="0" smtClean="0"/>
              <a:t/>
            </a:r>
            <a:br>
              <a:rPr lang="en-US" sz="3600" dirty="0" smtClean="0"/>
            </a:br>
            <a:r>
              <a:rPr lang="en-US" sz="2800" dirty="0" smtClean="0"/>
              <a:t>(School Environment </a:t>
            </a:r>
            <a:r>
              <a:rPr lang="en-US" sz="2800" dirty="0"/>
              <a:t>Construct)</a:t>
            </a:r>
          </a:p>
        </p:txBody>
      </p:sp>
      <p:sp>
        <p:nvSpPr>
          <p:cNvPr id="3" name="Content Placeholder 2"/>
          <p:cNvSpPr>
            <a:spLocks noGrp="1"/>
          </p:cNvSpPr>
          <p:nvPr>
            <p:ph idx="1"/>
          </p:nvPr>
        </p:nvSpPr>
        <p:spPr/>
        <p:txBody>
          <a:bodyPr>
            <a:normAutofit/>
          </a:bodyPr>
          <a:lstStyle/>
          <a:p>
            <a:r>
              <a:rPr lang="en-US" dirty="0"/>
              <a:t>Although a fear for safety is of concern to a limited percentage of the student population, W students report this concern at a higher rate (up to 1/3 do not feel safe or are uncertain) both in school and on buses</a:t>
            </a:r>
            <a:r>
              <a:rPr lang="en-US" dirty="0" smtClean="0"/>
              <a:t>.</a:t>
            </a:r>
          </a:p>
          <a:p>
            <a:r>
              <a:rPr lang="en-US" dirty="0"/>
              <a:t>A far larger percentage of W children do not like their schedules during the day, as compared with the overall Caucasian and AI student populations</a:t>
            </a:r>
          </a:p>
        </p:txBody>
      </p:sp>
    </p:spTree>
    <p:extLst>
      <p:ext uri="{BB962C8B-B14F-4D97-AF65-F5344CB8AC3E}">
        <p14:creationId xmlns:p14="http://schemas.microsoft.com/office/powerpoint/2010/main" val="37267730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Descriptive and Qualitative Findings: WOWE </a:t>
            </a:r>
            <a:r>
              <a:rPr lang="en-US" sz="2800" dirty="0" smtClean="0"/>
              <a:t>(Relationships </a:t>
            </a:r>
            <a:r>
              <a:rPr lang="en-US" sz="2800" dirty="0"/>
              <a:t>Construct)</a:t>
            </a:r>
          </a:p>
        </p:txBody>
      </p:sp>
      <p:sp>
        <p:nvSpPr>
          <p:cNvPr id="3" name="Content Placeholder 2"/>
          <p:cNvSpPr>
            <a:spLocks noGrp="1"/>
          </p:cNvSpPr>
          <p:nvPr>
            <p:ph idx="1"/>
          </p:nvPr>
        </p:nvSpPr>
        <p:spPr/>
        <p:txBody>
          <a:bodyPr/>
          <a:lstStyle/>
          <a:p>
            <a:r>
              <a:rPr lang="en-US" dirty="0"/>
              <a:t>W students do not like their teachers or are uncertain as to whether they like their teachers at the grades 6-12 levels at a rate (40%) much higher than the overall Caucasian and AI student populations. In addition, around 15% of children report that they do not like paraprofessionals or are not liked by paraprofessionals. </a:t>
            </a:r>
          </a:p>
        </p:txBody>
      </p:sp>
    </p:spTree>
    <p:extLst>
      <p:ext uri="{BB962C8B-B14F-4D97-AF65-F5344CB8AC3E}">
        <p14:creationId xmlns:p14="http://schemas.microsoft.com/office/powerpoint/2010/main" val="38586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2"/>
          <p:cNvSpPr>
            <a:spLocks noGrp="1"/>
          </p:cNvSpPr>
          <p:nvPr>
            <p:ph idx="1"/>
          </p:nvPr>
        </p:nvSpPr>
        <p:spPr/>
        <p:txBody>
          <a:bodyPr/>
          <a:lstStyle/>
          <a:p>
            <a:pPr marL="0" indent="0">
              <a:buNone/>
            </a:pPr>
            <a:r>
              <a:rPr lang="en-US" dirty="0" smtClean="0"/>
              <a:t>MCA – Reading (</a:t>
            </a:r>
            <a:r>
              <a:rPr lang="en-US" dirty="0"/>
              <a:t>3-5)	 </a:t>
            </a:r>
            <a:r>
              <a:rPr lang="en-US" dirty="0" smtClean="0"/>
              <a:t>        MAP </a:t>
            </a:r>
            <a:r>
              <a:rPr lang="en-US" dirty="0"/>
              <a:t>– </a:t>
            </a:r>
            <a:r>
              <a:rPr lang="en-US" dirty="0" smtClean="0"/>
              <a:t>Reading </a:t>
            </a:r>
            <a:r>
              <a:rPr lang="en-US" dirty="0"/>
              <a:t>(3-5)</a:t>
            </a:r>
          </a:p>
          <a:p>
            <a:pPr marL="0" indent="0">
              <a:buNone/>
            </a:pPr>
            <a:endParaRPr lang="en-US" dirty="0" smtClean="0"/>
          </a:p>
          <a:p>
            <a:pPr marL="0" indent="0">
              <a:buNone/>
            </a:pPr>
            <a:r>
              <a:rPr lang="en-US" dirty="0" smtClean="0"/>
              <a:t>		</a:t>
            </a:r>
            <a:endParaRPr lang="en-US" dirty="0"/>
          </a:p>
        </p:txBody>
      </p:sp>
      <p:pic>
        <p:nvPicPr>
          <p:cNvPr id="8" name="Picture 7"/>
          <p:cNvPicPr/>
          <p:nvPr/>
        </p:nvPicPr>
        <p:blipFill>
          <a:blip r:embed="rId3"/>
          <a:stretch>
            <a:fillRect/>
          </a:stretch>
        </p:blipFill>
        <p:spPr>
          <a:xfrm>
            <a:off x="4953000" y="3048000"/>
            <a:ext cx="3429000" cy="3352800"/>
          </a:xfrm>
          <a:prstGeom prst="rect">
            <a:avLst/>
          </a:prstGeom>
        </p:spPr>
      </p:pic>
      <p:pic>
        <p:nvPicPr>
          <p:cNvPr id="6" name="Picture 5"/>
          <p:cNvPicPr/>
          <p:nvPr/>
        </p:nvPicPr>
        <p:blipFill>
          <a:blip r:embed="rId4"/>
          <a:stretch>
            <a:fillRect/>
          </a:stretch>
        </p:blipFill>
        <p:spPr>
          <a:xfrm>
            <a:off x="685800" y="3086577"/>
            <a:ext cx="3505200" cy="3275646"/>
          </a:xfrm>
          <a:prstGeom prst="rect">
            <a:avLst/>
          </a:prstGeom>
        </p:spPr>
      </p:pic>
    </p:spTree>
    <p:extLst>
      <p:ext uri="{BB962C8B-B14F-4D97-AF65-F5344CB8AC3E}">
        <p14:creationId xmlns:p14="http://schemas.microsoft.com/office/powerpoint/2010/main" val="26073036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248347"/>
            <a:ext cx="7745505" cy="4152453"/>
          </a:xfrm>
        </p:spPr>
        <p:txBody>
          <a:bodyPr>
            <a:normAutofit fontScale="92500" lnSpcReduction="10000"/>
          </a:bodyPr>
          <a:lstStyle/>
          <a:p>
            <a:pPr marL="0" indent="0">
              <a:buNone/>
            </a:pPr>
            <a:r>
              <a:rPr lang="en-US" u="sng" dirty="0" smtClean="0"/>
              <a:t>Administrators</a:t>
            </a:r>
            <a:r>
              <a:rPr lang="en-US" dirty="0" smtClean="0"/>
              <a:t>:</a:t>
            </a:r>
          </a:p>
          <a:p>
            <a:r>
              <a:rPr lang="en-US" dirty="0"/>
              <a:t>E</a:t>
            </a:r>
            <a:r>
              <a:rPr lang="en-US" dirty="0" smtClean="0"/>
              <a:t>xplore differences between the MCA and MAP tests (e.g., structure, content, surrounding events at the time of testing)</a:t>
            </a:r>
          </a:p>
          <a:p>
            <a:pPr lvl="1"/>
            <a:r>
              <a:rPr lang="en-US" dirty="0" smtClean="0"/>
              <a:t>Be aware that MAP scores do not predict MCA scores</a:t>
            </a:r>
          </a:p>
          <a:p>
            <a:r>
              <a:rPr lang="en-US" dirty="0" smtClean="0"/>
              <a:t>Improve academic performance data collection system</a:t>
            </a:r>
          </a:p>
          <a:p>
            <a:r>
              <a:rPr lang="en-US" dirty="0" smtClean="0"/>
              <a:t>Ensure immediate access of test results data to teachers and parents </a:t>
            </a:r>
          </a:p>
          <a:p>
            <a:r>
              <a:rPr lang="en-US" dirty="0" smtClean="0"/>
              <a:t>Consider developing self-enhancement interventions for students, young students in particular</a:t>
            </a:r>
          </a:p>
          <a:p>
            <a:r>
              <a:rPr lang="en-US" dirty="0" smtClean="0"/>
              <a:t>Evaluate the current interventions for absenteeism and tardiness</a:t>
            </a:r>
          </a:p>
          <a:p>
            <a:endParaRPr lang="en-US" dirty="0"/>
          </a:p>
        </p:txBody>
      </p:sp>
      <p:sp>
        <p:nvSpPr>
          <p:cNvPr id="2" name="Title 1"/>
          <p:cNvSpPr>
            <a:spLocks noGrp="1"/>
          </p:cNvSpPr>
          <p:nvPr>
            <p:ph type="title"/>
          </p:nvPr>
        </p:nvSpPr>
        <p:spPr/>
        <p:txBody>
          <a:bodyPr/>
          <a:lstStyle/>
          <a:p>
            <a:r>
              <a:rPr lang="en-US" sz="3600" dirty="0" smtClean="0"/>
              <a:t>Recommendations: </a:t>
            </a:r>
            <a:br>
              <a:rPr lang="en-US" sz="3600" dirty="0" smtClean="0"/>
            </a:br>
            <a:r>
              <a:rPr lang="en-US" sz="3600" dirty="0" smtClean="0"/>
              <a:t>Quantitative Data</a:t>
            </a:r>
            <a:endParaRPr lang="en-US" sz="3600" dirty="0"/>
          </a:p>
        </p:txBody>
      </p:sp>
    </p:spTree>
    <p:extLst>
      <p:ext uri="{BB962C8B-B14F-4D97-AF65-F5344CB8AC3E}">
        <p14:creationId xmlns:p14="http://schemas.microsoft.com/office/powerpoint/2010/main" val="84040594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57401"/>
            <a:ext cx="8458199" cy="4572000"/>
          </a:xfrm>
        </p:spPr>
        <p:txBody>
          <a:bodyPr>
            <a:normAutofit fontScale="92500" lnSpcReduction="20000"/>
          </a:bodyPr>
          <a:lstStyle/>
          <a:p>
            <a:pPr marL="0" indent="0">
              <a:buNone/>
            </a:pPr>
            <a:r>
              <a:rPr lang="en-US" u="sng" dirty="0" smtClean="0"/>
              <a:t>Teachers Elementary Grades</a:t>
            </a:r>
            <a:r>
              <a:rPr lang="en-US" dirty="0" smtClean="0"/>
              <a:t>:</a:t>
            </a:r>
          </a:p>
          <a:p>
            <a:r>
              <a:rPr lang="en-US" dirty="0" smtClean="0"/>
              <a:t>Students in the 3</a:t>
            </a:r>
            <a:r>
              <a:rPr lang="en-US" baseline="30000" dirty="0" smtClean="0"/>
              <a:t>rd</a:t>
            </a:r>
            <a:r>
              <a:rPr lang="en-US" dirty="0" smtClean="0"/>
              <a:t> grade need reinforcement in math (MCA, partially meeting standards)</a:t>
            </a:r>
          </a:p>
          <a:p>
            <a:r>
              <a:rPr lang="en-US" dirty="0" smtClean="0"/>
              <a:t>Students in 3</a:t>
            </a:r>
            <a:r>
              <a:rPr lang="en-US" baseline="30000" dirty="0" smtClean="0"/>
              <a:t>rd</a:t>
            </a:r>
            <a:r>
              <a:rPr lang="en-US" dirty="0" smtClean="0"/>
              <a:t> and 5</a:t>
            </a:r>
            <a:r>
              <a:rPr lang="en-US" baseline="30000" dirty="0" smtClean="0"/>
              <a:t>th</a:t>
            </a:r>
            <a:r>
              <a:rPr lang="en-US" dirty="0" smtClean="0"/>
              <a:t> grade need reinforcement in reading (MCA, partially meeting standards)</a:t>
            </a:r>
          </a:p>
          <a:p>
            <a:r>
              <a:rPr lang="en-US" dirty="0" smtClean="0"/>
              <a:t>Analyze level of academic challenge (differentiated instruction) as higher levels of disciplinary problems are observed among students with higher reading performances. Adjust expectations.</a:t>
            </a:r>
          </a:p>
          <a:p>
            <a:r>
              <a:rPr lang="en-US" dirty="0" smtClean="0"/>
              <a:t>Likewise, higher academic progress in math is observed among students with higher rates of tardiness. Adjust expectations</a:t>
            </a:r>
          </a:p>
          <a:p>
            <a:r>
              <a:rPr lang="en-US" dirty="0" smtClean="0"/>
              <a:t>Be aware that disciplinary problems are found among students who are absent more frequently and have a negative perception of relationships in school </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2580618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Be aware that higher academic achieving young students have a negative appraisal of their teachers </a:t>
            </a:r>
          </a:p>
          <a:p>
            <a:r>
              <a:rPr lang="en-US" dirty="0" smtClean="0"/>
              <a:t>Reinforce </a:t>
            </a:r>
            <a:r>
              <a:rPr lang="en-US" dirty="0"/>
              <a:t>academic performance in the early grades, support transition to middle and secondary grades</a:t>
            </a:r>
          </a:p>
          <a:p>
            <a:r>
              <a:rPr lang="en-US" dirty="0"/>
              <a:t>Develop activities that support the improvement of </a:t>
            </a:r>
            <a:r>
              <a:rPr lang="en-US" dirty="0" smtClean="0"/>
              <a:t>young student’s </a:t>
            </a:r>
            <a:r>
              <a:rPr lang="en-US" dirty="0"/>
              <a:t>perception of own behavior</a:t>
            </a:r>
          </a:p>
          <a:p>
            <a:r>
              <a:rPr lang="en-US" dirty="0"/>
              <a:t>Do not use MAP test as predictor of MCA performance</a:t>
            </a:r>
          </a:p>
          <a:p>
            <a:pPr lvl="1"/>
            <a:r>
              <a:rPr lang="en-US" dirty="0"/>
              <a:t>Curriculum-Based Measurements</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4475053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04853"/>
          </a:xfrm>
        </p:spPr>
        <p:txBody>
          <a:bodyPr>
            <a:normAutofit fontScale="85000" lnSpcReduction="20000"/>
          </a:bodyPr>
          <a:lstStyle/>
          <a:p>
            <a:pPr marL="0" indent="0">
              <a:buNone/>
            </a:pPr>
            <a:r>
              <a:rPr lang="en-US" u="sng" dirty="0"/>
              <a:t>Teachers </a:t>
            </a:r>
            <a:r>
              <a:rPr lang="en-US" u="sng" dirty="0" smtClean="0"/>
              <a:t>Middle and Secondary Grades</a:t>
            </a:r>
            <a:endParaRPr lang="en-US" dirty="0" smtClean="0"/>
          </a:p>
          <a:p>
            <a:r>
              <a:rPr lang="en-US" dirty="0" smtClean="0"/>
              <a:t>Develop an intervention that impacts on students perception of:</a:t>
            </a:r>
          </a:p>
          <a:p>
            <a:pPr lvl="1"/>
            <a:r>
              <a:rPr lang="en-US" dirty="0" smtClean="0"/>
              <a:t>Own behavior</a:t>
            </a:r>
          </a:p>
          <a:p>
            <a:pPr lvl="1"/>
            <a:r>
              <a:rPr lang="en-US" dirty="0" smtClean="0"/>
              <a:t>School environment </a:t>
            </a:r>
          </a:p>
          <a:p>
            <a:pPr lvl="1"/>
            <a:r>
              <a:rPr lang="en-US" dirty="0"/>
              <a:t>Relationships (i.e., students with peers, students with teachers, students with administrators)</a:t>
            </a:r>
          </a:p>
          <a:p>
            <a:pPr lvl="1"/>
            <a:r>
              <a:rPr lang="en-US" dirty="0" smtClean="0"/>
              <a:t>Parents</a:t>
            </a:r>
            <a:endParaRPr lang="en-US" dirty="0"/>
          </a:p>
          <a:p>
            <a:pPr marL="411480" lvl="1" indent="0">
              <a:buNone/>
            </a:pPr>
            <a:r>
              <a:rPr lang="en-US" sz="2400" dirty="0" smtClean="0"/>
              <a:t>as these are associated with academic performance</a:t>
            </a:r>
          </a:p>
          <a:p>
            <a:r>
              <a:rPr lang="en-US" dirty="0" smtClean="0"/>
              <a:t>Place special attention to students in 7</a:t>
            </a:r>
            <a:r>
              <a:rPr lang="en-US" baseline="30000" dirty="0" smtClean="0"/>
              <a:t>th</a:t>
            </a:r>
            <a:r>
              <a:rPr lang="en-US" dirty="0" smtClean="0"/>
              <a:t> and 12</a:t>
            </a:r>
            <a:r>
              <a:rPr lang="en-US" baseline="30000" dirty="0" smtClean="0"/>
              <a:t>th</a:t>
            </a:r>
            <a:r>
              <a:rPr lang="en-US" dirty="0" smtClean="0"/>
              <a:t> grades as 2/3 of these students are failing the MCA test in math</a:t>
            </a:r>
          </a:p>
          <a:p>
            <a:r>
              <a:rPr lang="en-US" dirty="0" smtClean="0"/>
              <a:t>Be aware that students’ positive perceptions of parents and home environment is associated to better academic performance </a:t>
            </a:r>
          </a:p>
          <a:p>
            <a:r>
              <a:rPr lang="en-US" dirty="0" smtClean="0"/>
              <a:t>Be aware that absenteeism and disciplinary problems are more prevalent among students showing lower reading performance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9174302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Develop awareness of the association that a positive perception of </a:t>
            </a:r>
            <a:r>
              <a:rPr lang="en-US" dirty="0" smtClean="0"/>
              <a:t>own behavior </a:t>
            </a:r>
            <a:r>
              <a:rPr lang="en-US" dirty="0"/>
              <a:t>has </a:t>
            </a:r>
            <a:r>
              <a:rPr lang="en-US" dirty="0" smtClean="0"/>
              <a:t>with academic </a:t>
            </a:r>
            <a:r>
              <a:rPr lang="en-US" dirty="0"/>
              <a:t>performance. To great </a:t>
            </a:r>
            <a:r>
              <a:rPr lang="en-US" dirty="0" smtClean="0"/>
              <a:t>extent students’ perception of self is </a:t>
            </a:r>
            <a:r>
              <a:rPr lang="en-US" dirty="0"/>
              <a:t>influenced by what students hear </a:t>
            </a:r>
            <a:r>
              <a:rPr lang="en-US" dirty="0" smtClean="0"/>
              <a:t>teachers say </a:t>
            </a:r>
            <a:r>
              <a:rPr lang="en-US" dirty="0"/>
              <a:t>about </a:t>
            </a:r>
            <a:r>
              <a:rPr lang="en-US" dirty="0" smtClean="0"/>
              <a:t>their students.</a:t>
            </a:r>
            <a:endParaRPr lang="en-US" dirty="0"/>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035745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u="sng" dirty="0" smtClean="0"/>
              <a:t>Parents of </a:t>
            </a:r>
            <a:r>
              <a:rPr lang="en-US" u="sng" dirty="0"/>
              <a:t>Y</a:t>
            </a:r>
            <a:r>
              <a:rPr lang="en-US" u="sng" dirty="0" smtClean="0"/>
              <a:t>oung Students</a:t>
            </a:r>
            <a:r>
              <a:rPr lang="en-US" dirty="0" smtClean="0"/>
              <a:t>:</a:t>
            </a:r>
          </a:p>
          <a:p>
            <a:r>
              <a:rPr lang="en-US" dirty="0" smtClean="0"/>
              <a:t>Be aware that even though absenteeism and tardiness at this young age is positively associated with academic achievement, absenteeism and tardiness have a negative association to appraisal of parents and home life</a:t>
            </a:r>
          </a:p>
          <a:p>
            <a:endParaRPr lang="en-US" dirty="0"/>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293485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u="sng" dirty="0"/>
              <a:t>Parents of </a:t>
            </a:r>
            <a:r>
              <a:rPr lang="en-US" u="sng" dirty="0" smtClean="0"/>
              <a:t>Older Students</a:t>
            </a:r>
            <a:r>
              <a:rPr lang="en-US" dirty="0" smtClean="0"/>
              <a:t>:</a:t>
            </a:r>
          </a:p>
          <a:p>
            <a:r>
              <a:rPr lang="en-US" dirty="0" smtClean="0"/>
              <a:t>Develop awareness of the strong association that a positive parental perception has with academic performance</a:t>
            </a:r>
          </a:p>
          <a:p>
            <a:r>
              <a:rPr lang="en-US" dirty="0" smtClean="0"/>
              <a:t>Develop awareness of the association that a positive perception of school has on academic performance. To great extent school perception is influenced by what students hear parents say about school.</a:t>
            </a:r>
          </a:p>
          <a:p>
            <a:r>
              <a:rPr lang="en-US" dirty="0" smtClean="0"/>
              <a:t>Be aware that absenteeism, tardiness, and disciplinary problems are observed among students who are in need of significant academic improvement </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5341755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r>
              <a:rPr lang="en-US" sz="3600" dirty="0" smtClean="0"/>
              <a:t>Recommendations: </a:t>
            </a:r>
            <a:br>
              <a:rPr lang="en-US" sz="3600" dirty="0" smtClean="0"/>
            </a:br>
            <a:r>
              <a:rPr lang="en-US" sz="3600" dirty="0" smtClean="0"/>
              <a:t>Descriptive and Qualitative Data</a:t>
            </a:r>
            <a:endParaRPr lang="en-US" sz="3600" dirty="0"/>
          </a:p>
        </p:txBody>
      </p:sp>
    </p:spTree>
    <p:extLst>
      <p:ext uri="{BB962C8B-B14F-4D97-AF65-F5344CB8AC3E}">
        <p14:creationId xmlns:p14="http://schemas.microsoft.com/office/powerpoint/2010/main" val="21233508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3600" dirty="0" smtClean="0"/>
              <a:t/>
            </a:r>
            <a:br>
              <a:rPr lang="en-US" sz="3600" dirty="0" smtClean="0"/>
            </a:br>
            <a:r>
              <a:rPr lang="en-US" sz="2800" dirty="0" smtClean="0"/>
              <a:t>(Self-perception </a:t>
            </a:r>
            <a:r>
              <a:rPr lang="en-US" sz="2800" dirty="0"/>
              <a:t>Construct: General)</a:t>
            </a:r>
          </a:p>
        </p:txBody>
      </p:sp>
      <p:sp>
        <p:nvSpPr>
          <p:cNvPr id="3" name="Content Placeholder 2"/>
          <p:cNvSpPr>
            <a:spLocks noGrp="1"/>
          </p:cNvSpPr>
          <p:nvPr>
            <p:ph idx="1"/>
          </p:nvPr>
        </p:nvSpPr>
        <p:spPr/>
        <p:txBody>
          <a:bodyPr>
            <a:normAutofit fontScale="85000" lnSpcReduction="10000"/>
          </a:bodyPr>
          <a:lstStyle/>
          <a:p>
            <a:r>
              <a:rPr lang="en-US" dirty="0" smtClean="0"/>
              <a:t>Reading: Pre-assessment is critical at all levels.</a:t>
            </a:r>
          </a:p>
          <a:p>
            <a:pPr lvl="1"/>
            <a:r>
              <a:rPr lang="en-US" dirty="0" smtClean="0"/>
              <a:t>Leveling</a:t>
            </a:r>
          </a:p>
          <a:p>
            <a:pPr lvl="1"/>
            <a:r>
              <a:rPr lang="en-US" dirty="0" smtClean="0"/>
              <a:t>Differentiation</a:t>
            </a:r>
          </a:p>
          <a:p>
            <a:r>
              <a:rPr lang="en-US" dirty="0" smtClean="0"/>
              <a:t>Math is found to be difficult by many students, and it is the least-liked subject overall.</a:t>
            </a:r>
          </a:p>
          <a:p>
            <a:pPr lvl="1"/>
            <a:r>
              <a:rPr lang="en-US" dirty="0" smtClean="0"/>
              <a:t>Alternative approaches to teaching math</a:t>
            </a:r>
          </a:p>
          <a:p>
            <a:pPr lvl="1"/>
            <a:r>
              <a:rPr lang="en-US" dirty="0" smtClean="0"/>
              <a:t>Authentic education and assessment</a:t>
            </a:r>
          </a:p>
          <a:p>
            <a:pPr lvl="1"/>
            <a:r>
              <a:rPr lang="en-US" dirty="0" smtClean="0"/>
              <a:t>Allow re-takes of summative assessments (applicable to all subjects)</a:t>
            </a:r>
          </a:p>
          <a:p>
            <a:r>
              <a:rPr lang="en-US" dirty="0" smtClean="0"/>
              <a:t>AI parents do not view attendance as critical to academic success as do White parents.</a:t>
            </a:r>
          </a:p>
          <a:p>
            <a:pPr lvl="1"/>
            <a:r>
              <a:rPr lang="en-US" dirty="0" smtClean="0"/>
              <a:t>Work with AI parents to get their children to school on time.</a:t>
            </a:r>
            <a:endParaRPr lang="en-US" dirty="0"/>
          </a:p>
        </p:txBody>
      </p:sp>
    </p:spTree>
    <p:extLst>
      <p:ext uri="{BB962C8B-B14F-4D97-AF65-F5344CB8AC3E}">
        <p14:creationId xmlns:p14="http://schemas.microsoft.com/office/powerpoint/2010/main" val="30748713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Recommendations: Qualitative </a:t>
            </a:r>
            <a:r>
              <a:rPr lang="en-US" sz="2800" dirty="0" smtClean="0"/>
              <a:t>(Teacher Construct: General)</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Teacher capacity to explain things was identified as critical.</a:t>
            </a:r>
          </a:p>
          <a:p>
            <a:pPr lvl="1"/>
            <a:r>
              <a:rPr lang="en-US" dirty="0" smtClean="0"/>
              <a:t>Uniform methodological approach across all grades and subjects.</a:t>
            </a:r>
          </a:p>
          <a:p>
            <a:pPr lvl="1"/>
            <a:r>
              <a:rPr lang="en-US" dirty="0" smtClean="0"/>
              <a:t>Madeline Hunter’s direct instruction is recommended.</a:t>
            </a:r>
          </a:p>
          <a:p>
            <a:pPr lvl="2"/>
            <a:r>
              <a:rPr lang="en-US" dirty="0" smtClean="0"/>
              <a:t>Standards (outcomes)</a:t>
            </a:r>
          </a:p>
          <a:p>
            <a:pPr lvl="2"/>
            <a:r>
              <a:rPr lang="en-US" dirty="0" smtClean="0"/>
              <a:t>Anticipatory Set (Hook)</a:t>
            </a:r>
          </a:p>
          <a:p>
            <a:pPr lvl="2"/>
            <a:r>
              <a:rPr lang="en-US" dirty="0" smtClean="0"/>
              <a:t>Teaching (input, modeling, checking for understanding)</a:t>
            </a:r>
          </a:p>
          <a:p>
            <a:pPr lvl="2"/>
            <a:r>
              <a:rPr lang="en-US" dirty="0" smtClean="0"/>
              <a:t>Guided Practice/Monitoring</a:t>
            </a:r>
          </a:p>
          <a:p>
            <a:pPr lvl="2"/>
            <a:r>
              <a:rPr lang="en-US" dirty="0" smtClean="0"/>
              <a:t>Closure</a:t>
            </a:r>
          </a:p>
          <a:p>
            <a:pPr lvl="2"/>
            <a:r>
              <a:rPr lang="en-US" dirty="0" smtClean="0"/>
              <a:t>Independent Practice</a:t>
            </a:r>
            <a:endParaRPr lang="en-US" dirty="0"/>
          </a:p>
        </p:txBody>
      </p:sp>
    </p:spTree>
    <p:extLst>
      <p:ext uri="{BB962C8B-B14F-4D97-AF65-F5344CB8AC3E}">
        <p14:creationId xmlns:p14="http://schemas.microsoft.com/office/powerpoint/2010/main" val="176196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51647" y="381000"/>
            <a:ext cx="7756263" cy="1054250"/>
          </a:xfrm>
        </p:spPr>
        <p:txBody>
          <a:bodyPr/>
          <a:lstStyle/>
          <a:p>
            <a:endParaRPr lang="en-US"/>
          </a:p>
        </p:txBody>
      </p:sp>
      <p:sp>
        <p:nvSpPr>
          <p:cNvPr id="4" name="Content Placeholder 2"/>
          <p:cNvSpPr txBox="1">
            <a:spLocks/>
          </p:cNvSpPr>
          <p:nvPr/>
        </p:nvSpPr>
        <p:spPr>
          <a:xfrm>
            <a:off x="851647" y="2400747"/>
            <a:ext cx="7745505" cy="3877815"/>
          </a:xfrm>
          <a:prstGeom prst="rect">
            <a:avLst/>
          </a:prstGeom>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dirty="0" smtClean="0"/>
              <a:t>MCA – Math (6-12)		</a:t>
            </a:r>
            <a:r>
              <a:rPr lang="en-US" dirty="0"/>
              <a:t> </a:t>
            </a:r>
            <a:r>
              <a:rPr lang="en-US" dirty="0" smtClean="0"/>
              <a:t>MAP </a:t>
            </a:r>
            <a:r>
              <a:rPr lang="en-US" dirty="0"/>
              <a:t>– </a:t>
            </a:r>
            <a:r>
              <a:rPr lang="en-US" dirty="0" smtClean="0"/>
              <a:t>Math (6-12</a:t>
            </a:r>
            <a:r>
              <a:rPr lang="en-US" dirty="0"/>
              <a:t>)</a:t>
            </a:r>
          </a:p>
        </p:txBody>
      </p:sp>
      <p:pic>
        <p:nvPicPr>
          <p:cNvPr id="7" name="Picture 6"/>
          <p:cNvPicPr/>
          <p:nvPr/>
        </p:nvPicPr>
        <p:blipFill>
          <a:blip r:embed="rId3"/>
          <a:stretch>
            <a:fillRect/>
          </a:stretch>
        </p:blipFill>
        <p:spPr>
          <a:xfrm>
            <a:off x="609600" y="3105150"/>
            <a:ext cx="3429000" cy="3236595"/>
          </a:xfrm>
          <a:prstGeom prst="rect">
            <a:avLst/>
          </a:prstGeom>
        </p:spPr>
      </p:pic>
      <p:pic>
        <p:nvPicPr>
          <p:cNvPr id="6" name="Picture 5"/>
          <p:cNvPicPr/>
          <p:nvPr/>
        </p:nvPicPr>
        <p:blipFill>
          <a:blip r:embed="rId4"/>
          <a:stretch>
            <a:fillRect/>
          </a:stretch>
        </p:blipFill>
        <p:spPr>
          <a:xfrm>
            <a:off x="4724399" y="3105150"/>
            <a:ext cx="3429000" cy="3236595"/>
          </a:xfrm>
          <a:prstGeom prst="rect">
            <a:avLst/>
          </a:prstGeom>
        </p:spPr>
      </p:pic>
    </p:spTree>
    <p:extLst>
      <p:ext uri="{BB962C8B-B14F-4D97-AF65-F5344CB8AC3E}">
        <p14:creationId xmlns:p14="http://schemas.microsoft.com/office/powerpoint/2010/main" val="223794930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2800" dirty="0" smtClean="0"/>
              <a:t>(Teacher Construct: General</a:t>
            </a:r>
            <a:r>
              <a:rPr lang="en-US" sz="2800" dirty="0"/>
              <a:t>)</a:t>
            </a:r>
          </a:p>
        </p:txBody>
      </p:sp>
      <p:sp>
        <p:nvSpPr>
          <p:cNvPr id="3" name="Content Placeholder 2"/>
          <p:cNvSpPr>
            <a:spLocks noGrp="1"/>
          </p:cNvSpPr>
          <p:nvPr>
            <p:ph idx="1"/>
          </p:nvPr>
        </p:nvSpPr>
        <p:spPr/>
        <p:txBody>
          <a:bodyPr>
            <a:normAutofit/>
          </a:bodyPr>
          <a:lstStyle/>
          <a:p>
            <a:r>
              <a:rPr lang="en-US" dirty="0" smtClean="0"/>
              <a:t>There must be a cultural shift in thinking among teachers.</a:t>
            </a:r>
          </a:p>
          <a:p>
            <a:pPr lvl="1"/>
            <a:r>
              <a:rPr lang="en-US" dirty="0" smtClean="0"/>
              <a:t>Teachers do not see themselves as a critical factor in student underachievement.</a:t>
            </a:r>
          </a:p>
          <a:p>
            <a:r>
              <a:rPr lang="en-US" dirty="0" smtClean="0"/>
              <a:t>School administrators must stand accountable for teacher implementation of recommendations.</a:t>
            </a:r>
          </a:p>
          <a:p>
            <a:pPr lvl="1"/>
            <a:r>
              <a:rPr lang="en-US" dirty="0" smtClean="0"/>
              <a:t>Evaluations</a:t>
            </a:r>
          </a:p>
          <a:p>
            <a:pPr lvl="1"/>
            <a:r>
              <a:rPr lang="en-US" dirty="0" smtClean="0"/>
              <a:t>Professional Development</a:t>
            </a:r>
            <a:endParaRPr lang="en-US" dirty="0"/>
          </a:p>
        </p:txBody>
      </p:sp>
    </p:spTree>
    <p:extLst>
      <p:ext uri="{BB962C8B-B14F-4D97-AF65-F5344CB8AC3E}">
        <p14:creationId xmlns:p14="http://schemas.microsoft.com/office/powerpoint/2010/main" val="31620049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2800" dirty="0" smtClean="0"/>
              <a:t>(Parents/Home Life Construct: General</a:t>
            </a:r>
            <a:r>
              <a:rPr lang="en-US" sz="2800" dirty="0"/>
              <a:t>)</a:t>
            </a:r>
          </a:p>
        </p:txBody>
      </p:sp>
      <p:sp>
        <p:nvSpPr>
          <p:cNvPr id="3" name="Content Placeholder 2"/>
          <p:cNvSpPr>
            <a:spLocks noGrp="1"/>
          </p:cNvSpPr>
          <p:nvPr>
            <p:ph idx="1"/>
          </p:nvPr>
        </p:nvSpPr>
        <p:spPr/>
        <p:txBody>
          <a:bodyPr/>
          <a:lstStyle/>
          <a:p>
            <a:r>
              <a:rPr lang="en-US" dirty="0" smtClean="0"/>
              <a:t>All children should have access to breakfast, regardless of free/reduced lunch status.</a:t>
            </a:r>
          </a:p>
          <a:p>
            <a:r>
              <a:rPr lang="en-US" dirty="0" smtClean="0"/>
              <a:t>Get books into the homes of American Indian children.</a:t>
            </a:r>
          </a:p>
          <a:p>
            <a:r>
              <a:rPr lang="en-US" dirty="0" smtClean="0"/>
              <a:t>Increase teacher/parent communication, especially with American Indian population.</a:t>
            </a:r>
            <a:endParaRPr lang="en-US" dirty="0"/>
          </a:p>
        </p:txBody>
      </p:sp>
    </p:spTree>
    <p:extLst>
      <p:ext uri="{BB962C8B-B14F-4D97-AF65-F5344CB8AC3E}">
        <p14:creationId xmlns:p14="http://schemas.microsoft.com/office/powerpoint/2010/main" val="228829232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2800" dirty="0" smtClean="0"/>
              <a:t>(Student Behavior </a:t>
            </a:r>
            <a:r>
              <a:rPr lang="en-US" sz="2800" dirty="0"/>
              <a:t>Construct: General)</a:t>
            </a:r>
          </a:p>
        </p:txBody>
      </p:sp>
      <p:sp>
        <p:nvSpPr>
          <p:cNvPr id="3" name="Content Placeholder 2"/>
          <p:cNvSpPr>
            <a:spLocks noGrp="1"/>
          </p:cNvSpPr>
          <p:nvPr>
            <p:ph idx="1"/>
          </p:nvPr>
        </p:nvSpPr>
        <p:spPr/>
        <p:txBody>
          <a:bodyPr>
            <a:normAutofit/>
          </a:bodyPr>
          <a:lstStyle/>
          <a:p>
            <a:r>
              <a:rPr lang="en-US" dirty="0" smtClean="0"/>
              <a:t>Homework should  be assigned sparingly</a:t>
            </a:r>
          </a:p>
          <a:p>
            <a:pPr lvl="1"/>
            <a:r>
              <a:rPr lang="en-US" dirty="0" smtClean="0"/>
              <a:t>Up to 1/3 of students do not complete homework when it is assigned.</a:t>
            </a:r>
          </a:p>
          <a:p>
            <a:pPr lvl="1"/>
            <a:r>
              <a:rPr lang="en-US" dirty="0" smtClean="0"/>
              <a:t>A majority of teachers would disagree that most parents help their children with homework or check for completion.</a:t>
            </a:r>
          </a:p>
          <a:p>
            <a:r>
              <a:rPr lang="en-US" dirty="0" smtClean="0"/>
              <a:t>Extracurricular fees should be reduced or eliminated.</a:t>
            </a:r>
          </a:p>
          <a:p>
            <a:pPr lvl="1"/>
            <a:r>
              <a:rPr lang="en-US" dirty="0" smtClean="0"/>
              <a:t>Up to 1 in 5 children do not participate due to cost and transportation.</a:t>
            </a:r>
            <a:endParaRPr lang="en-US" dirty="0"/>
          </a:p>
        </p:txBody>
      </p:sp>
    </p:spTree>
    <p:extLst>
      <p:ext uri="{BB962C8B-B14F-4D97-AF65-F5344CB8AC3E}">
        <p14:creationId xmlns:p14="http://schemas.microsoft.com/office/powerpoint/2010/main" val="20876932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3600" dirty="0" smtClean="0"/>
              <a:t/>
            </a:r>
            <a:br>
              <a:rPr lang="en-US" sz="3600" dirty="0" smtClean="0"/>
            </a:br>
            <a:r>
              <a:rPr lang="en-US" sz="2800" dirty="0" smtClean="0"/>
              <a:t>(School Environment Construct</a:t>
            </a:r>
            <a:r>
              <a:rPr lang="en-US" sz="2800" dirty="0"/>
              <a:t>: General)</a:t>
            </a:r>
          </a:p>
        </p:txBody>
      </p:sp>
      <p:sp>
        <p:nvSpPr>
          <p:cNvPr id="3" name="Content Placeholder 2"/>
          <p:cNvSpPr>
            <a:spLocks noGrp="1"/>
          </p:cNvSpPr>
          <p:nvPr>
            <p:ph idx="1"/>
          </p:nvPr>
        </p:nvSpPr>
        <p:spPr/>
        <p:txBody>
          <a:bodyPr>
            <a:normAutofit fontScale="92500"/>
          </a:bodyPr>
          <a:lstStyle/>
          <a:p>
            <a:r>
              <a:rPr lang="en-US" dirty="0" smtClean="0"/>
              <a:t>Spend more time on core subjects in school.</a:t>
            </a:r>
          </a:p>
          <a:p>
            <a:r>
              <a:rPr lang="en-US" dirty="0" smtClean="0"/>
              <a:t>Children are tired in school. </a:t>
            </a:r>
          </a:p>
          <a:p>
            <a:pPr lvl="1"/>
            <a:r>
              <a:rPr lang="en-US" dirty="0" smtClean="0"/>
              <a:t>Work with parents to encourage consistent sleep schedules.</a:t>
            </a:r>
          </a:p>
          <a:p>
            <a:r>
              <a:rPr lang="en-US" dirty="0" smtClean="0"/>
              <a:t>Students should complete more work in class, under the guidance of a licensed teacher.</a:t>
            </a:r>
          </a:p>
          <a:p>
            <a:pPr lvl="1"/>
            <a:r>
              <a:rPr lang="en-US" dirty="0" smtClean="0"/>
              <a:t>Many children do not or cannot do homework that is assigned due to various reasons, including poor pedagogy.</a:t>
            </a:r>
          </a:p>
          <a:p>
            <a:pPr lvl="1"/>
            <a:r>
              <a:rPr lang="en-US" dirty="0" smtClean="0"/>
              <a:t>A majority of students both prefer and feel that they would learn more if they could complete work under the guidance of a teacher as opposed to homework.</a:t>
            </a:r>
          </a:p>
        </p:txBody>
      </p:sp>
    </p:spTree>
    <p:extLst>
      <p:ext uri="{BB962C8B-B14F-4D97-AF65-F5344CB8AC3E}">
        <p14:creationId xmlns:p14="http://schemas.microsoft.com/office/powerpoint/2010/main" val="55046755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dirty="0" smtClean="0"/>
              <a:t>Final Thoughts</a:t>
            </a:r>
            <a:endParaRPr lang="en-US" dirty="0"/>
          </a:p>
        </p:txBody>
      </p:sp>
    </p:spTree>
    <p:extLst>
      <p:ext uri="{BB962C8B-B14F-4D97-AF65-F5344CB8AC3E}">
        <p14:creationId xmlns:p14="http://schemas.microsoft.com/office/powerpoint/2010/main" val="33564137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Contact Information</a:t>
            </a:r>
            <a:endParaRPr lang="en-US"/>
          </a:p>
        </p:txBody>
      </p:sp>
      <p:sp>
        <p:nvSpPr>
          <p:cNvPr id="3" name="Content Placeholder 2"/>
          <p:cNvSpPr>
            <a:spLocks noGrp="1"/>
          </p:cNvSpPr>
          <p:nvPr>
            <p:ph idx="1"/>
          </p:nvPr>
        </p:nvSpPr>
        <p:spPr/>
        <p:txBody>
          <a:bodyPr/>
          <a:lstStyle/>
          <a:p>
            <a:r>
              <a:rPr lang="en-US" dirty="0" smtClean="0"/>
              <a:t>Ximena Suarez-Sousa, Ph.D., 1104 7</a:t>
            </a:r>
            <a:r>
              <a:rPr lang="en-US" baseline="30000" dirty="0" smtClean="0"/>
              <a:t>th</a:t>
            </a:r>
            <a:r>
              <a:rPr lang="en-US" dirty="0" smtClean="0"/>
              <a:t> Avenue </a:t>
            </a:r>
            <a:r>
              <a:rPr lang="en-US" dirty="0"/>
              <a:t>South Moorhead, MN 56563, 218-477-2095, </a:t>
            </a:r>
            <a:r>
              <a:rPr lang="en-US" dirty="0" smtClean="0">
                <a:hlinkClick r:id="rId2"/>
              </a:rPr>
              <a:t>suarez@mnstate.edu</a:t>
            </a:r>
            <a:r>
              <a:rPr lang="en-US" dirty="0" smtClean="0"/>
              <a:t> </a:t>
            </a:r>
            <a:endParaRPr lang="en-US" dirty="0"/>
          </a:p>
          <a:p>
            <a:r>
              <a:rPr lang="en-US" dirty="0" smtClean="0"/>
              <a:t>Boyd Bradbury, Ph.D., 1104 7</a:t>
            </a:r>
            <a:r>
              <a:rPr lang="en-US" baseline="30000" dirty="0" smtClean="0"/>
              <a:t>th</a:t>
            </a:r>
            <a:r>
              <a:rPr lang="en-US" dirty="0" smtClean="0"/>
              <a:t> Avenue South Moorhead, MN 56563, 218-477-2095, </a:t>
            </a:r>
            <a:r>
              <a:rPr lang="en-US" dirty="0" smtClean="0">
                <a:hlinkClick r:id="rId3"/>
              </a:rPr>
              <a:t>bradbury@mnstate.edu</a:t>
            </a:r>
            <a:r>
              <a:rPr lang="en-US" dirty="0" smtClean="0"/>
              <a:t> </a:t>
            </a:r>
          </a:p>
        </p:txBody>
      </p:sp>
    </p:spTree>
    <p:extLst>
      <p:ext uri="{BB962C8B-B14F-4D97-AF65-F5344CB8AC3E}">
        <p14:creationId xmlns:p14="http://schemas.microsoft.com/office/powerpoint/2010/main" val="3351150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MCA </a:t>
            </a:r>
            <a:r>
              <a:rPr lang="en-US" dirty="0"/>
              <a:t>– </a:t>
            </a:r>
            <a:r>
              <a:rPr lang="en-US" dirty="0" smtClean="0"/>
              <a:t>Reading (6-12</a:t>
            </a:r>
            <a:r>
              <a:rPr lang="en-US" dirty="0"/>
              <a:t>)	 </a:t>
            </a:r>
            <a:r>
              <a:rPr lang="en-US" dirty="0" smtClean="0"/>
              <a:t>      MAP </a:t>
            </a:r>
            <a:r>
              <a:rPr lang="en-US" dirty="0"/>
              <a:t>– Reading (6-12)</a:t>
            </a:r>
          </a:p>
          <a:p>
            <a:endParaRPr lang="en-US" dirty="0"/>
          </a:p>
        </p:txBody>
      </p:sp>
      <p:sp>
        <p:nvSpPr>
          <p:cNvPr id="3" name="Title 2"/>
          <p:cNvSpPr>
            <a:spLocks noGrp="1"/>
          </p:cNvSpPr>
          <p:nvPr>
            <p:ph type="title"/>
          </p:nvPr>
        </p:nvSpPr>
        <p:spPr/>
        <p:txBody>
          <a:bodyPr/>
          <a:lstStyle/>
          <a:p>
            <a:endParaRPr lang="en-US"/>
          </a:p>
        </p:txBody>
      </p:sp>
      <p:pic>
        <p:nvPicPr>
          <p:cNvPr id="5" name="Picture 4"/>
          <p:cNvPicPr/>
          <p:nvPr/>
        </p:nvPicPr>
        <p:blipFill>
          <a:blip r:embed="rId3"/>
          <a:stretch>
            <a:fillRect/>
          </a:stretch>
        </p:blipFill>
        <p:spPr>
          <a:xfrm>
            <a:off x="4800600" y="3124200"/>
            <a:ext cx="3429000" cy="3236595"/>
          </a:xfrm>
          <a:prstGeom prst="rect">
            <a:avLst/>
          </a:prstGeom>
        </p:spPr>
      </p:pic>
      <p:pic>
        <p:nvPicPr>
          <p:cNvPr id="6" name="Picture 5"/>
          <p:cNvPicPr/>
          <p:nvPr/>
        </p:nvPicPr>
        <p:blipFill>
          <a:blip r:embed="rId4"/>
          <a:stretch>
            <a:fillRect/>
          </a:stretch>
        </p:blipFill>
        <p:spPr>
          <a:xfrm>
            <a:off x="762000" y="3124200"/>
            <a:ext cx="3429000" cy="3217545"/>
          </a:xfrm>
          <a:prstGeom prst="rect">
            <a:avLst/>
          </a:prstGeom>
        </p:spPr>
      </p:pic>
    </p:spTree>
    <p:extLst>
      <p:ext uri="{BB962C8B-B14F-4D97-AF65-F5344CB8AC3E}">
        <p14:creationId xmlns:p14="http://schemas.microsoft.com/office/powerpoint/2010/main" val="12344305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19061</TotalTime>
  <Words>5048</Words>
  <Application>Microsoft Office PowerPoint</Application>
  <PresentationFormat>On-screen Show (4:3)</PresentationFormat>
  <Paragraphs>669</Paragraphs>
  <Slides>85</Slides>
  <Notes>22</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Hardcover</vt:lpstr>
      <vt:lpstr>Comprehensive Study of Education and Related Services on the White Earth Indian Reservation: Part II</vt:lpstr>
      <vt:lpstr>Basics of the Study</vt:lpstr>
      <vt:lpstr>Quantitative Findings</vt:lpstr>
      <vt:lpstr>1. Appraisal of Academic Influences Inventory (AAII) (Bradbury, 2006)</vt:lpstr>
      <vt:lpstr>2. Outcome Variables</vt:lpstr>
      <vt:lpstr>PowerPoint Presentation</vt:lpstr>
      <vt:lpstr>PowerPoint Presentation</vt:lpstr>
      <vt:lpstr>PowerPoint Presentation</vt:lpstr>
      <vt:lpstr>PowerPoint Presentation</vt:lpstr>
      <vt:lpstr>PowerPoint Presentation</vt:lpstr>
      <vt:lpstr>3. Predictor Variables</vt:lpstr>
      <vt:lpstr>PowerPoint Presentation</vt:lpstr>
      <vt:lpstr>PowerPoint Presentation</vt:lpstr>
      <vt:lpstr>PowerPoint Presentation</vt:lpstr>
      <vt:lpstr>PowerPoint Presentation</vt:lpstr>
      <vt:lpstr>PowerPoint Presentation</vt:lpstr>
      <vt:lpstr>4. Predictive Models</vt:lpstr>
      <vt:lpstr>PowerPoint Presentation</vt:lpstr>
      <vt:lpstr>PowerPoint Presentation</vt:lpstr>
      <vt:lpstr>PowerPoint Presentation</vt:lpstr>
      <vt:lpstr>PowerPoint Presentation</vt:lpstr>
      <vt:lpstr>PowerPoint Presentation</vt:lpstr>
      <vt:lpstr>5. Differences and Similarities between Native American and White Students </vt:lpstr>
      <vt:lpstr>3-5</vt:lpstr>
      <vt:lpstr>3-5</vt:lpstr>
      <vt:lpstr>3-5</vt:lpstr>
      <vt:lpstr>6-12</vt:lpstr>
      <vt:lpstr>6-12</vt:lpstr>
      <vt:lpstr>6-12</vt:lpstr>
      <vt:lpstr>Descriptive and Qualitative Findings</vt:lpstr>
      <vt:lpstr>Descriptive and Qualitative Findings: Bagley (Self-Perception Construct)</vt:lpstr>
      <vt:lpstr>Descriptive and Qualitative Findings: Bagley (Teacher Construct)</vt:lpstr>
      <vt:lpstr>Descriptive and Qualitative Findings: Bagley (School Environment Construct)</vt:lpstr>
      <vt:lpstr>Descriptive and Qualitative Findings: Bagley (Relationships Construct)</vt:lpstr>
      <vt:lpstr>Descriptive and Qualitative Findings: Bagley (Relationships Construct--Continued)</vt:lpstr>
      <vt:lpstr>Descriptive and Qualitative Findings: COL (Self-Perception Construct)</vt:lpstr>
      <vt:lpstr>Descriptive and Qualitative Findings: COL (Teacher Construct)</vt:lpstr>
      <vt:lpstr>Descriptive and Qualitative Findings: COL (Teacher Construct--Continued)</vt:lpstr>
      <vt:lpstr>Descriptive and Qualitative Findings: COL (Parent/Home Life Construct)</vt:lpstr>
      <vt:lpstr>Descriptive and Qualitative Findings: COL (Student Behaviors Construct)</vt:lpstr>
      <vt:lpstr>Descriptive and Qualitative Findings: COL (Student Behaviors Construct--Continued)</vt:lpstr>
      <vt:lpstr>Descriptive and Qualitative Findings: COL (School Environment Construct)</vt:lpstr>
      <vt:lpstr>Descriptive and Qualitative Findings: COL (Relationships Construct)</vt:lpstr>
      <vt:lpstr>Descriptive and Qualitative Findings: DL (Student Behaviors Construct)</vt:lpstr>
      <vt:lpstr>Descriptive and Qualitative Findings: DL (Parents/Home Life Construct)</vt:lpstr>
      <vt:lpstr>Descriptive and Qualitative Findings: DL (Mahnomen Self-Perception Construct)</vt:lpstr>
      <vt:lpstr>Descriptive and Qualitative Findings: DL (Mahnomen Teachers Construct)</vt:lpstr>
      <vt:lpstr>Descriptive and Qualitative Findings: DL (Mahnomen Student Behaviors Construct)</vt:lpstr>
      <vt:lpstr>Descriptive and Qualitative Findings: DL (Relationships Construct)</vt:lpstr>
      <vt:lpstr>Descriptive and Qualitative Findings: Naytahwaush (Self-Perception Construct)</vt:lpstr>
      <vt:lpstr>Descriptive and Qualitative Findings: Naytahwaush (Teachers Construct)</vt:lpstr>
      <vt:lpstr>Descriptive and Qualitative Findings: Naytahwaush (Parents/Home Life Construct)</vt:lpstr>
      <vt:lpstr>Descriptive and Qualitative Findings: Naytahwaush (Parents/Home Life Construct--Continued)</vt:lpstr>
      <vt:lpstr>Descriptive and Qualitative Findings: Naytahwaush (Student Behaviors Construct)</vt:lpstr>
      <vt:lpstr>Descriptive and Qualitative Findings: Naytahwaush (School Environment Construct)</vt:lpstr>
      <vt:lpstr>Descriptive and Qualitative Findings: Naytahwaush (Relationships Construct)</vt:lpstr>
      <vt:lpstr>Descriptive and Qualitative Findings: Naytahwaush (Relationships Construct--Continued)</vt:lpstr>
      <vt:lpstr>Descriptive and Qualitative Findings: Pine Point (Self-Perception Construct)</vt:lpstr>
      <vt:lpstr>Descriptive and Qualitative Findings: Pine Point (Teachers Construct)</vt:lpstr>
      <vt:lpstr>Descriptive and Qualitative Findings: Pine Point (Parents/Home Life Construct)</vt:lpstr>
      <vt:lpstr>Descriptive and Qualitative Findings: Pine Point (Student Behaviors Construct)</vt:lpstr>
      <vt:lpstr>Descriptive and Qualitative Findings: Pine Point (School Environment Construct)</vt:lpstr>
      <vt:lpstr>Descriptive and Qualitative Findings: Pine Point (Relationships Construct)</vt:lpstr>
      <vt:lpstr>Descriptive and Qualitative Findings: Pine Point (Relationships Construct--Continued)</vt:lpstr>
      <vt:lpstr>Descriptive and Qualitative Findings: WOWE  (Self-Perception Construct)</vt:lpstr>
      <vt:lpstr>Descriptive and Qualitative Findings: WOWE (Parents/Home Life Construct)</vt:lpstr>
      <vt:lpstr>Descriptive and Qualitative Findings: WOWE  (Student Behaviors Construct)</vt:lpstr>
      <vt:lpstr>Descriptive and Qualitative Findings: WOWE  (School Environment Construct)</vt:lpstr>
      <vt:lpstr>Descriptive and Qualitative Findings: WOWE (Relationships Construct)</vt:lpstr>
      <vt:lpstr>Recommendations:  Quantitative Data</vt:lpstr>
      <vt:lpstr>PowerPoint Presentation</vt:lpstr>
      <vt:lpstr>PowerPoint Presentation</vt:lpstr>
      <vt:lpstr>PowerPoint Presentation</vt:lpstr>
      <vt:lpstr>PowerPoint Presentation</vt:lpstr>
      <vt:lpstr>PowerPoint Presentation</vt:lpstr>
      <vt:lpstr>PowerPoint Presentation</vt:lpstr>
      <vt:lpstr>Recommendations:  Descriptive and Qualitative Data</vt:lpstr>
      <vt:lpstr>Recommendations: Qualitative  (Self-perception Construct: General)</vt:lpstr>
      <vt:lpstr>Recommendations: Qualitative (Teacher Construct: General)</vt:lpstr>
      <vt:lpstr>Recommendations: Qualitative (Teacher Construct: General)</vt:lpstr>
      <vt:lpstr>Recommendations: Qualitative (Parents/Home Life Construct: General)</vt:lpstr>
      <vt:lpstr>Recommendations: Qualitative (Student Behavior Construct: General)</vt:lpstr>
      <vt:lpstr>Recommendations: Qualitative  (School Environment Construct: General)</vt:lpstr>
      <vt:lpstr>Final Thoughts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Comprehensive Study of Education and Related Services on the White Earth Indian Reservation: Part II</dc:title>
  <dc:creator>comptech</dc:creator>
  <cp:lastModifiedBy>comptech</cp:lastModifiedBy>
  <cp:revision>125</cp:revision>
  <dcterms:created xsi:type="dcterms:W3CDTF">2013-03-14T14:26:36Z</dcterms:created>
  <dcterms:modified xsi:type="dcterms:W3CDTF">2013-04-23T01:53:08Z</dcterms:modified>
</cp:coreProperties>
</file>