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795" autoAdjust="0"/>
    <p:restoredTop sz="94660"/>
  </p:normalViewPr>
  <p:slideViewPr>
    <p:cSldViewPr>
      <p:cViewPr>
        <p:scale>
          <a:sx n="79" d="100"/>
          <a:sy n="79" d="100"/>
        </p:scale>
        <p:origin x="-798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5597D-4DC1-42E1-9C53-8595C0E93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75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E49A4-2638-4600-BC35-4E7073BA2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9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A5859-2B24-45EB-B8E4-57C855F6A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3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5CB92-4F2C-4D16-A3A9-9463CB71F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437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81C5E2-3D6E-4639-93C8-104D548DFF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691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62078-37A9-4B6D-BA04-E134A70D3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9430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CDE36-2213-42CD-B792-CD883BBE6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06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9B3D0-EFC1-41C7-89DE-D0826ED54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0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4B1D75-C079-4DCB-B01E-FBA099782B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31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F15EA-5479-4F09-8120-42E07E1AD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28821-E8A7-49CF-90E4-91127DBFE8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84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770B446-CA16-49A0-9E2C-3641C2012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fol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4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21.xml"/><Relationship Id="rId18" Type="http://schemas.openxmlformats.org/officeDocument/2006/relationships/slide" Target="slide19.xml"/><Relationship Id="rId3" Type="http://schemas.openxmlformats.org/officeDocument/2006/relationships/slide" Target="slide7.xml"/><Relationship Id="rId21" Type="http://schemas.openxmlformats.org/officeDocument/2006/relationships/slide" Target="slide26.xml"/><Relationship Id="rId7" Type="http://schemas.openxmlformats.org/officeDocument/2006/relationships/slide" Target="slide8.xml"/><Relationship Id="rId12" Type="http://schemas.openxmlformats.org/officeDocument/2006/relationships/slide" Target="slide9.xml"/><Relationship Id="rId17" Type="http://schemas.openxmlformats.org/officeDocument/2006/relationships/slide" Target="slide20.xml"/><Relationship Id="rId25" Type="http://schemas.openxmlformats.org/officeDocument/2006/relationships/slide" Target="slide5.xml"/><Relationship Id="rId2" Type="http://schemas.openxmlformats.org/officeDocument/2006/relationships/slide" Target="slide12.xml"/><Relationship Id="rId16" Type="http://schemas.openxmlformats.org/officeDocument/2006/relationships/slide" Target="slide14.xml"/><Relationship Id="rId20" Type="http://schemas.openxmlformats.org/officeDocument/2006/relationships/slide" Target="slide2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11" Type="http://schemas.openxmlformats.org/officeDocument/2006/relationships/slide" Target="slide4.xml"/><Relationship Id="rId24" Type="http://schemas.openxmlformats.org/officeDocument/2006/relationships/slide" Target="slide10.xml"/><Relationship Id="rId5" Type="http://schemas.openxmlformats.org/officeDocument/2006/relationships/slide" Target="slide17.xml"/><Relationship Id="rId15" Type="http://schemas.openxmlformats.org/officeDocument/2006/relationships/slide" Target="slide15.xml"/><Relationship Id="rId23" Type="http://schemas.openxmlformats.org/officeDocument/2006/relationships/slide" Target="slide6.xml"/><Relationship Id="rId10" Type="http://schemas.openxmlformats.org/officeDocument/2006/relationships/slide" Target="slide23.xml"/><Relationship Id="rId19" Type="http://schemas.openxmlformats.org/officeDocument/2006/relationships/slide" Target="slide24.xml"/><Relationship Id="rId4" Type="http://schemas.openxmlformats.org/officeDocument/2006/relationships/slide" Target="slide22.xml"/><Relationship Id="rId9" Type="http://schemas.openxmlformats.org/officeDocument/2006/relationships/slide" Target="slide18.xml"/><Relationship Id="rId14" Type="http://schemas.openxmlformats.org/officeDocument/2006/relationships/slide" Target="slide16.xml"/><Relationship Id="rId22" Type="http://schemas.openxmlformats.org/officeDocument/2006/relationships/slide" Target="slide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4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4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5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8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9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230 Jeopardy Unit 4</a:t>
            </a:r>
          </a:p>
        </p:txBody>
      </p:sp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76200" y="1219200"/>
            <a:ext cx="8991600" cy="541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/>
          </a:p>
        </p:txBody>
      </p:sp>
      <p:sp>
        <p:nvSpPr>
          <p:cNvPr id="2052" name="Line 7"/>
          <p:cNvSpPr>
            <a:spLocks noChangeShapeType="1"/>
          </p:cNvSpPr>
          <p:nvPr/>
        </p:nvSpPr>
        <p:spPr bwMode="auto">
          <a:xfrm>
            <a:off x="76200" y="21336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76200" y="30480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4" name="Line 9"/>
          <p:cNvSpPr>
            <a:spLocks noChangeShapeType="1"/>
          </p:cNvSpPr>
          <p:nvPr/>
        </p:nvSpPr>
        <p:spPr bwMode="auto">
          <a:xfrm>
            <a:off x="76200" y="38862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10"/>
          <p:cNvSpPr>
            <a:spLocks noChangeShapeType="1"/>
          </p:cNvSpPr>
          <p:nvPr/>
        </p:nvSpPr>
        <p:spPr bwMode="auto">
          <a:xfrm>
            <a:off x="76200" y="57150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12"/>
          <p:cNvSpPr>
            <a:spLocks noChangeShapeType="1"/>
          </p:cNvSpPr>
          <p:nvPr/>
        </p:nvSpPr>
        <p:spPr bwMode="auto">
          <a:xfrm>
            <a:off x="76200" y="4800600"/>
            <a:ext cx="899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13"/>
          <p:cNvSpPr>
            <a:spLocks noChangeShapeType="1"/>
          </p:cNvSpPr>
          <p:nvPr/>
        </p:nvSpPr>
        <p:spPr bwMode="auto">
          <a:xfrm>
            <a:off x="1828800" y="1219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14"/>
          <p:cNvSpPr>
            <a:spLocks noChangeShapeType="1"/>
          </p:cNvSpPr>
          <p:nvPr/>
        </p:nvSpPr>
        <p:spPr bwMode="auto">
          <a:xfrm>
            <a:off x="3733800" y="1219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6"/>
          <p:cNvSpPr>
            <a:spLocks noChangeShapeType="1"/>
          </p:cNvSpPr>
          <p:nvPr/>
        </p:nvSpPr>
        <p:spPr bwMode="auto">
          <a:xfrm>
            <a:off x="5486400" y="1219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7"/>
          <p:cNvSpPr>
            <a:spLocks noChangeShapeType="1"/>
          </p:cNvSpPr>
          <p:nvPr/>
        </p:nvSpPr>
        <p:spPr bwMode="auto">
          <a:xfrm>
            <a:off x="7315200" y="1219200"/>
            <a:ext cx="0" cy="541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Text Box 21"/>
          <p:cNvSpPr txBox="1">
            <a:spLocks noChangeArrowheads="1"/>
          </p:cNvSpPr>
          <p:nvPr/>
        </p:nvSpPr>
        <p:spPr bwMode="auto">
          <a:xfrm>
            <a:off x="228600" y="1371600"/>
            <a:ext cx="14478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Chi-Square</a:t>
            </a:r>
          </a:p>
        </p:txBody>
      </p:sp>
      <p:sp>
        <p:nvSpPr>
          <p:cNvPr id="2062" name="Text Box 22"/>
          <p:cNvSpPr txBox="1">
            <a:spLocks noChangeArrowheads="1"/>
          </p:cNvSpPr>
          <p:nvPr/>
        </p:nvSpPr>
        <p:spPr bwMode="auto">
          <a:xfrm>
            <a:off x="2057400" y="1219200"/>
            <a:ext cx="1524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Repeated-Measures ANOVA</a:t>
            </a:r>
          </a:p>
        </p:txBody>
      </p:sp>
      <p:sp>
        <p:nvSpPr>
          <p:cNvPr id="2063" name="Text Box 23"/>
          <p:cNvSpPr txBox="1">
            <a:spLocks noChangeArrowheads="1"/>
          </p:cNvSpPr>
          <p:nvPr/>
        </p:nvSpPr>
        <p:spPr bwMode="auto">
          <a:xfrm>
            <a:off x="3962400" y="13716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Factorial Design</a:t>
            </a:r>
          </a:p>
        </p:txBody>
      </p:sp>
      <p:sp>
        <p:nvSpPr>
          <p:cNvPr id="2064" name="Text Box 24"/>
          <p:cNvSpPr txBox="1">
            <a:spLocks noChangeArrowheads="1"/>
          </p:cNvSpPr>
          <p:nvPr/>
        </p:nvSpPr>
        <p:spPr bwMode="auto">
          <a:xfrm>
            <a:off x="5715000" y="1371600"/>
            <a:ext cx="144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Factorial ANOVA</a:t>
            </a:r>
          </a:p>
        </p:txBody>
      </p:sp>
      <p:sp>
        <p:nvSpPr>
          <p:cNvPr id="2065" name="Text Box 25"/>
          <p:cNvSpPr txBox="1">
            <a:spLocks noChangeArrowheads="1"/>
          </p:cNvSpPr>
          <p:nvPr/>
        </p:nvSpPr>
        <p:spPr bwMode="auto">
          <a:xfrm>
            <a:off x="7543800" y="1447800"/>
            <a:ext cx="1371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Correlation</a:t>
            </a:r>
          </a:p>
        </p:txBody>
      </p:sp>
      <p:sp>
        <p:nvSpPr>
          <p:cNvPr id="2066" name="Text Box 26"/>
          <p:cNvSpPr txBox="1">
            <a:spLocks noChangeArrowheads="1"/>
          </p:cNvSpPr>
          <p:nvPr/>
        </p:nvSpPr>
        <p:spPr bwMode="auto">
          <a:xfrm>
            <a:off x="533400" y="23622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" action="ppaction://hlinkshowjump?jump=nextslide"/>
              </a:rPr>
              <a:t>$100</a:t>
            </a:r>
            <a:endParaRPr lang="en-US" altLang="en-US"/>
          </a:p>
        </p:txBody>
      </p:sp>
      <p:sp>
        <p:nvSpPr>
          <p:cNvPr id="2067" name="Text Box 27"/>
          <p:cNvSpPr txBox="1">
            <a:spLocks noChangeArrowheads="1"/>
          </p:cNvSpPr>
          <p:nvPr/>
        </p:nvSpPr>
        <p:spPr bwMode="auto">
          <a:xfrm>
            <a:off x="41910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" action="ppaction://hlinksldjump"/>
              </a:rPr>
              <a:t>$100</a:t>
            </a:r>
            <a:endParaRPr lang="en-US" altLang="en-US"/>
          </a:p>
        </p:txBody>
      </p:sp>
      <p:sp>
        <p:nvSpPr>
          <p:cNvPr id="2068" name="Text Box 28"/>
          <p:cNvSpPr txBox="1">
            <a:spLocks noChangeArrowheads="1"/>
          </p:cNvSpPr>
          <p:nvPr/>
        </p:nvSpPr>
        <p:spPr bwMode="auto">
          <a:xfrm>
            <a:off x="24384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3" action="ppaction://hlinksldjump"/>
              </a:rPr>
              <a:t>$100</a:t>
            </a:r>
            <a:endParaRPr lang="en-US" altLang="en-US"/>
          </a:p>
        </p:txBody>
      </p:sp>
      <p:sp>
        <p:nvSpPr>
          <p:cNvPr id="2069" name="Text Box 29"/>
          <p:cNvSpPr txBox="1">
            <a:spLocks noChangeArrowheads="1"/>
          </p:cNvSpPr>
          <p:nvPr/>
        </p:nvSpPr>
        <p:spPr bwMode="auto">
          <a:xfrm>
            <a:off x="7848600" y="2362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4" action="ppaction://hlinksldjump"/>
              </a:rPr>
              <a:t>$100</a:t>
            </a:r>
            <a:endParaRPr lang="en-US" altLang="en-US"/>
          </a:p>
        </p:txBody>
      </p:sp>
      <p:sp>
        <p:nvSpPr>
          <p:cNvPr id="2070" name="Text Box 30"/>
          <p:cNvSpPr txBox="1">
            <a:spLocks noChangeArrowheads="1"/>
          </p:cNvSpPr>
          <p:nvPr/>
        </p:nvSpPr>
        <p:spPr bwMode="auto">
          <a:xfrm>
            <a:off x="59436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5" action="ppaction://hlinksldjump"/>
              </a:rPr>
              <a:t>$100</a:t>
            </a:r>
            <a:endParaRPr lang="en-US" altLang="en-US"/>
          </a:p>
        </p:txBody>
      </p:sp>
      <p:sp>
        <p:nvSpPr>
          <p:cNvPr id="2071" name="Text Box 31"/>
          <p:cNvSpPr txBox="1">
            <a:spLocks noChangeArrowheads="1"/>
          </p:cNvSpPr>
          <p:nvPr/>
        </p:nvSpPr>
        <p:spPr bwMode="auto">
          <a:xfrm>
            <a:off x="533400" y="3276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u="sng">
                <a:solidFill>
                  <a:schemeClr val="hlink"/>
                </a:solidFill>
                <a:hlinkClick r:id="rId6" action="ppaction://hlinksldjump"/>
              </a:rPr>
              <a:t>$</a:t>
            </a:r>
            <a:r>
              <a:rPr lang="en-US" altLang="en-US">
                <a:hlinkClick r:id="rId6" action="ppaction://hlinksldjump"/>
              </a:rPr>
              <a:t>200</a:t>
            </a:r>
            <a:endParaRPr lang="en-US" altLang="en-US"/>
          </a:p>
        </p:txBody>
      </p:sp>
      <p:sp>
        <p:nvSpPr>
          <p:cNvPr id="2072" name="Text Box 32"/>
          <p:cNvSpPr txBox="1">
            <a:spLocks noChangeArrowheads="1"/>
          </p:cNvSpPr>
          <p:nvPr/>
        </p:nvSpPr>
        <p:spPr bwMode="auto">
          <a:xfrm>
            <a:off x="2438400" y="3276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7" action="ppaction://hlinksldjump"/>
              </a:rPr>
              <a:t>$200</a:t>
            </a:r>
            <a:endParaRPr lang="en-US" altLang="en-US"/>
          </a:p>
        </p:txBody>
      </p:sp>
      <p:sp>
        <p:nvSpPr>
          <p:cNvPr id="2073" name="Text Box 33"/>
          <p:cNvSpPr txBox="1">
            <a:spLocks noChangeArrowheads="1"/>
          </p:cNvSpPr>
          <p:nvPr/>
        </p:nvSpPr>
        <p:spPr bwMode="auto">
          <a:xfrm>
            <a:off x="4191000" y="3276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8" action="ppaction://hlinksldjump"/>
              </a:rPr>
              <a:t>$200</a:t>
            </a:r>
            <a:endParaRPr lang="en-US" altLang="en-US"/>
          </a:p>
        </p:txBody>
      </p:sp>
      <p:sp>
        <p:nvSpPr>
          <p:cNvPr id="2074" name="Text Box 34"/>
          <p:cNvSpPr txBox="1">
            <a:spLocks noChangeArrowheads="1"/>
          </p:cNvSpPr>
          <p:nvPr/>
        </p:nvSpPr>
        <p:spPr bwMode="auto">
          <a:xfrm>
            <a:off x="5943600" y="3276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9" action="ppaction://hlinksldjump"/>
              </a:rPr>
              <a:t>$200</a:t>
            </a:r>
            <a:endParaRPr lang="en-US" altLang="en-US"/>
          </a:p>
        </p:txBody>
      </p:sp>
      <p:sp>
        <p:nvSpPr>
          <p:cNvPr id="2075" name="Text Box 35"/>
          <p:cNvSpPr txBox="1">
            <a:spLocks noChangeArrowheads="1"/>
          </p:cNvSpPr>
          <p:nvPr/>
        </p:nvSpPr>
        <p:spPr bwMode="auto">
          <a:xfrm>
            <a:off x="7848600" y="3276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0" action="ppaction://hlinksldjump"/>
              </a:rPr>
              <a:t>$200</a:t>
            </a:r>
            <a:endParaRPr lang="en-US" altLang="en-US"/>
          </a:p>
        </p:txBody>
      </p:sp>
      <p:sp>
        <p:nvSpPr>
          <p:cNvPr id="2076" name="Text Box 36"/>
          <p:cNvSpPr txBox="1">
            <a:spLocks noChangeArrowheads="1"/>
          </p:cNvSpPr>
          <p:nvPr/>
        </p:nvSpPr>
        <p:spPr bwMode="auto">
          <a:xfrm>
            <a:off x="5334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1" action="ppaction://hlinksldjump"/>
              </a:rPr>
              <a:t>$300</a:t>
            </a:r>
            <a:endParaRPr lang="en-US" altLang="en-US"/>
          </a:p>
        </p:txBody>
      </p:sp>
      <p:sp>
        <p:nvSpPr>
          <p:cNvPr id="2077" name="Text Box 37"/>
          <p:cNvSpPr txBox="1">
            <a:spLocks noChangeArrowheads="1"/>
          </p:cNvSpPr>
          <p:nvPr/>
        </p:nvSpPr>
        <p:spPr bwMode="auto">
          <a:xfrm>
            <a:off x="24384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2" action="ppaction://hlinksldjump"/>
              </a:rPr>
              <a:t>$300</a:t>
            </a:r>
            <a:endParaRPr lang="en-US" altLang="en-US"/>
          </a:p>
        </p:txBody>
      </p:sp>
      <p:sp>
        <p:nvSpPr>
          <p:cNvPr id="2078" name="Text Box 38"/>
          <p:cNvSpPr txBox="1">
            <a:spLocks noChangeArrowheads="1"/>
          </p:cNvSpPr>
          <p:nvPr/>
        </p:nvSpPr>
        <p:spPr bwMode="auto">
          <a:xfrm>
            <a:off x="5943600" y="59436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3" action="ppaction://hlinksldjump"/>
              </a:rPr>
              <a:t>$500</a:t>
            </a:r>
            <a:endParaRPr lang="en-US" altLang="en-US"/>
          </a:p>
        </p:txBody>
      </p:sp>
      <p:sp>
        <p:nvSpPr>
          <p:cNvPr id="2079" name="Text Box 39"/>
          <p:cNvSpPr txBox="1">
            <a:spLocks noChangeArrowheads="1"/>
          </p:cNvSpPr>
          <p:nvPr/>
        </p:nvSpPr>
        <p:spPr bwMode="auto">
          <a:xfrm>
            <a:off x="4191000" y="5943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4" action="ppaction://hlinksldjump"/>
              </a:rPr>
              <a:t>$500</a:t>
            </a:r>
            <a:endParaRPr lang="en-US" altLang="en-US"/>
          </a:p>
        </p:txBody>
      </p:sp>
      <p:sp>
        <p:nvSpPr>
          <p:cNvPr id="2080" name="Text Box 40"/>
          <p:cNvSpPr txBox="1">
            <a:spLocks noChangeArrowheads="1"/>
          </p:cNvSpPr>
          <p:nvPr/>
        </p:nvSpPr>
        <p:spPr bwMode="auto">
          <a:xfrm>
            <a:off x="4191000" y="5029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5" action="ppaction://hlinksldjump"/>
              </a:rPr>
              <a:t>$400</a:t>
            </a:r>
            <a:endParaRPr lang="en-US" altLang="en-US"/>
          </a:p>
        </p:txBody>
      </p:sp>
      <p:sp>
        <p:nvSpPr>
          <p:cNvPr id="2081" name="Text Box 41"/>
          <p:cNvSpPr txBox="1">
            <a:spLocks noChangeArrowheads="1"/>
          </p:cNvSpPr>
          <p:nvPr/>
        </p:nvSpPr>
        <p:spPr bwMode="auto">
          <a:xfrm>
            <a:off x="41910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6" action="ppaction://hlinksldjump"/>
              </a:rPr>
              <a:t>$300</a:t>
            </a:r>
            <a:endParaRPr lang="en-US" altLang="en-US"/>
          </a:p>
        </p:txBody>
      </p:sp>
      <p:sp>
        <p:nvSpPr>
          <p:cNvPr id="2082" name="Text Box 42"/>
          <p:cNvSpPr txBox="1">
            <a:spLocks noChangeArrowheads="1"/>
          </p:cNvSpPr>
          <p:nvPr/>
        </p:nvSpPr>
        <p:spPr bwMode="auto">
          <a:xfrm>
            <a:off x="5943600" y="5029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7" action="ppaction://hlinksldjump"/>
              </a:rPr>
              <a:t>$400</a:t>
            </a:r>
            <a:endParaRPr lang="en-US" altLang="en-US"/>
          </a:p>
        </p:txBody>
      </p:sp>
      <p:sp>
        <p:nvSpPr>
          <p:cNvPr id="2083" name="Text Box 43"/>
          <p:cNvSpPr txBox="1">
            <a:spLocks noChangeArrowheads="1"/>
          </p:cNvSpPr>
          <p:nvPr/>
        </p:nvSpPr>
        <p:spPr bwMode="auto">
          <a:xfrm>
            <a:off x="59436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8" action="ppaction://hlinksldjump"/>
              </a:rPr>
              <a:t>$300</a:t>
            </a:r>
            <a:endParaRPr lang="en-US" altLang="en-US"/>
          </a:p>
        </p:txBody>
      </p:sp>
      <p:sp>
        <p:nvSpPr>
          <p:cNvPr id="2084" name="Text Box 44"/>
          <p:cNvSpPr txBox="1">
            <a:spLocks noChangeArrowheads="1"/>
          </p:cNvSpPr>
          <p:nvPr/>
        </p:nvSpPr>
        <p:spPr bwMode="auto">
          <a:xfrm>
            <a:off x="7848600" y="41148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19" action="ppaction://hlinksldjump"/>
              </a:rPr>
              <a:t>$300</a:t>
            </a:r>
            <a:endParaRPr lang="en-US" altLang="en-US"/>
          </a:p>
        </p:txBody>
      </p:sp>
      <p:sp>
        <p:nvSpPr>
          <p:cNvPr id="2085" name="Text Box 45"/>
          <p:cNvSpPr txBox="1">
            <a:spLocks noChangeArrowheads="1"/>
          </p:cNvSpPr>
          <p:nvPr/>
        </p:nvSpPr>
        <p:spPr bwMode="auto">
          <a:xfrm>
            <a:off x="7848600" y="5029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0" action="ppaction://hlinksldjump"/>
              </a:rPr>
              <a:t>$400</a:t>
            </a:r>
            <a:endParaRPr lang="en-US" altLang="en-US"/>
          </a:p>
        </p:txBody>
      </p:sp>
      <p:sp>
        <p:nvSpPr>
          <p:cNvPr id="2086" name="Text Box 46"/>
          <p:cNvSpPr txBox="1">
            <a:spLocks noChangeArrowheads="1"/>
          </p:cNvSpPr>
          <p:nvPr/>
        </p:nvSpPr>
        <p:spPr bwMode="auto">
          <a:xfrm>
            <a:off x="7848600" y="5943600"/>
            <a:ext cx="762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1" action="ppaction://hlinksldjump"/>
              </a:rPr>
              <a:t>$500</a:t>
            </a:r>
            <a:endParaRPr lang="en-US" altLang="en-US"/>
          </a:p>
        </p:txBody>
      </p:sp>
      <p:sp>
        <p:nvSpPr>
          <p:cNvPr id="2087" name="Text Box 47"/>
          <p:cNvSpPr txBox="1">
            <a:spLocks noChangeArrowheads="1"/>
          </p:cNvSpPr>
          <p:nvPr/>
        </p:nvSpPr>
        <p:spPr bwMode="auto">
          <a:xfrm>
            <a:off x="2438400" y="5943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2" action="ppaction://hlinksldjump"/>
              </a:rPr>
              <a:t>$500</a:t>
            </a:r>
            <a:endParaRPr lang="en-US" altLang="en-US"/>
          </a:p>
        </p:txBody>
      </p:sp>
      <p:sp>
        <p:nvSpPr>
          <p:cNvPr id="2088" name="Text Box 48"/>
          <p:cNvSpPr txBox="1">
            <a:spLocks noChangeArrowheads="1"/>
          </p:cNvSpPr>
          <p:nvPr/>
        </p:nvSpPr>
        <p:spPr bwMode="auto">
          <a:xfrm>
            <a:off x="533400" y="59436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3" action="ppaction://hlinksldjump"/>
              </a:rPr>
              <a:t>$500</a:t>
            </a:r>
            <a:endParaRPr lang="en-US" altLang="en-US"/>
          </a:p>
        </p:txBody>
      </p:sp>
      <p:sp>
        <p:nvSpPr>
          <p:cNvPr id="2089" name="Text Box 49"/>
          <p:cNvSpPr txBox="1">
            <a:spLocks noChangeArrowheads="1"/>
          </p:cNvSpPr>
          <p:nvPr/>
        </p:nvSpPr>
        <p:spPr bwMode="auto">
          <a:xfrm>
            <a:off x="2438400" y="5029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4" action="ppaction://hlinksldjump"/>
              </a:rPr>
              <a:t>$400</a:t>
            </a:r>
            <a:endParaRPr lang="en-US" altLang="en-US"/>
          </a:p>
        </p:txBody>
      </p:sp>
      <p:sp>
        <p:nvSpPr>
          <p:cNvPr id="2090" name="Text Box 50"/>
          <p:cNvSpPr txBox="1">
            <a:spLocks noChangeArrowheads="1"/>
          </p:cNvSpPr>
          <p:nvPr/>
        </p:nvSpPr>
        <p:spPr bwMode="auto">
          <a:xfrm>
            <a:off x="533400" y="5029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hlinkClick r:id="rId25" action="ppaction://hlinksldjump"/>
              </a:rPr>
              <a:t>$400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Repeated </a:t>
            </a:r>
            <a:r>
              <a:rPr lang="en-US" altLang="en-US" dirty="0" smtClean="0"/>
              <a:t>ANOVA--$400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en-US" altLang="en-US" sz="3600" smtClean="0"/>
              <a:t> When figuring SSs in a within-subjects design, ___ is often referred to as the residual term because it is the variability left after ___ is subtracted from it.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3600" smtClean="0"/>
          </a:p>
          <a:p>
            <a:pPr marL="0" indent="0" eaLnBrk="1" hangingPunct="1">
              <a:lnSpc>
                <a:spcPct val="90000"/>
              </a:lnSpc>
            </a:pPr>
            <a:endParaRPr lang="en-US" altLang="en-US" sz="3600" smtClean="0"/>
          </a:p>
          <a:p>
            <a:pPr marL="0" indent="0" eaLnBrk="1" hangingPunct="1">
              <a:lnSpc>
                <a:spcPct val="90000"/>
              </a:lnSpc>
            </a:pPr>
            <a:endParaRPr lang="en-US" altLang="en-US" sz="3600" smtClean="0"/>
          </a:p>
          <a:p>
            <a:pPr marL="0" indent="0" eaLnBrk="1" hangingPunct="1">
              <a:lnSpc>
                <a:spcPct val="90000"/>
              </a:lnSpc>
            </a:pPr>
            <a:r>
              <a:rPr lang="en-US" altLang="en-US" sz="1800" smtClean="0">
                <a:hlinkClick r:id="rId2" action="ppaction://hlinksldjump"/>
              </a:rPr>
              <a:t>answer</a:t>
            </a:r>
            <a:endParaRPr lang="en-US" altLang="en-US" sz="1800" smtClean="0"/>
          </a:p>
          <a:p>
            <a:pPr marL="0" indent="0" eaLnBrk="1" hangingPunct="1">
              <a:lnSpc>
                <a:spcPct val="90000"/>
              </a:lnSpc>
            </a:pPr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Repeated </a:t>
            </a:r>
            <a:r>
              <a:rPr lang="en-US" altLang="en-US" dirty="0" smtClean="0"/>
              <a:t>ANOVA--$500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In a repeated-measures design, if </a:t>
            </a:r>
            <a:br>
              <a:rPr lang="en-US" altLang="en-US" smtClean="0"/>
            </a:br>
            <a:r>
              <a:rPr lang="en-US" altLang="en-US" smtClean="0"/>
              <a:t>k = 5 and df</a:t>
            </a:r>
            <a:r>
              <a:rPr lang="en-US" altLang="en-US" baseline="-25000" smtClean="0"/>
              <a:t>Total</a:t>
            </a:r>
            <a:r>
              <a:rPr lang="en-US" altLang="en-US" smtClean="0"/>
              <a:t> = 40, then </a:t>
            </a:r>
            <a:br>
              <a:rPr lang="en-US" altLang="en-US" smtClean="0"/>
            </a:br>
            <a:r>
              <a:rPr lang="en-US" altLang="en-US" smtClean="0"/>
              <a:t>df</a:t>
            </a:r>
            <a:r>
              <a:rPr lang="en-US" altLang="en-US" baseline="-25000" smtClean="0"/>
              <a:t>Within Treatments</a:t>
            </a:r>
            <a:r>
              <a:rPr lang="en-US" altLang="en-US" smtClean="0"/>
              <a:t> = ___.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Design--$100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>
                <a:cs typeface="Arial" charset="0"/>
              </a:rPr>
              <a:t>μ</a:t>
            </a:r>
            <a:r>
              <a:rPr lang="en-US" altLang="en-US" baseline="-25000" smtClean="0">
                <a:cs typeface="Arial" charset="0"/>
              </a:rPr>
              <a:t>A1</a:t>
            </a:r>
            <a:r>
              <a:rPr lang="en-US" altLang="en-US" smtClean="0">
                <a:cs typeface="Arial" charset="0"/>
              </a:rPr>
              <a:t> = μ</a:t>
            </a:r>
            <a:r>
              <a:rPr lang="en-US" altLang="en-US" baseline="-25000" smtClean="0">
                <a:cs typeface="Arial" charset="0"/>
              </a:rPr>
              <a:t>A2  </a:t>
            </a:r>
            <a:r>
              <a:rPr lang="en-US" altLang="en-US" smtClean="0">
                <a:cs typeface="Arial" charset="0"/>
              </a:rPr>
              <a:t>assumes there will be no _________.</a:t>
            </a:r>
            <a:endParaRPr lang="en-US" altLang="en-US" baseline="-25000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Design--$200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 major advantage of conducting a factorial experiment is the ability to assess this. 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Design--$300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two values you need to look up the critical value of F</a:t>
            </a:r>
            <a:r>
              <a:rPr lang="en-US" altLang="en-US" baseline="-25000" smtClean="0"/>
              <a:t>AxB</a:t>
            </a:r>
            <a:r>
              <a:rPr lang="en-US" altLang="en-US" smtClean="0"/>
              <a:t>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Design--$400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In a factorial design, these effects may not accurately represent the mean differences between individual treatment conditions.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Design--$500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analysis that looks for mean differences within an individual column (or row) of the treatment matrix.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ANOVA--$100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number of hypothesis tests included in a two-factor ANOVA.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ANOVA--$200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In a factorial experiment, this type of variability is partitioned into 3 components.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mtClean="0"/>
              <a:t> </a:t>
            </a:r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ANOVA--$300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When looking at an AB treatment matrix, the numbers that enter into tests of main effects.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Chi-Square--$100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Data must be measured on this type of scale in order to use the Chi-Square statistic.</a:t>
            </a:r>
          </a:p>
          <a:p>
            <a:pPr marL="0" indent="0" eaLnBrk="1" hangingPunct="1"/>
            <a:r>
              <a:rPr lang="en-US" altLang="en-US" smtClean="0"/>
              <a:t>.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ANOVA--$400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In a 4x2 factorial design, the number of treatment totals entering into the analysis for the interaction.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ANOVA--$500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In order to graph the interaction, calculate _____ and plot them. Lines that _______ indicate the possibility of an interaction.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Correlation--$100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When two variables tend to move in the same direction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Correlation--$200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A perfect correlation is indicated by a correlation coefficient of 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Correlation--$300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On a scatterplot, a negative correlation looks like this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Correlation--$400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325" indent="-60325" eaLnBrk="1" hangingPunct="1">
              <a:defRPr/>
            </a:pPr>
            <a:r>
              <a:rPr lang="en-US" dirty="0" smtClean="0"/>
              <a:t>Compute this to determine whether a consistent relationship exists between two rank-order measures.</a:t>
            </a:r>
          </a:p>
          <a:p>
            <a:pPr marL="0" indent="0" eaLnBrk="1" hangingPunct="1">
              <a:defRPr/>
            </a:pPr>
            <a:r>
              <a:rPr lang="en-US" dirty="0" smtClean="0"/>
              <a:t> </a:t>
            </a:r>
          </a:p>
          <a:p>
            <a:pPr marL="0" indent="0" eaLnBrk="1" hangingPunct="1">
              <a:defRPr/>
            </a:pPr>
            <a:endParaRPr lang="en-US" dirty="0" smtClean="0"/>
          </a:p>
          <a:p>
            <a:pPr marL="0" indent="0" eaLnBrk="1" hangingPunct="1">
              <a:defRPr/>
            </a:pPr>
            <a:r>
              <a:rPr lang="en-US" sz="2000" dirty="0" smtClean="0">
                <a:hlinkClick r:id="rId2" action="ppaction://hlinksldjump"/>
              </a:rPr>
              <a:t>answer</a:t>
            </a:r>
            <a:endParaRPr lang="en-US" sz="2000" dirty="0" smtClean="0"/>
          </a:p>
          <a:p>
            <a:pPr marL="0" indent="0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Correlation--$500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Conceptually, the Pearson correlation coefficient is computed by dividing _________ by _________.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Chi-Square--$100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dirty="0" smtClean="0"/>
              <a:t>A: What is </a:t>
            </a:r>
            <a:r>
              <a:rPr lang="en-US" altLang="en-US" sz="4800" dirty="0" smtClean="0"/>
              <a:t>nominal (or ordinal)?</a:t>
            </a:r>
            <a:endParaRPr lang="en-US" altLang="en-US" sz="4800" dirty="0" smtClean="0"/>
          </a:p>
          <a:p>
            <a:pPr marL="0" indent="0" eaLnBrk="1" hangingPunct="1"/>
            <a:endParaRPr lang="en-US" altLang="en-US" sz="4800" dirty="0" smtClean="0"/>
          </a:p>
          <a:p>
            <a:pPr marL="0" indent="0" eaLnBrk="1" hangingPunct="1"/>
            <a:endParaRPr lang="en-US" altLang="en-US" sz="4800" dirty="0" smtClean="0"/>
          </a:p>
          <a:p>
            <a:pPr marL="0" indent="0" eaLnBrk="1" hangingPunct="1"/>
            <a:r>
              <a:rPr lang="en-US" altLang="en-US" sz="1600" dirty="0" smtClean="0">
                <a:hlinkClick r:id="rId2" action="ppaction://hlinksldjump"/>
              </a:rPr>
              <a:t>Back to board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Chi-Square--$200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expected frequencies?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Chi-Square--$300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the assumption of independence?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Chi-Square--$200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proportions specified by the null hypothesis are used to compute these.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Chi-Square--$400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goodness of fit?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Chi-Square--$500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dirty="0" smtClean="0"/>
              <a:t>A: What is </a:t>
            </a:r>
            <a:r>
              <a:rPr lang="en-US" altLang="en-US" sz="4800" i="1" dirty="0" smtClean="0"/>
              <a:t>phi</a:t>
            </a:r>
            <a:r>
              <a:rPr lang="en-US" altLang="en-US" sz="4800" dirty="0" smtClean="0"/>
              <a:t> and </a:t>
            </a:r>
            <a:br>
              <a:rPr lang="en-US" altLang="en-US" sz="4800" dirty="0" smtClean="0"/>
            </a:br>
            <a:r>
              <a:rPr lang="en-US" altLang="en-US" sz="4800" dirty="0" smtClean="0"/>
              <a:t>Cramer’s </a:t>
            </a:r>
            <a:r>
              <a:rPr lang="en-US" altLang="en-US" sz="4800" i="1" dirty="0" smtClean="0"/>
              <a:t>V</a:t>
            </a:r>
            <a:r>
              <a:rPr lang="en-US" altLang="en-US" sz="4800" dirty="0" smtClean="0"/>
              <a:t>?</a:t>
            </a:r>
            <a:endParaRPr lang="en-US" altLang="en-US" sz="4800" dirty="0" smtClean="0"/>
          </a:p>
          <a:p>
            <a:pPr marL="0" indent="0" eaLnBrk="1" hangingPunct="1"/>
            <a:endParaRPr lang="en-US" altLang="en-US" sz="3200" dirty="0" smtClean="0"/>
          </a:p>
          <a:p>
            <a:pPr marL="0" indent="0" eaLnBrk="1" hangingPunct="1"/>
            <a:endParaRPr lang="en-US" altLang="en-US" sz="3200" dirty="0" smtClean="0"/>
          </a:p>
          <a:p>
            <a:pPr marL="0" indent="0" eaLnBrk="1" hangingPunct="1"/>
            <a:endParaRPr lang="en-US" altLang="en-US" sz="3200" dirty="0" smtClean="0"/>
          </a:p>
          <a:p>
            <a:pPr marL="0" indent="0" eaLnBrk="1" hangingPunct="1"/>
            <a:r>
              <a:rPr lang="en-US" altLang="en-US" sz="1600" dirty="0" smtClean="0">
                <a:hlinkClick r:id="rId2" action="ppaction://hlinksldjump"/>
              </a:rPr>
              <a:t>Back to board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Repeated-M ANOVA--$100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SS </a:t>
            </a:r>
            <a:r>
              <a:rPr lang="en-US" altLang="en-US" baseline="-25000" smtClean="0"/>
              <a:t>Between Subjects</a:t>
            </a:r>
            <a:r>
              <a:rPr lang="en-US" altLang="en-US" sz="4800" smtClean="0"/>
              <a:t>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Repeated-M ANOVA--$200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SS </a:t>
            </a:r>
            <a:r>
              <a:rPr lang="en-US" altLang="en-US" sz="4800" baseline="-25000" smtClean="0"/>
              <a:t>Between Treatments</a:t>
            </a:r>
            <a:r>
              <a:rPr lang="en-US" altLang="en-US" sz="4800" smtClean="0"/>
              <a:t>?</a:t>
            </a:r>
            <a:endParaRPr lang="en-US" altLang="en-US" sz="4800" baseline="-25000" smtClean="0"/>
          </a:p>
          <a:p>
            <a:pPr marL="0" indent="0" eaLnBrk="1" hangingPunct="1"/>
            <a:endParaRPr lang="en-US" altLang="en-US" sz="4800" baseline="-25000" smtClean="0"/>
          </a:p>
          <a:p>
            <a:pPr marL="0" indent="0" eaLnBrk="1" hangingPunct="1"/>
            <a:endParaRPr lang="en-US" altLang="en-US" sz="4800" baseline="-25000" smtClean="0"/>
          </a:p>
          <a:p>
            <a:pPr marL="0" indent="0" eaLnBrk="1" hangingPunct="1"/>
            <a:endParaRPr lang="en-US" altLang="en-US" sz="4800" baseline="-25000" smtClean="0"/>
          </a:p>
          <a:p>
            <a:pPr marL="0" indent="0" eaLnBrk="1" hangingPunct="1"/>
            <a:endParaRPr lang="en-US" altLang="en-US" sz="4800" baseline="-250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Repeated-M ANOVA--$300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4?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Repeated-M ANOVA--$400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SS</a:t>
            </a:r>
            <a:r>
              <a:rPr lang="en-US" altLang="en-US" baseline="-25000" smtClean="0"/>
              <a:t>error</a:t>
            </a:r>
            <a:r>
              <a:rPr lang="en-US" altLang="en-US" sz="4800" smtClean="0"/>
              <a:t> and </a:t>
            </a:r>
            <a:br>
              <a:rPr lang="en-US" altLang="en-US" sz="4800" smtClean="0"/>
            </a:br>
            <a:r>
              <a:rPr lang="en-US" altLang="en-US" sz="4800" smtClean="0"/>
              <a:t>SS</a:t>
            </a:r>
            <a:r>
              <a:rPr lang="en-US" altLang="en-US" baseline="-25000" smtClean="0"/>
              <a:t>Between Subjects</a:t>
            </a:r>
            <a:r>
              <a:rPr lang="en-US" altLang="en-US" sz="4800" smtClean="0"/>
              <a:t>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Repeated-M ANOVA--$500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5400" smtClean="0"/>
              <a:t>A: What is 36?</a:t>
            </a:r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Back to board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Design--$100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dirty="0" smtClean="0"/>
              <a:t>A: What is </a:t>
            </a:r>
            <a:r>
              <a:rPr lang="en-US" altLang="en-US" sz="4800" dirty="0" smtClean="0"/>
              <a:t>no main </a:t>
            </a:r>
            <a:r>
              <a:rPr lang="en-US" altLang="en-US" sz="4800" dirty="0" smtClean="0"/>
              <a:t>effect of A?</a:t>
            </a:r>
          </a:p>
          <a:p>
            <a:pPr marL="0" indent="0" eaLnBrk="1" hangingPunct="1"/>
            <a:endParaRPr lang="en-US" altLang="en-US" sz="4800" dirty="0" smtClean="0"/>
          </a:p>
          <a:p>
            <a:pPr marL="0" indent="0" eaLnBrk="1" hangingPunct="1"/>
            <a:endParaRPr lang="en-US" altLang="en-US" sz="4800" dirty="0" smtClean="0"/>
          </a:p>
          <a:p>
            <a:pPr marL="0" indent="0" eaLnBrk="1" hangingPunct="1"/>
            <a:r>
              <a:rPr lang="en-US" altLang="en-US" sz="1600" dirty="0" smtClean="0">
                <a:hlinkClick r:id="rId2" action="ppaction://hlinksldjump"/>
              </a:rPr>
              <a:t>Back to board</a:t>
            </a: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Design--$200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an interaction?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Design--$300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df</a:t>
            </a:r>
            <a:r>
              <a:rPr lang="en-US" altLang="en-US" baseline="-25000" smtClean="0"/>
              <a:t>AxB</a:t>
            </a:r>
            <a:r>
              <a:rPr lang="en-US" altLang="en-US" sz="4800" smtClean="0"/>
              <a:t>(numerator) &amp;  df </a:t>
            </a:r>
            <a:r>
              <a:rPr lang="en-US" altLang="en-US" sz="3200" baseline="-25000" smtClean="0"/>
              <a:t>Within Treatment</a:t>
            </a:r>
            <a:r>
              <a:rPr lang="en-US" altLang="en-US" sz="4800" smtClean="0"/>
              <a:t> (denominator)?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Chi-Square--$300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4525963"/>
          </a:xfrm>
        </p:spPr>
        <p:txBody>
          <a:bodyPr/>
          <a:lstStyle/>
          <a:p>
            <a:pPr marL="0" indent="0" eaLnBrk="1" hangingPunct="1"/>
            <a:r>
              <a:rPr lang="en-US" altLang="en-US" smtClean="0"/>
              <a:t>If an individual in the sample is counted in more than one category, then this assumption is violated.</a:t>
            </a:r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endParaRPr lang="en-US" altLang="en-US" sz="2000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Design--$400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main effects?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Design--$500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simple main effects?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ANOVA--$100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3?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ANOVA--$200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between treatments?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ANOVA--$300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column (or row) totals (or means)?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ANOVA--$400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5400" smtClean="0"/>
              <a:t>A: What are 8?</a:t>
            </a:r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Back to board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Factorial ANOVA--$500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are treatment means and converge or cross?</a:t>
            </a:r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endParaRPr lang="en-US" altLang="en-US" sz="16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Correlation--$100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5400" smtClean="0"/>
              <a:t>A: What is a positive correlation?</a:t>
            </a:r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Back to board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Correlation--$200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5400" smtClean="0"/>
              <a:t>A: What is 1 (positive &amp; negative)?</a:t>
            </a:r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Back to board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Correlation--$300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4800" smtClean="0"/>
              <a:t>A: What is an envelope moving down from left to right?</a:t>
            </a:r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endParaRPr lang="en-US" altLang="en-US" sz="4800" smtClean="0"/>
          </a:p>
          <a:p>
            <a:pPr marL="0" indent="0" eaLnBrk="1" hangingPunct="1"/>
            <a:r>
              <a:rPr lang="en-US" altLang="en-US" sz="1600" smtClean="0">
                <a:hlinkClick r:id="rId2" action="ppaction://hlinksldjump"/>
              </a:rPr>
              <a:t>Back to board</a:t>
            </a:r>
            <a:endParaRPr lang="en-US" altLang="en-US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Chi-Square--$400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325" indent="-60325" eaLnBrk="1" hangingPunct="1"/>
            <a:r>
              <a:rPr lang="en-US" altLang="en-US" smtClean="0"/>
              <a:t>Use this test to determine whether consumers have a preference among four leading brands of toothpaste.</a:t>
            </a:r>
          </a:p>
          <a:p>
            <a:pPr marL="60325" indent="-60325" eaLnBrk="1" hangingPunct="1"/>
            <a:endParaRPr lang="en-US" altLang="en-US" smtClean="0"/>
          </a:p>
          <a:p>
            <a:pPr marL="60325" indent="-60325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60325" indent="-60325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Correlation--$400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5400" smtClean="0"/>
              <a:t>A: What is the Spearman correlation?</a:t>
            </a:r>
          </a:p>
          <a:p>
            <a:pPr marL="0" indent="0" eaLnBrk="1" hangingPunct="1"/>
            <a:endParaRPr lang="en-US" altLang="en-US" sz="54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Back to board</a:t>
            </a:r>
            <a:endParaRPr lang="en-US" alt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Correlation--$500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A:  </a:t>
            </a:r>
            <a:r>
              <a:rPr lang="en-US" altLang="en-US" sz="4800" smtClean="0">
                <a:solidFill>
                  <a:srgbClr val="FFFFFF"/>
                </a:solidFill>
              </a:rPr>
              <a:t>What is</a:t>
            </a:r>
          </a:p>
          <a:p>
            <a:pPr marL="0" indent="0" eaLnBrk="1" hangingPunct="1"/>
            <a:r>
              <a:rPr lang="en-US" altLang="en-US" sz="3200" u="sng" smtClean="0">
                <a:solidFill>
                  <a:srgbClr val="FFFFFF"/>
                </a:solidFill>
              </a:rPr>
              <a:t>Degree to which x &amp; Y vary together</a:t>
            </a:r>
            <a:endParaRPr lang="en-US" altLang="en-US" sz="3200" smtClean="0">
              <a:solidFill>
                <a:srgbClr val="FFFFFF"/>
              </a:solidFill>
            </a:endParaRPr>
          </a:p>
          <a:p>
            <a:pPr marL="0" indent="0" eaLnBrk="1" hangingPunct="1"/>
            <a:r>
              <a:rPr lang="en-US" altLang="en-US" sz="3200" smtClean="0">
                <a:solidFill>
                  <a:srgbClr val="FFFFFF"/>
                </a:solidFill>
              </a:rPr>
              <a:t>Degree to which x and y vary separately</a:t>
            </a:r>
          </a:p>
          <a:p>
            <a:pPr marL="0" indent="0" eaLnBrk="1" hangingPunct="1">
              <a:lnSpc>
                <a:spcPct val="80000"/>
              </a:lnSpc>
            </a:pPr>
            <a:endParaRPr lang="en-US" altLang="en-US" smtClean="0"/>
          </a:p>
          <a:p>
            <a:pPr marL="0" indent="0" eaLnBrk="1" hangingPunct="1">
              <a:lnSpc>
                <a:spcPct val="80000"/>
              </a:lnSpc>
            </a:pPr>
            <a:endParaRPr lang="en-US" altLang="en-US" smtClean="0"/>
          </a:p>
          <a:p>
            <a:pPr marL="0" indent="0" eaLnBrk="1" hangingPunct="1">
              <a:lnSpc>
                <a:spcPct val="80000"/>
              </a:lnSpc>
            </a:pPr>
            <a:endParaRPr lang="en-US" altLang="en-US" smtClean="0"/>
          </a:p>
          <a:p>
            <a:pPr marL="0" indent="0" eaLnBrk="1" hangingPunct="1">
              <a:lnSpc>
                <a:spcPct val="80000"/>
              </a:lnSpc>
            </a:pPr>
            <a:r>
              <a:rPr lang="en-US" altLang="en-US" sz="1200" smtClean="0">
                <a:hlinkClick r:id="rId2" action="ppaction://hlinksldjump"/>
              </a:rPr>
              <a:t>Back to board</a:t>
            </a:r>
            <a:endParaRPr lang="en-US" altLang="en-US" sz="1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Chi-Square--$500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measure of effect size used for a 2 x 2 matrix and a matrix larger than 2 x 2, respectively.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Repeated </a:t>
            </a:r>
            <a:r>
              <a:rPr lang="en-US" altLang="en-US" dirty="0" smtClean="0"/>
              <a:t>ANOVA--$100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The consistent performance (individual differences) of a subject  is represented by this SS.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Repeated ANOVA-</a:t>
            </a:r>
            <a:r>
              <a:rPr lang="en-US" altLang="en-US" dirty="0" smtClean="0"/>
              <a:t>-$200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mtClean="0"/>
              <a:t>Because the same participant serves in all treatments, individual differences are automatically removed as a source of variability in this SS.</a:t>
            </a:r>
          </a:p>
          <a:p>
            <a:pPr marL="0" indent="0" eaLnBrk="1" hangingPunct="1"/>
            <a:endParaRPr lang="en-US" altLang="en-US" smtClean="0"/>
          </a:p>
          <a:p>
            <a:pPr marL="0" indent="0" eaLnBrk="1" hangingPunct="1"/>
            <a:r>
              <a:rPr lang="en-US" altLang="en-US" sz="2000" smtClean="0">
                <a:hlinkClick r:id="rId2" action="ppaction://hlinksldjump"/>
              </a:rPr>
              <a:t>answer</a:t>
            </a:r>
            <a:endParaRPr lang="en-US" altLang="en-US" sz="2000" smtClean="0"/>
          </a:p>
          <a:p>
            <a:pPr marL="0" indent="0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Repeated </a:t>
            </a:r>
            <a:r>
              <a:rPr lang="en-US" altLang="en-US" dirty="0" smtClean="0"/>
              <a:t>ANOVA--$300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/>
            <a:r>
              <a:rPr lang="en-US" altLang="en-US" sz="3600" smtClean="0"/>
              <a:t>In a repeated measures design, if </a:t>
            </a:r>
            <a:br>
              <a:rPr lang="en-US" altLang="en-US" sz="3600" smtClean="0"/>
            </a:br>
            <a:r>
              <a:rPr lang="en-US" altLang="en-US" sz="3600" smtClean="0"/>
              <a:t>F(3, 24) = 4.67, then each participant serves in ___ treatment conditions.</a:t>
            </a:r>
          </a:p>
          <a:p>
            <a:pPr marL="0" indent="0" eaLnBrk="1" hangingPunct="1"/>
            <a:endParaRPr lang="en-US" altLang="en-US" sz="3600" smtClean="0"/>
          </a:p>
          <a:p>
            <a:pPr marL="0" indent="0" eaLnBrk="1" hangingPunct="1"/>
            <a:endParaRPr lang="en-US" altLang="en-US" sz="3600" smtClean="0"/>
          </a:p>
          <a:p>
            <a:pPr marL="0" indent="0" eaLnBrk="1" hangingPunct="1"/>
            <a:endParaRPr lang="en-US" altLang="en-US" sz="3600" smtClean="0"/>
          </a:p>
          <a:p>
            <a:pPr marL="0" indent="0" eaLnBrk="1" hangingPunct="1"/>
            <a:r>
              <a:rPr lang="en-US" altLang="en-US" sz="1800" smtClean="0">
                <a:hlinkClick r:id="rId2" action="ppaction://hlinksldjump"/>
              </a:rPr>
              <a:t>answer</a:t>
            </a:r>
            <a:endParaRPr lang="en-US" altLang="en-US" sz="1800" smtClean="0"/>
          </a:p>
          <a:p>
            <a:pPr marL="0" indent="0" eaLnBrk="1" hangingPunct="1"/>
            <a:endParaRPr lang="en-US" altLang="en-US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5">
      <a:dk1>
        <a:srgbClr val="003366"/>
      </a:dk1>
      <a:lt1>
        <a:srgbClr val="FFFFFF"/>
      </a:lt1>
      <a:dk2>
        <a:srgbClr val="000092"/>
      </a:dk2>
      <a:lt2>
        <a:srgbClr val="CCFFFF"/>
      </a:lt2>
      <a:accent1>
        <a:srgbClr val="3366CC"/>
      </a:accent1>
      <a:accent2>
        <a:srgbClr val="00B000"/>
      </a:accent2>
      <a:accent3>
        <a:srgbClr val="AAAAC7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3366"/>
        </a:dk1>
        <a:lt1>
          <a:srgbClr val="FFFFFF"/>
        </a:lt1>
        <a:dk2>
          <a:srgbClr val="3333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DADE2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3366"/>
        </a:dk1>
        <a:lt1>
          <a:srgbClr val="FFFFFF"/>
        </a:lt1>
        <a:dk2>
          <a:srgbClr val="0000CC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E2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3366"/>
        </a:dk1>
        <a:lt1>
          <a:srgbClr val="FFFFFF"/>
        </a:lt1>
        <a:dk2>
          <a:srgbClr val="000092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7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1360</TotalTime>
  <Words>951</Words>
  <Application>Microsoft Office PowerPoint</Application>
  <PresentationFormat>On-screen Show (4:3)</PresentationFormat>
  <Paragraphs>283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4" baseType="lpstr">
      <vt:lpstr>Arial</vt:lpstr>
      <vt:lpstr>Calibri</vt:lpstr>
      <vt:lpstr>Default Design</vt:lpstr>
      <vt:lpstr>230 Jeopardy Unit 4</vt:lpstr>
      <vt:lpstr>Chi-Square--$100</vt:lpstr>
      <vt:lpstr>Chi-Square--$200</vt:lpstr>
      <vt:lpstr>Chi-Square--$300</vt:lpstr>
      <vt:lpstr>Chi-Square--$400</vt:lpstr>
      <vt:lpstr>Chi-Square--$500</vt:lpstr>
      <vt:lpstr>Repeated ANOVA--$100</vt:lpstr>
      <vt:lpstr>Repeated ANOVA--$200</vt:lpstr>
      <vt:lpstr>Repeated ANOVA--$300</vt:lpstr>
      <vt:lpstr>Repeated ANOVA--$400</vt:lpstr>
      <vt:lpstr>Repeated ANOVA--$500</vt:lpstr>
      <vt:lpstr>Factorial Design--$100</vt:lpstr>
      <vt:lpstr>Factorial Design--$200</vt:lpstr>
      <vt:lpstr>Factorial Design--$300</vt:lpstr>
      <vt:lpstr>Factorial Design--$400</vt:lpstr>
      <vt:lpstr>Factorial Design--$500</vt:lpstr>
      <vt:lpstr>Factorial ANOVA--$100</vt:lpstr>
      <vt:lpstr>Factorial ANOVA--$200</vt:lpstr>
      <vt:lpstr>Factorial ANOVA--$300</vt:lpstr>
      <vt:lpstr>Factorial ANOVA--$400</vt:lpstr>
      <vt:lpstr>Factorial ANOVA--$500</vt:lpstr>
      <vt:lpstr>Correlation--$100</vt:lpstr>
      <vt:lpstr>Correlation--$200</vt:lpstr>
      <vt:lpstr>Correlation--$300</vt:lpstr>
      <vt:lpstr>Correlation--$400</vt:lpstr>
      <vt:lpstr>Correlation--$500</vt:lpstr>
      <vt:lpstr>Chi-Square--$100</vt:lpstr>
      <vt:lpstr>Chi-Square--$200</vt:lpstr>
      <vt:lpstr>Chi-Square--$300</vt:lpstr>
      <vt:lpstr>Chi-Square--$400</vt:lpstr>
      <vt:lpstr>Chi-Square--$500</vt:lpstr>
      <vt:lpstr>Repeated-M ANOVA--$100</vt:lpstr>
      <vt:lpstr>Repeated-M ANOVA--$200</vt:lpstr>
      <vt:lpstr>Repeated-M ANOVA--$300</vt:lpstr>
      <vt:lpstr>Repeated-M ANOVA--$400</vt:lpstr>
      <vt:lpstr>Repeated-M ANOVA--$500</vt:lpstr>
      <vt:lpstr>Factorial Design--$100</vt:lpstr>
      <vt:lpstr>Factorial Design--$200</vt:lpstr>
      <vt:lpstr>Factorial Design--$300</vt:lpstr>
      <vt:lpstr>Factorial Design--$400</vt:lpstr>
      <vt:lpstr>Factorial Design--$500</vt:lpstr>
      <vt:lpstr>Factorial ANOVA--$100</vt:lpstr>
      <vt:lpstr>Factorial ANOVA--$200</vt:lpstr>
      <vt:lpstr>Factorial ANOVA--$300</vt:lpstr>
      <vt:lpstr>Factorial ANOVA--$400</vt:lpstr>
      <vt:lpstr>Factorial ANOVA--$500</vt:lpstr>
      <vt:lpstr>Correlation--$100</vt:lpstr>
      <vt:lpstr>Correlation--$200</vt:lpstr>
      <vt:lpstr>Correlation--$300</vt:lpstr>
      <vt:lpstr>Correlation--$400</vt:lpstr>
      <vt:lpstr>Correlation--$500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 232</dc:title>
  <dc:creator>Christine Malone</dc:creator>
  <cp:lastModifiedBy>comptech</cp:lastModifiedBy>
  <cp:revision>460</cp:revision>
  <dcterms:created xsi:type="dcterms:W3CDTF">2002-09-27T18:23:42Z</dcterms:created>
  <dcterms:modified xsi:type="dcterms:W3CDTF">2014-12-09T17:14:38Z</dcterms:modified>
</cp:coreProperties>
</file>