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4"/>
  </p:notesMasterIdLst>
  <p:handoutMasterIdLst>
    <p:handoutMasterId r:id="rId15"/>
  </p:handoutMasterIdLst>
  <p:sldIdLst>
    <p:sldId id="256" r:id="rId2"/>
    <p:sldId id="289" r:id="rId3"/>
    <p:sldId id="290" r:id="rId4"/>
    <p:sldId id="283" r:id="rId5"/>
    <p:sldId id="298" r:id="rId6"/>
    <p:sldId id="285" r:id="rId7"/>
    <p:sldId id="274" r:id="rId8"/>
    <p:sldId id="262" r:id="rId9"/>
    <p:sldId id="275" r:id="rId10"/>
    <p:sldId id="299" r:id="rId11"/>
    <p:sldId id="287" r:id="rId12"/>
    <p:sldId id="292" r:id="rId13"/>
  </p:sldIdLst>
  <p:sldSz cx="10515600" cy="7315200"/>
  <p:notesSz cx="6858000" cy="9144000"/>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3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69720" autoAdjust="0"/>
  </p:normalViewPr>
  <p:slideViewPr>
    <p:cSldViewPr>
      <p:cViewPr varScale="1">
        <p:scale>
          <a:sx n="49" d="100"/>
          <a:sy n="49" d="100"/>
        </p:scale>
        <p:origin x="1770" y="42"/>
      </p:cViewPr>
      <p:guideLst>
        <p:guide orient="horz" pos="2304"/>
        <p:guide pos="33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680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680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680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0C61EDB-BEA9-4243-8182-24CF2F768F5C}"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22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8436" name="Rectangle 4"/>
          <p:cNvSpPr>
            <a:spLocks noGrp="1" noRot="1" noChangeAspect="1" noChangeArrowheads="1" noTextEdit="1"/>
          </p:cNvSpPr>
          <p:nvPr>
            <p:ph type="sldImg" idx="2"/>
          </p:nvPr>
        </p:nvSpPr>
        <p:spPr bwMode="auto">
          <a:xfrm>
            <a:off x="965200" y="685800"/>
            <a:ext cx="49276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22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22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34E1B78-F510-4001-9EE4-FEF13AFE3F7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6A419A4D-A793-482F-AC84-05EA1A2CF663}" type="slidenum">
              <a:rPr lang="en-US" altLang="en-US">
                <a:latin typeface="Arial" panose="020B0604020202020204" pitchFamily="34" charset="0"/>
              </a:rPr>
              <a:pPr eaLnBrk="1" hangingPunct="1">
                <a:spcBef>
                  <a:spcPct val="0"/>
                </a:spcBef>
              </a:pPr>
              <a:t>2</a:t>
            </a:fld>
            <a:endParaRPr lang="en-US" altLang="en-US">
              <a:latin typeface="Arial" panose="020B0604020202020204" pitchFamily="34"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Unicode MS" panose="020B0604020202020204" pitchFamily="34" charset="-128"/>
                <a:ea typeface="Arial Unicode MS" panose="020B0604020202020204" pitchFamily="34" charset="-128"/>
                <a:cs typeface="Arial Unicode MS" panose="020B0604020202020204" pitchFamily="34" charset="-128"/>
              </a:rPr>
              <a:t>It is generally agreed that during spoken word recognition, listeners automatically evaluate the unfolding input by activating a set of potential lexical candidates, which then compete for recognition.  However, numerous questions remain about how the set of possible candidates is established, what characteristics these candidates share with the incoming stimulus, and how the activated set is evaluated during real-time processing.  For example, little is known about how potential candidates are related in terms of phonological information (i.e., shared sounds), especially when the incoming stimulus consists of more than one syllable.  Thus, it is not clear whether as the word </a:t>
            </a:r>
            <a:r>
              <a:rPr lang="en-US" altLang="en-US" i="1" smtClean="0">
                <a:latin typeface="Arial Unicode MS" panose="020B0604020202020204" pitchFamily="34" charset="-128"/>
                <a:ea typeface="Arial Unicode MS" panose="020B0604020202020204" pitchFamily="34" charset="-128"/>
                <a:cs typeface="Arial Unicode MS" panose="020B0604020202020204" pitchFamily="34" charset="-128"/>
              </a:rPr>
              <a:t>motivate</a:t>
            </a:r>
            <a:r>
              <a:rPr lang="en-US" altLang="en-US" smtClean="0">
                <a:latin typeface="Arial Unicode MS" panose="020B0604020202020204" pitchFamily="34" charset="-128"/>
                <a:ea typeface="Arial Unicode MS" panose="020B0604020202020204" pitchFamily="34" charset="-128"/>
                <a:cs typeface="Arial Unicode MS" panose="020B0604020202020204" pitchFamily="34" charset="-128"/>
              </a:rPr>
              <a:t> is heard, the word recognition system considers all words containing matching sounds and matching relative location (e.g., </a:t>
            </a:r>
            <a:r>
              <a:rPr lang="en-US" altLang="en-US" i="1" smtClean="0">
                <a:latin typeface="Arial Unicode MS" panose="020B0604020202020204" pitchFamily="34" charset="-128"/>
                <a:ea typeface="Arial Unicode MS" panose="020B0604020202020204" pitchFamily="34" charset="-128"/>
                <a:cs typeface="Arial Unicode MS" panose="020B0604020202020204" pitchFamily="34" charset="-128"/>
              </a:rPr>
              <a:t>motorist, innovate</a:t>
            </a:r>
            <a:r>
              <a:rPr lang="en-US" altLang="en-US" smtClean="0">
                <a:latin typeface="Arial Unicode MS" panose="020B0604020202020204" pitchFamily="34" charset="-128"/>
                <a:ea typeface="Arial Unicode MS" panose="020B0604020202020204" pitchFamily="34" charset="-128"/>
                <a:cs typeface="Arial Unicode MS" panose="020B0604020202020204" pitchFamily="34" charset="-128"/>
              </a:rPr>
              <a:t>) or whether all words with the same sounds, regardless of relative location are considered (e.g., </a:t>
            </a:r>
            <a:r>
              <a:rPr lang="en-US" altLang="en-US" i="1" smtClean="0">
                <a:latin typeface="Arial Unicode MS" panose="020B0604020202020204" pitchFamily="34" charset="-128"/>
                <a:ea typeface="Arial Unicode MS" panose="020B0604020202020204" pitchFamily="34" charset="-128"/>
                <a:cs typeface="Arial Unicode MS" panose="020B0604020202020204" pitchFamily="34" charset="-128"/>
              </a:rPr>
              <a:t>demote, innovate</a:t>
            </a:r>
            <a:r>
              <a:rPr lang="en-US" altLang="en-US" smtClean="0">
                <a:latin typeface="Arial Unicode MS" panose="020B0604020202020204" pitchFamily="34" charset="-128"/>
                <a:ea typeface="Arial Unicode MS" panose="020B0604020202020204" pitchFamily="34" charset="-128"/>
                <a:cs typeface="Arial Unicode MS" panose="020B0604020202020204" pitchFamily="34" charset="-128"/>
              </a:rPr>
              <a:t>).  Further, does candidate activation occur regardless of the lexicality of the unfolding stimulus?  Questions like these have important implications for how we understand and model the word recognition system. </a:t>
            </a:r>
          </a:p>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0632ACD8-21E3-46DF-9116-930E768A67C2}" type="slidenum">
              <a:rPr lang="en-US" altLang="en-US">
                <a:latin typeface="Arial" panose="020B0604020202020204" pitchFamily="34" charset="0"/>
              </a:rPr>
              <a:pPr eaLnBrk="1" hangingPunct="1">
                <a:spcBef>
                  <a:spcPct val="0"/>
                </a:spcBef>
              </a:pPr>
              <a:t>3</a:t>
            </a:fld>
            <a:endParaRPr lang="en-US" altLang="en-US">
              <a:latin typeface="Arial" panose="020B0604020202020204"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Explain deviation point.</a:t>
            </a:r>
          </a:p>
          <a:p>
            <a:pPr eaLnBrk="1" hangingPunct="1"/>
            <a:endParaRPr lang="en-US" altLang="en-US" smtClean="0"/>
          </a:p>
          <a:p>
            <a:pPr eaLnBrk="1" hangingPunct="1"/>
            <a:r>
              <a:rPr lang="en-US" altLang="en-US" smtClean="0"/>
              <a:t>Explain set of candidates as proposed by cohort theory.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35CF52B8-917E-4C34-8B60-2EDAD6A91DA9}" type="slidenum">
              <a:rPr lang="en-US" altLang="en-US">
                <a:latin typeface="Arial" panose="020B0604020202020204" pitchFamily="34" charset="0"/>
              </a:rPr>
              <a:pPr eaLnBrk="1" hangingPunct="1">
                <a:spcBef>
                  <a:spcPct val="0"/>
                </a:spcBef>
              </a:pPr>
              <a:t>4</a:t>
            </a:fld>
            <a:endParaRPr lang="en-US" altLang="en-US">
              <a:latin typeface="Arial" panose="020B0604020202020204" pitchFamily="34"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Connine, </a:t>
            </a:r>
            <a:r>
              <a:rPr lang="en-US" altLang="en-US" dirty="0" err="1" smtClean="0"/>
              <a:t>Blasko</a:t>
            </a:r>
            <a:r>
              <a:rPr lang="en-US" altLang="en-US" dirty="0" smtClean="0"/>
              <a:t>, &amp; </a:t>
            </a:r>
            <a:r>
              <a:rPr lang="en-US" altLang="en-US" dirty="0" err="1" smtClean="0"/>
              <a:t>Titone</a:t>
            </a:r>
            <a:r>
              <a:rPr lang="en-US" altLang="en-US" dirty="0" smtClean="0"/>
              <a:t> (1993)—obtained facilitation in cross-modal priming paradigm when minimum change </a:t>
            </a:r>
            <a:r>
              <a:rPr lang="en-US" altLang="en-US" dirty="0" err="1" smtClean="0"/>
              <a:t>nonwords</a:t>
            </a:r>
            <a:r>
              <a:rPr lang="en-US" altLang="en-US" dirty="0" smtClean="0"/>
              <a:t> were primes, whether initial or medial phonemes were altered.  Overall goodness-of-fit explanation.  This can be explained with the stimuli</a:t>
            </a:r>
          </a:p>
          <a:p>
            <a:pPr eaLnBrk="1" hangingPunct="1"/>
            <a:r>
              <a:rPr lang="en-US" altLang="en-US" dirty="0" smtClean="0"/>
              <a:t>For experiment 1 or at the predictions part.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1016AD98-78BF-4993-B5C3-32347F419A41}" type="slidenum">
              <a:rPr lang="en-US" altLang="en-US">
                <a:latin typeface="Arial" panose="020B0604020202020204" pitchFamily="34" charset="0"/>
              </a:rPr>
              <a:pPr eaLnBrk="1" hangingPunct="1">
                <a:spcBef>
                  <a:spcPct val="0"/>
                </a:spcBef>
              </a:pPr>
              <a:t>6</a:t>
            </a:fld>
            <a:endParaRPr lang="en-US" altLang="en-US">
              <a:latin typeface="Arial" panose="020B0604020202020204" pitchFamily="34"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Measurement of the activation is taking place immediately after its presumed to occur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4E1B78-F510-4001-9EE4-FEF13AFE3F70}" type="slidenum">
              <a:rPr lang="en-US" altLang="en-US" smtClean="0"/>
              <a:pPr/>
              <a:t>8</a:t>
            </a:fld>
            <a:endParaRPr lang="en-US" altLang="en-US"/>
          </a:p>
        </p:txBody>
      </p:sp>
    </p:spTree>
    <p:extLst>
      <p:ext uri="{BB962C8B-B14F-4D97-AF65-F5344CB8AC3E}">
        <p14:creationId xmlns:p14="http://schemas.microsoft.com/office/powerpoint/2010/main" val="2769565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FA97424C-5057-42F7-ADBF-61FA49E202AD}" type="slidenum">
              <a:rPr lang="en-US" altLang="en-US">
                <a:latin typeface="Arial" panose="020B0604020202020204" pitchFamily="34" charset="0"/>
              </a:rPr>
              <a:pPr eaLnBrk="1" hangingPunct="1">
                <a:spcBef>
                  <a:spcPct val="0"/>
                </a:spcBef>
              </a:pPr>
              <a:t>9</a:t>
            </a:fld>
            <a:endParaRPr lang="en-US" altLang="en-US">
              <a:latin typeface="Arial" panose="020B0604020202020204" pitchFamily="34"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100" dirty="0" smtClean="0">
                <a:latin typeface="Arial" panose="020B0604020202020204" pitchFamily="34" charset="0"/>
                <a:cs typeface="Times New Roman" panose="02020603050405020304" pitchFamily="18" charset="0"/>
              </a:rPr>
              <a:t>Reaction times to LM pairs were consistently faster than those to LMM pairs</a:t>
            </a:r>
          </a:p>
          <a:p>
            <a:pPr eaLnBrk="1" hangingPunct="1"/>
            <a:r>
              <a:rPr lang="en-US" altLang="en-US" sz="1100" dirty="0" smtClean="0">
                <a:latin typeface="Arial" panose="020B0604020202020204" pitchFamily="34" charset="0"/>
                <a:cs typeface="Times New Roman" panose="02020603050405020304" pitchFamily="18" charset="0"/>
              </a:rPr>
              <a:t>Reaction times were significantly faster following LM pairs as compared to Unrelated pairs (i.e., facilitation).</a:t>
            </a:r>
          </a:p>
          <a:p>
            <a:pPr eaLnBrk="1" hangingPunct="1"/>
            <a:r>
              <a:rPr lang="en-US" altLang="en-US" sz="1100" dirty="0" smtClean="0">
                <a:latin typeface="Arial" panose="020B0604020202020204" pitchFamily="34" charset="0"/>
                <a:cs typeface="Times New Roman" panose="02020603050405020304" pitchFamily="18" charset="0"/>
              </a:rPr>
              <a:t>On average, response latencies following Early pairs were equal to those following Unrelated pairs.</a:t>
            </a:r>
          </a:p>
          <a:p>
            <a:pPr eaLnBrk="1" hangingPunct="1"/>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2730B0A3-3E3C-4BD3-91BB-021BD48AA841}" type="slidenum">
              <a:rPr lang="en-US" altLang="en-US">
                <a:latin typeface="Arial" panose="020B0604020202020204" pitchFamily="34" charset="0"/>
              </a:rPr>
              <a:pPr eaLnBrk="1" hangingPunct="1">
                <a:spcBef>
                  <a:spcPct val="0"/>
                </a:spcBef>
              </a:pPr>
              <a:t>10</a:t>
            </a:fld>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4E1B78-F510-4001-9EE4-FEF13AFE3F70}" type="slidenum">
              <a:rPr lang="en-US" altLang="en-US" smtClean="0"/>
              <a:pPr/>
              <a:t>12</a:t>
            </a:fld>
            <a:endParaRPr lang="en-US" altLang="en-US"/>
          </a:p>
        </p:txBody>
      </p:sp>
    </p:spTree>
    <p:extLst>
      <p:ext uri="{BB962C8B-B14F-4D97-AF65-F5344CB8AC3E}">
        <p14:creationId xmlns:p14="http://schemas.microsoft.com/office/powerpoint/2010/main" val="2583551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600325"/>
            <a:ext cx="10360025" cy="1123950"/>
            <a:chOff x="0" y="1536"/>
            <a:chExt cx="5675" cy="663"/>
          </a:xfrm>
        </p:grpSpPr>
        <p:grpSp>
          <p:nvGrpSpPr>
            <p:cNvPr id="5" name="Group 3"/>
            <p:cNvGrpSpPr>
              <a:grpSpLocks/>
            </p:cNvGrpSpPr>
            <p:nvPr/>
          </p:nvGrpSpPr>
          <p:grpSpPr bwMode="auto">
            <a:xfrm>
              <a:off x="185" y="1605"/>
              <a:ext cx="449" cy="299"/>
              <a:chOff x="720" y="337"/>
              <a:chExt cx="624" cy="432"/>
            </a:xfrm>
          </p:grpSpPr>
          <p:sp>
            <p:nvSpPr>
              <p:cNvPr id="12" name="Rectangle 4"/>
              <p:cNvSpPr>
                <a:spLocks noChangeArrowheads="1"/>
              </p:cNvSpPr>
              <p:nvPr/>
            </p:nvSpPr>
            <p:spPr bwMode="auto">
              <a:xfrm>
                <a:off x="720" y="337"/>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3" name="Rectangle 5"/>
              <p:cNvSpPr>
                <a:spLocks noChangeArrowheads="1"/>
              </p:cNvSpPr>
              <p:nvPr/>
            </p:nvSpPr>
            <p:spPr bwMode="auto">
              <a:xfrm>
                <a:off x="1056" y="337"/>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grpSp>
        <p:grpSp>
          <p:nvGrpSpPr>
            <p:cNvPr id="6" name="Group 6"/>
            <p:cNvGrpSpPr>
              <a:grpSpLocks/>
            </p:cNvGrpSpPr>
            <p:nvPr/>
          </p:nvGrpSpPr>
          <p:grpSpPr bwMode="auto">
            <a:xfrm>
              <a:off x="262" y="1870"/>
              <a:ext cx="466" cy="299"/>
              <a:chOff x="911" y="2640"/>
              <a:chExt cx="673" cy="432"/>
            </a:xfrm>
          </p:grpSpPr>
          <p:sp>
            <p:nvSpPr>
              <p:cNvPr id="10" name="Rectangle 7"/>
              <p:cNvSpPr>
                <a:spLocks noChangeArrowheads="1"/>
              </p:cNvSpPr>
              <p:nvPr/>
            </p:nvSpPr>
            <p:spPr bwMode="auto">
              <a:xfrm>
                <a:off x="911"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11" name="Rectangle 8"/>
              <p:cNvSpPr>
                <a:spLocks noChangeArrowheads="1"/>
              </p:cNvSpPr>
              <p:nvPr/>
            </p:nvSpPr>
            <p:spPr bwMode="auto">
              <a:xfrm>
                <a:off x="1247" y="2640"/>
                <a:ext cx="337"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sp>
          <p:nvSpPr>
            <p:cNvPr id="9" name="Rectangle 11"/>
            <p:cNvSpPr>
              <a:spLocks noChangeArrowheads="1"/>
            </p:cNvSpPr>
            <p:nvPr/>
          </p:nvSpPr>
          <p:spPr bwMode="auto">
            <a:xfrm flipV="1">
              <a:off x="199" y="2054"/>
              <a:ext cx="5476" cy="37"/>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a:p>
          </p:txBody>
        </p:sp>
      </p:grpSp>
      <p:sp>
        <p:nvSpPr>
          <p:cNvPr id="23564" name="Rectangle 12"/>
          <p:cNvSpPr>
            <a:spLocks noGrp="1" noChangeArrowheads="1"/>
          </p:cNvSpPr>
          <p:nvPr>
            <p:ph type="ctrTitle"/>
          </p:nvPr>
        </p:nvSpPr>
        <p:spPr>
          <a:xfrm>
            <a:off x="1139825" y="1951038"/>
            <a:ext cx="8937625" cy="1219200"/>
          </a:xfrm>
        </p:spPr>
        <p:txBody>
          <a:bodyPr/>
          <a:lstStyle>
            <a:lvl1pPr>
              <a:defRPr/>
            </a:lvl1pPr>
          </a:lstStyle>
          <a:p>
            <a:r>
              <a:rPr lang="en-US"/>
              <a:t>Click to edit Master title style</a:t>
            </a:r>
          </a:p>
        </p:txBody>
      </p:sp>
      <p:sp>
        <p:nvSpPr>
          <p:cNvPr id="23565" name="Rectangle 13"/>
          <p:cNvSpPr>
            <a:spLocks noGrp="1" noChangeArrowheads="1"/>
          </p:cNvSpPr>
          <p:nvPr>
            <p:ph type="subTitle" idx="1"/>
          </p:nvPr>
        </p:nvSpPr>
        <p:spPr>
          <a:xfrm>
            <a:off x="1577975" y="4144963"/>
            <a:ext cx="7359650" cy="1870075"/>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1139825" y="6664325"/>
            <a:ext cx="2190750" cy="48895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943350" y="6664325"/>
            <a:ext cx="3330575" cy="48895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7886700" y="6664325"/>
            <a:ext cx="2190750" cy="488950"/>
          </a:xfrm>
        </p:spPr>
        <p:txBody>
          <a:bodyPr/>
          <a:lstStyle>
            <a:lvl1pPr>
              <a:defRPr>
                <a:solidFill>
                  <a:schemeClr val="bg2"/>
                </a:solidFill>
              </a:defRPr>
            </a:lvl1pPr>
          </a:lstStyle>
          <a:p>
            <a:fld id="{E776B8B7-609A-42C6-A103-12D2EB54334D}" type="slidenum">
              <a:rPr lang="en-US" altLang="en-US"/>
              <a:pPr/>
              <a:t>‹#›</a:t>
            </a:fld>
            <a:endParaRPr lang="en-US" altLang="en-US"/>
          </a:p>
        </p:txBody>
      </p:sp>
    </p:spTree>
    <p:extLst>
      <p:ext uri="{BB962C8B-B14F-4D97-AF65-F5344CB8AC3E}">
        <p14:creationId xmlns:p14="http://schemas.microsoft.com/office/powerpoint/2010/main" val="303523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D8B616AF-A015-4650-B4F4-F1D640DDAC0E}" type="slidenum">
              <a:rPr lang="en-US" altLang="en-US"/>
              <a:pPr/>
              <a:t>‹#›</a:t>
            </a:fld>
            <a:endParaRPr lang="en-US" altLang="en-US"/>
          </a:p>
        </p:txBody>
      </p:sp>
    </p:spTree>
    <p:extLst>
      <p:ext uri="{BB962C8B-B14F-4D97-AF65-F5344CB8AC3E}">
        <p14:creationId xmlns:p14="http://schemas.microsoft.com/office/powerpoint/2010/main" val="3191894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54975" y="658813"/>
            <a:ext cx="2243138" cy="58832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23975" y="658813"/>
            <a:ext cx="6578600" cy="5883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A4164B39-148F-41A5-A3C7-D011C8428466}" type="slidenum">
              <a:rPr lang="en-US" altLang="en-US"/>
              <a:pPr/>
              <a:t>‹#›</a:t>
            </a:fld>
            <a:endParaRPr lang="en-US" altLang="en-US"/>
          </a:p>
        </p:txBody>
      </p:sp>
    </p:spTree>
    <p:extLst>
      <p:ext uri="{BB962C8B-B14F-4D97-AF65-F5344CB8AC3E}">
        <p14:creationId xmlns:p14="http://schemas.microsoft.com/office/powerpoint/2010/main" val="503264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469BB14A-81CF-4AB2-B707-2871F34C704E}" type="slidenum">
              <a:rPr lang="en-US" altLang="en-US"/>
              <a:pPr/>
              <a:t>‹#›</a:t>
            </a:fld>
            <a:endParaRPr lang="en-US" altLang="en-US"/>
          </a:p>
        </p:txBody>
      </p:sp>
    </p:spTree>
    <p:extLst>
      <p:ext uri="{BB962C8B-B14F-4D97-AF65-F5344CB8AC3E}">
        <p14:creationId xmlns:p14="http://schemas.microsoft.com/office/powerpoint/2010/main" val="3030014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0263" y="4700588"/>
            <a:ext cx="8939212" cy="14525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30263" y="3100388"/>
            <a:ext cx="8939212" cy="1600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D81D2782-82E0-42A9-8E53-F27D2168078A}" type="slidenum">
              <a:rPr lang="en-US" altLang="en-US"/>
              <a:pPr/>
              <a:t>‹#›</a:t>
            </a:fld>
            <a:endParaRPr lang="en-US" altLang="en-US"/>
          </a:p>
        </p:txBody>
      </p:sp>
    </p:spTree>
    <p:extLst>
      <p:ext uri="{BB962C8B-B14F-4D97-AF65-F5344CB8AC3E}">
        <p14:creationId xmlns:p14="http://schemas.microsoft.com/office/powerpoint/2010/main" val="3095791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60488" y="2152650"/>
            <a:ext cx="4392612" cy="4389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05500" y="2152650"/>
            <a:ext cx="4392613" cy="4389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847FDE45-794F-4574-BCF5-D41BA5592EA0}" type="slidenum">
              <a:rPr lang="en-US" altLang="en-US"/>
              <a:pPr/>
              <a:t>‹#›</a:t>
            </a:fld>
            <a:endParaRPr lang="en-US" altLang="en-US"/>
          </a:p>
        </p:txBody>
      </p:sp>
    </p:spTree>
    <p:extLst>
      <p:ext uri="{BB962C8B-B14F-4D97-AF65-F5344CB8AC3E}">
        <p14:creationId xmlns:p14="http://schemas.microsoft.com/office/powerpoint/2010/main" val="3621242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5463" y="293688"/>
            <a:ext cx="9464675" cy="1219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25463" y="1636713"/>
            <a:ext cx="4646612"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25463" y="2319338"/>
            <a:ext cx="4646612"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341938" y="1636713"/>
            <a:ext cx="4648200"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41938" y="2319338"/>
            <a:ext cx="4648200"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fld id="{4A43DAD8-4168-4D45-9C73-0B02C14793EE}" type="slidenum">
              <a:rPr lang="en-US" altLang="en-US"/>
              <a:pPr/>
              <a:t>‹#›</a:t>
            </a:fld>
            <a:endParaRPr lang="en-US" altLang="en-US"/>
          </a:p>
        </p:txBody>
      </p:sp>
    </p:spTree>
    <p:extLst>
      <p:ext uri="{BB962C8B-B14F-4D97-AF65-F5344CB8AC3E}">
        <p14:creationId xmlns:p14="http://schemas.microsoft.com/office/powerpoint/2010/main" val="2222193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fld id="{FAB95542-5DD3-45A1-AF1F-1E595F83263F}" type="slidenum">
              <a:rPr lang="en-US" altLang="en-US"/>
              <a:pPr/>
              <a:t>‹#›</a:t>
            </a:fld>
            <a:endParaRPr lang="en-US" altLang="en-US"/>
          </a:p>
        </p:txBody>
      </p:sp>
    </p:spTree>
    <p:extLst>
      <p:ext uri="{BB962C8B-B14F-4D97-AF65-F5344CB8AC3E}">
        <p14:creationId xmlns:p14="http://schemas.microsoft.com/office/powerpoint/2010/main" val="3021656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fld id="{27ED418D-1FBE-42CC-A1C9-AD58B51338D6}" type="slidenum">
              <a:rPr lang="en-US" altLang="en-US"/>
              <a:pPr/>
              <a:t>‹#›</a:t>
            </a:fld>
            <a:endParaRPr lang="en-US" altLang="en-US"/>
          </a:p>
        </p:txBody>
      </p:sp>
    </p:spTree>
    <p:extLst>
      <p:ext uri="{BB962C8B-B14F-4D97-AF65-F5344CB8AC3E}">
        <p14:creationId xmlns:p14="http://schemas.microsoft.com/office/powerpoint/2010/main" val="3320165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5463" y="290513"/>
            <a:ext cx="3459162" cy="123983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111625" y="290513"/>
            <a:ext cx="5878513" cy="62436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25463" y="1530350"/>
            <a:ext cx="3459162" cy="5003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A3DA2A9D-F6F5-4E84-B999-82540B32BEE0}" type="slidenum">
              <a:rPr lang="en-US" altLang="en-US"/>
              <a:pPr/>
              <a:t>‹#›</a:t>
            </a:fld>
            <a:endParaRPr lang="en-US" altLang="en-US"/>
          </a:p>
        </p:txBody>
      </p:sp>
    </p:spTree>
    <p:extLst>
      <p:ext uri="{BB962C8B-B14F-4D97-AF65-F5344CB8AC3E}">
        <p14:creationId xmlns:p14="http://schemas.microsoft.com/office/powerpoint/2010/main" val="1563805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60575" y="5121275"/>
            <a:ext cx="6310313" cy="6032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060575" y="654050"/>
            <a:ext cx="6310313" cy="4389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060575" y="5724525"/>
            <a:ext cx="6310313" cy="8588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F2E04759-B157-49ED-BF3C-9B03F2BB6A28}" type="slidenum">
              <a:rPr lang="en-US" altLang="en-US"/>
              <a:pPr/>
              <a:t>‹#›</a:t>
            </a:fld>
            <a:endParaRPr lang="en-US" altLang="en-US"/>
          </a:p>
        </p:txBody>
      </p:sp>
    </p:spTree>
    <p:extLst>
      <p:ext uri="{BB962C8B-B14F-4D97-AF65-F5344CB8AC3E}">
        <p14:creationId xmlns:p14="http://schemas.microsoft.com/office/powerpoint/2010/main" val="3824601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79425" y="1171575"/>
            <a:ext cx="504825" cy="5064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nchor="ctr"/>
          <a:lstStyle>
            <a:lvl1pPr defTabSz="1019175" eaLnBrk="0" hangingPunct="0">
              <a:defRPr sz="2400">
                <a:solidFill>
                  <a:schemeClr val="tx1"/>
                </a:solidFill>
                <a:latin typeface="Arial" panose="020B0604020202020204" pitchFamily="34" charset="0"/>
              </a:defRPr>
            </a:lvl1pPr>
            <a:lvl2pPr marL="742950" indent="-285750" defTabSz="1019175" eaLnBrk="0" hangingPunct="0">
              <a:defRPr sz="2400">
                <a:solidFill>
                  <a:schemeClr val="tx1"/>
                </a:solidFill>
                <a:latin typeface="Arial" panose="020B0604020202020204" pitchFamily="34" charset="0"/>
              </a:defRPr>
            </a:lvl2pPr>
            <a:lvl3pPr marL="1143000" indent="-228600" defTabSz="1019175" eaLnBrk="0" hangingPunct="0">
              <a:defRPr sz="2400">
                <a:solidFill>
                  <a:schemeClr val="tx1"/>
                </a:solidFill>
                <a:latin typeface="Arial" panose="020B0604020202020204" pitchFamily="34" charset="0"/>
              </a:defRPr>
            </a:lvl3pPr>
            <a:lvl4pPr marL="1600200" indent="-228600" defTabSz="1019175" eaLnBrk="0" hangingPunct="0">
              <a:defRPr sz="2400">
                <a:solidFill>
                  <a:schemeClr val="tx1"/>
                </a:solidFill>
                <a:latin typeface="Arial" panose="020B0604020202020204" pitchFamily="34" charset="0"/>
              </a:defRPr>
            </a:lvl4pPr>
            <a:lvl5pPr marL="2057400" indent="-228600" defTabSz="1019175" eaLnBrk="0" hangingPunct="0">
              <a:defRPr sz="2400">
                <a:solidFill>
                  <a:schemeClr val="tx1"/>
                </a:solidFill>
                <a:latin typeface="Arial" panose="020B0604020202020204" pitchFamily="34" charset="0"/>
              </a:defRPr>
            </a:lvl5pPr>
            <a:lvl6pPr marL="2514600" indent="-228600" defTabSz="10191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10191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10191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1019175"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endParaRPr kumimoji="1" lang="en-US" altLang="en-US" sz="2700">
              <a:latin typeface="Tahoma" panose="020B0604030504040204" pitchFamily="34" charset="0"/>
            </a:endParaRPr>
          </a:p>
        </p:txBody>
      </p:sp>
      <p:sp>
        <p:nvSpPr>
          <p:cNvPr id="1027" name="Rectangle 3"/>
          <p:cNvSpPr>
            <a:spLocks noChangeArrowheads="1"/>
          </p:cNvSpPr>
          <p:nvPr/>
        </p:nvSpPr>
        <p:spPr bwMode="ltGray">
          <a:xfrm>
            <a:off x="920750" y="1171575"/>
            <a:ext cx="377825" cy="50641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nchor="ctr"/>
          <a:lstStyle>
            <a:lvl1pPr defTabSz="1019175" eaLnBrk="0" hangingPunct="0">
              <a:defRPr sz="2400">
                <a:solidFill>
                  <a:schemeClr val="tx1"/>
                </a:solidFill>
                <a:latin typeface="Arial" panose="020B0604020202020204" pitchFamily="34" charset="0"/>
              </a:defRPr>
            </a:lvl1pPr>
            <a:lvl2pPr marL="742950" indent="-285750" defTabSz="1019175" eaLnBrk="0" hangingPunct="0">
              <a:defRPr sz="2400">
                <a:solidFill>
                  <a:schemeClr val="tx1"/>
                </a:solidFill>
                <a:latin typeface="Arial" panose="020B0604020202020204" pitchFamily="34" charset="0"/>
              </a:defRPr>
            </a:lvl2pPr>
            <a:lvl3pPr marL="1143000" indent="-228600" defTabSz="1019175" eaLnBrk="0" hangingPunct="0">
              <a:defRPr sz="2400">
                <a:solidFill>
                  <a:schemeClr val="tx1"/>
                </a:solidFill>
                <a:latin typeface="Arial" panose="020B0604020202020204" pitchFamily="34" charset="0"/>
              </a:defRPr>
            </a:lvl3pPr>
            <a:lvl4pPr marL="1600200" indent="-228600" defTabSz="1019175" eaLnBrk="0" hangingPunct="0">
              <a:defRPr sz="2400">
                <a:solidFill>
                  <a:schemeClr val="tx1"/>
                </a:solidFill>
                <a:latin typeface="Arial" panose="020B0604020202020204" pitchFamily="34" charset="0"/>
              </a:defRPr>
            </a:lvl4pPr>
            <a:lvl5pPr marL="2057400" indent="-228600" defTabSz="1019175" eaLnBrk="0" hangingPunct="0">
              <a:defRPr sz="2400">
                <a:solidFill>
                  <a:schemeClr val="tx1"/>
                </a:solidFill>
                <a:latin typeface="Arial" panose="020B0604020202020204" pitchFamily="34" charset="0"/>
              </a:defRPr>
            </a:lvl5pPr>
            <a:lvl6pPr marL="2514600" indent="-228600" defTabSz="10191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10191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10191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1019175"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endParaRPr kumimoji="1" lang="en-US" altLang="en-US" sz="2700">
              <a:latin typeface="Tahoma" panose="020B0604030504040204" pitchFamily="34" charset="0"/>
            </a:endParaRPr>
          </a:p>
        </p:txBody>
      </p:sp>
      <p:sp>
        <p:nvSpPr>
          <p:cNvPr id="1028" name="Rectangle 4"/>
          <p:cNvSpPr>
            <a:spLocks noChangeArrowheads="1"/>
          </p:cNvSpPr>
          <p:nvPr/>
        </p:nvSpPr>
        <p:spPr bwMode="ltGray">
          <a:xfrm>
            <a:off x="622300" y="1622425"/>
            <a:ext cx="485775" cy="5064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nchor="ctr"/>
          <a:lstStyle>
            <a:lvl1pPr defTabSz="1019175" eaLnBrk="0" hangingPunct="0">
              <a:defRPr sz="2400">
                <a:solidFill>
                  <a:schemeClr val="tx1"/>
                </a:solidFill>
                <a:latin typeface="Arial" panose="020B0604020202020204" pitchFamily="34" charset="0"/>
              </a:defRPr>
            </a:lvl1pPr>
            <a:lvl2pPr marL="742950" indent="-285750" defTabSz="1019175" eaLnBrk="0" hangingPunct="0">
              <a:defRPr sz="2400">
                <a:solidFill>
                  <a:schemeClr val="tx1"/>
                </a:solidFill>
                <a:latin typeface="Arial" panose="020B0604020202020204" pitchFamily="34" charset="0"/>
              </a:defRPr>
            </a:lvl2pPr>
            <a:lvl3pPr marL="1143000" indent="-228600" defTabSz="1019175" eaLnBrk="0" hangingPunct="0">
              <a:defRPr sz="2400">
                <a:solidFill>
                  <a:schemeClr val="tx1"/>
                </a:solidFill>
                <a:latin typeface="Arial" panose="020B0604020202020204" pitchFamily="34" charset="0"/>
              </a:defRPr>
            </a:lvl3pPr>
            <a:lvl4pPr marL="1600200" indent="-228600" defTabSz="1019175" eaLnBrk="0" hangingPunct="0">
              <a:defRPr sz="2400">
                <a:solidFill>
                  <a:schemeClr val="tx1"/>
                </a:solidFill>
                <a:latin typeface="Arial" panose="020B0604020202020204" pitchFamily="34" charset="0"/>
              </a:defRPr>
            </a:lvl4pPr>
            <a:lvl5pPr marL="2057400" indent="-228600" defTabSz="1019175" eaLnBrk="0" hangingPunct="0">
              <a:defRPr sz="2400">
                <a:solidFill>
                  <a:schemeClr val="tx1"/>
                </a:solidFill>
                <a:latin typeface="Arial" panose="020B0604020202020204" pitchFamily="34" charset="0"/>
              </a:defRPr>
            </a:lvl5pPr>
            <a:lvl6pPr marL="2514600" indent="-228600" defTabSz="10191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10191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10191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1019175"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endParaRPr kumimoji="1" lang="en-US" altLang="en-US" sz="2700">
              <a:latin typeface="Tahoma" panose="020B0604030504040204" pitchFamily="34" charset="0"/>
            </a:endParaRPr>
          </a:p>
        </p:txBody>
      </p:sp>
      <p:sp>
        <p:nvSpPr>
          <p:cNvPr id="1029" name="Rectangle 5"/>
          <p:cNvSpPr>
            <a:spLocks noChangeArrowheads="1"/>
          </p:cNvSpPr>
          <p:nvPr/>
        </p:nvSpPr>
        <p:spPr bwMode="ltGray">
          <a:xfrm>
            <a:off x="1047750" y="1622425"/>
            <a:ext cx="423863" cy="50641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nchor="ctr"/>
          <a:lstStyle>
            <a:lvl1pPr defTabSz="1019175" eaLnBrk="0" hangingPunct="0">
              <a:defRPr sz="2400">
                <a:solidFill>
                  <a:schemeClr val="tx1"/>
                </a:solidFill>
                <a:latin typeface="Arial" panose="020B0604020202020204" pitchFamily="34" charset="0"/>
              </a:defRPr>
            </a:lvl1pPr>
            <a:lvl2pPr marL="742950" indent="-285750" defTabSz="1019175" eaLnBrk="0" hangingPunct="0">
              <a:defRPr sz="2400">
                <a:solidFill>
                  <a:schemeClr val="tx1"/>
                </a:solidFill>
                <a:latin typeface="Arial" panose="020B0604020202020204" pitchFamily="34" charset="0"/>
              </a:defRPr>
            </a:lvl2pPr>
            <a:lvl3pPr marL="1143000" indent="-228600" defTabSz="1019175" eaLnBrk="0" hangingPunct="0">
              <a:defRPr sz="2400">
                <a:solidFill>
                  <a:schemeClr val="tx1"/>
                </a:solidFill>
                <a:latin typeface="Arial" panose="020B0604020202020204" pitchFamily="34" charset="0"/>
              </a:defRPr>
            </a:lvl3pPr>
            <a:lvl4pPr marL="1600200" indent="-228600" defTabSz="1019175" eaLnBrk="0" hangingPunct="0">
              <a:defRPr sz="2400">
                <a:solidFill>
                  <a:schemeClr val="tx1"/>
                </a:solidFill>
                <a:latin typeface="Arial" panose="020B0604020202020204" pitchFamily="34" charset="0"/>
              </a:defRPr>
            </a:lvl4pPr>
            <a:lvl5pPr marL="2057400" indent="-228600" defTabSz="1019175" eaLnBrk="0" hangingPunct="0">
              <a:defRPr sz="2400">
                <a:solidFill>
                  <a:schemeClr val="tx1"/>
                </a:solidFill>
                <a:latin typeface="Arial" panose="020B0604020202020204" pitchFamily="34" charset="0"/>
              </a:defRPr>
            </a:lvl5pPr>
            <a:lvl6pPr marL="2514600" indent="-228600" defTabSz="10191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10191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10191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1019175"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endParaRPr kumimoji="1" lang="en-US" altLang="en-US" sz="2700">
              <a:latin typeface="Tahoma" panose="020B0604030504040204" pitchFamily="34" charset="0"/>
            </a:endParaRPr>
          </a:p>
        </p:txBody>
      </p:sp>
      <p:sp>
        <p:nvSpPr>
          <p:cNvPr id="1030" name="Rectangle 6"/>
          <p:cNvSpPr>
            <a:spLocks noChangeArrowheads="1"/>
          </p:cNvSpPr>
          <p:nvPr/>
        </p:nvSpPr>
        <p:spPr bwMode="ltGray">
          <a:xfrm>
            <a:off x="146050" y="1544638"/>
            <a:ext cx="644525" cy="450850"/>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nchor="ctr"/>
          <a:lstStyle>
            <a:lvl1pPr defTabSz="1019175" eaLnBrk="0" hangingPunct="0">
              <a:defRPr sz="2400">
                <a:solidFill>
                  <a:schemeClr val="tx1"/>
                </a:solidFill>
                <a:latin typeface="Arial" panose="020B0604020202020204" pitchFamily="34" charset="0"/>
              </a:defRPr>
            </a:lvl1pPr>
            <a:lvl2pPr marL="742950" indent="-285750" defTabSz="1019175" eaLnBrk="0" hangingPunct="0">
              <a:defRPr sz="2400">
                <a:solidFill>
                  <a:schemeClr val="tx1"/>
                </a:solidFill>
                <a:latin typeface="Arial" panose="020B0604020202020204" pitchFamily="34" charset="0"/>
              </a:defRPr>
            </a:lvl2pPr>
            <a:lvl3pPr marL="1143000" indent="-228600" defTabSz="1019175" eaLnBrk="0" hangingPunct="0">
              <a:defRPr sz="2400">
                <a:solidFill>
                  <a:schemeClr val="tx1"/>
                </a:solidFill>
                <a:latin typeface="Arial" panose="020B0604020202020204" pitchFamily="34" charset="0"/>
              </a:defRPr>
            </a:lvl3pPr>
            <a:lvl4pPr marL="1600200" indent="-228600" defTabSz="1019175" eaLnBrk="0" hangingPunct="0">
              <a:defRPr sz="2400">
                <a:solidFill>
                  <a:schemeClr val="tx1"/>
                </a:solidFill>
                <a:latin typeface="Arial" panose="020B0604020202020204" pitchFamily="34" charset="0"/>
              </a:defRPr>
            </a:lvl4pPr>
            <a:lvl5pPr marL="2057400" indent="-228600" defTabSz="1019175" eaLnBrk="0" hangingPunct="0">
              <a:defRPr sz="2400">
                <a:solidFill>
                  <a:schemeClr val="tx1"/>
                </a:solidFill>
                <a:latin typeface="Arial" panose="020B0604020202020204" pitchFamily="34" charset="0"/>
              </a:defRPr>
            </a:lvl5pPr>
            <a:lvl6pPr marL="2514600" indent="-228600" defTabSz="10191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10191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10191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1019175"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endParaRPr kumimoji="1" lang="en-US" altLang="en-US" sz="2700">
              <a:latin typeface="Tahoma" panose="020B0604030504040204" pitchFamily="34" charset="0"/>
            </a:endParaRPr>
          </a:p>
        </p:txBody>
      </p:sp>
      <p:sp>
        <p:nvSpPr>
          <p:cNvPr id="1031" name="Rectangle 7"/>
          <p:cNvSpPr>
            <a:spLocks noChangeArrowheads="1"/>
          </p:cNvSpPr>
          <p:nvPr/>
        </p:nvSpPr>
        <p:spPr bwMode="gray">
          <a:xfrm>
            <a:off x="876300" y="1057275"/>
            <a:ext cx="36513" cy="11223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nchor="ctr"/>
          <a:lstStyle>
            <a:lvl1pPr defTabSz="1019175" eaLnBrk="0" hangingPunct="0">
              <a:defRPr sz="2400">
                <a:solidFill>
                  <a:schemeClr val="tx1"/>
                </a:solidFill>
                <a:latin typeface="Arial" panose="020B0604020202020204" pitchFamily="34" charset="0"/>
              </a:defRPr>
            </a:lvl1pPr>
            <a:lvl2pPr marL="742950" indent="-285750" defTabSz="1019175" eaLnBrk="0" hangingPunct="0">
              <a:defRPr sz="2400">
                <a:solidFill>
                  <a:schemeClr val="tx1"/>
                </a:solidFill>
                <a:latin typeface="Arial" panose="020B0604020202020204" pitchFamily="34" charset="0"/>
              </a:defRPr>
            </a:lvl2pPr>
            <a:lvl3pPr marL="1143000" indent="-228600" defTabSz="1019175" eaLnBrk="0" hangingPunct="0">
              <a:defRPr sz="2400">
                <a:solidFill>
                  <a:schemeClr val="tx1"/>
                </a:solidFill>
                <a:latin typeface="Arial" panose="020B0604020202020204" pitchFamily="34" charset="0"/>
              </a:defRPr>
            </a:lvl3pPr>
            <a:lvl4pPr marL="1600200" indent="-228600" defTabSz="1019175" eaLnBrk="0" hangingPunct="0">
              <a:defRPr sz="2400">
                <a:solidFill>
                  <a:schemeClr val="tx1"/>
                </a:solidFill>
                <a:latin typeface="Arial" panose="020B0604020202020204" pitchFamily="34" charset="0"/>
              </a:defRPr>
            </a:lvl4pPr>
            <a:lvl5pPr marL="2057400" indent="-228600" defTabSz="1019175" eaLnBrk="0" hangingPunct="0">
              <a:defRPr sz="2400">
                <a:solidFill>
                  <a:schemeClr val="tx1"/>
                </a:solidFill>
                <a:latin typeface="Arial" panose="020B0604020202020204" pitchFamily="34" charset="0"/>
              </a:defRPr>
            </a:lvl5pPr>
            <a:lvl6pPr marL="2514600" indent="-228600" defTabSz="10191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10191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10191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1019175"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endParaRPr kumimoji="1" lang="en-US" altLang="en-US" sz="2700">
              <a:latin typeface="Tahoma" panose="020B0604030504040204" pitchFamily="34" charset="0"/>
            </a:endParaRPr>
          </a:p>
        </p:txBody>
      </p:sp>
      <p:sp>
        <p:nvSpPr>
          <p:cNvPr id="1032" name="Rectangle 8"/>
          <p:cNvSpPr>
            <a:spLocks noChangeArrowheads="1"/>
          </p:cNvSpPr>
          <p:nvPr/>
        </p:nvSpPr>
        <p:spPr bwMode="gray">
          <a:xfrm>
            <a:off x="509588" y="1900238"/>
            <a:ext cx="9459912" cy="33337"/>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nchor="ctr"/>
          <a:lstStyle>
            <a:lvl1pPr defTabSz="1019175" eaLnBrk="0" hangingPunct="0">
              <a:defRPr sz="2400">
                <a:solidFill>
                  <a:schemeClr val="tx1"/>
                </a:solidFill>
                <a:latin typeface="Arial" panose="020B0604020202020204" pitchFamily="34" charset="0"/>
              </a:defRPr>
            </a:lvl1pPr>
            <a:lvl2pPr marL="742950" indent="-285750" defTabSz="1019175" eaLnBrk="0" hangingPunct="0">
              <a:defRPr sz="2400">
                <a:solidFill>
                  <a:schemeClr val="tx1"/>
                </a:solidFill>
                <a:latin typeface="Arial" panose="020B0604020202020204" pitchFamily="34" charset="0"/>
              </a:defRPr>
            </a:lvl2pPr>
            <a:lvl3pPr marL="1143000" indent="-228600" defTabSz="1019175" eaLnBrk="0" hangingPunct="0">
              <a:defRPr sz="2400">
                <a:solidFill>
                  <a:schemeClr val="tx1"/>
                </a:solidFill>
                <a:latin typeface="Arial" panose="020B0604020202020204" pitchFamily="34" charset="0"/>
              </a:defRPr>
            </a:lvl3pPr>
            <a:lvl4pPr marL="1600200" indent="-228600" defTabSz="1019175" eaLnBrk="0" hangingPunct="0">
              <a:defRPr sz="2400">
                <a:solidFill>
                  <a:schemeClr val="tx1"/>
                </a:solidFill>
                <a:latin typeface="Arial" panose="020B0604020202020204" pitchFamily="34" charset="0"/>
              </a:defRPr>
            </a:lvl4pPr>
            <a:lvl5pPr marL="2057400" indent="-228600" defTabSz="1019175" eaLnBrk="0" hangingPunct="0">
              <a:defRPr sz="2400">
                <a:solidFill>
                  <a:schemeClr val="tx1"/>
                </a:solidFill>
                <a:latin typeface="Arial" panose="020B0604020202020204" pitchFamily="34" charset="0"/>
              </a:defRPr>
            </a:lvl5pPr>
            <a:lvl6pPr marL="2514600" indent="-228600" defTabSz="1019175"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1019175"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1019175"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1019175"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endParaRPr kumimoji="1" lang="en-US" altLang="en-US" sz="2700">
              <a:latin typeface="Tahoma" panose="020B0604030504040204" pitchFamily="34" charset="0"/>
            </a:endParaRPr>
          </a:p>
        </p:txBody>
      </p:sp>
      <p:sp>
        <p:nvSpPr>
          <p:cNvPr id="1033" name="Rectangle 9"/>
          <p:cNvSpPr>
            <a:spLocks noGrp="1" noChangeArrowheads="1"/>
          </p:cNvSpPr>
          <p:nvPr>
            <p:ph type="title"/>
          </p:nvPr>
        </p:nvSpPr>
        <p:spPr bwMode="auto">
          <a:xfrm>
            <a:off x="1323975" y="658813"/>
            <a:ext cx="896143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82" tIns="50941" rIns="101882" bIns="50941" numCol="1" anchor="b" anchorCtr="0" compatLnSpc="1">
            <a:prstTxWarp prst="textNoShape">
              <a:avLst/>
            </a:prstTxWarp>
          </a:bodyPr>
          <a:lstStyle/>
          <a:p>
            <a:pPr lvl="0"/>
            <a:r>
              <a:rPr lang="en-US" altLang="en-US" smtClean="0"/>
              <a:t>Click to edit Master title style</a:t>
            </a:r>
          </a:p>
        </p:txBody>
      </p:sp>
      <p:sp>
        <p:nvSpPr>
          <p:cNvPr id="1034" name="Rectangle 10"/>
          <p:cNvSpPr>
            <a:spLocks noGrp="1" noChangeArrowheads="1"/>
          </p:cNvSpPr>
          <p:nvPr>
            <p:ph type="body" idx="1"/>
          </p:nvPr>
        </p:nvSpPr>
        <p:spPr bwMode="auto">
          <a:xfrm>
            <a:off x="1360488" y="2152650"/>
            <a:ext cx="8937625" cy="438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82" tIns="50941" rIns="101882" bIns="5094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2539" name="Rectangle 11"/>
          <p:cNvSpPr>
            <a:spLocks noGrp="1" noChangeArrowheads="1"/>
          </p:cNvSpPr>
          <p:nvPr>
            <p:ph type="dt" sz="half" idx="2"/>
          </p:nvPr>
        </p:nvSpPr>
        <p:spPr bwMode="auto">
          <a:xfrm>
            <a:off x="1050925" y="6746875"/>
            <a:ext cx="2190750" cy="487363"/>
          </a:xfrm>
          <a:prstGeom prst="rect">
            <a:avLst/>
          </a:prstGeom>
          <a:noFill/>
          <a:ln w="9525">
            <a:noFill/>
            <a:miter lim="800000"/>
            <a:headEnd/>
            <a:tailEnd/>
          </a:ln>
          <a:effectLst/>
        </p:spPr>
        <p:txBody>
          <a:bodyPr vert="horz" wrap="square" lIns="101882" tIns="50941" rIns="101882" bIns="50941" numCol="1" anchor="b" anchorCtr="0" compatLnSpc="1">
            <a:prstTxWarp prst="textNoShape">
              <a:avLst/>
            </a:prstTxWarp>
          </a:bodyPr>
          <a:lstStyle>
            <a:lvl1pPr>
              <a:defRPr sz="1600">
                <a:latin typeface="Tahoma" pitchFamily="34" charset="0"/>
              </a:defRPr>
            </a:lvl1pPr>
          </a:lstStyle>
          <a:p>
            <a:pPr>
              <a:defRPr/>
            </a:pPr>
            <a:endParaRPr lang="en-US"/>
          </a:p>
        </p:txBody>
      </p:sp>
      <p:sp>
        <p:nvSpPr>
          <p:cNvPr id="22540" name="Rectangle 12"/>
          <p:cNvSpPr>
            <a:spLocks noGrp="1" noChangeArrowheads="1"/>
          </p:cNvSpPr>
          <p:nvPr>
            <p:ph type="ftr" sz="quarter" idx="3"/>
          </p:nvPr>
        </p:nvSpPr>
        <p:spPr bwMode="auto">
          <a:xfrm>
            <a:off x="3856038" y="6746875"/>
            <a:ext cx="3328987" cy="487363"/>
          </a:xfrm>
          <a:prstGeom prst="rect">
            <a:avLst/>
          </a:prstGeom>
          <a:noFill/>
          <a:ln w="9525">
            <a:noFill/>
            <a:miter lim="800000"/>
            <a:headEnd/>
            <a:tailEnd/>
          </a:ln>
          <a:effectLst/>
        </p:spPr>
        <p:txBody>
          <a:bodyPr vert="horz" wrap="square" lIns="101882" tIns="50941" rIns="101882" bIns="50941" numCol="1" anchor="b" anchorCtr="0" compatLnSpc="1">
            <a:prstTxWarp prst="textNoShape">
              <a:avLst/>
            </a:prstTxWarp>
          </a:bodyPr>
          <a:lstStyle>
            <a:lvl1pPr algn="ctr">
              <a:defRPr sz="1600">
                <a:latin typeface="Tahoma" pitchFamily="34" charset="0"/>
              </a:defRPr>
            </a:lvl1pPr>
          </a:lstStyle>
          <a:p>
            <a:pPr>
              <a:defRPr/>
            </a:pPr>
            <a:endParaRPr lang="en-US"/>
          </a:p>
        </p:txBody>
      </p:sp>
      <p:sp>
        <p:nvSpPr>
          <p:cNvPr id="22541" name="Rectangle 13"/>
          <p:cNvSpPr>
            <a:spLocks noGrp="1" noChangeArrowheads="1"/>
          </p:cNvSpPr>
          <p:nvPr>
            <p:ph type="sldNum" sz="quarter" idx="4"/>
          </p:nvPr>
        </p:nvSpPr>
        <p:spPr bwMode="auto">
          <a:xfrm>
            <a:off x="7799388" y="6746875"/>
            <a:ext cx="2190750" cy="487363"/>
          </a:xfrm>
          <a:prstGeom prst="rect">
            <a:avLst/>
          </a:prstGeom>
          <a:noFill/>
          <a:ln w="9525">
            <a:noFill/>
            <a:miter lim="800000"/>
            <a:headEnd/>
            <a:tailEnd/>
          </a:ln>
          <a:effectLst/>
        </p:spPr>
        <p:txBody>
          <a:bodyPr vert="horz" wrap="square" lIns="101882" tIns="50941" rIns="101882" bIns="50941" numCol="1" anchor="b" anchorCtr="0" compatLnSpc="1">
            <a:prstTxWarp prst="textNoShape">
              <a:avLst/>
            </a:prstTxWarp>
          </a:bodyPr>
          <a:lstStyle>
            <a:lvl1pPr algn="r">
              <a:defRPr sz="1600">
                <a:latin typeface="Tahoma" panose="020B0604030504040204" pitchFamily="34" charset="0"/>
              </a:defRPr>
            </a:lvl1pPr>
          </a:lstStyle>
          <a:p>
            <a:fld id="{27897766-2336-4142-A0B8-65B8B834A3F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00"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1019175" rtl="0" eaLnBrk="0" fontAlgn="base" hangingPunct="0">
        <a:spcBef>
          <a:spcPct val="0"/>
        </a:spcBef>
        <a:spcAft>
          <a:spcPct val="0"/>
        </a:spcAft>
        <a:defRPr sz="4900">
          <a:solidFill>
            <a:schemeClr val="tx2"/>
          </a:solidFill>
          <a:latin typeface="+mj-lt"/>
          <a:ea typeface="+mj-ea"/>
          <a:cs typeface="+mj-cs"/>
        </a:defRPr>
      </a:lvl1pPr>
      <a:lvl2pPr algn="l" defTabSz="1019175" rtl="0" eaLnBrk="0" fontAlgn="base" hangingPunct="0">
        <a:spcBef>
          <a:spcPct val="0"/>
        </a:spcBef>
        <a:spcAft>
          <a:spcPct val="0"/>
        </a:spcAft>
        <a:defRPr sz="4900">
          <a:solidFill>
            <a:schemeClr val="tx2"/>
          </a:solidFill>
          <a:latin typeface="Tahoma" pitchFamily="34" charset="0"/>
        </a:defRPr>
      </a:lvl2pPr>
      <a:lvl3pPr algn="l" defTabSz="1019175" rtl="0" eaLnBrk="0" fontAlgn="base" hangingPunct="0">
        <a:spcBef>
          <a:spcPct val="0"/>
        </a:spcBef>
        <a:spcAft>
          <a:spcPct val="0"/>
        </a:spcAft>
        <a:defRPr sz="4900">
          <a:solidFill>
            <a:schemeClr val="tx2"/>
          </a:solidFill>
          <a:latin typeface="Tahoma" pitchFamily="34" charset="0"/>
        </a:defRPr>
      </a:lvl3pPr>
      <a:lvl4pPr algn="l" defTabSz="1019175" rtl="0" eaLnBrk="0" fontAlgn="base" hangingPunct="0">
        <a:spcBef>
          <a:spcPct val="0"/>
        </a:spcBef>
        <a:spcAft>
          <a:spcPct val="0"/>
        </a:spcAft>
        <a:defRPr sz="4900">
          <a:solidFill>
            <a:schemeClr val="tx2"/>
          </a:solidFill>
          <a:latin typeface="Tahoma" pitchFamily="34" charset="0"/>
        </a:defRPr>
      </a:lvl4pPr>
      <a:lvl5pPr algn="l" defTabSz="1019175" rtl="0" eaLnBrk="0" fontAlgn="base" hangingPunct="0">
        <a:spcBef>
          <a:spcPct val="0"/>
        </a:spcBef>
        <a:spcAft>
          <a:spcPct val="0"/>
        </a:spcAft>
        <a:defRPr sz="4900">
          <a:solidFill>
            <a:schemeClr val="tx2"/>
          </a:solidFill>
          <a:latin typeface="Tahoma" pitchFamily="34" charset="0"/>
        </a:defRPr>
      </a:lvl5pPr>
      <a:lvl6pPr marL="457200" algn="l" defTabSz="1019175" rtl="0" fontAlgn="base">
        <a:spcBef>
          <a:spcPct val="0"/>
        </a:spcBef>
        <a:spcAft>
          <a:spcPct val="0"/>
        </a:spcAft>
        <a:defRPr sz="4900">
          <a:solidFill>
            <a:schemeClr val="tx2"/>
          </a:solidFill>
          <a:latin typeface="Tahoma" pitchFamily="34" charset="0"/>
        </a:defRPr>
      </a:lvl6pPr>
      <a:lvl7pPr marL="914400" algn="l" defTabSz="1019175" rtl="0" fontAlgn="base">
        <a:spcBef>
          <a:spcPct val="0"/>
        </a:spcBef>
        <a:spcAft>
          <a:spcPct val="0"/>
        </a:spcAft>
        <a:defRPr sz="4900">
          <a:solidFill>
            <a:schemeClr val="tx2"/>
          </a:solidFill>
          <a:latin typeface="Tahoma" pitchFamily="34" charset="0"/>
        </a:defRPr>
      </a:lvl7pPr>
      <a:lvl8pPr marL="1371600" algn="l" defTabSz="1019175" rtl="0" fontAlgn="base">
        <a:spcBef>
          <a:spcPct val="0"/>
        </a:spcBef>
        <a:spcAft>
          <a:spcPct val="0"/>
        </a:spcAft>
        <a:defRPr sz="4900">
          <a:solidFill>
            <a:schemeClr val="tx2"/>
          </a:solidFill>
          <a:latin typeface="Tahoma" pitchFamily="34" charset="0"/>
        </a:defRPr>
      </a:lvl8pPr>
      <a:lvl9pPr marL="1828800" algn="l" defTabSz="1019175" rtl="0" fontAlgn="base">
        <a:spcBef>
          <a:spcPct val="0"/>
        </a:spcBef>
        <a:spcAft>
          <a:spcPct val="0"/>
        </a:spcAft>
        <a:defRPr sz="4900">
          <a:solidFill>
            <a:schemeClr val="tx2"/>
          </a:solidFill>
          <a:latin typeface="Tahoma" pitchFamily="34" charset="0"/>
        </a:defRPr>
      </a:lvl9pPr>
    </p:titleStyle>
    <p:bodyStyle>
      <a:lvl1pPr marL="382588" indent="-382588" algn="l" defTabSz="1019175" rtl="0" eaLnBrk="0" fontAlgn="base" hangingPunct="0">
        <a:spcBef>
          <a:spcPct val="20000"/>
        </a:spcBef>
        <a:spcAft>
          <a:spcPct val="0"/>
        </a:spcAft>
        <a:buClr>
          <a:schemeClr val="folHlink"/>
        </a:buClr>
        <a:buSzPct val="60000"/>
        <a:buFont typeface="Wingdings" panose="05000000000000000000" pitchFamily="2" charset="2"/>
        <a:buChar char="n"/>
        <a:defRPr sz="3600">
          <a:solidFill>
            <a:schemeClr val="tx1"/>
          </a:solidFill>
          <a:latin typeface="+mn-lt"/>
          <a:ea typeface="+mn-ea"/>
          <a:cs typeface="+mn-cs"/>
        </a:defRPr>
      </a:lvl1pPr>
      <a:lvl2pPr marL="827088" indent="-317500" algn="l" defTabSz="1019175" rtl="0" eaLnBrk="0" fontAlgn="base" hangingPunct="0">
        <a:spcBef>
          <a:spcPct val="20000"/>
        </a:spcBef>
        <a:spcAft>
          <a:spcPct val="0"/>
        </a:spcAft>
        <a:buClr>
          <a:schemeClr val="hlink"/>
        </a:buClr>
        <a:buSzPct val="55000"/>
        <a:buFont typeface="Wingdings" panose="05000000000000000000" pitchFamily="2" charset="2"/>
        <a:buChar char="n"/>
        <a:defRPr sz="3100">
          <a:solidFill>
            <a:schemeClr val="tx1"/>
          </a:solidFill>
          <a:latin typeface="+mn-lt"/>
        </a:defRPr>
      </a:lvl2pPr>
      <a:lvl3pPr marL="1273175" indent="-254000" algn="l" defTabSz="1019175" rtl="0" eaLnBrk="0" fontAlgn="base" hangingPunct="0">
        <a:spcBef>
          <a:spcPct val="20000"/>
        </a:spcBef>
        <a:spcAft>
          <a:spcPct val="0"/>
        </a:spcAft>
        <a:buClr>
          <a:schemeClr val="folHlink"/>
        </a:buClr>
        <a:buSzPct val="50000"/>
        <a:buFont typeface="Wingdings" panose="05000000000000000000" pitchFamily="2" charset="2"/>
        <a:buChar char="n"/>
        <a:defRPr sz="2700">
          <a:solidFill>
            <a:schemeClr val="tx1"/>
          </a:solidFill>
          <a:latin typeface="+mn-lt"/>
        </a:defRPr>
      </a:lvl3pPr>
      <a:lvl4pPr marL="1782763" indent="-254000" algn="l" defTabSz="1019175" rtl="0" eaLnBrk="0" fontAlgn="base" hangingPunct="0">
        <a:spcBef>
          <a:spcPct val="20000"/>
        </a:spcBef>
        <a:spcAft>
          <a:spcPct val="0"/>
        </a:spcAft>
        <a:buClr>
          <a:schemeClr val="accent2"/>
        </a:buClr>
        <a:buSzPct val="55000"/>
        <a:buFont typeface="Wingdings" panose="05000000000000000000" pitchFamily="2" charset="2"/>
        <a:buChar char="n"/>
        <a:defRPr sz="2200">
          <a:solidFill>
            <a:schemeClr val="tx1"/>
          </a:solidFill>
          <a:latin typeface="+mn-lt"/>
        </a:defRPr>
      </a:lvl4pPr>
      <a:lvl5pPr marL="2292350" indent="-254000" algn="l" defTabSz="1019175" rtl="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mn-lt"/>
        </a:defRPr>
      </a:lvl5pPr>
      <a:lvl6pPr marL="2749550" indent="-254000" algn="l" defTabSz="1019175" rtl="0" fontAlgn="base">
        <a:spcBef>
          <a:spcPct val="20000"/>
        </a:spcBef>
        <a:spcAft>
          <a:spcPct val="0"/>
        </a:spcAft>
        <a:buClr>
          <a:schemeClr val="accent1"/>
        </a:buClr>
        <a:buSzPct val="50000"/>
        <a:buFont typeface="Wingdings" pitchFamily="2" charset="2"/>
        <a:buChar char="n"/>
        <a:defRPr sz="2200">
          <a:solidFill>
            <a:schemeClr val="tx1"/>
          </a:solidFill>
          <a:latin typeface="+mn-lt"/>
        </a:defRPr>
      </a:lvl6pPr>
      <a:lvl7pPr marL="3206750" indent="-254000" algn="l" defTabSz="1019175" rtl="0" fontAlgn="base">
        <a:spcBef>
          <a:spcPct val="20000"/>
        </a:spcBef>
        <a:spcAft>
          <a:spcPct val="0"/>
        </a:spcAft>
        <a:buClr>
          <a:schemeClr val="accent1"/>
        </a:buClr>
        <a:buSzPct val="50000"/>
        <a:buFont typeface="Wingdings" pitchFamily="2" charset="2"/>
        <a:buChar char="n"/>
        <a:defRPr sz="2200">
          <a:solidFill>
            <a:schemeClr val="tx1"/>
          </a:solidFill>
          <a:latin typeface="+mn-lt"/>
        </a:defRPr>
      </a:lvl7pPr>
      <a:lvl8pPr marL="3663950" indent="-254000" algn="l" defTabSz="1019175" rtl="0" fontAlgn="base">
        <a:spcBef>
          <a:spcPct val="20000"/>
        </a:spcBef>
        <a:spcAft>
          <a:spcPct val="0"/>
        </a:spcAft>
        <a:buClr>
          <a:schemeClr val="accent1"/>
        </a:buClr>
        <a:buSzPct val="50000"/>
        <a:buFont typeface="Wingdings" pitchFamily="2" charset="2"/>
        <a:buChar char="n"/>
        <a:defRPr sz="2200">
          <a:solidFill>
            <a:schemeClr val="tx1"/>
          </a:solidFill>
          <a:latin typeface="+mn-lt"/>
        </a:defRPr>
      </a:lvl8pPr>
      <a:lvl9pPr marL="4121150" indent="-254000" algn="l" defTabSz="1019175" rtl="0" fontAlgn="base">
        <a:spcBef>
          <a:spcPct val="20000"/>
        </a:spcBef>
        <a:spcAft>
          <a:spcPct val="0"/>
        </a:spcAft>
        <a:buClr>
          <a:schemeClr val="accent1"/>
        </a:buClr>
        <a:buSzPct val="50000"/>
        <a:buFont typeface="Wingdings" pitchFamily="2" charset="2"/>
        <a:buChar char="n"/>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3.e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1168400"/>
            <a:ext cx="10515600" cy="204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defTabSz="1019175" eaLnBrk="0" hangingPunct="0">
              <a:spcBef>
                <a:spcPct val="20000"/>
              </a:spcBef>
              <a:buClr>
                <a:schemeClr val="folHlink"/>
              </a:buClr>
              <a:buSzPct val="60000"/>
              <a:buFont typeface="Wingdings" panose="05000000000000000000" pitchFamily="2" charset="2"/>
              <a:buChar char="n"/>
              <a:tabLst>
                <a:tab pos="4584700" algn="ctr"/>
              </a:tabLst>
              <a:defRPr sz="3600">
                <a:solidFill>
                  <a:schemeClr val="tx1"/>
                </a:solidFill>
                <a:latin typeface="Tahoma" panose="020B0604030504040204" pitchFamily="34" charset="0"/>
              </a:defRPr>
            </a:lvl1pPr>
            <a:lvl2pPr marL="742950" indent="-285750" defTabSz="1019175" eaLnBrk="0" hangingPunct="0">
              <a:spcBef>
                <a:spcPct val="20000"/>
              </a:spcBef>
              <a:buClr>
                <a:schemeClr val="hlink"/>
              </a:buClr>
              <a:buSzPct val="55000"/>
              <a:buFont typeface="Wingdings" panose="05000000000000000000" pitchFamily="2" charset="2"/>
              <a:buChar char="n"/>
              <a:tabLst>
                <a:tab pos="4584700" algn="ctr"/>
              </a:tabLst>
              <a:defRPr sz="3100">
                <a:solidFill>
                  <a:schemeClr val="tx1"/>
                </a:solidFill>
                <a:latin typeface="Tahoma" panose="020B0604030504040204" pitchFamily="34" charset="0"/>
              </a:defRPr>
            </a:lvl2pPr>
            <a:lvl3pPr marL="1143000" indent="-228600" defTabSz="1019175" eaLnBrk="0" hangingPunct="0">
              <a:spcBef>
                <a:spcPct val="20000"/>
              </a:spcBef>
              <a:buClr>
                <a:schemeClr val="folHlink"/>
              </a:buClr>
              <a:buSzPct val="50000"/>
              <a:buFont typeface="Wingdings" panose="05000000000000000000" pitchFamily="2" charset="2"/>
              <a:buChar char="n"/>
              <a:tabLst>
                <a:tab pos="4584700" algn="ctr"/>
              </a:tabLst>
              <a:defRPr sz="2700">
                <a:solidFill>
                  <a:schemeClr val="tx1"/>
                </a:solidFill>
                <a:latin typeface="Tahoma" panose="020B0604030504040204" pitchFamily="34" charset="0"/>
              </a:defRPr>
            </a:lvl3pPr>
            <a:lvl4pPr marL="1600200" indent="-228600" defTabSz="1019175" eaLnBrk="0" hangingPunct="0">
              <a:spcBef>
                <a:spcPct val="20000"/>
              </a:spcBef>
              <a:buClr>
                <a:schemeClr val="accent2"/>
              </a:buClr>
              <a:buSzPct val="55000"/>
              <a:buFont typeface="Wingdings" panose="05000000000000000000" pitchFamily="2" charset="2"/>
              <a:buChar char="n"/>
              <a:tabLst>
                <a:tab pos="4584700" algn="ctr"/>
              </a:tabLst>
              <a:defRPr sz="2200">
                <a:solidFill>
                  <a:schemeClr val="tx1"/>
                </a:solidFill>
                <a:latin typeface="Tahoma" panose="020B0604030504040204" pitchFamily="34" charset="0"/>
              </a:defRPr>
            </a:lvl4pPr>
            <a:lvl5pPr marL="2057400" indent="-228600" defTabSz="1019175" eaLnBrk="0" hangingPunct="0">
              <a:spcBef>
                <a:spcPct val="20000"/>
              </a:spcBef>
              <a:buClr>
                <a:schemeClr val="accent1"/>
              </a:buClr>
              <a:buSzPct val="50000"/>
              <a:buFont typeface="Wingdings" panose="05000000000000000000" pitchFamily="2" charset="2"/>
              <a:buChar char="n"/>
              <a:tabLst>
                <a:tab pos="4584700" algn="ctr"/>
              </a:tabLst>
              <a:defRPr sz="2200">
                <a:solidFill>
                  <a:schemeClr val="tx1"/>
                </a:solidFill>
                <a:latin typeface="Tahoma" panose="020B0604030504040204" pitchFamily="34" charset="0"/>
              </a:defRPr>
            </a:lvl5pPr>
            <a:lvl6pPr marL="2514600" indent="-228600" defTabSz="1019175" eaLnBrk="0" fontAlgn="base" hangingPunct="0">
              <a:spcBef>
                <a:spcPct val="20000"/>
              </a:spcBef>
              <a:spcAft>
                <a:spcPct val="0"/>
              </a:spcAft>
              <a:buClr>
                <a:schemeClr val="accent1"/>
              </a:buClr>
              <a:buSzPct val="50000"/>
              <a:buFont typeface="Wingdings" panose="05000000000000000000" pitchFamily="2" charset="2"/>
              <a:buChar char="n"/>
              <a:tabLst>
                <a:tab pos="4584700" algn="ctr"/>
              </a:tabLst>
              <a:defRPr sz="2200">
                <a:solidFill>
                  <a:schemeClr val="tx1"/>
                </a:solidFill>
                <a:latin typeface="Tahoma" panose="020B0604030504040204" pitchFamily="34" charset="0"/>
              </a:defRPr>
            </a:lvl6pPr>
            <a:lvl7pPr marL="2971800" indent="-228600" defTabSz="1019175" eaLnBrk="0" fontAlgn="base" hangingPunct="0">
              <a:spcBef>
                <a:spcPct val="20000"/>
              </a:spcBef>
              <a:spcAft>
                <a:spcPct val="0"/>
              </a:spcAft>
              <a:buClr>
                <a:schemeClr val="accent1"/>
              </a:buClr>
              <a:buSzPct val="50000"/>
              <a:buFont typeface="Wingdings" panose="05000000000000000000" pitchFamily="2" charset="2"/>
              <a:buChar char="n"/>
              <a:tabLst>
                <a:tab pos="4584700" algn="ctr"/>
              </a:tabLst>
              <a:defRPr sz="2200">
                <a:solidFill>
                  <a:schemeClr val="tx1"/>
                </a:solidFill>
                <a:latin typeface="Tahoma" panose="020B0604030504040204" pitchFamily="34" charset="0"/>
              </a:defRPr>
            </a:lvl7pPr>
            <a:lvl8pPr marL="3429000" indent="-228600" defTabSz="1019175" eaLnBrk="0" fontAlgn="base" hangingPunct="0">
              <a:spcBef>
                <a:spcPct val="20000"/>
              </a:spcBef>
              <a:spcAft>
                <a:spcPct val="0"/>
              </a:spcAft>
              <a:buClr>
                <a:schemeClr val="accent1"/>
              </a:buClr>
              <a:buSzPct val="50000"/>
              <a:buFont typeface="Wingdings" panose="05000000000000000000" pitchFamily="2" charset="2"/>
              <a:buChar char="n"/>
              <a:tabLst>
                <a:tab pos="4584700" algn="ctr"/>
              </a:tabLst>
              <a:defRPr sz="2200">
                <a:solidFill>
                  <a:schemeClr val="tx1"/>
                </a:solidFill>
                <a:latin typeface="Tahoma" panose="020B0604030504040204" pitchFamily="34" charset="0"/>
              </a:defRPr>
            </a:lvl8pPr>
            <a:lvl9pPr marL="3886200" indent="-228600" defTabSz="1019175" eaLnBrk="0" fontAlgn="base" hangingPunct="0">
              <a:spcBef>
                <a:spcPct val="20000"/>
              </a:spcBef>
              <a:spcAft>
                <a:spcPct val="0"/>
              </a:spcAft>
              <a:buClr>
                <a:schemeClr val="accent1"/>
              </a:buClr>
              <a:buSzPct val="50000"/>
              <a:buFont typeface="Wingdings" panose="05000000000000000000" pitchFamily="2" charset="2"/>
              <a:buChar char="n"/>
              <a:tabLst>
                <a:tab pos="4584700" algn="ctr"/>
              </a:tabLst>
              <a:defRPr sz="2200">
                <a:solidFill>
                  <a:schemeClr val="tx1"/>
                </a:solidFill>
                <a:latin typeface="Tahoma" panose="020B0604030504040204" pitchFamily="34" charset="0"/>
              </a:defRPr>
            </a:lvl9pPr>
          </a:lstStyle>
          <a:p>
            <a:pPr eaLnBrk="1" hangingPunct="1">
              <a:spcBef>
                <a:spcPct val="0"/>
              </a:spcBef>
              <a:buClrTx/>
              <a:buSzTx/>
              <a:buFontTx/>
              <a:buNone/>
            </a:pPr>
            <a:endParaRPr lang="en-US" altLang="en-US" sz="1300">
              <a:latin typeface="Times" panose="02020603050405020304" pitchFamily="18" charset="0"/>
              <a:cs typeface="Times New Roman" panose="02020603050405020304" pitchFamily="18" charset="0"/>
            </a:endParaRPr>
          </a:p>
          <a:p>
            <a:pPr>
              <a:spcBef>
                <a:spcPct val="0"/>
              </a:spcBef>
              <a:buClrTx/>
              <a:buSzTx/>
              <a:buFontTx/>
              <a:buNone/>
            </a:pPr>
            <a:r>
              <a:rPr lang="en-US" altLang="en-US" sz="1300">
                <a:latin typeface="Times" panose="02020603050405020304" pitchFamily="18" charset="0"/>
                <a:cs typeface="Times New Roman" panose="02020603050405020304" pitchFamily="18" charset="0"/>
              </a:rPr>
              <a:t> </a:t>
            </a:r>
          </a:p>
          <a:p>
            <a:pPr>
              <a:spcBef>
                <a:spcPct val="0"/>
              </a:spcBef>
              <a:buClrTx/>
              <a:buSzTx/>
              <a:buFontTx/>
              <a:buNone/>
            </a:pPr>
            <a:r>
              <a:rPr lang="en-US" altLang="en-US" sz="4000">
                <a:latin typeface="Times" panose="02020603050405020304" pitchFamily="18" charset="0"/>
                <a:cs typeface="Times New Roman" panose="02020603050405020304" pitchFamily="18" charset="0"/>
              </a:rPr>
              <a:t>	 </a:t>
            </a:r>
            <a:endParaRPr lang="en-US" altLang="en-US" sz="1300">
              <a:latin typeface="Times" panose="02020603050405020304" pitchFamily="18" charset="0"/>
              <a:cs typeface="Times New Roman" panose="02020603050405020304" pitchFamily="18" charset="0"/>
            </a:endParaRPr>
          </a:p>
          <a:p>
            <a:pPr>
              <a:spcBef>
                <a:spcPct val="0"/>
              </a:spcBef>
              <a:buClrTx/>
              <a:buSzTx/>
              <a:buFontTx/>
              <a:buNone/>
            </a:pPr>
            <a:r>
              <a:rPr lang="en-US" altLang="en-US" sz="4000">
                <a:latin typeface="Times" panose="02020603050405020304" pitchFamily="18" charset="0"/>
                <a:cs typeface="Times New Roman" panose="02020603050405020304" pitchFamily="18" charset="0"/>
              </a:rPr>
              <a:t>	</a:t>
            </a:r>
            <a:endParaRPr lang="en-US" altLang="en-US" sz="1300">
              <a:latin typeface="Times" panose="02020603050405020304" pitchFamily="18" charset="0"/>
              <a:cs typeface="Times New Roman" panose="02020603050405020304" pitchFamily="18" charset="0"/>
            </a:endParaRPr>
          </a:p>
          <a:p>
            <a:pPr>
              <a:spcBef>
                <a:spcPct val="0"/>
              </a:spcBef>
              <a:buClrTx/>
              <a:buSzTx/>
              <a:buFontTx/>
              <a:buNone/>
            </a:pPr>
            <a:endParaRPr lang="en-US" altLang="en-US" sz="2700">
              <a:latin typeface="Times New Roman" panose="02020603050405020304" pitchFamily="18" charset="0"/>
            </a:endParaRPr>
          </a:p>
        </p:txBody>
      </p:sp>
      <p:sp>
        <p:nvSpPr>
          <p:cNvPr id="3075" name="Rectangle 3"/>
          <p:cNvSpPr>
            <a:spLocks noGrp="1" noChangeArrowheads="1"/>
          </p:cNvSpPr>
          <p:nvPr>
            <p:ph type="ctrTitle"/>
          </p:nvPr>
        </p:nvSpPr>
        <p:spPr>
          <a:xfrm>
            <a:off x="1314450" y="893763"/>
            <a:ext cx="8831263" cy="2957512"/>
          </a:xfrm>
        </p:spPr>
        <p:txBody>
          <a:bodyPr/>
          <a:lstStyle/>
          <a:p>
            <a:pPr eaLnBrk="1" hangingPunct="1"/>
            <a:r>
              <a:rPr lang="en-US" altLang="en-US" smtClean="0">
                <a:solidFill>
                  <a:srgbClr val="FF0066"/>
                </a:solidFill>
              </a:rPr>
              <a:t>Phonological Priming and Lexical Access in Spoken Word Recognition</a:t>
            </a:r>
            <a:br>
              <a:rPr lang="en-US" altLang="en-US" smtClean="0">
                <a:solidFill>
                  <a:srgbClr val="FF0066"/>
                </a:solidFill>
              </a:rPr>
            </a:br>
            <a:endParaRPr lang="en-US" altLang="en-US" smtClean="0">
              <a:solidFill>
                <a:srgbClr val="FF0066"/>
              </a:solidFill>
            </a:endParaRPr>
          </a:p>
        </p:txBody>
      </p:sp>
      <p:sp>
        <p:nvSpPr>
          <p:cNvPr id="3076" name="Rectangle 4"/>
          <p:cNvSpPr>
            <a:spLocks noGrp="1" noChangeArrowheads="1"/>
          </p:cNvSpPr>
          <p:nvPr>
            <p:ph type="subTitle" idx="1"/>
          </p:nvPr>
        </p:nvSpPr>
        <p:spPr>
          <a:xfrm>
            <a:off x="990600" y="4495800"/>
            <a:ext cx="8175625" cy="1870075"/>
          </a:xfrm>
        </p:spPr>
        <p:txBody>
          <a:bodyPr/>
          <a:lstStyle/>
          <a:p>
            <a:pPr eaLnBrk="1" hangingPunct="1"/>
            <a:r>
              <a:rPr lang="en-US" altLang="en-US" smtClean="0">
                <a:solidFill>
                  <a:schemeClr val="hlink"/>
                </a:solidFill>
              </a:rPr>
              <a:t>Christine P. Malone</a:t>
            </a:r>
          </a:p>
          <a:p>
            <a:pPr eaLnBrk="1" hangingPunct="1"/>
            <a:r>
              <a:rPr lang="en-US" altLang="en-US" smtClean="0">
                <a:solidFill>
                  <a:schemeClr val="hlink"/>
                </a:solidFill>
              </a:rPr>
              <a:t>Minnesota State University Moorhead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Conclusions</a:t>
            </a:r>
          </a:p>
        </p:txBody>
      </p:sp>
      <p:sp>
        <p:nvSpPr>
          <p:cNvPr id="16387" name="Content Placeholder 2"/>
          <p:cNvSpPr>
            <a:spLocks noGrp="1"/>
          </p:cNvSpPr>
          <p:nvPr>
            <p:ph idx="1"/>
          </p:nvPr>
        </p:nvSpPr>
        <p:spPr/>
        <p:txBody>
          <a:bodyPr/>
          <a:lstStyle/>
          <a:p>
            <a:r>
              <a:rPr lang="en-US" altLang="en-US" smtClean="0"/>
              <a:t>Shared beginnings slowed naming of target (inhibition) for word and nonword targets.</a:t>
            </a:r>
          </a:p>
          <a:p>
            <a:r>
              <a:rPr lang="en-US" altLang="en-US" smtClean="0"/>
              <a:t>Potential candidates are inhibited based on matching beginning information, supporting connectionist architecture.</a:t>
            </a:r>
          </a:p>
          <a:p>
            <a:endParaRPr lang="en-US"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457200"/>
            <a:ext cx="8961438" cy="865188"/>
          </a:xfrm>
        </p:spPr>
        <p:txBody>
          <a:bodyPr/>
          <a:lstStyle/>
          <a:p>
            <a:pPr eaLnBrk="1" hangingPunct="1"/>
            <a:r>
              <a:rPr lang="en-US" altLang="en-US" sz="4000" b="1" smtClean="0">
                <a:latin typeface="Arial" panose="020B0604020202020204" pitchFamily="34" charset="0"/>
              </a:rPr>
              <a:t>Applications</a:t>
            </a:r>
          </a:p>
        </p:txBody>
      </p:sp>
      <p:sp>
        <p:nvSpPr>
          <p:cNvPr id="17411" name="Rectangle 3"/>
          <p:cNvSpPr>
            <a:spLocks noGrp="1" noChangeArrowheads="1"/>
          </p:cNvSpPr>
          <p:nvPr>
            <p:ph type="body" idx="1"/>
          </p:nvPr>
        </p:nvSpPr>
        <p:spPr>
          <a:xfrm>
            <a:off x="1295400" y="1828800"/>
            <a:ext cx="8937625" cy="4389438"/>
          </a:xfrm>
        </p:spPr>
        <p:txBody>
          <a:bodyPr/>
          <a:lstStyle/>
          <a:p>
            <a:pPr eaLnBrk="1" hangingPunct="1"/>
            <a:r>
              <a:rPr lang="en-US" altLang="en-US" sz="3100" smtClean="0">
                <a:latin typeface="Arial" panose="020B0604020202020204" pitchFamily="34" charset="0"/>
              </a:rPr>
              <a:t>Questions regarding the lexicon architecture have important implications for how we understand and model the word recognition system.</a:t>
            </a:r>
          </a:p>
          <a:p>
            <a:pPr eaLnBrk="1" hangingPunct="1"/>
            <a:r>
              <a:rPr lang="en-US" altLang="en-US" sz="3100" smtClean="0">
                <a:latin typeface="Arial" panose="020B0604020202020204" pitchFamily="34" charset="0"/>
              </a:rPr>
              <a:t>Empirical data is useful for scientists studying language processing, as well as for scientists developing speech recognition systems.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838200"/>
            <a:ext cx="8937625" cy="1219200"/>
          </a:xfrm>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a:xfrm>
            <a:off x="685800" y="457200"/>
            <a:ext cx="8961438" cy="990600"/>
          </a:xfrm>
        </p:spPr>
        <p:txBody>
          <a:bodyPr/>
          <a:lstStyle/>
          <a:p>
            <a:pPr eaLnBrk="1" hangingPunct="1"/>
            <a:r>
              <a:rPr lang="en-US" altLang="en-US" dirty="0" smtClean="0"/>
              <a:t>Problems</a:t>
            </a:r>
          </a:p>
        </p:txBody>
      </p:sp>
      <p:sp>
        <p:nvSpPr>
          <p:cNvPr id="4099" name="Rectangle 1027"/>
          <p:cNvSpPr>
            <a:spLocks noGrp="1" noChangeArrowheads="1"/>
          </p:cNvSpPr>
          <p:nvPr>
            <p:ph type="body" idx="1"/>
          </p:nvPr>
        </p:nvSpPr>
        <p:spPr>
          <a:xfrm>
            <a:off x="228600" y="1416050"/>
            <a:ext cx="9906000" cy="4984750"/>
          </a:xfrm>
        </p:spPr>
        <p:txBody>
          <a:bodyPr/>
          <a:lstStyle/>
          <a:p>
            <a:pPr eaLnBrk="1" hangingPunct="1"/>
            <a:r>
              <a:rPr lang="en-US" altLang="en-US" sz="3200" dirty="0" smtClean="0"/>
              <a:t>How do the processes occurring during early stages of spoken word recognition affect single-word shadowing (naming) performance?</a:t>
            </a:r>
          </a:p>
          <a:p>
            <a:pPr lvl="1" eaLnBrk="1" hangingPunct="1">
              <a:buFont typeface="Wingdings" panose="05000000000000000000" pitchFamily="2" charset="2"/>
              <a:buNone/>
            </a:pPr>
            <a:endParaRPr lang="en-US" altLang="en-US" sz="1800" dirty="0" smtClean="0"/>
          </a:p>
          <a:p>
            <a:pPr eaLnBrk="1" hangingPunct="1"/>
            <a:r>
              <a:rPr lang="en-US" altLang="en-US" sz="3200" dirty="0" smtClean="0"/>
              <a:t>How is a string of incoming phonetic features mapped onto a remembered lexical item?</a:t>
            </a:r>
            <a:br>
              <a:rPr lang="en-US" altLang="en-US" sz="3200" dirty="0" smtClean="0"/>
            </a:br>
            <a:endParaRPr lang="en-US" altLang="en-US" sz="3200" dirty="0" smtClean="0"/>
          </a:p>
          <a:p>
            <a:pPr eaLnBrk="1" hangingPunct="1"/>
            <a:r>
              <a:rPr lang="en-US" altLang="en-US" sz="3200" dirty="0" smtClean="0"/>
              <a:t>How does phonological information influence the organization of lexical items in memory?</a:t>
            </a:r>
          </a:p>
          <a:p>
            <a:pPr lvl="1" eaLnBrk="1" hangingPunct="1"/>
            <a:endParaRPr lang="en-US" altLang="en-US" dirty="0" smtClean="0">
              <a:solidFill>
                <a:schemeClr val="accent1"/>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85800" y="457200"/>
            <a:ext cx="8961438" cy="865188"/>
          </a:xfrm>
        </p:spPr>
        <p:txBody>
          <a:bodyPr/>
          <a:lstStyle/>
          <a:p>
            <a:pPr eaLnBrk="1" hangingPunct="1"/>
            <a:r>
              <a:rPr lang="en-US" altLang="en-US" sz="4000" b="1" smtClean="0">
                <a:latin typeface="Arial" panose="020B0604020202020204" pitchFamily="34" charset="0"/>
              </a:rPr>
              <a:t>Background on Activation</a:t>
            </a:r>
          </a:p>
        </p:txBody>
      </p:sp>
      <p:sp>
        <p:nvSpPr>
          <p:cNvPr id="5123" name="Rectangle 1027"/>
          <p:cNvSpPr>
            <a:spLocks noGrp="1" noChangeArrowheads="1"/>
          </p:cNvSpPr>
          <p:nvPr>
            <p:ph type="body" idx="1"/>
          </p:nvPr>
        </p:nvSpPr>
        <p:spPr>
          <a:xfrm>
            <a:off x="762000" y="1447800"/>
            <a:ext cx="5334000" cy="5715000"/>
          </a:xfrm>
        </p:spPr>
        <p:txBody>
          <a:bodyPr/>
          <a:lstStyle/>
          <a:p>
            <a:pPr eaLnBrk="1" hangingPunct="1"/>
            <a:r>
              <a:rPr lang="en-US" altLang="en-US" sz="2400" dirty="0" smtClean="0">
                <a:latin typeface="Arial" panose="020B0604020202020204" pitchFamily="34" charset="0"/>
                <a:ea typeface="Arial Unicode MS" panose="020B0604020202020204" pitchFamily="34" charset="-128"/>
                <a:cs typeface="Arial Unicode MS" panose="020B0604020202020204" pitchFamily="34" charset="-128"/>
              </a:rPr>
              <a:t>A </a:t>
            </a:r>
            <a:r>
              <a:rPr lang="en-US" altLang="en-US" sz="2400" dirty="0" smtClean="0">
                <a:latin typeface="Arial" panose="020B0604020202020204" pitchFamily="34" charset="0"/>
                <a:ea typeface="Arial Unicode MS" panose="020B0604020202020204" pitchFamily="34" charset="-128"/>
                <a:cs typeface="Arial Unicode MS" panose="020B0604020202020204" pitchFamily="34" charset="-128"/>
              </a:rPr>
              <a:t>set of potential lexical </a:t>
            </a:r>
            <a:r>
              <a:rPr lang="en-US" altLang="en-US" sz="2400" dirty="0" smtClean="0">
                <a:latin typeface="Arial" panose="020B0604020202020204" pitchFamily="34" charset="0"/>
                <a:ea typeface="Arial Unicode MS" panose="020B0604020202020204" pitchFamily="34" charset="-128"/>
                <a:cs typeface="Arial Unicode MS" panose="020B0604020202020204" pitchFamily="34" charset="-128"/>
              </a:rPr>
              <a:t>candidates is activated, </a:t>
            </a:r>
            <a:r>
              <a:rPr lang="en-US" altLang="en-US" sz="2400" dirty="0" smtClean="0">
                <a:latin typeface="Arial" panose="020B0604020202020204" pitchFamily="34" charset="0"/>
                <a:ea typeface="Arial Unicode MS" panose="020B0604020202020204" pitchFamily="34" charset="-128"/>
                <a:cs typeface="Arial Unicode MS" panose="020B0604020202020204" pitchFamily="34" charset="-128"/>
              </a:rPr>
              <a:t>which then compete for recognition.</a:t>
            </a:r>
          </a:p>
          <a:p>
            <a:pPr eaLnBrk="1" hangingPunct="1"/>
            <a:r>
              <a:rPr lang="en-US" altLang="en-US" sz="2400" dirty="0" smtClean="0">
                <a:latin typeface="Arial" panose="020B0604020202020204" pitchFamily="34" charset="0"/>
                <a:ea typeface="Arial Unicode MS" panose="020B0604020202020204" pitchFamily="34" charset="-128"/>
                <a:cs typeface="Arial Unicode MS" panose="020B0604020202020204" pitchFamily="34" charset="-128"/>
              </a:rPr>
              <a:t>The incoming sound pattern determines the potential candidates.</a:t>
            </a:r>
          </a:p>
          <a:p>
            <a:pPr eaLnBrk="1" hangingPunct="1"/>
            <a:r>
              <a:rPr lang="en-US" altLang="en-US" sz="2400" dirty="0" smtClean="0">
                <a:latin typeface="Arial" panose="020B0604020202020204" pitchFamily="34" charset="0"/>
                <a:ea typeface="Arial Unicode MS" panose="020B0604020202020204" pitchFamily="34" charset="-128"/>
                <a:cs typeface="Arial Unicode MS" panose="020B0604020202020204" pitchFamily="34" charset="-128"/>
              </a:rPr>
              <a:t>Degree of activation is determined by match between the potential candidates and the unfolding sensory input.</a:t>
            </a:r>
          </a:p>
        </p:txBody>
      </p:sp>
      <p:graphicFrame>
        <p:nvGraphicFramePr>
          <p:cNvPr id="5124" name="Object 1029"/>
          <p:cNvGraphicFramePr>
            <a:graphicFrameLocks noChangeAspect="1"/>
          </p:cNvGraphicFramePr>
          <p:nvPr>
            <p:extLst>
              <p:ext uri="{D42A27DB-BD31-4B8C-83A1-F6EECF244321}">
                <p14:modId xmlns:p14="http://schemas.microsoft.com/office/powerpoint/2010/main" val="4283144657"/>
              </p:ext>
            </p:extLst>
          </p:nvPr>
        </p:nvGraphicFramePr>
        <p:xfrm>
          <a:off x="6248400" y="1322388"/>
          <a:ext cx="3978999" cy="3352800"/>
        </p:xfrm>
        <a:graphic>
          <a:graphicData uri="http://schemas.openxmlformats.org/presentationml/2006/ole">
            <mc:AlternateContent xmlns:mc="http://schemas.openxmlformats.org/markup-compatibility/2006">
              <mc:Choice xmlns:v="urn:schemas-microsoft-com:vml" Requires="v">
                <p:oleObj spid="_x0000_s5127" name="Clip" r:id="rId4" imgW="4117818" imgH="3468986" progId="MS_ClipArt_Gallery.5">
                  <p:embed/>
                </p:oleObj>
              </mc:Choice>
              <mc:Fallback>
                <p:oleObj name="Clip" r:id="rId4" imgW="4117818" imgH="3468986" progId="MS_ClipArt_Gallery.5">
                  <p:embed/>
                  <p:pic>
                    <p:nvPicPr>
                      <p:cNvPr id="0" name="Object 10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8400" y="1322388"/>
                        <a:ext cx="3978999" cy="3352800"/>
                      </a:xfrm>
                      <a:prstGeom prst="rect">
                        <a:avLst/>
                      </a:prstGeom>
                      <a:noFill/>
                      <a:ln>
                        <a:noFill/>
                      </a:ln>
                      <a:effec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81000"/>
            <a:ext cx="8658225" cy="865188"/>
          </a:xfrm>
        </p:spPr>
        <p:txBody>
          <a:bodyPr/>
          <a:lstStyle/>
          <a:p>
            <a:pPr eaLnBrk="1" hangingPunct="1"/>
            <a:r>
              <a:rPr lang="en-US" altLang="en-US" sz="4000" b="1" smtClean="0">
                <a:latin typeface="Arial" panose="020B0604020202020204" pitchFamily="34" charset="0"/>
              </a:rPr>
              <a:t>Connectionist Models</a:t>
            </a:r>
          </a:p>
        </p:txBody>
      </p:sp>
      <p:sp>
        <p:nvSpPr>
          <p:cNvPr id="6147" name="Rectangle 3"/>
          <p:cNvSpPr>
            <a:spLocks noGrp="1" noChangeArrowheads="1"/>
          </p:cNvSpPr>
          <p:nvPr>
            <p:ph type="body" idx="1"/>
          </p:nvPr>
        </p:nvSpPr>
        <p:spPr>
          <a:xfrm>
            <a:off x="685801" y="1371600"/>
            <a:ext cx="8915400" cy="5715000"/>
          </a:xfrm>
        </p:spPr>
        <p:txBody>
          <a:bodyPr/>
          <a:lstStyle/>
          <a:p>
            <a:pPr eaLnBrk="1" hangingPunct="1">
              <a:buClr>
                <a:srgbClr val="FF0066"/>
              </a:buClr>
              <a:buFont typeface="Wingdings" panose="05000000000000000000" pitchFamily="2" charset="2"/>
              <a:buChar char="v"/>
            </a:pPr>
            <a:r>
              <a:rPr lang="en-US" altLang="en-US" sz="3200" dirty="0" smtClean="0">
                <a:latin typeface="Arial" panose="020B0604020202020204" pitchFamily="34" charset="0"/>
              </a:rPr>
              <a:t>Difficulty obtaining facilitation following beginning phonological overlap across different tasks (Connine, </a:t>
            </a:r>
            <a:r>
              <a:rPr lang="en-US" altLang="en-US" sz="3200" dirty="0" err="1" smtClean="0">
                <a:latin typeface="Arial" panose="020B0604020202020204" pitchFamily="34" charset="0"/>
              </a:rPr>
              <a:t>Blasko</a:t>
            </a:r>
            <a:r>
              <a:rPr lang="en-US" altLang="en-US" sz="3200" dirty="0" smtClean="0">
                <a:latin typeface="Arial" panose="020B0604020202020204" pitchFamily="34" charset="0"/>
              </a:rPr>
              <a:t>, &amp; </a:t>
            </a:r>
            <a:r>
              <a:rPr lang="en-US" altLang="en-US" sz="3200" dirty="0" err="1" smtClean="0">
                <a:latin typeface="Arial" panose="020B0604020202020204" pitchFamily="34" charset="0"/>
              </a:rPr>
              <a:t>Titone</a:t>
            </a:r>
            <a:r>
              <a:rPr lang="en-US" altLang="en-US" sz="3200" dirty="0" smtClean="0">
                <a:latin typeface="Arial" panose="020B0604020202020204" pitchFamily="34" charset="0"/>
              </a:rPr>
              <a:t>, 1993). </a:t>
            </a:r>
            <a:br>
              <a:rPr lang="en-US" altLang="en-US" sz="3200" dirty="0" smtClean="0">
                <a:latin typeface="Arial" panose="020B0604020202020204" pitchFamily="34" charset="0"/>
              </a:rPr>
            </a:br>
            <a:endParaRPr lang="en-US" altLang="en-US" sz="3200" dirty="0" smtClean="0">
              <a:latin typeface="Arial" panose="020B0604020202020204" pitchFamily="34" charset="0"/>
            </a:endParaRPr>
          </a:p>
          <a:p>
            <a:pPr eaLnBrk="1" hangingPunct="1">
              <a:buClr>
                <a:srgbClr val="FF0066"/>
              </a:buClr>
              <a:buFont typeface="Wingdings" panose="05000000000000000000" pitchFamily="2" charset="2"/>
              <a:buChar char="v"/>
            </a:pPr>
            <a:r>
              <a:rPr lang="en-US" altLang="en-US" sz="3200" dirty="0" smtClean="0">
                <a:latin typeface="Arial" panose="020B0604020202020204" pitchFamily="34" charset="0"/>
              </a:rPr>
              <a:t>Theoretical interest turned from cohort to connectionist theory.</a:t>
            </a:r>
            <a:br>
              <a:rPr lang="en-US" altLang="en-US" sz="3200" dirty="0" smtClean="0">
                <a:latin typeface="Arial" panose="020B0604020202020204" pitchFamily="34" charset="0"/>
              </a:rPr>
            </a:br>
            <a:endParaRPr lang="en-US" altLang="en-US" sz="3200" dirty="0" smtClean="0">
              <a:latin typeface="Arial" panose="020B0604020202020204" pitchFamily="34" charset="0"/>
            </a:endParaRPr>
          </a:p>
          <a:p>
            <a:pPr eaLnBrk="1" hangingPunct="1">
              <a:buClr>
                <a:schemeClr val="accent1"/>
              </a:buClr>
              <a:buFontTx/>
              <a:buChar char="o"/>
            </a:pPr>
            <a:r>
              <a:rPr lang="en-US" altLang="en-US" sz="3200" dirty="0" smtClean="0">
                <a:latin typeface="Arial" panose="020B0604020202020204" pitchFamily="34" charset="0"/>
              </a:rPr>
              <a:t>Multi-level architecture composed of simple processing units, called nodes. Adapted from visual word recognition.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a:xfrm>
            <a:off x="1323975" y="381000"/>
            <a:ext cx="8961438" cy="762000"/>
          </a:xfrm>
        </p:spPr>
        <p:txBody>
          <a:bodyPr/>
          <a:lstStyle/>
          <a:p>
            <a:pPr eaLnBrk="1" hangingPunct="1"/>
            <a:r>
              <a:rPr lang="en-US" altLang="en-US" sz="4000" b="1" smtClean="0">
                <a:latin typeface="Arial" panose="020B0604020202020204" pitchFamily="34" charset="0"/>
                <a:cs typeface="Times New Roman" panose="02020603050405020304" pitchFamily="18" charset="0"/>
              </a:rPr>
              <a:t>Levels of Speech Processing</a:t>
            </a:r>
          </a:p>
        </p:txBody>
      </p:sp>
      <p:sp>
        <p:nvSpPr>
          <p:cNvPr id="9219" name="Rectangle 1027"/>
          <p:cNvSpPr>
            <a:spLocks noGrp="1" noChangeArrowheads="1"/>
          </p:cNvSpPr>
          <p:nvPr>
            <p:ph sz="half" idx="1"/>
          </p:nvPr>
        </p:nvSpPr>
        <p:spPr>
          <a:xfrm>
            <a:off x="1360488" y="1371600"/>
            <a:ext cx="4392612" cy="5170488"/>
          </a:xfrm>
        </p:spPr>
        <p:txBody>
          <a:bodyPr/>
          <a:lstStyle/>
          <a:p>
            <a:pPr>
              <a:spcBef>
                <a:spcPct val="0"/>
              </a:spcBef>
            </a:pPr>
            <a:r>
              <a:rPr lang="en-US" altLang="en-US" sz="2400" u="sng" smtClean="0">
                <a:latin typeface="Arial" panose="020B0604020202020204" pitchFamily="34" charset="0"/>
                <a:cs typeface="Times New Roman" panose="02020603050405020304" pitchFamily="18" charset="0"/>
              </a:rPr>
              <a:t>Feature Level</a:t>
            </a:r>
            <a:r>
              <a:rPr lang="en-US" altLang="en-US" sz="2400" smtClean="0">
                <a:latin typeface="Arial" panose="020B0604020202020204" pitchFamily="34" charset="0"/>
                <a:cs typeface="Times New Roman" panose="02020603050405020304" pitchFamily="18" charset="0"/>
              </a:rPr>
              <a:t>—Break speech into phonetic features </a:t>
            </a:r>
            <a:br>
              <a:rPr lang="en-US" altLang="en-US" sz="2400" smtClean="0">
                <a:latin typeface="Arial" panose="020B0604020202020204" pitchFamily="34" charset="0"/>
                <a:cs typeface="Times New Roman" panose="02020603050405020304" pitchFamily="18" charset="0"/>
              </a:rPr>
            </a:br>
            <a:r>
              <a:rPr lang="en-US" altLang="en-US" sz="2400" smtClean="0">
                <a:latin typeface="Arial" panose="020B0604020202020204" pitchFamily="34" charset="0"/>
                <a:cs typeface="Times New Roman" panose="02020603050405020304" pitchFamily="18" charset="0"/>
              </a:rPr>
              <a:t>(e.g., voiced/voiceless)</a:t>
            </a:r>
          </a:p>
          <a:p>
            <a:pPr>
              <a:spcBef>
                <a:spcPct val="0"/>
              </a:spcBef>
              <a:buFont typeface="Wingdings" panose="05000000000000000000" pitchFamily="2" charset="2"/>
              <a:buNone/>
            </a:pPr>
            <a:endParaRPr lang="en-US" altLang="en-US" sz="2400" smtClean="0">
              <a:latin typeface="Arial" panose="020B0604020202020204" pitchFamily="34" charset="0"/>
              <a:cs typeface="Times New Roman" panose="02020603050405020304" pitchFamily="18" charset="0"/>
            </a:endParaRPr>
          </a:p>
          <a:p>
            <a:pPr>
              <a:spcBef>
                <a:spcPct val="0"/>
              </a:spcBef>
            </a:pPr>
            <a:r>
              <a:rPr lang="en-US" altLang="en-US" sz="2400" u="sng" smtClean="0">
                <a:latin typeface="Arial" panose="020B0604020202020204" pitchFamily="34" charset="0"/>
                <a:cs typeface="Times New Roman" panose="02020603050405020304" pitchFamily="18" charset="0"/>
              </a:rPr>
              <a:t>Phoneme Level</a:t>
            </a:r>
            <a:r>
              <a:rPr lang="en-US" altLang="en-US" sz="2400" smtClean="0">
                <a:latin typeface="Arial" panose="020B0604020202020204" pitchFamily="34" charset="0"/>
                <a:cs typeface="Times New Roman" panose="02020603050405020304" pitchFamily="18" charset="0"/>
              </a:rPr>
              <a:t>--Interpret stream of features and produce a pre-lexical representation.</a:t>
            </a:r>
          </a:p>
          <a:p>
            <a:pPr>
              <a:spcBef>
                <a:spcPct val="0"/>
              </a:spcBef>
              <a:buFont typeface="Wingdings" panose="05000000000000000000" pitchFamily="2" charset="2"/>
              <a:buNone/>
            </a:pPr>
            <a:endParaRPr lang="en-US" altLang="en-US" sz="2400" smtClean="0">
              <a:latin typeface="Arial" panose="020B0604020202020204" pitchFamily="34" charset="0"/>
              <a:cs typeface="Times New Roman" panose="02020603050405020304" pitchFamily="18" charset="0"/>
            </a:endParaRPr>
          </a:p>
          <a:p>
            <a:pPr>
              <a:spcBef>
                <a:spcPct val="0"/>
              </a:spcBef>
            </a:pPr>
            <a:r>
              <a:rPr lang="en-US" altLang="en-US" sz="2400" u="sng" smtClean="0">
                <a:latin typeface="Arial" panose="020B0604020202020204" pitchFamily="34" charset="0"/>
                <a:cs typeface="Times New Roman" panose="02020603050405020304" pitchFamily="18" charset="0"/>
              </a:rPr>
              <a:t>Lexical Level</a:t>
            </a:r>
            <a:r>
              <a:rPr lang="en-US" altLang="en-US" sz="2400" smtClean="0">
                <a:latin typeface="Arial" panose="020B0604020202020204" pitchFamily="34" charset="0"/>
                <a:cs typeface="Times New Roman" panose="02020603050405020304" pitchFamily="18" charset="0"/>
              </a:rPr>
              <a:t>--Identify the word.</a:t>
            </a:r>
          </a:p>
        </p:txBody>
      </p:sp>
      <p:sp>
        <p:nvSpPr>
          <p:cNvPr id="9220" name="Content Placeholder 3"/>
          <p:cNvSpPr>
            <a:spLocks noGrp="1"/>
          </p:cNvSpPr>
          <p:nvPr>
            <p:ph sz="half" idx="2"/>
          </p:nvPr>
        </p:nvSpPr>
        <p:spPr>
          <a:xfrm>
            <a:off x="5905500" y="1295400"/>
            <a:ext cx="4392613" cy="5246688"/>
          </a:xfrm>
        </p:spPr>
        <p:txBody>
          <a:bodyPr/>
          <a:lstStyle/>
          <a:p>
            <a:endParaRPr lang="en-US" altLang="en-US" smtClean="0"/>
          </a:p>
        </p:txBody>
      </p:sp>
      <p:grpSp>
        <p:nvGrpSpPr>
          <p:cNvPr id="9221" name="Group 10"/>
          <p:cNvGrpSpPr>
            <a:grpSpLocks/>
          </p:cNvGrpSpPr>
          <p:nvPr/>
        </p:nvGrpSpPr>
        <p:grpSpPr bwMode="auto">
          <a:xfrm>
            <a:off x="6781800" y="1447800"/>
            <a:ext cx="2133600" cy="1066800"/>
            <a:chOff x="3024" y="1176"/>
            <a:chExt cx="1344" cy="672"/>
          </a:xfrm>
        </p:grpSpPr>
        <p:sp>
          <p:nvSpPr>
            <p:cNvPr id="9241" name="Oval 3"/>
            <p:cNvSpPr>
              <a:spLocks noChangeArrowheads="1"/>
            </p:cNvSpPr>
            <p:nvPr/>
          </p:nvSpPr>
          <p:spPr bwMode="auto">
            <a:xfrm>
              <a:off x="3024" y="1176"/>
              <a:ext cx="1344" cy="672"/>
            </a:xfrm>
            <a:prstGeom prst="ellipse">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folHlink"/>
                </a:buClr>
                <a:buSzPct val="60000"/>
                <a:buFont typeface="Wingdings" panose="05000000000000000000" pitchFamily="2" charset="2"/>
                <a:buChar char="n"/>
                <a:defRPr sz="36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31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7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2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9pPr>
            </a:lstStyle>
            <a:p>
              <a:pPr eaLnBrk="1" hangingPunct="1">
                <a:spcBef>
                  <a:spcPct val="0"/>
                </a:spcBef>
                <a:buClrTx/>
                <a:buSzTx/>
                <a:buFontTx/>
                <a:buNone/>
              </a:pPr>
              <a:endParaRPr lang="en-US" altLang="en-US" sz="2400">
                <a:latin typeface="Arial" panose="020B0604020202020204" pitchFamily="34" charset="0"/>
              </a:endParaRPr>
            </a:p>
          </p:txBody>
        </p:sp>
        <p:sp>
          <p:nvSpPr>
            <p:cNvPr id="9242" name="Text Box 6"/>
            <p:cNvSpPr txBox="1">
              <a:spLocks noChangeArrowheads="1"/>
            </p:cNvSpPr>
            <p:nvPr/>
          </p:nvSpPr>
          <p:spPr bwMode="auto">
            <a:xfrm>
              <a:off x="3216" y="1392"/>
              <a:ext cx="100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36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31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7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2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9pPr>
            </a:lstStyle>
            <a:p>
              <a:pPr eaLnBrk="1" hangingPunct="1">
                <a:spcBef>
                  <a:spcPct val="50000"/>
                </a:spcBef>
                <a:buClrTx/>
                <a:buSzTx/>
                <a:buFontTx/>
                <a:buNone/>
              </a:pPr>
              <a:r>
                <a:rPr lang="en-US" altLang="en-US" sz="1600" b="1">
                  <a:latin typeface="Arial" panose="020B0604020202020204" pitchFamily="34" charset="0"/>
                </a:rPr>
                <a:t>     WORD</a:t>
              </a:r>
            </a:p>
          </p:txBody>
        </p:sp>
      </p:grpSp>
      <p:grpSp>
        <p:nvGrpSpPr>
          <p:cNvPr id="9222" name="Group 12"/>
          <p:cNvGrpSpPr>
            <a:grpSpLocks/>
          </p:cNvGrpSpPr>
          <p:nvPr/>
        </p:nvGrpSpPr>
        <p:grpSpPr bwMode="auto">
          <a:xfrm>
            <a:off x="6705600" y="4267200"/>
            <a:ext cx="2133600" cy="1066800"/>
            <a:chOff x="3168" y="3168"/>
            <a:chExt cx="1344" cy="672"/>
          </a:xfrm>
        </p:grpSpPr>
        <p:sp>
          <p:nvSpPr>
            <p:cNvPr id="9239" name="Oval 5"/>
            <p:cNvSpPr>
              <a:spLocks noChangeArrowheads="1"/>
            </p:cNvSpPr>
            <p:nvPr/>
          </p:nvSpPr>
          <p:spPr bwMode="auto">
            <a:xfrm>
              <a:off x="3168" y="3168"/>
              <a:ext cx="1344" cy="672"/>
            </a:xfrm>
            <a:prstGeom prst="ellipse">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folHlink"/>
                </a:buClr>
                <a:buSzPct val="60000"/>
                <a:buFont typeface="Wingdings" panose="05000000000000000000" pitchFamily="2" charset="2"/>
                <a:buChar char="n"/>
                <a:defRPr sz="36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31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7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2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9pPr>
            </a:lstStyle>
            <a:p>
              <a:pPr eaLnBrk="1" hangingPunct="1">
                <a:spcBef>
                  <a:spcPct val="0"/>
                </a:spcBef>
                <a:buClrTx/>
                <a:buSzTx/>
                <a:buFontTx/>
                <a:buNone/>
              </a:pPr>
              <a:endParaRPr lang="en-US" altLang="en-US" sz="2400">
                <a:latin typeface="Arial" panose="020B0604020202020204" pitchFamily="34" charset="0"/>
              </a:endParaRPr>
            </a:p>
          </p:txBody>
        </p:sp>
        <p:sp>
          <p:nvSpPr>
            <p:cNvPr id="9240" name="Text Box 7"/>
            <p:cNvSpPr txBox="1">
              <a:spLocks noChangeArrowheads="1"/>
            </p:cNvSpPr>
            <p:nvPr/>
          </p:nvSpPr>
          <p:spPr bwMode="auto">
            <a:xfrm>
              <a:off x="3264" y="3360"/>
              <a:ext cx="124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36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31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7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2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9pPr>
            </a:lstStyle>
            <a:p>
              <a:pPr eaLnBrk="1" hangingPunct="1">
                <a:spcBef>
                  <a:spcPct val="50000"/>
                </a:spcBef>
                <a:buClrTx/>
                <a:buSzTx/>
                <a:buFontTx/>
                <a:buNone/>
              </a:pPr>
              <a:r>
                <a:rPr lang="en-US" altLang="en-US" sz="1600" b="1">
                  <a:latin typeface="Arial" panose="020B0604020202020204" pitchFamily="34" charset="0"/>
                </a:rPr>
                <a:t>     FEATURE </a:t>
              </a:r>
            </a:p>
          </p:txBody>
        </p:sp>
      </p:grpSp>
      <p:grpSp>
        <p:nvGrpSpPr>
          <p:cNvPr id="9223" name="Group 11"/>
          <p:cNvGrpSpPr>
            <a:grpSpLocks/>
          </p:cNvGrpSpPr>
          <p:nvPr/>
        </p:nvGrpSpPr>
        <p:grpSpPr bwMode="auto">
          <a:xfrm>
            <a:off x="6705600" y="2819400"/>
            <a:ext cx="2209800" cy="1066800"/>
            <a:chOff x="3120" y="2112"/>
            <a:chExt cx="1392" cy="672"/>
          </a:xfrm>
        </p:grpSpPr>
        <p:sp>
          <p:nvSpPr>
            <p:cNvPr id="9237" name="Oval 4"/>
            <p:cNvSpPr>
              <a:spLocks noChangeArrowheads="1"/>
            </p:cNvSpPr>
            <p:nvPr/>
          </p:nvSpPr>
          <p:spPr bwMode="auto">
            <a:xfrm>
              <a:off x="3120" y="2112"/>
              <a:ext cx="1344" cy="672"/>
            </a:xfrm>
            <a:prstGeom prst="ellipse">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folHlink"/>
                </a:buClr>
                <a:buSzPct val="60000"/>
                <a:buFont typeface="Wingdings" panose="05000000000000000000" pitchFamily="2" charset="2"/>
                <a:buChar char="n"/>
                <a:defRPr sz="36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31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7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2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9pPr>
            </a:lstStyle>
            <a:p>
              <a:pPr eaLnBrk="1" hangingPunct="1">
                <a:spcBef>
                  <a:spcPct val="0"/>
                </a:spcBef>
                <a:buClrTx/>
                <a:buSzTx/>
                <a:buFontTx/>
                <a:buNone/>
              </a:pPr>
              <a:endParaRPr lang="en-US" altLang="en-US" sz="2400">
                <a:latin typeface="Arial" panose="020B0604020202020204" pitchFamily="34" charset="0"/>
              </a:endParaRPr>
            </a:p>
          </p:txBody>
        </p:sp>
        <p:sp>
          <p:nvSpPr>
            <p:cNvPr id="9238" name="Text Box 8"/>
            <p:cNvSpPr txBox="1">
              <a:spLocks noChangeArrowheads="1"/>
            </p:cNvSpPr>
            <p:nvPr/>
          </p:nvSpPr>
          <p:spPr bwMode="auto">
            <a:xfrm>
              <a:off x="3312" y="2304"/>
              <a:ext cx="12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36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31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7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2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9pPr>
            </a:lstStyle>
            <a:p>
              <a:pPr eaLnBrk="1" hangingPunct="1">
                <a:spcBef>
                  <a:spcPct val="50000"/>
                </a:spcBef>
                <a:buClrTx/>
                <a:buSzTx/>
                <a:buFontTx/>
                <a:buNone/>
              </a:pPr>
              <a:r>
                <a:rPr lang="en-US" altLang="en-US" sz="1600" b="1">
                  <a:latin typeface="Arial" panose="020B0604020202020204" pitchFamily="34" charset="0"/>
                </a:rPr>
                <a:t>     LETTER</a:t>
              </a:r>
            </a:p>
          </p:txBody>
        </p:sp>
      </p:grpSp>
      <p:sp>
        <p:nvSpPr>
          <p:cNvPr id="9224" name="Text Box 9"/>
          <p:cNvSpPr txBox="1">
            <a:spLocks noChangeArrowheads="1"/>
          </p:cNvSpPr>
          <p:nvPr/>
        </p:nvSpPr>
        <p:spPr bwMode="auto">
          <a:xfrm>
            <a:off x="6629400" y="6172200"/>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36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31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7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2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9pPr>
          </a:lstStyle>
          <a:p>
            <a:pPr eaLnBrk="1" hangingPunct="1">
              <a:spcBef>
                <a:spcPct val="50000"/>
              </a:spcBef>
              <a:buClrTx/>
              <a:buSzTx/>
              <a:buFontTx/>
              <a:buNone/>
            </a:pPr>
            <a:r>
              <a:rPr lang="en-US" altLang="en-US" sz="2400">
                <a:latin typeface="Arial" panose="020B0604020202020204" pitchFamily="34" charset="0"/>
              </a:rPr>
              <a:t>       INPUT</a:t>
            </a:r>
          </a:p>
        </p:txBody>
      </p:sp>
      <p:sp>
        <p:nvSpPr>
          <p:cNvPr id="9225" name="Line 13"/>
          <p:cNvSpPr>
            <a:spLocks noChangeShapeType="1"/>
          </p:cNvSpPr>
          <p:nvPr/>
        </p:nvSpPr>
        <p:spPr bwMode="auto">
          <a:xfrm flipV="1">
            <a:off x="7543800" y="5410200"/>
            <a:ext cx="0" cy="685800"/>
          </a:xfrm>
          <a:prstGeom prst="line">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9226" name="Line 14"/>
          <p:cNvSpPr>
            <a:spLocks noChangeShapeType="1"/>
          </p:cNvSpPr>
          <p:nvPr/>
        </p:nvSpPr>
        <p:spPr bwMode="auto">
          <a:xfrm flipV="1">
            <a:off x="7772400" y="5410200"/>
            <a:ext cx="0" cy="685800"/>
          </a:xfrm>
          <a:prstGeom prst="line">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9227" name="Line 15"/>
          <p:cNvSpPr>
            <a:spLocks noChangeShapeType="1"/>
          </p:cNvSpPr>
          <p:nvPr/>
        </p:nvSpPr>
        <p:spPr bwMode="auto">
          <a:xfrm flipV="1">
            <a:off x="8001000" y="5410200"/>
            <a:ext cx="0" cy="685800"/>
          </a:xfrm>
          <a:prstGeom prst="line">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9228" name="AutoShape 34"/>
          <p:cNvSpPr>
            <a:spLocks noChangeArrowheads="1"/>
          </p:cNvSpPr>
          <p:nvPr/>
        </p:nvSpPr>
        <p:spPr bwMode="auto">
          <a:xfrm>
            <a:off x="8763000" y="1676400"/>
            <a:ext cx="609600" cy="381000"/>
          </a:xfrm>
          <a:prstGeom prst="curvedLeftArrow">
            <a:avLst>
              <a:gd name="adj1" fmla="val 20000"/>
              <a:gd name="adj2" fmla="val 40000"/>
              <a:gd name="adj3" fmla="val 53333"/>
            </a:avLst>
          </a:prstGeom>
          <a:solidFill>
            <a:schemeClr val="hlink"/>
          </a:solidFill>
          <a:ln w="9525">
            <a:solidFill>
              <a:schemeClr val="tx1"/>
            </a:solidFill>
            <a:miter lim="800000"/>
            <a:headEnd/>
            <a:tailEnd/>
          </a:ln>
        </p:spPr>
        <p:txBody>
          <a:bodyPr wrap="none" anchor="ctr"/>
          <a:lstStyle>
            <a:lvl1pPr eaLnBrk="0" hangingPunct="0">
              <a:spcBef>
                <a:spcPct val="20000"/>
              </a:spcBef>
              <a:buClr>
                <a:schemeClr val="folHlink"/>
              </a:buClr>
              <a:buSzPct val="60000"/>
              <a:buFont typeface="Wingdings" panose="05000000000000000000" pitchFamily="2" charset="2"/>
              <a:buChar char="n"/>
              <a:defRPr sz="36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31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7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2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9pPr>
          </a:lstStyle>
          <a:p>
            <a:pPr eaLnBrk="1" hangingPunct="1">
              <a:spcBef>
                <a:spcPct val="0"/>
              </a:spcBef>
              <a:buClrTx/>
              <a:buSzTx/>
              <a:buFontTx/>
              <a:buNone/>
            </a:pPr>
            <a:endParaRPr lang="en-US" altLang="en-US" sz="2400">
              <a:latin typeface="Arial" panose="020B0604020202020204" pitchFamily="34" charset="0"/>
            </a:endParaRPr>
          </a:p>
        </p:txBody>
      </p:sp>
      <p:sp>
        <p:nvSpPr>
          <p:cNvPr id="9229" name="AutoShape 35"/>
          <p:cNvSpPr>
            <a:spLocks noChangeArrowheads="1"/>
          </p:cNvSpPr>
          <p:nvPr/>
        </p:nvSpPr>
        <p:spPr bwMode="auto">
          <a:xfrm>
            <a:off x="8839200" y="3200400"/>
            <a:ext cx="609600" cy="381000"/>
          </a:xfrm>
          <a:prstGeom prst="curvedLeftArrow">
            <a:avLst>
              <a:gd name="adj1" fmla="val 20000"/>
              <a:gd name="adj2" fmla="val 40000"/>
              <a:gd name="adj3" fmla="val 53333"/>
            </a:avLst>
          </a:prstGeom>
          <a:solidFill>
            <a:schemeClr val="hlink"/>
          </a:solidFill>
          <a:ln w="9525">
            <a:solidFill>
              <a:schemeClr val="tx1"/>
            </a:solidFill>
            <a:miter lim="800000"/>
            <a:headEnd/>
            <a:tailEnd/>
          </a:ln>
        </p:spPr>
        <p:txBody>
          <a:bodyPr wrap="none" anchor="ctr"/>
          <a:lstStyle>
            <a:lvl1pPr eaLnBrk="0" hangingPunct="0">
              <a:spcBef>
                <a:spcPct val="20000"/>
              </a:spcBef>
              <a:buClr>
                <a:schemeClr val="folHlink"/>
              </a:buClr>
              <a:buSzPct val="60000"/>
              <a:buFont typeface="Wingdings" panose="05000000000000000000" pitchFamily="2" charset="2"/>
              <a:buChar char="n"/>
              <a:defRPr sz="36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31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7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2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9pPr>
          </a:lstStyle>
          <a:p>
            <a:pPr eaLnBrk="1" hangingPunct="1">
              <a:spcBef>
                <a:spcPct val="0"/>
              </a:spcBef>
              <a:buClrTx/>
              <a:buSzTx/>
              <a:buFontTx/>
              <a:buNone/>
            </a:pPr>
            <a:endParaRPr lang="en-US" altLang="en-US" sz="2400">
              <a:latin typeface="Arial" panose="020B0604020202020204" pitchFamily="34" charset="0"/>
            </a:endParaRPr>
          </a:p>
        </p:txBody>
      </p:sp>
      <p:sp>
        <p:nvSpPr>
          <p:cNvPr id="9230" name="AutoShape 36"/>
          <p:cNvSpPr>
            <a:spLocks noChangeArrowheads="1"/>
          </p:cNvSpPr>
          <p:nvPr/>
        </p:nvSpPr>
        <p:spPr bwMode="auto">
          <a:xfrm>
            <a:off x="8839200" y="4648200"/>
            <a:ext cx="609600" cy="381000"/>
          </a:xfrm>
          <a:prstGeom prst="curvedLeftArrow">
            <a:avLst>
              <a:gd name="adj1" fmla="val 20000"/>
              <a:gd name="adj2" fmla="val 40000"/>
              <a:gd name="adj3" fmla="val 53333"/>
            </a:avLst>
          </a:prstGeom>
          <a:solidFill>
            <a:schemeClr val="hlink"/>
          </a:solidFill>
          <a:ln w="9525">
            <a:solidFill>
              <a:schemeClr val="tx1"/>
            </a:solidFill>
            <a:miter lim="800000"/>
            <a:headEnd/>
            <a:tailEnd/>
          </a:ln>
        </p:spPr>
        <p:txBody>
          <a:bodyPr wrap="none" anchor="ctr"/>
          <a:lstStyle>
            <a:lvl1pPr eaLnBrk="0" hangingPunct="0">
              <a:spcBef>
                <a:spcPct val="20000"/>
              </a:spcBef>
              <a:buClr>
                <a:schemeClr val="folHlink"/>
              </a:buClr>
              <a:buSzPct val="60000"/>
              <a:buFont typeface="Wingdings" panose="05000000000000000000" pitchFamily="2" charset="2"/>
              <a:buChar char="n"/>
              <a:defRPr sz="36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31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7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2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9pPr>
          </a:lstStyle>
          <a:p>
            <a:pPr eaLnBrk="1" hangingPunct="1">
              <a:spcBef>
                <a:spcPct val="0"/>
              </a:spcBef>
              <a:buClrTx/>
              <a:buSzTx/>
              <a:buFontTx/>
              <a:buNone/>
            </a:pPr>
            <a:endParaRPr lang="en-US" altLang="en-US" sz="2400">
              <a:latin typeface="Arial" panose="020B0604020202020204" pitchFamily="34" charset="0"/>
            </a:endParaRPr>
          </a:p>
        </p:txBody>
      </p:sp>
      <p:sp>
        <p:nvSpPr>
          <p:cNvPr id="9231" name="AutoShape 37"/>
          <p:cNvSpPr>
            <a:spLocks noChangeArrowheads="1"/>
          </p:cNvSpPr>
          <p:nvPr/>
        </p:nvSpPr>
        <p:spPr bwMode="auto">
          <a:xfrm>
            <a:off x="7543800" y="3810000"/>
            <a:ext cx="152400" cy="457200"/>
          </a:xfrm>
          <a:prstGeom prst="upArrow">
            <a:avLst>
              <a:gd name="adj1" fmla="val 50000"/>
              <a:gd name="adj2" fmla="val 75000"/>
            </a:avLst>
          </a:prstGeom>
          <a:solidFill>
            <a:schemeClr val="tx2"/>
          </a:solidFill>
          <a:ln w="9525">
            <a:solidFill>
              <a:schemeClr val="tx1"/>
            </a:solidFill>
            <a:miter lim="800000"/>
            <a:headEnd/>
            <a:tailEnd/>
          </a:ln>
        </p:spPr>
        <p:txBody>
          <a:bodyPr wrap="none" anchor="ctr"/>
          <a:lstStyle>
            <a:lvl1pPr eaLnBrk="0" hangingPunct="0">
              <a:spcBef>
                <a:spcPct val="20000"/>
              </a:spcBef>
              <a:buClr>
                <a:schemeClr val="folHlink"/>
              </a:buClr>
              <a:buSzPct val="60000"/>
              <a:buFont typeface="Wingdings" panose="05000000000000000000" pitchFamily="2" charset="2"/>
              <a:buChar char="n"/>
              <a:defRPr sz="36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31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7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2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9pPr>
          </a:lstStyle>
          <a:p>
            <a:pPr eaLnBrk="1" hangingPunct="1">
              <a:spcBef>
                <a:spcPct val="0"/>
              </a:spcBef>
              <a:buClrTx/>
              <a:buSzTx/>
              <a:buFontTx/>
              <a:buNone/>
            </a:pPr>
            <a:endParaRPr lang="en-US" altLang="en-US" sz="2400">
              <a:latin typeface="Arial" panose="020B0604020202020204" pitchFamily="34" charset="0"/>
            </a:endParaRPr>
          </a:p>
        </p:txBody>
      </p:sp>
      <p:sp>
        <p:nvSpPr>
          <p:cNvPr id="9232" name="AutoShape 38"/>
          <p:cNvSpPr>
            <a:spLocks noChangeArrowheads="1"/>
          </p:cNvSpPr>
          <p:nvPr/>
        </p:nvSpPr>
        <p:spPr bwMode="auto">
          <a:xfrm>
            <a:off x="7620000" y="2438400"/>
            <a:ext cx="152400" cy="457200"/>
          </a:xfrm>
          <a:prstGeom prst="upArrow">
            <a:avLst>
              <a:gd name="adj1" fmla="val 50000"/>
              <a:gd name="adj2" fmla="val 75000"/>
            </a:avLst>
          </a:prstGeom>
          <a:solidFill>
            <a:schemeClr val="tx2"/>
          </a:solidFill>
          <a:ln w="9525">
            <a:solidFill>
              <a:schemeClr val="tx1"/>
            </a:solidFill>
            <a:miter lim="800000"/>
            <a:headEnd/>
            <a:tailEnd/>
          </a:ln>
        </p:spPr>
        <p:txBody>
          <a:bodyPr wrap="none" anchor="ctr"/>
          <a:lstStyle>
            <a:lvl1pPr eaLnBrk="0" hangingPunct="0">
              <a:spcBef>
                <a:spcPct val="20000"/>
              </a:spcBef>
              <a:buClr>
                <a:schemeClr val="folHlink"/>
              </a:buClr>
              <a:buSzPct val="60000"/>
              <a:buFont typeface="Wingdings" panose="05000000000000000000" pitchFamily="2" charset="2"/>
              <a:buChar char="n"/>
              <a:defRPr sz="36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31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7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2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9pPr>
          </a:lstStyle>
          <a:p>
            <a:pPr eaLnBrk="1" hangingPunct="1">
              <a:spcBef>
                <a:spcPct val="0"/>
              </a:spcBef>
              <a:buClrTx/>
              <a:buSzTx/>
              <a:buFontTx/>
              <a:buNone/>
            </a:pPr>
            <a:endParaRPr lang="en-US" altLang="en-US" sz="2400">
              <a:latin typeface="Arial" panose="020B0604020202020204" pitchFamily="34" charset="0"/>
            </a:endParaRPr>
          </a:p>
        </p:txBody>
      </p:sp>
      <p:sp>
        <p:nvSpPr>
          <p:cNvPr id="9233" name="AutoShape 39"/>
          <p:cNvSpPr>
            <a:spLocks noChangeArrowheads="1"/>
          </p:cNvSpPr>
          <p:nvPr/>
        </p:nvSpPr>
        <p:spPr bwMode="auto">
          <a:xfrm rot="10800000">
            <a:off x="7848600" y="2438400"/>
            <a:ext cx="152400" cy="457200"/>
          </a:xfrm>
          <a:prstGeom prst="upArrow">
            <a:avLst>
              <a:gd name="adj1" fmla="val 50000"/>
              <a:gd name="adj2" fmla="val 75000"/>
            </a:avLst>
          </a:prstGeom>
          <a:solidFill>
            <a:schemeClr val="tx2"/>
          </a:solidFill>
          <a:ln w="9525">
            <a:solidFill>
              <a:schemeClr val="tx1"/>
            </a:solidFill>
            <a:miter lim="800000"/>
            <a:headEnd/>
            <a:tailEnd/>
          </a:ln>
        </p:spPr>
        <p:txBody>
          <a:bodyPr wrap="none" anchor="ctr"/>
          <a:lstStyle>
            <a:lvl1pPr eaLnBrk="0" hangingPunct="0">
              <a:spcBef>
                <a:spcPct val="20000"/>
              </a:spcBef>
              <a:buClr>
                <a:schemeClr val="folHlink"/>
              </a:buClr>
              <a:buSzPct val="60000"/>
              <a:buFont typeface="Wingdings" panose="05000000000000000000" pitchFamily="2" charset="2"/>
              <a:buChar char="n"/>
              <a:defRPr sz="36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31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7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2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9pPr>
          </a:lstStyle>
          <a:p>
            <a:pPr eaLnBrk="1" hangingPunct="1">
              <a:spcBef>
                <a:spcPct val="0"/>
              </a:spcBef>
              <a:buClrTx/>
              <a:buSzTx/>
              <a:buFontTx/>
              <a:buNone/>
            </a:pPr>
            <a:endParaRPr lang="en-US" altLang="en-US" sz="2400">
              <a:latin typeface="Arial" panose="020B0604020202020204" pitchFamily="34" charset="0"/>
            </a:endParaRPr>
          </a:p>
        </p:txBody>
      </p:sp>
      <p:sp>
        <p:nvSpPr>
          <p:cNvPr id="9234" name="AutoShape 40"/>
          <p:cNvSpPr>
            <a:spLocks noChangeArrowheads="1"/>
          </p:cNvSpPr>
          <p:nvPr/>
        </p:nvSpPr>
        <p:spPr bwMode="auto">
          <a:xfrm rot="10800000">
            <a:off x="7772400" y="3886200"/>
            <a:ext cx="152400" cy="457200"/>
          </a:xfrm>
          <a:prstGeom prst="upArrow">
            <a:avLst>
              <a:gd name="adj1" fmla="val 50000"/>
              <a:gd name="adj2" fmla="val 75000"/>
            </a:avLst>
          </a:prstGeom>
          <a:solidFill>
            <a:schemeClr val="tx2"/>
          </a:solidFill>
          <a:ln w="9525">
            <a:solidFill>
              <a:schemeClr val="tx1"/>
            </a:solidFill>
            <a:miter lim="800000"/>
            <a:headEnd/>
            <a:tailEnd/>
          </a:ln>
        </p:spPr>
        <p:txBody>
          <a:bodyPr wrap="none" anchor="ctr"/>
          <a:lstStyle>
            <a:lvl1pPr eaLnBrk="0" hangingPunct="0">
              <a:spcBef>
                <a:spcPct val="20000"/>
              </a:spcBef>
              <a:buClr>
                <a:schemeClr val="folHlink"/>
              </a:buClr>
              <a:buSzPct val="60000"/>
              <a:buFont typeface="Wingdings" panose="05000000000000000000" pitchFamily="2" charset="2"/>
              <a:buChar char="n"/>
              <a:defRPr sz="36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31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7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2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9pPr>
          </a:lstStyle>
          <a:p>
            <a:pPr eaLnBrk="1" hangingPunct="1">
              <a:spcBef>
                <a:spcPct val="0"/>
              </a:spcBef>
              <a:buClrTx/>
              <a:buSzTx/>
              <a:buFontTx/>
              <a:buNone/>
            </a:pPr>
            <a:endParaRPr lang="en-US" altLang="en-US" sz="2400">
              <a:latin typeface="Arial" panose="020B0604020202020204" pitchFamily="34" charset="0"/>
            </a:endParaRPr>
          </a:p>
        </p:txBody>
      </p:sp>
      <p:sp>
        <p:nvSpPr>
          <p:cNvPr id="9235" name="AutoShape 41"/>
          <p:cNvSpPr>
            <a:spLocks noChangeArrowheads="1"/>
          </p:cNvSpPr>
          <p:nvPr/>
        </p:nvSpPr>
        <p:spPr bwMode="auto">
          <a:xfrm>
            <a:off x="8382000" y="2438400"/>
            <a:ext cx="152400" cy="457200"/>
          </a:xfrm>
          <a:prstGeom prst="upArrow">
            <a:avLst>
              <a:gd name="adj1" fmla="val 50000"/>
              <a:gd name="adj2" fmla="val 75000"/>
            </a:avLst>
          </a:prstGeom>
          <a:solidFill>
            <a:schemeClr val="hlink"/>
          </a:solidFill>
          <a:ln w="9525">
            <a:solidFill>
              <a:schemeClr val="tx1"/>
            </a:solidFill>
            <a:miter lim="800000"/>
            <a:headEnd/>
            <a:tailEnd/>
          </a:ln>
        </p:spPr>
        <p:txBody>
          <a:bodyPr wrap="none" anchor="ctr"/>
          <a:lstStyle>
            <a:lvl1pPr eaLnBrk="0" hangingPunct="0">
              <a:spcBef>
                <a:spcPct val="20000"/>
              </a:spcBef>
              <a:buClr>
                <a:schemeClr val="folHlink"/>
              </a:buClr>
              <a:buSzPct val="60000"/>
              <a:buFont typeface="Wingdings" panose="05000000000000000000" pitchFamily="2" charset="2"/>
              <a:buChar char="n"/>
              <a:defRPr sz="36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31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7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2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9pPr>
          </a:lstStyle>
          <a:p>
            <a:pPr eaLnBrk="1" hangingPunct="1">
              <a:spcBef>
                <a:spcPct val="0"/>
              </a:spcBef>
              <a:buClrTx/>
              <a:buSzTx/>
              <a:buFontTx/>
              <a:buNone/>
            </a:pPr>
            <a:endParaRPr lang="en-US" altLang="en-US" sz="2400">
              <a:latin typeface="Arial" panose="020B0604020202020204" pitchFamily="34" charset="0"/>
            </a:endParaRPr>
          </a:p>
        </p:txBody>
      </p:sp>
      <p:sp>
        <p:nvSpPr>
          <p:cNvPr id="9236" name="AutoShape 42"/>
          <p:cNvSpPr>
            <a:spLocks noChangeArrowheads="1"/>
          </p:cNvSpPr>
          <p:nvPr/>
        </p:nvSpPr>
        <p:spPr bwMode="auto">
          <a:xfrm rot="10800000">
            <a:off x="7086600" y="2438400"/>
            <a:ext cx="152400" cy="457200"/>
          </a:xfrm>
          <a:prstGeom prst="upArrow">
            <a:avLst>
              <a:gd name="adj1" fmla="val 50000"/>
              <a:gd name="adj2" fmla="val 75000"/>
            </a:avLst>
          </a:prstGeom>
          <a:solidFill>
            <a:schemeClr val="hlink"/>
          </a:solidFill>
          <a:ln w="9525">
            <a:solidFill>
              <a:schemeClr val="tx1"/>
            </a:solidFill>
            <a:miter lim="800000"/>
            <a:headEnd/>
            <a:tailEnd/>
          </a:ln>
        </p:spPr>
        <p:txBody>
          <a:bodyPr wrap="none" anchor="ctr"/>
          <a:lstStyle>
            <a:lvl1pPr eaLnBrk="0" hangingPunct="0">
              <a:spcBef>
                <a:spcPct val="20000"/>
              </a:spcBef>
              <a:buClr>
                <a:schemeClr val="folHlink"/>
              </a:buClr>
              <a:buSzPct val="60000"/>
              <a:buFont typeface="Wingdings" panose="05000000000000000000" pitchFamily="2" charset="2"/>
              <a:buChar char="n"/>
              <a:defRPr sz="36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31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7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2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200">
                <a:solidFill>
                  <a:schemeClr val="tx1"/>
                </a:solidFill>
                <a:latin typeface="Tahoma" panose="020B0604030504040204" pitchFamily="34" charset="0"/>
              </a:defRPr>
            </a:lvl9pPr>
          </a:lstStyle>
          <a:p>
            <a:pPr eaLnBrk="1" hangingPunct="1">
              <a:spcBef>
                <a:spcPct val="0"/>
              </a:spcBef>
              <a:buClrTx/>
              <a:buSzTx/>
              <a:buFontTx/>
              <a:buNone/>
            </a:pPr>
            <a:endParaRPr lang="en-US" altLang="en-US" sz="2400">
              <a:latin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457200"/>
            <a:ext cx="7439025" cy="712788"/>
          </a:xfrm>
        </p:spPr>
        <p:txBody>
          <a:bodyPr/>
          <a:lstStyle/>
          <a:p>
            <a:pPr eaLnBrk="1" hangingPunct="1"/>
            <a:r>
              <a:rPr lang="en-US" altLang="en-US" sz="4000" b="1" smtClean="0">
                <a:latin typeface="Arial" panose="020B0604020202020204" pitchFamily="34" charset="0"/>
              </a:rPr>
              <a:t>Priming and the Naming Task</a:t>
            </a:r>
          </a:p>
        </p:txBody>
      </p:sp>
      <p:sp>
        <p:nvSpPr>
          <p:cNvPr id="10243" name="Rectangle 3"/>
          <p:cNvSpPr>
            <a:spLocks noGrp="1" noChangeArrowheads="1"/>
          </p:cNvSpPr>
          <p:nvPr>
            <p:ph type="body" idx="1"/>
          </p:nvPr>
        </p:nvSpPr>
        <p:spPr>
          <a:xfrm>
            <a:off x="762000" y="1219200"/>
            <a:ext cx="8937625" cy="5334000"/>
          </a:xfrm>
        </p:spPr>
        <p:txBody>
          <a:bodyPr/>
          <a:lstStyle/>
          <a:p>
            <a:pPr>
              <a:lnSpc>
                <a:spcPct val="90000"/>
              </a:lnSpc>
              <a:spcBef>
                <a:spcPct val="0"/>
              </a:spcBef>
            </a:pPr>
            <a:r>
              <a:rPr lang="en-US" altLang="en-US" sz="3100" smtClean="0">
                <a:latin typeface="Arial" panose="020B0604020202020204" pitchFamily="34" charset="0"/>
                <a:cs typeface="Times New Roman" panose="02020603050405020304" pitchFamily="18" charset="0"/>
              </a:rPr>
              <a:t>Shadowing task (naming) involves lexical processing, but is relatively unaffected by postlexical processing.</a:t>
            </a:r>
            <a:br>
              <a:rPr lang="en-US" altLang="en-US" sz="3100" smtClean="0">
                <a:latin typeface="Arial" panose="020B0604020202020204" pitchFamily="34" charset="0"/>
                <a:cs typeface="Times New Roman" panose="02020603050405020304" pitchFamily="18" charset="0"/>
              </a:rPr>
            </a:br>
            <a:endParaRPr lang="en-US" altLang="en-US" sz="3100" smtClean="0">
              <a:latin typeface="Arial" panose="020B0604020202020204" pitchFamily="34" charset="0"/>
              <a:cs typeface="Times New Roman" panose="02020603050405020304" pitchFamily="18" charset="0"/>
            </a:endParaRPr>
          </a:p>
          <a:p>
            <a:pPr>
              <a:lnSpc>
                <a:spcPct val="90000"/>
              </a:lnSpc>
              <a:spcBef>
                <a:spcPct val="0"/>
              </a:spcBef>
            </a:pPr>
            <a:r>
              <a:rPr lang="en-US" altLang="en-US" sz="3100" smtClean="0">
                <a:latin typeface="Arial" panose="020B0604020202020204" pitchFamily="34" charset="0"/>
                <a:cs typeface="Times New Roman" panose="02020603050405020304" pitchFamily="18" charset="0"/>
              </a:rPr>
              <a:t>Effect of having recognized the prime on recognizing the target?</a:t>
            </a:r>
            <a:br>
              <a:rPr lang="en-US" altLang="en-US" sz="3100" smtClean="0">
                <a:latin typeface="Arial" panose="020B0604020202020204" pitchFamily="34" charset="0"/>
                <a:cs typeface="Times New Roman" panose="02020603050405020304" pitchFamily="18" charset="0"/>
              </a:rPr>
            </a:br>
            <a:endParaRPr lang="en-US" altLang="en-US" sz="3100" smtClean="0">
              <a:latin typeface="Arial" panose="020B0604020202020204" pitchFamily="34" charset="0"/>
              <a:cs typeface="Times New Roman" panose="02020603050405020304" pitchFamily="18" charset="0"/>
            </a:endParaRPr>
          </a:p>
          <a:p>
            <a:pPr>
              <a:lnSpc>
                <a:spcPct val="90000"/>
              </a:lnSpc>
              <a:spcBef>
                <a:spcPct val="0"/>
              </a:spcBef>
            </a:pPr>
            <a:r>
              <a:rPr lang="en-US" altLang="en-US" sz="3100" smtClean="0">
                <a:latin typeface="Arial" panose="020B0604020202020204" pitchFamily="34" charset="0"/>
                <a:cs typeface="Times New Roman" panose="02020603050405020304" pitchFamily="18" charset="0"/>
              </a:rPr>
              <a:t>Phonological priming--assess differential levels of residual activation when manipulating phonological overlap and lexicality of prime.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457200"/>
            <a:ext cx="8961438" cy="1093788"/>
          </a:xfrm>
        </p:spPr>
        <p:txBody>
          <a:bodyPr/>
          <a:lstStyle/>
          <a:p>
            <a:pPr eaLnBrk="1" hangingPunct="1">
              <a:tabLst>
                <a:tab pos="3598863" algn="ctr"/>
              </a:tabLst>
            </a:pPr>
            <a:r>
              <a:rPr lang="en-US" altLang="en-US" sz="4000" b="1" smtClean="0">
                <a:latin typeface="Arial" panose="020B0604020202020204" pitchFamily="34" charset="0"/>
              </a:rPr>
              <a:t/>
            </a:r>
            <a:br>
              <a:rPr lang="en-US" altLang="en-US" sz="4000" b="1" smtClean="0">
                <a:latin typeface="Arial" panose="020B0604020202020204" pitchFamily="34" charset="0"/>
              </a:rPr>
            </a:br>
            <a:r>
              <a:rPr lang="en-US" altLang="en-US" sz="2800" b="1" smtClean="0">
                <a:latin typeface="Arial" panose="020B0604020202020204" pitchFamily="34" charset="0"/>
              </a:rPr>
              <a:t>Experiment 1 Stimuli</a:t>
            </a:r>
          </a:p>
        </p:txBody>
      </p:sp>
      <p:sp>
        <p:nvSpPr>
          <p:cNvPr id="11267" name="Rectangle 4"/>
          <p:cNvSpPr>
            <a:spLocks noGrp="1" noChangeArrowheads="1"/>
          </p:cNvSpPr>
          <p:nvPr>
            <p:ph type="body" idx="1"/>
          </p:nvPr>
        </p:nvSpPr>
        <p:spPr>
          <a:xfrm>
            <a:off x="533400" y="1905000"/>
            <a:ext cx="8937625" cy="4389438"/>
          </a:xfrm>
        </p:spPr>
        <p:txBody>
          <a:bodyPr/>
          <a:lstStyle/>
          <a:p>
            <a:pPr eaLnBrk="1" hangingPunct="1">
              <a:buFont typeface="Wingdings" panose="05000000000000000000" pitchFamily="2" charset="2"/>
              <a:buNone/>
              <a:tabLst>
                <a:tab pos="4578350" algn="ctr"/>
                <a:tab pos="7064375" algn="ctr"/>
              </a:tabLst>
            </a:pPr>
            <a:r>
              <a:rPr lang="en-US" altLang="en-US" sz="3200" b="1" i="1" smtClean="0">
                <a:latin typeface="Arial" panose="020B0604020202020204" pitchFamily="34" charset="0"/>
                <a:cs typeface="Times New Roman" panose="02020603050405020304" pitchFamily="18" charset="0"/>
              </a:rPr>
              <a:t>Target:  motivate</a:t>
            </a:r>
            <a:endParaRPr lang="en-US" altLang="en-US" sz="3200" smtClean="0">
              <a:latin typeface="Arial" panose="020B0604020202020204" pitchFamily="34" charset="0"/>
              <a:cs typeface="Times New Roman" panose="02020603050405020304" pitchFamily="18" charset="0"/>
            </a:endParaRPr>
          </a:p>
          <a:p>
            <a:pPr algn="ctr" eaLnBrk="1" hangingPunct="1">
              <a:buFont typeface="Wingdings" panose="05000000000000000000" pitchFamily="2" charset="2"/>
              <a:buNone/>
              <a:tabLst>
                <a:tab pos="4578350" algn="ctr"/>
                <a:tab pos="7064375" algn="ctr"/>
              </a:tabLst>
            </a:pPr>
            <a:r>
              <a:rPr lang="en-US" altLang="en-US" b="1" i="1" smtClean="0">
                <a:latin typeface="Arial" panose="020B0604020202020204" pitchFamily="34" charset="0"/>
                <a:cs typeface="Times New Roman" panose="02020603050405020304" pitchFamily="18" charset="0"/>
              </a:rPr>
              <a:t> </a:t>
            </a:r>
            <a:endParaRPr lang="en-US" altLang="en-US" smtClean="0">
              <a:latin typeface="Arial" panose="020B0604020202020204" pitchFamily="34" charset="0"/>
              <a:cs typeface="Times New Roman" panose="02020603050405020304" pitchFamily="18" charset="0"/>
            </a:endParaRPr>
          </a:p>
          <a:p>
            <a:pPr eaLnBrk="1" hangingPunct="1">
              <a:buFont typeface="Wingdings" panose="05000000000000000000" pitchFamily="2" charset="2"/>
              <a:buNone/>
              <a:tabLst>
                <a:tab pos="4578350" algn="ctr"/>
                <a:tab pos="7064375" algn="ctr"/>
              </a:tabLst>
            </a:pPr>
            <a:r>
              <a:rPr lang="en-US" altLang="en-US" b="1" i="1" u="sng" smtClean="0">
                <a:latin typeface="Arial" panose="020B0604020202020204" pitchFamily="34" charset="0"/>
                <a:cs typeface="Times New Roman" panose="02020603050405020304" pitchFamily="18" charset="0"/>
              </a:rPr>
              <a:t>	</a:t>
            </a:r>
            <a:r>
              <a:rPr lang="en-US" altLang="en-US" sz="3000" b="1" i="1" u="sng" smtClean="0">
                <a:latin typeface="Arial" panose="020B0604020202020204" pitchFamily="34" charset="0"/>
                <a:cs typeface="Times New Roman" panose="02020603050405020304" pitchFamily="18" charset="0"/>
              </a:rPr>
              <a:t>	</a:t>
            </a:r>
            <a:r>
              <a:rPr lang="en-US" altLang="en-US" sz="3000" i="1" u="sng" smtClean="0">
                <a:latin typeface="Arial" panose="020B0604020202020204" pitchFamily="34" charset="0"/>
                <a:cs typeface="Times New Roman" panose="02020603050405020304" pitchFamily="18" charset="0"/>
              </a:rPr>
              <a:t>Match	Mismatch</a:t>
            </a:r>
            <a:endParaRPr lang="en-US" altLang="en-US" sz="3000" smtClean="0">
              <a:latin typeface="Arial" panose="020B0604020202020204" pitchFamily="34" charset="0"/>
              <a:cs typeface="Times New Roman" panose="02020603050405020304" pitchFamily="18" charset="0"/>
            </a:endParaRPr>
          </a:p>
          <a:p>
            <a:pPr eaLnBrk="1" hangingPunct="1">
              <a:buFont typeface="Wingdings" panose="05000000000000000000" pitchFamily="2" charset="2"/>
              <a:buNone/>
              <a:tabLst>
                <a:tab pos="4578350" algn="ctr"/>
                <a:tab pos="7064375" algn="ctr"/>
              </a:tabLst>
            </a:pPr>
            <a:r>
              <a:rPr lang="en-US" altLang="en-US" sz="3000" i="1" smtClean="0">
                <a:latin typeface="Arial" panose="020B0604020202020204" pitchFamily="34" charset="0"/>
                <a:cs typeface="Times New Roman" panose="02020603050405020304" pitchFamily="18" charset="0"/>
              </a:rPr>
              <a:t>Early Overlap</a:t>
            </a:r>
            <a:r>
              <a:rPr lang="en-US" altLang="en-US" sz="3000" b="1" i="1" smtClean="0">
                <a:latin typeface="Arial" panose="020B0604020202020204" pitchFamily="34" charset="0"/>
                <a:cs typeface="Times New Roman" panose="02020603050405020304" pitchFamily="18" charset="0"/>
              </a:rPr>
              <a:t>	</a:t>
            </a:r>
            <a:r>
              <a:rPr lang="en-US" altLang="en-US" sz="3000" b="1" u="sng" smtClean="0">
                <a:latin typeface="Arial" panose="020B0604020202020204" pitchFamily="34" charset="0"/>
                <a:cs typeface="Times New Roman" panose="02020603050405020304" pitchFamily="18" charset="0"/>
              </a:rPr>
              <a:t>mot</a:t>
            </a:r>
            <a:r>
              <a:rPr lang="en-US" altLang="en-US" sz="3000" b="1" smtClean="0">
                <a:latin typeface="Arial" panose="020B0604020202020204" pitchFamily="34" charset="0"/>
                <a:cs typeface="Times New Roman" panose="02020603050405020304" pitchFamily="18" charset="0"/>
              </a:rPr>
              <a:t>orist	de</a:t>
            </a:r>
            <a:r>
              <a:rPr lang="en-US" altLang="en-US" sz="3000" b="1" u="sng" smtClean="0">
                <a:latin typeface="Arial" panose="020B0604020202020204" pitchFamily="34" charset="0"/>
                <a:cs typeface="Times New Roman" panose="02020603050405020304" pitchFamily="18" charset="0"/>
              </a:rPr>
              <a:t>mote</a:t>
            </a:r>
            <a:endParaRPr lang="en-US" altLang="en-US" sz="3000" u="sng" smtClean="0">
              <a:latin typeface="Arial" panose="020B0604020202020204" pitchFamily="34" charset="0"/>
              <a:cs typeface="Times New Roman" panose="02020603050405020304" pitchFamily="18" charset="0"/>
            </a:endParaRPr>
          </a:p>
          <a:p>
            <a:pPr eaLnBrk="1" hangingPunct="1">
              <a:buFont typeface="Wingdings" panose="05000000000000000000" pitchFamily="2" charset="2"/>
              <a:buNone/>
              <a:tabLst>
                <a:tab pos="4578350" algn="ctr"/>
                <a:tab pos="7064375" algn="ctr"/>
              </a:tabLst>
            </a:pPr>
            <a:r>
              <a:rPr lang="en-US" altLang="en-US" sz="3000" i="1" smtClean="0">
                <a:latin typeface="Arial" panose="020B0604020202020204" pitchFamily="34" charset="0"/>
                <a:cs typeface="Times New Roman" panose="02020603050405020304" pitchFamily="18" charset="0"/>
              </a:rPr>
              <a:t>Late Overlap</a:t>
            </a:r>
            <a:r>
              <a:rPr lang="en-US" altLang="en-US" sz="3000" b="1" i="1" smtClean="0">
                <a:latin typeface="Arial" panose="020B0604020202020204" pitchFamily="34" charset="0"/>
                <a:cs typeface="Times New Roman" panose="02020603050405020304" pitchFamily="18" charset="0"/>
              </a:rPr>
              <a:t>	</a:t>
            </a:r>
            <a:r>
              <a:rPr lang="en-US" altLang="en-US" sz="3000" b="1" smtClean="0">
                <a:latin typeface="Arial" panose="020B0604020202020204" pitchFamily="34" charset="0"/>
                <a:cs typeface="Times New Roman" panose="02020603050405020304" pitchFamily="18" charset="0"/>
              </a:rPr>
              <a:t>innov</a:t>
            </a:r>
            <a:r>
              <a:rPr lang="en-US" altLang="en-US" sz="3000" b="1" u="sng" smtClean="0">
                <a:latin typeface="Arial" panose="020B0604020202020204" pitchFamily="34" charset="0"/>
                <a:cs typeface="Times New Roman" panose="02020603050405020304" pitchFamily="18" charset="0"/>
              </a:rPr>
              <a:t>ate</a:t>
            </a:r>
            <a:r>
              <a:rPr lang="en-US" altLang="en-US" sz="3000" b="1" smtClean="0">
                <a:latin typeface="Arial" panose="020B0604020202020204" pitchFamily="34" charset="0"/>
                <a:cs typeface="Times New Roman" panose="02020603050405020304" pitchFamily="18" charset="0"/>
              </a:rPr>
              <a:t>	</a:t>
            </a:r>
            <a:r>
              <a:rPr lang="en-US" altLang="en-US" sz="3000" b="1" u="sng" smtClean="0">
                <a:latin typeface="Arial" panose="020B0604020202020204" pitchFamily="34" charset="0"/>
                <a:cs typeface="Times New Roman" panose="02020603050405020304" pitchFamily="18" charset="0"/>
              </a:rPr>
              <a:t>at</a:t>
            </a:r>
            <a:r>
              <a:rPr lang="en-US" altLang="en-US" sz="3000" b="1" smtClean="0">
                <a:latin typeface="Arial" panose="020B0604020202020204" pitchFamily="34" charset="0"/>
                <a:cs typeface="Times New Roman" panose="02020603050405020304" pitchFamily="18" charset="0"/>
              </a:rPr>
              <a:t>rium</a:t>
            </a:r>
            <a:endParaRPr lang="en-US" altLang="en-US" sz="3000" smtClean="0">
              <a:latin typeface="Arial" panose="020B0604020202020204" pitchFamily="34" charset="0"/>
              <a:cs typeface="Times New Roman" panose="02020603050405020304" pitchFamily="18" charset="0"/>
            </a:endParaRPr>
          </a:p>
          <a:p>
            <a:pPr eaLnBrk="1" hangingPunct="1">
              <a:buFont typeface="Wingdings" panose="05000000000000000000" pitchFamily="2" charset="2"/>
              <a:buNone/>
              <a:tabLst>
                <a:tab pos="4578350" algn="ctr"/>
                <a:tab pos="7064375" algn="ctr"/>
              </a:tabLst>
            </a:pPr>
            <a:r>
              <a:rPr lang="en-US" altLang="en-US" sz="3000" i="1" smtClean="0">
                <a:latin typeface="Arial" panose="020B0604020202020204" pitchFamily="34" charset="0"/>
                <a:cs typeface="Times New Roman" panose="02020603050405020304" pitchFamily="18" charset="0"/>
              </a:rPr>
              <a:t>Unrelated	</a:t>
            </a:r>
            <a:r>
              <a:rPr lang="en-US" altLang="en-US" sz="3000" b="1" smtClean="0">
                <a:latin typeface="Arial" panose="020B0604020202020204" pitchFamily="34" charset="0"/>
                <a:cs typeface="Times New Roman" panose="02020603050405020304" pitchFamily="18" charset="0"/>
              </a:rPr>
              <a:t>vocalist	vocalist</a:t>
            </a:r>
            <a:r>
              <a:rPr lang="en-US" altLang="en-US" sz="3000" smtClean="0">
                <a:latin typeface="Times" panose="02020603050405020304" pitchFamily="18" charset="0"/>
                <a:cs typeface="Times New Roman" panose="02020603050405020304" pitchFamily="18" charset="0"/>
              </a:rPr>
              <a:t>	</a:t>
            </a:r>
          </a:p>
          <a:p>
            <a:pPr eaLnBrk="1" hangingPunct="1">
              <a:tabLst>
                <a:tab pos="4578350" algn="ctr"/>
                <a:tab pos="7064375" algn="ctr"/>
              </a:tabLst>
            </a:pPr>
            <a:endParaRPr lang="en-US" altLang="en-US" sz="30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457200"/>
            <a:ext cx="8961438" cy="914400"/>
          </a:xfrm>
        </p:spPr>
        <p:txBody>
          <a:bodyPr/>
          <a:lstStyle/>
          <a:p>
            <a:pPr eaLnBrk="1" hangingPunct="1"/>
            <a:r>
              <a:rPr lang="en-US" altLang="en-US" sz="4000" b="1" dirty="0" smtClean="0">
                <a:latin typeface="Arial" panose="020B0604020202020204" pitchFamily="34" charset="0"/>
                <a:cs typeface="Times New Roman" panose="02020603050405020304" pitchFamily="18" charset="0"/>
              </a:rPr>
              <a:t>Method  </a:t>
            </a:r>
            <a:r>
              <a:rPr lang="en-US" altLang="en-US" sz="1600" b="1" dirty="0">
                <a:latin typeface="Arial" panose="020B0604020202020204" pitchFamily="34" charset="0"/>
                <a:cs typeface="Times New Roman" panose="02020603050405020304" pitchFamily="18" charset="0"/>
              </a:rPr>
              <a:t>This slide describes materials. </a:t>
            </a:r>
            <a:r>
              <a:rPr lang="en-US" altLang="en-US" sz="1600" b="1" dirty="0" smtClean="0">
                <a:latin typeface="Arial" panose="020B0604020202020204" pitchFamily="34" charset="0"/>
                <a:cs typeface="Times New Roman" panose="02020603050405020304" pitchFamily="18" charset="0"/>
              </a:rPr>
              <a:t>Note: add other slides for Participants, Design, and Procedure</a:t>
            </a:r>
            <a:endParaRPr lang="en-US" altLang="en-US" sz="4000" b="1" dirty="0" smtClean="0">
              <a:latin typeface="Arial" panose="020B0604020202020204" pitchFamily="34" charset="0"/>
              <a:cs typeface="Times New Roman" panose="02020603050405020304" pitchFamily="18" charset="0"/>
            </a:endParaRPr>
          </a:p>
        </p:txBody>
      </p:sp>
      <p:sp>
        <p:nvSpPr>
          <p:cNvPr id="13315" name="Rectangle 3"/>
          <p:cNvSpPr>
            <a:spLocks noGrp="1" noChangeArrowheads="1"/>
          </p:cNvSpPr>
          <p:nvPr>
            <p:ph type="body" idx="1"/>
          </p:nvPr>
        </p:nvSpPr>
        <p:spPr>
          <a:xfrm>
            <a:off x="1049338" y="1462088"/>
            <a:ext cx="8939212" cy="5472112"/>
          </a:xfrm>
        </p:spPr>
        <p:txBody>
          <a:bodyPr/>
          <a:lstStyle/>
          <a:p>
            <a:pPr eaLnBrk="1" hangingPunct="1">
              <a:lnSpc>
                <a:spcPct val="90000"/>
              </a:lnSpc>
            </a:pPr>
            <a:r>
              <a:rPr lang="en-US" altLang="en-US" sz="3100" dirty="0" smtClean="0">
                <a:latin typeface="Arial" panose="020B0604020202020204" pitchFamily="34" charset="0"/>
                <a:cs typeface="Times New Roman" panose="02020603050405020304" pitchFamily="18" charset="0"/>
              </a:rPr>
              <a:t> Auditory priming paradigm, 100 </a:t>
            </a:r>
            <a:r>
              <a:rPr lang="en-US" altLang="en-US" sz="3100" dirty="0" err="1" smtClean="0">
                <a:latin typeface="Arial" panose="020B0604020202020204" pitchFamily="34" charset="0"/>
                <a:cs typeface="Times New Roman" panose="02020603050405020304" pitchFamily="18" charset="0"/>
              </a:rPr>
              <a:t>ms</a:t>
            </a:r>
            <a:r>
              <a:rPr lang="en-US" altLang="en-US" sz="3100" dirty="0" smtClean="0">
                <a:latin typeface="Arial" panose="020B0604020202020204" pitchFamily="34" charset="0"/>
                <a:cs typeface="Times New Roman" panose="02020603050405020304" pitchFamily="18" charset="0"/>
              </a:rPr>
              <a:t> ISI</a:t>
            </a:r>
            <a:br>
              <a:rPr lang="en-US" altLang="en-US" sz="3100" dirty="0" smtClean="0">
                <a:latin typeface="Arial" panose="020B0604020202020204" pitchFamily="34" charset="0"/>
                <a:cs typeface="Times New Roman" panose="02020603050405020304" pitchFamily="18" charset="0"/>
              </a:rPr>
            </a:br>
            <a:endParaRPr lang="en-US" altLang="en-US" sz="3100" dirty="0" smtClean="0">
              <a:latin typeface="Arial" panose="020B0604020202020204" pitchFamily="34" charset="0"/>
              <a:cs typeface="Times New Roman" panose="02020603050405020304" pitchFamily="18" charset="0"/>
            </a:endParaRPr>
          </a:p>
          <a:p>
            <a:pPr eaLnBrk="1" hangingPunct="1">
              <a:lnSpc>
                <a:spcPct val="90000"/>
              </a:lnSpc>
            </a:pPr>
            <a:r>
              <a:rPr lang="en-US" altLang="en-US" sz="3100" dirty="0" smtClean="0">
                <a:latin typeface="Arial" panose="020B0604020202020204" pitchFamily="34" charset="0"/>
                <a:cs typeface="Times New Roman" panose="02020603050405020304" pitchFamily="18" charset="0"/>
              </a:rPr>
              <a:t>Single word shadowing (or naming) task, each list contained 8 EM, 8 EMM, 8 LM, 8 LMM, and 8 Unrelated pairs.</a:t>
            </a:r>
            <a:br>
              <a:rPr lang="en-US" altLang="en-US" sz="3100" dirty="0" smtClean="0">
                <a:latin typeface="Arial" panose="020B0604020202020204" pitchFamily="34" charset="0"/>
                <a:cs typeface="Times New Roman" panose="02020603050405020304" pitchFamily="18" charset="0"/>
              </a:rPr>
            </a:br>
            <a:endParaRPr lang="en-US" altLang="en-US" sz="3100" dirty="0" smtClean="0">
              <a:latin typeface="Arial" panose="020B0604020202020204" pitchFamily="34" charset="0"/>
              <a:cs typeface="Times New Roman" panose="02020603050405020304" pitchFamily="18" charset="0"/>
            </a:endParaRPr>
          </a:p>
          <a:p>
            <a:pPr eaLnBrk="1" hangingPunct="1">
              <a:lnSpc>
                <a:spcPct val="90000"/>
              </a:lnSpc>
            </a:pPr>
            <a:r>
              <a:rPr lang="en-US" altLang="en-US" sz="3100" dirty="0" smtClean="0">
                <a:latin typeface="Arial" panose="020B0604020202020204" pitchFamily="34" charset="0"/>
                <a:cs typeface="Times New Roman" panose="02020603050405020304" pitchFamily="18" charset="0"/>
              </a:rPr>
              <a:t>Digitally recorded stimuli (22kHz, 16-bit) using </a:t>
            </a:r>
            <a:r>
              <a:rPr lang="en-US" altLang="en-US" sz="3100" dirty="0" err="1" smtClean="0">
                <a:latin typeface="Arial" panose="020B0604020202020204" pitchFamily="34" charset="0"/>
                <a:cs typeface="Times New Roman" panose="02020603050405020304" pitchFamily="18" charset="0"/>
              </a:rPr>
              <a:t>SoundEdit</a:t>
            </a:r>
            <a:r>
              <a:rPr lang="en-US" altLang="en-US" sz="3100" dirty="0" smtClean="0">
                <a:latin typeface="Arial" panose="020B0604020202020204" pitchFamily="34" charset="0"/>
                <a:cs typeface="Times New Roman" panose="02020603050405020304" pitchFamily="18" charset="0"/>
              </a:rPr>
              <a:t> and presented via </a:t>
            </a:r>
            <a:r>
              <a:rPr lang="en-US" altLang="en-US" sz="3100" dirty="0" err="1" smtClean="0">
                <a:latin typeface="Arial" panose="020B0604020202020204" pitchFamily="34" charset="0"/>
                <a:cs typeface="Times New Roman" panose="02020603050405020304" pitchFamily="18" charset="0"/>
              </a:rPr>
              <a:t>PsyScope</a:t>
            </a:r>
            <a:r>
              <a:rPr lang="en-US" altLang="en-US" sz="3100" dirty="0" smtClean="0">
                <a:latin typeface="Arial" panose="020B0604020202020204" pitchFamily="34" charset="0"/>
                <a:cs typeface="Times New Roman" panose="02020603050405020304" pitchFamily="18" charset="0"/>
              </a:rPr>
              <a:t>.</a:t>
            </a:r>
            <a:br>
              <a:rPr lang="en-US" altLang="en-US" sz="3100" dirty="0" smtClean="0">
                <a:latin typeface="Arial" panose="020B0604020202020204" pitchFamily="34" charset="0"/>
                <a:cs typeface="Times New Roman" panose="02020603050405020304" pitchFamily="18" charset="0"/>
              </a:rPr>
            </a:br>
            <a:endParaRPr lang="en-US" altLang="en-US" sz="3100" dirty="0" smtClean="0">
              <a:latin typeface="Arial" panose="020B0604020202020204" pitchFamily="34" charset="0"/>
              <a:cs typeface="Times New Roman" panose="02020603050405020304" pitchFamily="18" charset="0"/>
            </a:endParaRPr>
          </a:p>
          <a:p>
            <a:pPr eaLnBrk="1" hangingPunct="1">
              <a:lnSpc>
                <a:spcPct val="90000"/>
              </a:lnSpc>
            </a:pPr>
            <a:r>
              <a:rPr lang="en-US" altLang="en-US" sz="3100" dirty="0" smtClean="0">
                <a:latin typeface="Arial" panose="020B0604020202020204" pitchFamily="34" charset="0"/>
                <a:cs typeface="Times New Roman" panose="02020603050405020304" pitchFamily="18" charset="0"/>
              </a:rPr>
              <a:t>Voice-activated reaction times recorded from target onset until beginning of vocal response.</a:t>
            </a:r>
          </a:p>
          <a:p>
            <a:pPr eaLnBrk="1" hangingPunct="1">
              <a:lnSpc>
                <a:spcPct val="90000"/>
              </a:lnSpc>
            </a:pPr>
            <a:endParaRPr lang="en-US" altLang="en-US" sz="31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457200"/>
            <a:ext cx="8961438" cy="1066800"/>
          </a:xfrm>
        </p:spPr>
        <p:txBody>
          <a:bodyPr/>
          <a:lstStyle/>
          <a:p>
            <a:pPr eaLnBrk="1" hangingPunct="1"/>
            <a:r>
              <a:rPr lang="en-US" altLang="en-US" sz="4000" b="1" smtClean="0">
                <a:latin typeface="Arial" panose="020B0604020202020204" pitchFamily="34" charset="0"/>
                <a:cs typeface="Times New Roman" panose="02020603050405020304" pitchFamily="18" charset="0"/>
              </a:rPr>
              <a:t>Shadowing Latencies</a:t>
            </a:r>
            <a:r>
              <a:rPr lang="en-US" altLang="en-US" smtClean="0">
                <a:latin typeface="Arial" panose="020B0604020202020204" pitchFamily="34" charset="0"/>
                <a:cs typeface="Times New Roman" panose="02020603050405020304" pitchFamily="18" charset="0"/>
              </a:rPr>
              <a:t/>
            </a:r>
            <a:br>
              <a:rPr lang="en-US" altLang="en-US" smtClean="0">
                <a:latin typeface="Arial" panose="020B0604020202020204" pitchFamily="34" charset="0"/>
                <a:cs typeface="Times New Roman" panose="02020603050405020304" pitchFamily="18" charset="0"/>
              </a:rPr>
            </a:br>
            <a:endParaRPr lang="en-US" altLang="en-US" sz="2800" b="1" smtClean="0">
              <a:latin typeface="Arial" panose="020B0604020202020204" pitchFamily="34" charset="0"/>
              <a:cs typeface="Times New Roman" panose="02020603050405020304" pitchFamily="18" charset="0"/>
            </a:endParaRPr>
          </a:p>
        </p:txBody>
      </p:sp>
      <p:graphicFrame>
        <p:nvGraphicFramePr>
          <p:cNvPr id="15363" name="Object 19"/>
          <p:cNvGraphicFramePr>
            <a:graphicFrameLocks noChangeAspect="1"/>
          </p:cNvGraphicFramePr>
          <p:nvPr/>
        </p:nvGraphicFramePr>
        <p:xfrm>
          <a:off x="1304925" y="1319213"/>
          <a:ext cx="454025" cy="1743075"/>
        </p:xfrm>
        <a:graphic>
          <a:graphicData uri="http://schemas.openxmlformats.org/presentationml/2006/ole">
            <mc:AlternateContent xmlns:mc="http://schemas.openxmlformats.org/markup-compatibility/2006">
              <mc:Choice xmlns:v="urn:schemas-microsoft-com:vml" Requires="v">
                <p:oleObj spid="_x0000_s15369" name="Chart" r:id="rId4" imgW="467089" imgH="1800692" progId="MSGraph.Chart.8">
                  <p:embed followColorScheme="full"/>
                </p:oleObj>
              </mc:Choice>
              <mc:Fallback>
                <p:oleObj name="Chart" r:id="rId4" imgW="467089" imgH="1800692" progId="MSGraph.Chart.8">
                  <p:embed followColorScheme="full"/>
                  <p:pic>
                    <p:nvPicPr>
                      <p:cNvPr id="0" name="Object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4925" y="1319213"/>
                        <a:ext cx="454025" cy="174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7"/>
          <p:cNvGraphicFramePr>
            <a:graphicFrameLocks noChangeAspect="1"/>
          </p:cNvGraphicFramePr>
          <p:nvPr>
            <p:extLst>
              <p:ext uri="{D42A27DB-BD31-4B8C-83A1-F6EECF244321}">
                <p14:modId xmlns:p14="http://schemas.microsoft.com/office/powerpoint/2010/main" val="1064718663"/>
              </p:ext>
            </p:extLst>
          </p:nvPr>
        </p:nvGraphicFramePr>
        <p:xfrm>
          <a:off x="1282227" y="1506166"/>
          <a:ext cx="7404573" cy="5301738"/>
        </p:xfrm>
        <a:graphic>
          <a:graphicData uri="http://schemas.openxmlformats.org/presentationml/2006/ole">
            <mc:AlternateContent xmlns:mc="http://schemas.openxmlformats.org/markup-compatibility/2006">
              <mc:Choice xmlns:v="urn:schemas-microsoft-com:vml" Requires="v">
                <p:oleObj spid="_x0000_s15370" name="Chart" r:id="rId6" imgW="4086454" imgH="2924556" progId="Excel.Chart.8">
                  <p:embed/>
                </p:oleObj>
              </mc:Choice>
              <mc:Fallback>
                <p:oleObj name="Chart" r:id="rId6" imgW="4086454" imgH="2924556" progId="Excel.Chart.8">
                  <p:embed/>
                  <p:pic>
                    <p:nvPicPr>
                      <p:cNvPr id="14339"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82227" y="1506166"/>
                        <a:ext cx="7404573" cy="5301738"/>
                      </a:xfrm>
                      <a:prstGeom prst="rect">
                        <a:avLst/>
                      </a:prstGeom>
                      <a:noFill/>
                      <a:ln>
                        <a:noFill/>
                      </a:ln>
                      <a:effec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1038</TotalTime>
  <Words>585</Words>
  <Application>Microsoft Office PowerPoint</Application>
  <PresentationFormat>Custom</PresentationFormat>
  <Paragraphs>72</Paragraphs>
  <Slides>12</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21" baseType="lpstr">
      <vt:lpstr>Arial Unicode MS</vt:lpstr>
      <vt:lpstr>Arial</vt:lpstr>
      <vt:lpstr>Tahoma</vt:lpstr>
      <vt:lpstr>Times</vt:lpstr>
      <vt:lpstr>Times New Roman</vt:lpstr>
      <vt:lpstr>Wingdings</vt:lpstr>
      <vt:lpstr>Blends</vt:lpstr>
      <vt:lpstr>Clip</vt:lpstr>
      <vt:lpstr>Chart</vt:lpstr>
      <vt:lpstr>Phonological Priming and Lexical Access in Spoken Word Recognition </vt:lpstr>
      <vt:lpstr>Problems</vt:lpstr>
      <vt:lpstr>Background on Activation</vt:lpstr>
      <vt:lpstr>Connectionist Models</vt:lpstr>
      <vt:lpstr>Levels of Speech Processing</vt:lpstr>
      <vt:lpstr>Priming and the Naming Task</vt:lpstr>
      <vt:lpstr> Experiment 1 Stimuli</vt:lpstr>
      <vt:lpstr>Method  This slide describes materials. Note: add other slides for Participants, Design, and Procedure</vt:lpstr>
      <vt:lpstr>Shadowing Latencies </vt:lpstr>
      <vt:lpstr>Conclusions</vt:lpstr>
      <vt:lpstr>Applications</vt:lpstr>
      <vt:lpstr>Questions?</vt:lpstr>
    </vt:vector>
  </TitlesOfParts>
  <Company>NDSU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PSYCHOLOGY</dc:creator>
  <cp:lastModifiedBy>Christine Malone</cp:lastModifiedBy>
  <cp:revision>159</cp:revision>
  <dcterms:created xsi:type="dcterms:W3CDTF">2001-10-16T20:28:17Z</dcterms:created>
  <dcterms:modified xsi:type="dcterms:W3CDTF">2017-11-21T14:54:14Z</dcterms:modified>
</cp:coreProperties>
</file>