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5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672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180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72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818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13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401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833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82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267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284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06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18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2FD69-7C53-4DBC-B9DD-87F564DB83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299" y="1679567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Effects of Attractiveness on Guilt Perception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E32F82-199B-4520-9B86-2077E91D38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299" y="4615291"/>
            <a:ext cx="8915399" cy="1126283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First </a:t>
            </a:r>
            <a:r>
              <a:rPr lang="en-US" dirty="0"/>
              <a:t>M</a:t>
            </a:r>
            <a:r>
              <a:rPr lang="en-US" sz="2400" dirty="0" smtClean="0"/>
              <a:t>. </a:t>
            </a:r>
            <a:r>
              <a:rPr lang="en-US" sz="2400" smtClean="0"/>
              <a:t>Last</a:t>
            </a:r>
            <a:endParaRPr lang="en-US" sz="2400" dirty="0"/>
          </a:p>
          <a:p>
            <a:pPr algn="ctr"/>
            <a:r>
              <a:rPr lang="en-US" sz="2400" dirty="0"/>
              <a:t>Minnesota State University Moorhead</a:t>
            </a:r>
          </a:p>
        </p:txBody>
      </p:sp>
    </p:spTree>
    <p:extLst>
      <p:ext uri="{BB962C8B-B14F-4D97-AF65-F5344CB8AC3E}">
        <p14:creationId xmlns:p14="http://schemas.microsoft.com/office/powerpoint/2010/main" val="4221968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99820-BCDA-46FD-B512-7D8CA6279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Male Suspects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5439C7-8FF1-4BA8-9748-76CA11911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2322095"/>
            <a:ext cx="4655820" cy="32727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2BD114-1BD5-4904-8D1A-BD939D7FF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860" y="2322095"/>
            <a:ext cx="4655820" cy="327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67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7111F-B164-4954-B99E-A016636C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Crime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00D51-48B9-4522-8113-4F323A86B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“On March 13</a:t>
            </a:r>
            <a:r>
              <a:rPr lang="en-US" sz="3200" baseline="30000" dirty="0"/>
              <a:t>th</a:t>
            </a:r>
            <a:r>
              <a:rPr lang="en-US" sz="3200" dirty="0"/>
              <a:t>, 2018, at approximately 21:38, one unidentified male entered a Tesoro convenience store and stole $368 from the register at gunpoint...witness described the suspect as white, wearing a black hoodie, jeans and a black ski-mask”</a:t>
            </a:r>
          </a:p>
        </p:txBody>
      </p:sp>
    </p:spTree>
    <p:extLst>
      <p:ext uri="{BB962C8B-B14F-4D97-AF65-F5344CB8AC3E}">
        <p14:creationId xmlns:p14="http://schemas.microsoft.com/office/powerpoint/2010/main" val="2300124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2C603-C28F-4AEF-AFE1-77F3BAB16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3F892-E7B7-4D33-90BC-FE3CB2E4D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Told instructions and asked to fill out a brief demographic survey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Testing will take place on 3</a:t>
            </a:r>
            <a:r>
              <a:rPr lang="en-US" sz="3200" baseline="30000" dirty="0"/>
              <a:t>rd</a:t>
            </a:r>
            <a:r>
              <a:rPr lang="en-US" sz="3200" dirty="0"/>
              <a:t> floor Bridges Hall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Participants will be tested one at a time in a private room with the researcher absent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Participants will be randomly assigned to each of the two suspect gender conditions to complete first before given the other condition next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Participants will be instructed to Read crime report first, then view faces and assign a guilty title to one of the two faces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Debriefed, answer any questions, give blue slip, and thank them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86522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139F0-689C-4674-9EF3-EC4B180A3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Proposed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5C70B-0C13-47F6-AECA-A269C21D1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Descriptive Statistics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Guilty = a value of 1 assigned to the image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 Not guilty = a value of 0 assigned to the image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 The mean and sum of results for each condition and level of the independent variables will be obtained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Inferential Statistics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 Two-way within subjects ANOVA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 Chi-square test for independence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53079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C73EEF-9CB9-45E7-8AFC-89C6A3D9A40D}"/>
              </a:ext>
            </a:extLst>
          </p:cNvPr>
          <p:cNvSpPr txBox="1"/>
          <p:nvPr/>
        </p:nvSpPr>
        <p:spPr>
          <a:xfrm>
            <a:off x="2326105" y="1982450"/>
            <a:ext cx="75397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+mj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904739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38B94-08F0-49CB-8906-17A7E0EBF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52C7F-EC17-4B6D-AF1B-29785141A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How do people determine “who looks guilty”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How are first impressions influenced by attractiveness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How does attraction and its associated positive traits influence guilt perception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How does determination of guilt change when faced with a choice between attractive and unattractive</a:t>
            </a:r>
          </a:p>
        </p:txBody>
      </p:sp>
    </p:spTree>
    <p:extLst>
      <p:ext uri="{BB962C8B-B14F-4D97-AF65-F5344CB8AC3E}">
        <p14:creationId xmlns:p14="http://schemas.microsoft.com/office/powerpoint/2010/main" val="2594319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F08-5C9D-4301-8173-C1BB18A08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Background - Theories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BE342-F980-491E-A20A-264B0867D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789920" cy="4346519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“What is Beautiful is Good”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/>
              <a:t>Dion, </a:t>
            </a:r>
            <a:r>
              <a:rPr lang="en-US" sz="2600" dirty="0" err="1"/>
              <a:t>Berscheid</a:t>
            </a:r>
            <a:r>
              <a:rPr lang="en-US" sz="2600" dirty="0"/>
              <a:t> &amp; </a:t>
            </a:r>
            <a:r>
              <a:rPr lang="en-US" sz="2600" dirty="0" err="1"/>
              <a:t>Walster</a:t>
            </a:r>
            <a:r>
              <a:rPr lang="en-US" sz="2600" dirty="0"/>
              <a:t>, 1971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Attractiveness Bias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/>
              <a:t>Stereotype that attractive individuals are also good people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/>
              <a:t>Present in other countries and is similar between cultures (Olson &amp; </a:t>
            </a:r>
            <a:r>
              <a:rPr lang="en-US" sz="2600" dirty="0" err="1"/>
              <a:t>Marshuetz</a:t>
            </a:r>
            <a:r>
              <a:rPr lang="en-US" sz="2600" dirty="0"/>
              <a:t>, 2005)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/>
              <a:t>Has a direct relationship to social ideals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/>
              <a:t>Exists  between both male and females (</a:t>
            </a:r>
            <a:r>
              <a:rPr lang="en-US" sz="2600" dirty="0" err="1"/>
              <a:t>Talamas</a:t>
            </a:r>
            <a:r>
              <a:rPr lang="en-US" sz="2600" dirty="0"/>
              <a:t>, </a:t>
            </a:r>
            <a:r>
              <a:rPr lang="en-US" sz="2600" dirty="0" err="1"/>
              <a:t>Mavor</a:t>
            </a:r>
            <a:r>
              <a:rPr lang="en-US" sz="2600" dirty="0"/>
              <a:t> &amp; Perret, 2016)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/>
              <a:t>Reliant on first impressions and resulting judgements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Reverse Attribution Bias</a:t>
            </a:r>
          </a:p>
        </p:txBody>
      </p:sp>
    </p:spTree>
    <p:extLst>
      <p:ext uri="{BB962C8B-B14F-4D97-AF65-F5344CB8AC3E}">
        <p14:creationId xmlns:p14="http://schemas.microsoft.com/office/powerpoint/2010/main" val="2720532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1FB08-ACF0-4C1F-BAD0-84E41D36C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Background – First Impressions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CD8F3-3FEB-4786-BD23-0789CF84A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</a:t>
            </a:r>
            <a:r>
              <a:rPr lang="en-US" sz="3200" dirty="0"/>
              <a:t>Physical attractiveness serves as a cue to the health, level of genetic fitness, and fertility of potential partners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 err="1"/>
              <a:t>Agthe</a:t>
            </a:r>
            <a:r>
              <a:rPr lang="en-US" sz="2600" dirty="0"/>
              <a:t>, Strobel, </a:t>
            </a:r>
            <a:r>
              <a:rPr lang="en-US" sz="2600" dirty="0" err="1"/>
              <a:t>Sporrle</a:t>
            </a:r>
            <a:r>
              <a:rPr lang="en-US" sz="2600" dirty="0"/>
              <a:t>, </a:t>
            </a:r>
            <a:r>
              <a:rPr lang="en-US" sz="2600" dirty="0" err="1"/>
              <a:t>Pfundmair</a:t>
            </a:r>
            <a:r>
              <a:rPr lang="en-US" sz="2600" dirty="0"/>
              <a:t> &amp; </a:t>
            </a:r>
            <a:r>
              <a:rPr lang="en-US" sz="2600" dirty="0" err="1"/>
              <a:t>Maner</a:t>
            </a:r>
            <a:r>
              <a:rPr lang="en-US" sz="2600" dirty="0"/>
              <a:t>, 2016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Attractiveness is the most accessible characteristic when forming first impressions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/>
              <a:t>Dion, </a:t>
            </a:r>
            <a:r>
              <a:rPr lang="en-US" sz="2600" dirty="0" err="1"/>
              <a:t>Berschied</a:t>
            </a:r>
            <a:r>
              <a:rPr lang="en-US" sz="2600" dirty="0"/>
              <a:t> &amp; </a:t>
            </a:r>
            <a:r>
              <a:rPr lang="en-US" sz="2600" dirty="0" err="1"/>
              <a:t>Walster</a:t>
            </a:r>
            <a:r>
              <a:rPr lang="en-US" sz="2600" dirty="0"/>
              <a:t>, 1971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Attractiveness and other survival like traits (Dominance, warmth, threat) are determined in as little as 39ms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/>
              <a:t>Bar, Neta &amp; Linz, 2006</a:t>
            </a:r>
          </a:p>
        </p:txBody>
      </p:sp>
    </p:spTree>
    <p:extLst>
      <p:ext uri="{BB962C8B-B14F-4D97-AF65-F5344CB8AC3E}">
        <p14:creationId xmlns:p14="http://schemas.microsoft.com/office/powerpoint/2010/main" val="352874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AF41F-87BE-4DE7-A9F1-FA7A64CC0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– Guilt Perception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141AF-B369-4AE3-A815-119315729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Attractive people are assigned other positive traits such as trustworthiness and honesty while </a:t>
            </a:r>
            <a:r>
              <a:rPr lang="en-US" sz="3200" dirty="0" err="1"/>
              <a:t>unattractice</a:t>
            </a:r>
            <a:r>
              <a:rPr lang="en-US" sz="3200" dirty="0"/>
              <a:t> individuals are not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err="1"/>
              <a:t>Sigall</a:t>
            </a:r>
            <a:r>
              <a:rPr lang="en-US" sz="3200" dirty="0"/>
              <a:t> &amp; </a:t>
            </a:r>
            <a:r>
              <a:rPr lang="en-US" sz="3200" dirty="0" err="1"/>
              <a:t>Ostrove</a:t>
            </a:r>
            <a:r>
              <a:rPr lang="en-US" sz="3200" dirty="0"/>
              <a:t> (1975)  study found that attractive people are liked significantly more than unattractive people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Leventhal &amp; </a:t>
            </a:r>
            <a:r>
              <a:rPr lang="en-US" sz="3200" dirty="0" err="1"/>
              <a:t>Krate</a:t>
            </a:r>
            <a:r>
              <a:rPr lang="en-US" sz="3200" dirty="0"/>
              <a:t> (1977) study found attractive defendants were found guilty less often than unattractive defendants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Gap in research – no side by side comparisons have been done </a:t>
            </a:r>
          </a:p>
        </p:txBody>
      </p:sp>
    </p:spTree>
    <p:extLst>
      <p:ext uri="{BB962C8B-B14F-4D97-AF65-F5344CB8AC3E}">
        <p14:creationId xmlns:p14="http://schemas.microsoft.com/office/powerpoint/2010/main" val="3180662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3A4F1-DAA6-4286-9740-4B6F2903A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Hypotheses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E99E0-F90E-4855-B2DA-3565CE335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Unattractive suspects will be chosen as guilty significantly more often than attractive suspects when compared side by side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Participant gender compared to suspect gender will influence how strong the attractiveness bias is, with same-sex participants and suspects showing weaker bias effects than opposite-sex participants and suspects</a:t>
            </a:r>
          </a:p>
        </p:txBody>
      </p:sp>
    </p:spTree>
    <p:extLst>
      <p:ext uri="{BB962C8B-B14F-4D97-AF65-F5344CB8AC3E}">
        <p14:creationId xmlns:p14="http://schemas.microsoft.com/office/powerpoint/2010/main" val="902132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003E2-F683-44CF-8FA4-3AA5E493A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Participants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55249-D6DD-4989-A0A4-CFDC59305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50 or more MSUM undergraduate psychology students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/>
              <a:t>(18-56 years old)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Volunteer based recruitment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/>
              <a:t>Sign up sheet 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/>
              <a:t>Blue slip and extra credit incentive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All participants will be treated according to the American Psychological Association (APA) standards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4638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011B6-F7CC-4EFC-9408-220F51C6F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0E271-EA40-412D-B3C7-3B368CEEB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A 2(gender of the suspect) by 2 (attractiveness condition) within subjects factorial design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Each independent variable has 2 levels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/>
              <a:t>Gender of suspect: Male or Female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/>
              <a:t>Attractiveness condition: Attractive or Unattractive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Dependent measure is the participants choice between the attractive and unattractive suspect as guilty</a:t>
            </a:r>
          </a:p>
        </p:txBody>
      </p:sp>
    </p:spTree>
    <p:extLst>
      <p:ext uri="{BB962C8B-B14F-4D97-AF65-F5344CB8AC3E}">
        <p14:creationId xmlns:p14="http://schemas.microsoft.com/office/powerpoint/2010/main" val="545271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898BC-B565-4F00-B83D-39528F704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6C2FE-B9C2-4AA0-BD17-589D8617B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A pair of colored images of either 2 Caucasian males or 2 Caucasian females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Each pair will consist of 1 attractive suspect and 1 unattractive suspect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A Crime report summarizing an armed robbery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All materials will be exactly the same for each participant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Each conditions material will be presented in a manila file folder</a:t>
            </a:r>
          </a:p>
        </p:txBody>
      </p:sp>
    </p:spTree>
    <p:extLst>
      <p:ext uri="{BB962C8B-B14F-4D97-AF65-F5344CB8AC3E}">
        <p14:creationId xmlns:p14="http://schemas.microsoft.com/office/powerpoint/2010/main" val="28559221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1277</TotalTime>
  <Words>708</Words>
  <Application>Microsoft Office PowerPoint</Application>
  <PresentationFormat>Widescreen</PresentationFormat>
  <Paragraphs>71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Retrospect</vt:lpstr>
      <vt:lpstr>Effects of Attractiveness on Guilt Perception</vt:lpstr>
      <vt:lpstr>Problems</vt:lpstr>
      <vt:lpstr>Background - Theories</vt:lpstr>
      <vt:lpstr>Background – First Impressions</vt:lpstr>
      <vt:lpstr>Background – Guilt Perception</vt:lpstr>
      <vt:lpstr>Hypotheses</vt:lpstr>
      <vt:lpstr>Participants</vt:lpstr>
      <vt:lpstr>Design</vt:lpstr>
      <vt:lpstr>Materials</vt:lpstr>
      <vt:lpstr>Male Suspects</vt:lpstr>
      <vt:lpstr>Crime Report</vt:lpstr>
      <vt:lpstr>Procedure</vt:lpstr>
      <vt:lpstr>Proposed Results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Attractiveness on Guilt Perception</dc:title>
  <dc:creator>Hanna Wiersma</dc:creator>
  <cp:lastModifiedBy>Christine Malone</cp:lastModifiedBy>
  <cp:revision>15</cp:revision>
  <dcterms:created xsi:type="dcterms:W3CDTF">2018-05-03T01:53:28Z</dcterms:created>
  <dcterms:modified xsi:type="dcterms:W3CDTF">2021-04-07T21:06:00Z</dcterms:modified>
</cp:coreProperties>
</file>