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4"/>
  </p:notesMasterIdLst>
  <p:handoutMasterIdLst>
    <p:handoutMasterId r:id="rId25"/>
  </p:handoutMasterIdLst>
  <p:sldIdLst>
    <p:sldId id="257" r:id="rId2"/>
    <p:sldId id="280" r:id="rId3"/>
    <p:sldId id="289" r:id="rId4"/>
    <p:sldId id="281" r:id="rId5"/>
    <p:sldId id="292" r:id="rId6"/>
    <p:sldId id="291" r:id="rId7"/>
    <p:sldId id="293" r:id="rId8"/>
    <p:sldId id="308" r:id="rId9"/>
    <p:sldId id="294" r:id="rId10"/>
    <p:sldId id="300" r:id="rId11"/>
    <p:sldId id="296" r:id="rId12"/>
    <p:sldId id="297" r:id="rId13"/>
    <p:sldId id="298" r:id="rId14"/>
    <p:sldId id="286" r:id="rId15"/>
    <p:sldId id="303" r:id="rId16"/>
    <p:sldId id="304" r:id="rId17"/>
    <p:sldId id="306" r:id="rId18"/>
    <p:sldId id="305" r:id="rId19"/>
    <p:sldId id="309" r:id="rId20"/>
    <p:sldId id="287" r:id="rId21"/>
    <p:sldId id="310" r:id="rId22"/>
    <p:sldId id="30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6387" autoAdjust="0"/>
  </p:normalViewPr>
  <p:slideViewPr>
    <p:cSldViewPr>
      <p:cViewPr varScale="1">
        <p:scale>
          <a:sx n="64" d="100"/>
          <a:sy n="64" d="100"/>
        </p:scale>
        <p:origin x="15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7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1656" y="-8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9F5D4-058D-443C-B329-EC12352333CB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C899F-8E58-43FA-B69C-EBB22233F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998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CD33D-B654-47F4-8048-0F2D4107FF95}" type="datetimeFigureOut">
              <a:rPr lang="en-US" smtClean="0"/>
              <a:t>10/26/2018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D695A-58AB-42E9-AE9C-D041BD2F4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20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B1768B-3959-44A2-98E9-1DEF05CB2FB9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590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10.1 An Overview of Research Designs for the Nonexperimental and Quasi-Experimental Research Strategies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D695A-58AB-42E9-AE9C-D041BD2F4C8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94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10.3 The General Structure of a Nonequivalent Group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D695A-58AB-42E9-AE9C-D041BD2F4C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98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D695A-58AB-42E9-AE9C-D041BD2F4C8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931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10.6 A Time Series Study with Multiple Observations Before and After Treatment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D695A-58AB-42E9-AE9C-D041BD2F4C8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390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D695A-58AB-42E9-AE9C-D041BD2F4C8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D695A-58AB-42E9-AE9C-D041BD2F4C8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519198" y="2514600"/>
            <a:ext cx="3200400" cy="1143000"/>
          </a:xfrm>
        </p:spPr>
        <p:txBody>
          <a:bodyPr/>
          <a:lstStyle>
            <a:lvl1pPr algn="r">
              <a:defRPr sz="11500">
                <a:solidFill>
                  <a:srgbClr val="0070C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 err="1" smtClean="0"/>
              <a:t>ch</a:t>
            </a: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895600" y="3886200"/>
            <a:ext cx="5823999" cy="2590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800" b="1" baseline="0">
                <a:solidFill>
                  <a:srgbClr val="286F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69100" cy="192024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304800" y="187636"/>
            <a:ext cx="8229600" cy="150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en-US" sz="36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Methods for the Behavioral Sciences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5e</a:t>
            </a:r>
            <a:r>
              <a:rPr lang="en-US" sz="3600" b="1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algn="l" eaLnBrk="1" hangingPunct="1"/>
            <a:r>
              <a:rPr lang="en-US" sz="2800" b="1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GRAVETTER</a:t>
            </a:r>
            <a:r>
              <a:rPr lang="en-US" sz="2800" b="1" spc="2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| FORZANO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5100" y="6324600"/>
            <a:ext cx="46230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©  2016 Cengage Learning. All Rights Reserved.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920240"/>
            <a:ext cx="9144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803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76574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0" y="1276574"/>
            <a:ext cx="9144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3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7657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2"/>
            <a:r>
              <a:rPr lang="en-US" dirty="0" smtClean="0"/>
              <a:t>Click to edit Master text styles</a:t>
            </a:r>
          </a:p>
          <a:p>
            <a:pPr lvl="3"/>
            <a:r>
              <a:rPr lang="en-US" dirty="0" smtClean="0"/>
              <a:t>Second level</a:t>
            </a:r>
          </a:p>
          <a:p>
            <a:pPr lvl="4"/>
            <a:r>
              <a:rPr lang="en-US" dirty="0" smtClean="0"/>
              <a:t>Third level</a:t>
            </a:r>
          </a:p>
          <a:p>
            <a:pPr lvl="5"/>
            <a:r>
              <a:rPr lang="en-US" dirty="0" smtClean="0"/>
              <a:t>Fourth level</a:t>
            </a:r>
          </a:p>
          <a:p>
            <a:pPr lvl="6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76574"/>
            <a:ext cx="9144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9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76574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1258962"/>
            <a:ext cx="9144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59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7657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276574"/>
            <a:ext cx="9144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1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7657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1276574"/>
            <a:ext cx="9144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4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57800" y="2474986"/>
            <a:ext cx="3200400" cy="1143000"/>
          </a:xfrm>
        </p:spPr>
        <p:txBody>
          <a:bodyPr/>
          <a:lstStyle>
            <a:lvl1pPr algn="r">
              <a:defRPr sz="11500">
                <a:solidFill>
                  <a:srgbClr val="0070C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 err="1" smtClean="0"/>
              <a:t>ch</a:t>
            </a: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590800" y="3886200"/>
            <a:ext cx="5823999" cy="2590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800" b="1" baseline="0">
                <a:solidFill>
                  <a:srgbClr val="286FB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1920240"/>
            <a:ext cx="91440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69100" cy="192024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304800" y="187636"/>
            <a:ext cx="8229600" cy="150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</a:t>
            </a:r>
            <a:r>
              <a:rPr lang="en-US" sz="3600" b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Methods for the Behavioral Sciences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5e</a:t>
            </a:r>
            <a:r>
              <a:rPr lang="en-US" sz="3600" b="1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algn="l" eaLnBrk="1" hangingPunct="1"/>
            <a:r>
              <a:rPr lang="en-US" sz="2800" b="1" spc="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GRAVETTER</a:t>
            </a:r>
            <a:r>
              <a:rPr lang="en-US" sz="2800" b="1" spc="2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| FORZANO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5264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5100" y="6324600"/>
            <a:ext cx="4089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ＭＳ Ｐゴシック" charset="-128"/>
              </a:rPr>
              <a:t>©  2016 Cengage Learning.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5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fontAlgn="base">
        <a:spcBef>
          <a:spcPts val="9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fontAlgn="base">
        <a:spcBef>
          <a:spcPts val="9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fontAlgn="base">
        <a:spcBef>
          <a:spcPts val="9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fontAlgn="base">
        <a:spcBef>
          <a:spcPts val="9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fontAlgn="base">
        <a:spcBef>
          <a:spcPts val="9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microsoft.com/office/2007/relationships/hdphoto" Target="../media/hdphoto3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921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The Nonexperimental and Quasi-Experimental Strategies</a:t>
            </a:r>
          </a:p>
        </p:txBody>
      </p:sp>
    </p:spTree>
    <p:extLst>
      <p:ext uri="{BB962C8B-B14F-4D97-AF65-F5344CB8AC3E}">
        <p14:creationId xmlns:p14="http://schemas.microsoft.com/office/powerpoint/2010/main" val="9954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Pre-post designs</a:t>
            </a:r>
          </a:p>
          <a:p>
            <a:pPr lvl="1"/>
            <a:r>
              <a:rPr lang="en-US" dirty="0" smtClean="0"/>
              <a:t>Threats to internal validity</a:t>
            </a:r>
          </a:p>
          <a:p>
            <a:pPr lvl="2"/>
            <a:r>
              <a:rPr lang="en-US" dirty="0" smtClean="0"/>
              <a:t>History</a:t>
            </a:r>
          </a:p>
          <a:p>
            <a:pPr lvl="2"/>
            <a:r>
              <a:rPr lang="en-US" dirty="0" smtClean="0"/>
              <a:t>Instrumentation</a:t>
            </a:r>
          </a:p>
          <a:p>
            <a:pPr lvl="2"/>
            <a:r>
              <a:rPr lang="en-US" dirty="0" smtClean="0"/>
              <a:t>Testing effects</a:t>
            </a:r>
          </a:p>
          <a:p>
            <a:pPr lvl="2"/>
            <a:r>
              <a:rPr lang="en-US" dirty="0" smtClean="0"/>
              <a:t>Maturation</a:t>
            </a:r>
          </a:p>
          <a:p>
            <a:pPr lvl="2"/>
            <a:r>
              <a:rPr lang="en-US" dirty="0" smtClean="0"/>
              <a:t>Statistical regression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10.3 Within-Subjects Nonexperimental and Quasi-Experimental Designs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90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pretest-posttest design: a research </a:t>
            </a:r>
            <a:r>
              <a:rPr lang="en-US" dirty="0"/>
              <a:t>study in which a series of observations is made over time for one group of </a:t>
            </a:r>
            <a:r>
              <a:rPr lang="en-US" dirty="0" smtClean="0"/>
              <a:t>participants</a:t>
            </a:r>
          </a:p>
          <a:p>
            <a:pPr lvl="1"/>
            <a:r>
              <a:rPr lang="en-US" dirty="0" smtClean="0"/>
              <a:t>There is no attempt to control the many threats that exist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Nonexperimental Pre-Post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time-series design has a series of observations for each participant before a treatment or event and a series of observations after the treatment or </a:t>
            </a:r>
            <a:r>
              <a:rPr lang="en-US" dirty="0" smtClean="0"/>
              <a:t>event</a:t>
            </a:r>
          </a:p>
          <a:p>
            <a:pPr lvl="1"/>
            <a:r>
              <a:rPr lang="en-US" dirty="0" smtClean="0"/>
              <a:t>Treatment: a </a:t>
            </a:r>
            <a:r>
              <a:rPr lang="en-US" dirty="0"/>
              <a:t>manipulation administered by the </a:t>
            </a:r>
            <a:r>
              <a:rPr lang="en-US" dirty="0" smtClean="0"/>
              <a:t>researcher</a:t>
            </a:r>
          </a:p>
          <a:p>
            <a:pPr lvl="1"/>
            <a:r>
              <a:rPr lang="en-US" dirty="0" smtClean="0"/>
              <a:t>Event: an </a:t>
            </a:r>
            <a:r>
              <a:rPr lang="en-US" dirty="0"/>
              <a:t>outside </a:t>
            </a:r>
            <a:r>
              <a:rPr lang="en-US" dirty="0" smtClean="0"/>
              <a:t>occurrence </a:t>
            </a:r>
            <a:r>
              <a:rPr lang="en-US" dirty="0"/>
              <a:t>that is not controlled or manipulated by the </a:t>
            </a:r>
            <a:r>
              <a:rPr lang="en-US" dirty="0" smtClean="0"/>
              <a:t>researcher</a:t>
            </a:r>
          </a:p>
          <a:p>
            <a:pPr lvl="1"/>
            <a:r>
              <a:rPr lang="en-US" dirty="0" smtClean="0"/>
              <a:t>The researcher can minimize most threats to internal validity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Quasi-Experimental Pre-Post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3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Single-Case Applications of Time-Series Designs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Possible </a:t>
            </a:r>
            <a:r>
              <a:rPr lang="en-US" dirty="0"/>
              <a:t>to see the trend in the data that existed before the treatment was administered and that continues after the treatment</a:t>
            </a:r>
          </a:p>
          <a:p>
            <a:endParaRPr lang="en-US" dirty="0"/>
          </a:p>
        </p:txBody>
      </p:sp>
      <p:pic>
        <p:nvPicPr>
          <p:cNvPr id="3074" name="Picture 2" descr="Figure 10.6 A Time Series Study with Multiple Observations Before and After Treatment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5600"/>
            <a:ext cx="438072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3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Nonexperimental developmental research designs</a:t>
            </a:r>
          </a:p>
          <a:p>
            <a:pPr lvl="1"/>
            <a:r>
              <a:rPr lang="en-US" dirty="0" smtClean="0"/>
              <a:t>The cross-sectional developmental research design uses different groups of individuals</a:t>
            </a:r>
          </a:p>
          <a:p>
            <a:pPr lvl="2"/>
            <a:r>
              <a:rPr lang="en-US" dirty="0" smtClean="0"/>
              <a:t>Each group represents a different age</a:t>
            </a:r>
          </a:p>
          <a:p>
            <a:pPr lvl="1"/>
            <a:r>
              <a:rPr lang="en-US" dirty="0" smtClean="0"/>
              <a:t>The different groups are measured  at one point in time and then compared</a:t>
            </a:r>
          </a:p>
          <a:p>
            <a:pPr lvl="1"/>
            <a:r>
              <a:rPr lang="en-US" dirty="0" smtClean="0"/>
              <a:t>This design is an example of a between-subjects nonexperimental design (a nonequivalent group design)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10.4 Developmental Research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Strengths:</a:t>
            </a:r>
          </a:p>
          <a:p>
            <a:pPr lvl="1"/>
            <a:r>
              <a:rPr lang="en-US" dirty="0" smtClean="0"/>
              <a:t>Data can be collected in a short period of time</a:t>
            </a:r>
          </a:p>
          <a:p>
            <a:pPr lvl="2"/>
            <a:r>
              <a:rPr lang="en-US" dirty="0"/>
              <a:t>Researcher can observe how behavior changes as people age without waiting for subjects to grow older</a:t>
            </a:r>
          </a:p>
          <a:p>
            <a:r>
              <a:rPr lang="en-US" dirty="0" smtClean="0"/>
              <a:t>Weaknesses:</a:t>
            </a:r>
          </a:p>
          <a:p>
            <a:pPr lvl="1"/>
            <a:r>
              <a:rPr lang="en-US" dirty="0" smtClean="0"/>
              <a:t>Factors other than age may differentiate groups</a:t>
            </a:r>
          </a:p>
          <a:p>
            <a:pPr lvl="2"/>
            <a:r>
              <a:rPr lang="en-US" dirty="0" smtClean="0"/>
              <a:t>Cohort effects</a:t>
            </a:r>
          </a:p>
          <a:p>
            <a:pPr lvl="2"/>
            <a:r>
              <a:rPr lang="en-US" dirty="0" smtClean="0"/>
              <a:t>Generation effects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Strengths and Weaknesses of the Cross-Sectional Developmental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08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measuring a variable in the same group of individuals over a period of time</a:t>
            </a:r>
          </a:p>
          <a:p>
            <a:pPr lvl="1"/>
            <a:r>
              <a:rPr lang="en-US" dirty="0" smtClean="0"/>
              <a:t>An example of a within-subjects nonexperimental design (a one-group pretest-posttest design)</a:t>
            </a:r>
          </a:p>
          <a:p>
            <a:r>
              <a:rPr lang="en-US" dirty="0" smtClean="0"/>
              <a:t>A set of observations is followed by a period of development or aging, then another set of observations</a:t>
            </a:r>
          </a:p>
          <a:p>
            <a:pPr lvl="1"/>
            <a:r>
              <a:rPr lang="en-US" dirty="0" smtClean="0"/>
              <a:t>Differences between observations define the effects of development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Longitudinal Developmental Research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Compares </a:t>
            </a:r>
            <a:r>
              <a:rPr lang="en-US" dirty="0"/>
              <a:t>the results obtained from </a:t>
            </a:r>
            <a:r>
              <a:rPr lang="en-US" dirty="0" smtClean="0"/>
              <a:t>separate samples (</a:t>
            </a:r>
            <a:r>
              <a:rPr lang="en-US" dirty="0"/>
              <a:t>like a cross-sectional design) that  were obtained at different </a:t>
            </a:r>
            <a:r>
              <a:rPr lang="en-US" dirty="0" smtClean="0"/>
              <a:t>times </a:t>
            </a:r>
            <a:r>
              <a:rPr lang="en-US" dirty="0"/>
              <a:t>(like a longitudinal design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Examines </a:t>
            </a:r>
            <a:r>
              <a:rPr lang="en-US" dirty="0"/>
              <a:t>the development of phenomena other </a:t>
            </a:r>
            <a:r>
              <a:rPr lang="en-US" dirty="0" smtClean="0"/>
              <a:t>than individual aging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Cross-Sectional Longitudinal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Longitudinal</a:t>
            </a:r>
          </a:p>
          <a:p>
            <a:pPr lvl="1"/>
            <a:r>
              <a:rPr lang="en-US" dirty="0" smtClean="0"/>
              <a:t>Strengths</a:t>
            </a:r>
          </a:p>
          <a:p>
            <a:pPr lvl="2"/>
            <a:r>
              <a:rPr lang="en-US" dirty="0" smtClean="0"/>
              <a:t>No cohort  or generation effects</a:t>
            </a:r>
          </a:p>
          <a:p>
            <a:pPr lvl="2"/>
            <a:r>
              <a:rPr lang="en-US" dirty="0" smtClean="0"/>
              <a:t>Assesses individual behavioral changes</a:t>
            </a:r>
          </a:p>
          <a:p>
            <a:pPr lvl="1"/>
            <a:r>
              <a:rPr lang="en-US" dirty="0" smtClean="0"/>
              <a:t>Weaknesses</a:t>
            </a:r>
          </a:p>
          <a:p>
            <a:pPr lvl="2"/>
            <a:r>
              <a:rPr lang="en-US" dirty="0" smtClean="0"/>
              <a:t>Time-consuming</a:t>
            </a:r>
          </a:p>
          <a:p>
            <a:pPr lvl="2"/>
            <a:r>
              <a:rPr lang="en-US" dirty="0" smtClean="0"/>
              <a:t>Participant dropout may create bias</a:t>
            </a:r>
          </a:p>
          <a:p>
            <a:pPr lvl="2"/>
            <a:r>
              <a:rPr lang="en-US" dirty="0" smtClean="0"/>
              <a:t>Potential  for practice effects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and Weaknesses of Longitudinal Research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Cross-sectional</a:t>
            </a:r>
          </a:p>
          <a:p>
            <a:pPr lvl="1"/>
            <a:r>
              <a:rPr lang="en-US" dirty="0" smtClean="0"/>
              <a:t>Strengths</a:t>
            </a:r>
          </a:p>
          <a:p>
            <a:pPr lvl="2"/>
            <a:r>
              <a:rPr lang="en-US" dirty="0" smtClean="0"/>
              <a:t>Time-efficient</a:t>
            </a:r>
          </a:p>
          <a:p>
            <a:pPr lvl="2"/>
            <a:r>
              <a:rPr lang="en-US" dirty="0" smtClean="0"/>
              <a:t>No long-term cooperation required</a:t>
            </a:r>
          </a:p>
          <a:p>
            <a:pPr lvl="1"/>
            <a:r>
              <a:rPr lang="en-US" dirty="0" smtClean="0"/>
              <a:t>Weaknesses</a:t>
            </a:r>
          </a:p>
          <a:p>
            <a:pPr lvl="2"/>
            <a:r>
              <a:rPr lang="en-US" dirty="0" smtClean="0"/>
              <a:t>Individual changes are not assessed</a:t>
            </a:r>
          </a:p>
          <a:p>
            <a:pPr lvl="2"/>
            <a:r>
              <a:rPr lang="en-US" dirty="0" smtClean="0"/>
              <a:t>Cohort or generation effects may be responsible for observed differences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and Weaknesses of Cross-Sectional Research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structure of nonexperimental and quasi-experimental designs</a:t>
            </a:r>
          </a:p>
          <a:p>
            <a:pPr lvl="1"/>
            <a:r>
              <a:rPr lang="en-US" dirty="0" smtClean="0"/>
              <a:t>The distinction between the two types of designs is the degree to which the research strategy limits confounding variables and controls threats to internal validity</a:t>
            </a:r>
          </a:p>
          <a:p>
            <a:pPr lvl="2"/>
            <a:r>
              <a:rPr lang="en-US" sz="2200" dirty="0" smtClean="0"/>
              <a:t>A nonexperimental design makes little or no attempt to minimize threats</a:t>
            </a:r>
          </a:p>
          <a:p>
            <a:pPr lvl="2"/>
            <a:r>
              <a:rPr lang="en-US" sz="2200" dirty="0" smtClean="0"/>
              <a:t>A quasi-experimental design makes some attempt to minimize threats to internal validity</a:t>
            </a:r>
            <a:r>
              <a:rPr lang="en-US" sz="2000" dirty="0" smtClean="0"/>
              <a:t>—</a:t>
            </a:r>
            <a:r>
              <a:rPr lang="en-US" sz="2200" dirty="0" smtClean="0"/>
              <a:t>is almost, but not quite, a true experiment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 Nonexperimental and Quasi-Experimental Research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8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Nonexperimental </a:t>
            </a:r>
            <a:r>
              <a:rPr lang="en-US" dirty="0"/>
              <a:t>and quasi-experimental </a:t>
            </a:r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Between-subjects designs: refer to chapter 8</a:t>
            </a:r>
          </a:p>
          <a:p>
            <a:pPr lvl="1"/>
            <a:r>
              <a:rPr lang="en-US" dirty="0" smtClean="0"/>
              <a:t>Within-subjects designs: refer to chapter 9</a:t>
            </a:r>
          </a:p>
          <a:p>
            <a:r>
              <a:rPr lang="en-US" dirty="0" smtClean="0"/>
              <a:t>Two-group designs</a:t>
            </a:r>
          </a:p>
          <a:p>
            <a:pPr lvl="1"/>
            <a:r>
              <a:rPr lang="en-US" dirty="0" smtClean="0"/>
              <a:t>Compare numerical scores with a </a:t>
            </a:r>
            <a:r>
              <a:rPr lang="en-US" i="1" dirty="0" smtClean="0"/>
              <a:t>t</a:t>
            </a:r>
            <a:r>
              <a:rPr lang="en-US" dirty="0" smtClean="0"/>
              <a:t> test for two means or a single-factor analysis of variance for multiple means</a:t>
            </a:r>
          </a:p>
          <a:p>
            <a:pPr lvl="1"/>
            <a:r>
              <a:rPr lang="en-US" dirty="0" smtClean="0"/>
              <a:t>Use chi-square test for non-numerical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10.5 Applications, Statistical Analysis, and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analysis of numerical scores</a:t>
            </a:r>
          </a:p>
          <a:p>
            <a:pPr lvl="1"/>
            <a:r>
              <a:rPr lang="en-US" dirty="0" smtClean="0"/>
              <a:t>A two-factor</a:t>
            </a:r>
            <a:r>
              <a:rPr lang="en-US" dirty="0"/>
              <a:t>, mixed design analysis of variance</a:t>
            </a:r>
            <a:endParaRPr lang="en-US" dirty="0" smtClean="0"/>
          </a:p>
          <a:p>
            <a:pPr lvl="1"/>
            <a:r>
              <a:rPr lang="en-US" dirty="0" smtClean="0"/>
              <a:t>Refer to a statistical software program, e.g., SPSS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Pretest–Posttest Nonequivalent Control Group Design</a:t>
            </a:r>
          </a:p>
        </p:txBody>
      </p:sp>
    </p:spTree>
    <p:extLst>
      <p:ext uri="{BB962C8B-B14F-4D97-AF65-F5344CB8AC3E}">
        <p14:creationId xmlns:p14="http://schemas.microsoft.com/office/powerpoint/2010/main" val="22759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the context  of nonexperimental and quasi-experimental </a:t>
            </a:r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Quasi-independent variable </a:t>
            </a:r>
            <a:r>
              <a:rPr lang="en-US" dirty="0"/>
              <a:t>(IV</a:t>
            </a:r>
            <a:r>
              <a:rPr lang="en-US" dirty="0" smtClean="0"/>
              <a:t>): the </a:t>
            </a:r>
            <a:r>
              <a:rPr lang="en-US" dirty="0"/>
              <a:t>variable that is used to differentiate the groups of participants or the groups of scores being </a:t>
            </a:r>
            <a:r>
              <a:rPr lang="en-US" dirty="0" smtClean="0"/>
              <a:t>compared</a:t>
            </a:r>
          </a:p>
          <a:p>
            <a:pPr lvl="1"/>
            <a:r>
              <a:rPr lang="en-US" dirty="0" smtClean="0"/>
              <a:t>Dependent variable </a:t>
            </a:r>
            <a:r>
              <a:rPr lang="en-US" dirty="0"/>
              <a:t>(DV</a:t>
            </a:r>
            <a:r>
              <a:rPr lang="en-US" dirty="0" smtClean="0"/>
              <a:t>): the </a:t>
            </a:r>
            <a:r>
              <a:rPr lang="en-US" dirty="0"/>
              <a:t>variable that is measured </a:t>
            </a:r>
            <a:r>
              <a:rPr lang="en-US" dirty="0" smtClean="0"/>
              <a:t>to </a:t>
            </a:r>
            <a:r>
              <a:rPr lang="en-US" dirty="0"/>
              <a:t>obtain  the scores within each </a:t>
            </a:r>
            <a:r>
              <a:rPr lang="en-US" dirty="0" smtClean="0"/>
              <a:t>group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Research Design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4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 of Research Designs</a:t>
            </a:r>
            <a:endParaRPr lang="en-US" dirty="0"/>
          </a:p>
        </p:txBody>
      </p:sp>
      <p:pic>
        <p:nvPicPr>
          <p:cNvPr id="1026" name="Picture 2" descr="Figure 10.1 An Overview of Research Designs for the Nonexperimental and Quasi-Experimental Research Strategies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" y="1975236"/>
            <a:ext cx="8595360" cy="305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5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Nonequivalent group design</a:t>
            </a:r>
          </a:p>
          <a:p>
            <a:pPr lvl="1"/>
            <a:r>
              <a:rPr lang="en-US" dirty="0" smtClean="0"/>
              <a:t>Different groups of participants are formed under circumstances that do not permit the researcher  to control  the assignment  of individuals to groups</a:t>
            </a:r>
          </a:p>
          <a:p>
            <a:pPr lvl="2"/>
            <a:r>
              <a:rPr lang="en-US" dirty="0" smtClean="0"/>
              <a:t>The researcher </a:t>
            </a:r>
            <a:r>
              <a:rPr lang="en-US" b="1" dirty="0" smtClean="0"/>
              <a:t>cannot</a:t>
            </a:r>
            <a:r>
              <a:rPr lang="en-US" dirty="0" smtClean="0"/>
              <a:t>  use random assignment  to create groups of participants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10.2 Between-Subjects Nonexperimental and Quasi-Experimental Designs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98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Structure of a Nonequivalent Group Study</a:t>
            </a:r>
            <a:endParaRPr lang="en-US" dirty="0"/>
          </a:p>
        </p:txBody>
      </p:sp>
      <p:pic>
        <p:nvPicPr>
          <p:cNvPr id="2050" name="Picture 2" descr="Figure 10.3 The General Structure of a Nonequivalent Group Study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7" y="1331408"/>
            <a:ext cx="54197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84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the groups are differentiated by one specific factor that identifies the groups</a:t>
            </a:r>
          </a:p>
          <a:p>
            <a:r>
              <a:rPr lang="en-US" dirty="0" smtClean="0"/>
              <a:t>Assignment bias precludes a clear cause-and-effect explanation</a:t>
            </a:r>
          </a:p>
          <a:p>
            <a:pPr lvl="1"/>
            <a:r>
              <a:rPr lang="en-US" dirty="0" smtClean="0"/>
              <a:t>Groups have different participant characteristics</a:t>
            </a:r>
          </a:p>
          <a:p>
            <a:pPr lvl="2"/>
            <a:r>
              <a:rPr lang="en-US" dirty="0" smtClean="0"/>
              <a:t>There is no random assignment to groups </a:t>
            </a:r>
            <a:r>
              <a:rPr lang="en-US" dirty="0" smtClean="0">
                <a:latin typeface="Arial"/>
                <a:cs typeface="Arial"/>
              </a:rPr>
              <a:t>► n</a:t>
            </a:r>
            <a:r>
              <a:rPr lang="en-US" dirty="0" smtClean="0"/>
              <a:t>o assurance of equivalent groups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to Internal Validity for Nonequivalent Group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differential research design: a research study that compares preexisting groups</a:t>
            </a:r>
          </a:p>
          <a:p>
            <a:pPr lvl="1"/>
            <a:r>
              <a:rPr lang="en-US" dirty="0" smtClean="0"/>
              <a:t>Goal: to establish differences between the preexisting groups</a:t>
            </a:r>
          </a:p>
          <a:p>
            <a:pPr lvl="1"/>
            <a:r>
              <a:rPr lang="en-US" dirty="0" smtClean="0"/>
              <a:t>Also called an ex post facto design—looks at differences “after the fact”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Nonexperimental Designs with Nonequivalent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posttest-only nonequivalent control group design uses preexisting groups</a:t>
            </a:r>
          </a:p>
          <a:p>
            <a:pPr lvl="1"/>
            <a:r>
              <a:rPr lang="en-US" dirty="0" smtClean="0"/>
              <a:t>One group serves in the treatment condition</a:t>
            </a:r>
          </a:p>
          <a:p>
            <a:pPr lvl="1"/>
            <a:r>
              <a:rPr lang="en-US" dirty="0" smtClean="0"/>
              <a:t>A second group of similar but nonequivalent participants is used for the control condition</a:t>
            </a:r>
          </a:p>
          <a:p>
            <a:pPr lvl="1"/>
            <a:r>
              <a:rPr lang="en-US" dirty="0" smtClean="0"/>
              <a:t>There is no random assignment to groups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Nonexperimental Designs with Nonequivalent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9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pretest–posttest nonequivalent control group design </a:t>
            </a:r>
            <a:r>
              <a:rPr lang="en-US" dirty="0" smtClean="0"/>
              <a:t>compares </a:t>
            </a:r>
            <a:r>
              <a:rPr lang="en-US" dirty="0"/>
              <a:t>two non- equivalent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group is measured  </a:t>
            </a:r>
            <a:r>
              <a:rPr lang="en-US" dirty="0" smtClean="0"/>
              <a:t>twice </a:t>
            </a:r>
            <a:r>
              <a:rPr lang="en-US" dirty="0" smtClean="0">
                <a:latin typeface="Arial"/>
                <a:cs typeface="Arial"/>
              </a:rPr>
              <a:t>►</a:t>
            </a:r>
            <a:r>
              <a:rPr lang="en-US" dirty="0" smtClean="0"/>
              <a:t>once </a:t>
            </a:r>
            <a:r>
              <a:rPr lang="en-US" dirty="0"/>
              <a:t>before a treatment is administered and once </a:t>
            </a:r>
            <a:r>
              <a:rPr lang="en-US" dirty="0" smtClean="0"/>
              <a:t>after</a:t>
            </a:r>
          </a:p>
          <a:p>
            <a:pPr lvl="1"/>
            <a:r>
              <a:rPr lang="en-US" dirty="0" smtClean="0"/>
              <a:t>A second </a:t>
            </a:r>
            <a:r>
              <a:rPr lang="en-US" dirty="0"/>
              <a:t>group is measured </a:t>
            </a:r>
            <a:r>
              <a:rPr lang="en-US" dirty="0" smtClean="0"/>
              <a:t>at </a:t>
            </a:r>
            <a:r>
              <a:rPr lang="en-US" dirty="0"/>
              <a:t>the same two times but does not receive any </a:t>
            </a:r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design attempts to limit threats </a:t>
            </a:r>
            <a:r>
              <a:rPr lang="en-US" dirty="0" smtClean="0"/>
              <a:t>to </a:t>
            </a:r>
            <a:r>
              <a:rPr lang="en-US" dirty="0"/>
              <a:t>internal  </a:t>
            </a:r>
            <a:r>
              <a:rPr lang="en-US" dirty="0" smtClean="0"/>
              <a:t>validity—thus classified </a:t>
            </a:r>
            <a:r>
              <a:rPr lang="en-US" dirty="0"/>
              <a:t>as </a:t>
            </a:r>
            <a:r>
              <a:rPr lang="en-US" dirty="0" smtClean="0"/>
              <a:t>quasi-experimental</a:t>
            </a: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Quasi-Experimental Design with Nonequivalent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6066</TotalTime>
  <Words>900</Words>
  <Application>Microsoft Office PowerPoint</Application>
  <PresentationFormat>On-screen Show (4:3)</PresentationFormat>
  <Paragraphs>114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Arial Narrow</vt:lpstr>
      <vt:lpstr>Calibri</vt:lpstr>
      <vt:lpstr>Candara</vt:lpstr>
      <vt:lpstr>Wingdings</vt:lpstr>
      <vt:lpstr>1_Office Theme</vt:lpstr>
      <vt:lpstr>10</vt:lpstr>
      <vt:lpstr>10.1 Nonexperimental and Quasi-Experimental Research Strategies</vt:lpstr>
      <vt:lpstr>An Overview of Research Designs</vt:lpstr>
      <vt:lpstr>10.2 Between-Subjects Nonexperimental and Quasi-Experimental Designs</vt:lpstr>
      <vt:lpstr>The General Structure of a Nonequivalent Group Study</vt:lpstr>
      <vt:lpstr>Threats to Internal Validity for Nonequivalent Group Designs</vt:lpstr>
      <vt:lpstr>Nonexperimental Designs with Nonequivalent Groups</vt:lpstr>
      <vt:lpstr>Nonexperimental Designs with Nonequivalent Groups</vt:lpstr>
      <vt:lpstr>A Quasi-Experimental Design with Nonequivalent Groups</vt:lpstr>
      <vt:lpstr>10.3 Within-Subjects Nonexperimental and Quasi-Experimental Designs</vt:lpstr>
      <vt:lpstr>A Nonexperimental Pre-Post Design</vt:lpstr>
      <vt:lpstr>A Quasi-Experimental Pre-Post Design</vt:lpstr>
      <vt:lpstr>Single-Case Applications of Time-Series Designs</vt:lpstr>
      <vt:lpstr>10.4 Developmental Research Designs</vt:lpstr>
      <vt:lpstr>Strengths and Weaknesses of the Cross-Sectional Developmental Design</vt:lpstr>
      <vt:lpstr>The Longitudinal Developmental Research Design</vt:lpstr>
      <vt:lpstr>Cross-Sectional Longitudinal Designs</vt:lpstr>
      <vt:lpstr>Strengths and Weaknesses of Longitudinal Research Designs</vt:lpstr>
      <vt:lpstr>Strengths and Weaknesses of Cross-Sectional Research Designs</vt:lpstr>
      <vt:lpstr>10.5 Applications, Statistical Analysis, and Terminology</vt:lpstr>
      <vt:lpstr>The Pretest–Posttest Nonequivalent Control Group Design</vt:lpstr>
      <vt:lpstr>Review of Research Design Terminology</vt:lpstr>
    </vt:vector>
  </TitlesOfParts>
  <Company>Embry-Riddle Aeronautical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Gravetter ch10</dc:title>
  <dc:creator>Dr. Roxanna Austin</dc:creator>
  <cp:lastModifiedBy>Christine Malone</cp:lastModifiedBy>
  <cp:revision>405</cp:revision>
  <dcterms:created xsi:type="dcterms:W3CDTF">2014-08-16T00:14:02Z</dcterms:created>
  <dcterms:modified xsi:type="dcterms:W3CDTF">2018-10-26T14:54:21Z</dcterms:modified>
</cp:coreProperties>
</file>