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71830"/>
    <a:srgbClr val="95192D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24" d="100"/>
          <a:sy n="24" d="100"/>
        </p:scale>
        <p:origin x="2034" y="7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95192D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71830">
                <a:alpha val="89804"/>
              </a:srgbClr>
            </a:gs>
            <a:gs pos="100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2629" t="2628" r="2114" b="3705"/>
          <a:stretch/>
        </p:blipFill>
        <p:spPr>
          <a:xfrm>
            <a:off x="15478390" y="24028205"/>
            <a:ext cx="12674767" cy="7707745"/>
          </a:xfrm>
          <a:prstGeom prst="rect">
            <a:avLst/>
          </a:prstGeom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05600" y="609600"/>
            <a:ext cx="30708600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en-US" sz="8800" b="1" dirty="0">
                <a:solidFill>
                  <a:srgbClr val="000000"/>
                </a:solidFill>
              </a:rPr>
              <a:t>The Effects of Attractiveness on the Judgement of Trust in Safety Risk Situations</a:t>
            </a:r>
            <a:br>
              <a:rPr lang="en-US" sz="9600" b="1" dirty="0">
                <a:solidFill>
                  <a:srgbClr val="000000"/>
                </a:solidFill>
              </a:rPr>
            </a:br>
            <a:r>
              <a:rPr lang="en-US" sz="4800" b="1" dirty="0">
                <a:solidFill>
                  <a:srgbClr val="000000"/>
                </a:solidFill>
              </a:rPr>
              <a:t>Katlyn Watson ( Dr. Christine Malone, faculty advisor)</a:t>
            </a:r>
            <a:endParaRPr lang="en-US" sz="4800" i="1" dirty="0"/>
          </a:p>
          <a:p>
            <a:pPr algn="ctr">
              <a:spcBef>
                <a:spcPts val="600"/>
              </a:spcBef>
            </a:pPr>
            <a:r>
              <a:rPr lang="en-US" sz="4800" i="1" dirty="0"/>
              <a:t>Department, Minnesota State University Moorhead, 1104 7th Avenue South, Moorhead, MN  56563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914167" y="4964638"/>
            <a:ext cx="13081000" cy="1059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 research has shown a connection between attractiveness and trust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study found that when asked to give money to another person in the study, the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gave more money to those who were rated as more attractive; and believed that if the roles were reversed, they would expect to receive more money from that person as well (Zhao et al., 2015)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 showed pictures to participants without a description of the person, found that participants trusted the attractive photos more than the unattractive ones (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Putz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al., 2018)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research has not investigated situational context where safety could be at risk.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current study investigated whether various levels of safety risk situations influence the effect of attractiveness on trust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Hypothesis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 1: We predicted to see that participants would be overall less likely to leave with the target person as the risk level increased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 2: We predicted to see an interaction between attractiveness and safety risk, where participants would be less cautious when presented with attractive targets.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9" name="Picture 108" descr="MSUM_Signature_Vert_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508863" y="28270200"/>
            <a:ext cx="6028956" cy="420320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9E58202-5F05-1A4F-80C4-653C254FD70B}"/>
              </a:ext>
            </a:extLst>
          </p:cNvPr>
          <p:cNvGrpSpPr/>
          <p:nvPr/>
        </p:nvGrpSpPr>
        <p:grpSpPr>
          <a:xfrm>
            <a:off x="36042600" y="28727400"/>
            <a:ext cx="6851650" cy="3346450"/>
            <a:chOff x="36042600" y="28727400"/>
            <a:chExt cx="6851650" cy="3346450"/>
          </a:xfrm>
        </p:grpSpPr>
        <p:sp>
          <p:nvSpPr>
            <p:cNvPr id="9" name="Text Box 11">
              <a:extLst>
                <a:ext uri="{FF2B5EF4-FFF2-40B4-BE49-F238E27FC236}">
                  <a16:creationId xmlns:a16="http://schemas.microsoft.com/office/drawing/2014/main" id="{01A9F3A1-6E61-1E4E-845F-29C1A18A5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42600" y="28727400"/>
              <a:ext cx="5373111" cy="2492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800" b="1" i="1" dirty="0"/>
                <a:t>Evaluate this poster</a:t>
              </a:r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Presentation ID</a:t>
              </a:r>
              <a:r>
                <a:rPr lang="en-US"/>
                <a:t>: 6076</a:t>
              </a:r>
              <a:endParaRPr lang="en-US" dirty="0"/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Scan the QR Code or go to: </a:t>
              </a:r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https://</a:t>
              </a:r>
              <a:r>
                <a:rPr lang="en-US" dirty="0" err="1"/>
                <a:t>bit.ly</a:t>
              </a:r>
              <a:r>
                <a:rPr lang="en-US" dirty="0"/>
                <a:t>/sac2022-eval</a:t>
              </a:r>
            </a:p>
          </p:txBody>
        </p:sp>
        <p:pic>
          <p:nvPicPr>
            <p:cNvPr id="3" name="Picture 2" descr="Qr code&#10;&#10;Description automatically generated">
              <a:extLst>
                <a:ext uri="{FF2B5EF4-FFF2-40B4-BE49-F238E27FC236}">
                  <a16:creationId xmlns:a16="http://schemas.microsoft.com/office/drawing/2014/main" id="{0DF386AB-9E46-594F-8A85-14A3BDB19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09800" y="29489400"/>
              <a:ext cx="2584450" cy="2584450"/>
            </a:xfrm>
            <a:prstGeom prst="rect">
              <a:avLst/>
            </a:prstGeom>
          </p:spPr>
        </p:pic>
      </p:grp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15405297" y="1388301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994600" y="16022508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91513" y="15697200"/>
            <a:ext cx="13350567" cy="16038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i="1" dirty="0"/>
              <a:t>Method:</a:t>
            </a:r>
            <a:endParaRPr lang="en-US" sz="2800" i="1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Participants: 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female undergraduate students participated in the study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was presented online, using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Qualtrics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Compensation was given in the form of extra credit in participating psychology courses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Design: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3x3 factor within-subjects design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Variables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Attractiveness (attractive, neutral, and unattractive)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 risk of safety scenarios (high risk, moderate risk, low risk)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Adewumi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Odufuwa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(2019), showed that people felt less safe in settings with bad lighting. Another study found that if the place was secluded, lack of surveillance, unclean/dirty, too noisy, crowded with clutter/garbage, homeless people around, poor maintenance and if there are drug addicts around the area, people perceive that place as less safe (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Ceccato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Tcacencu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2018). These factors were used to differentiate the different levels of safety risk.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 factors in the high risk condition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factors in the moderate risk condition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z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ero factors in the low risk condition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Dependent Variables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Trustworthiness decision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Trustworthiness rating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Attractiveness rating (analyzed to check validity)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Materials: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Demographic Questionnaire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photos of white male faces from the Chicago Face Database was used (Ma,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Correll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&amp;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Wittenbrink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2020).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scenarios varying in levels of safety, presented with each photo 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likert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-type scales were used in determining a trustworthiness and attractiveness rating. Both scales ranged from 1 to 7.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77367" y="5420300"/>
            <a:ext cx="10564652" cy="42122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05297" y="9112643"/>
            <a:ext cx="12944582" cy="4762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Procedure: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was obtained​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Demographic questionnaire​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Shown image of target person with a scenario​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Asked whether they would leave with the person​ (Trustworthiness decision)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Asked to rate the person on trust and attractiveness​ using the </a:t>
            </a:r>
            <a:r>
              <a:rPr lang="en-US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likert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scales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Repeated for 9 scenario/image combinations​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Debriefed​ and directed to another site for extra credit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8042" y="13891049"/>
            <a:ext cx="13498634" cy="11057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i="1" dirty="0">
                <a:solidFill>
                  <a:prstClr val="black"/>
                </a:solidFill>
              </a:rPr>
              <a:t>Results: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two-factor analysis of variance on the 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attractiveness ratings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showed a significant main effect for safety risk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(2,196) = 14.597,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0.23; a significant main effect for attractiveness level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(2,196) = 151.921,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0.756; and a significant interaction between attractiveness and safety risk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(4,196) = 12.165,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0.199. (It showed the validity of the attractiveness independent variable)</a:t>
            </a:r>
            <a:endParaRPr lang="en-US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two-factor analysis of variance on the 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trustworthiness rating 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showed a significant main effect for attractiveness level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(2,196) = 38.031,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0.437 and a significant interaction between attractiveness and safety risk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(4,196) = 5.411,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0.099. However, there was no significant main effect for safety risk 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(2,196) = 2.074,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=.131, η</a:t>
            </a:r>
            <a:r>
              <a:rPr lang="en-US" sz="30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0.41.</a:t>
            </a:r>
            <a:endParaRPr lang="en-US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Frequencies of leaving with the target person differed 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across various attractiveness levels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000" i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=450) = 39.936,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&lt;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.001, ϕ = .298. The attractive target persons were close to double the expected value (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39) for participants to state they would leave with them. This value is higher than either the neutral attractive target persons (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9) or the unattractive target persons (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7).</a:t>
            </a:r>
            <a:endParaRPr lang="en-US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Frequencies of leaving with the target person did not differ 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across various safety risks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(high risk, moderate risk, and low risk,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000" i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=450) = 2.154, </a:t>
            </a:r>
            <a:r>
              <a:rPr lang="en-US" sz="3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= .341</a:t>
            </a: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ϕ = .069.</a:t>
            </a:r>
            <a:endParaRPr lang="en-US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US" sz="4800" b="1" i="1" dirty="0">
              <a:solidFill>
                <a:prstClr val="black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51308" y="5468388"/>
            <a:ext cx="12011919" cy="430277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/>
          <a:srcRect t="9337" b="-1"/>
          <a:stretch/>
        </p:blipFill>
        <p:spPr>
          <a:xfrm>
            <a:off x="30156806" y="10088259"/>
            <a:ext cx="11760350" cy="44389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4165" y="14480807"/>
            <a:ext cx="12886203" cy="12692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i="1" dirty="0"/>
              <a:t>Discussion: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were more likely to trust the target person if they were viewed as more attractive. This was shown in the trustworthiness ratings.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risk situations did not impact trust, whether it was the trustworthy decision or trustworthiness rating.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a significant interaction between safety risk and attractiveness on trustworthiness ratings which was shown in the two-factor analysis of variance on the trustworthiness rating. This is supportive of part two of the hypothesis.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Limitations include the lack of similar risk levels among the risk factors and does not look at the influence of race and sex.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studies should look at closely evaluating the risk factors within the study. Future studies can also change the race or gender of the participants and/or target persons.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i="1" dirty="0"/>
              <a:t>References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Adewumi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Israel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Badiora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&amp; Bashir 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Odufuwa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(2019). Fear dynamics in public places: a case study of urban shopping centers.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Place Management and Development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12(2), 248–270. https://doi.org/10.1108/JPMD-11-2018-0084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Ceccato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V., &amp;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Tcacencu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(2018). Perceived Safety in a Shopping Centre: A Swedish Case Study. In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Retail Crime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(pp. 215–242). Springer International Publishing. https://doi.org/10.1007/978-3-319-73065-3_9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 latinLnBrk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Ma, D. S.,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Correll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J., &amp;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Wittenbrink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 (2020, November).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Chicago Face Database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CFD.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 latinLnBrk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Retrieved February 22, 2021, from https://chicagofaces.org/default/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Ádám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Ferenc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Kocsor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Tamás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Bereczkei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“Beauty Stereotypes Affect the Generalization of Behavioral Traits Associated with Previously Seen Faces.” 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Personality and individual differences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131 (2018): 7–14. Web.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Zhao, N., Zhou, M., Shi, Y., &amp; Zhang, J. (2015). Face attractiveness in building trust: Evidence from measurement of implicit and explicit responses.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Social Behavior and Personality, 43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(5), 855-866. doi:10.2224/sbp.2015.43.5.855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E7AFBC89C029409EA3F2A664DCB317" ma:contentTypeVersion="14" ma:contentTypeDescription="Create a new document." ma:contentTypeScope="" ma:versionID="4ba0a972bd414921fc5aaf729244743d">
  <xsd:schema xmlns:xsd="http://www.w3.org/2001/XMLSchema" xmlns:xs="http://www.w3.org/2001/XMLSchema" xmlns:p="http://schemas.microsoft.com/office/2006/metadata/properties" xmlns:ns3="2e86073c-0fd4-4484-9570-5db27362b67d" xmlns:ns4="de372a10-1fe6-4d49-99ad-b0b656e0eac0" targetNamespace="http://schemas.microsoft.com/office/2006/metadata/properties" ma:root="true" ma:fieldsID="2933a55b72434391d73b36742e47233e" ns3:_="" ns4:_="">
    <xsd:import namespace="2e86073c-0fd4-4484-9570-5db27362b67d"/>
    <xsd:import namespace="de372a10-1fe6-4d49-99ad-b0b656e0eac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6073c-0fd4-4484-9570-5db27362b67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72a10-1fe6-4d49-99ad-b0b656e0e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DCF1A9-125D-40DA-B0C3-E5329365C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4902C1-85E8-4B57-8951-516826CB8E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86073c-0fd4-4484-9570-5db27362b67d"/>
    <ds:schemaRef ds:uri="de372a10-1fe6-4d49-99ad-b0b656e0e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9CA10F-8CC6-4913-84DA-5FB2495E98D8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de372a10-1fe6-4d49-99ad-b0b656e0eac0"/>
    <ds:schemaRef ds:uri="2e86073c-0fd4-4484-9570-5db27362b67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1229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Courier New</vt:lpstr>
      <vt:lpstr>Times New Roman</vt:lpstr>
      <vt:lpstr>Wingdings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Malone, Christine P</cp:lastModifiedBy>
  <cp:revision>112</cp:revision>
  <dcterms:created xsi:type="dcterms:W3CDTF">2008-02-25T01:30:43Z</dcterms:created>
  <dcterms:modified xsi:type="dcterms:W3CDTF">2023-03-09T17:40:08Z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0x0101007BE7AFBC89C029409EA3F2A664DCB317</vt:lpwstr>
  </property>
</Properties>
</file>