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sldIdLst>
    <p:sldId id="256" r:id="rId2"/>
    <p:sldId id="257" r:id="rId3"/>
    <p:sldId id="260" r:id="rId4"/>
    <p:sldId id="258" r:id="rId5"/>
    <p:sldId id="262" r:id="rId6"/>
    <p:sldId id="264" r:id="rId7"/>
    <p:sldId id="266" r:id="rId8"/>
    <p:sldId id="265" r:id="rId9"/>
    <p:sldId id="267" r:id="rId10"/>
    <p:sldId id="269" r:id="rId11"/>
    <p:sldId id="270" r:id="rId12"/>
    <p:sldId id="271" r:id="rId13"/>
    <p:sldId id="263"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dison Krupke" initials="MK" lastIdx="1" clrIdx="0">
    <p:extLst>
      <p:ext uri="{19B8F6BF-5375-455C-9EA6-DF929625EA0E}">
        <p15:presenceInfo xmlns:p15="http://schemas.microsoft.com/office/powerpoint/2012/main" userId="Madison Krupk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A1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4" d="100"/>
          <a:sy n="64" d="100"/>
        </p:scale>
        <p:origin x="102"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svg"/><Relationship Id="rId1" Type="http://schemas.openxmlformats.org/officeDocument/2006/relationships/image" Target="../media/image6.png"/><Relationship Id="rId4" Type="http://schemas.openxmlformats.org/officeDocument/2006/relationships/image" Target="../media/image11.svg"/></Relationships>
</file>

<file path=ppt/diagrams/_rels/drawing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svg"/><Relationship Id="rId1" Type="http://schemas.openxmlformats.org/officeDocument/2006/relationships/image" Target="../media/image6.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dgm:fillClrLst>
    <dgm:linClrLst meth="repeat">
      <a:schemeClr val="lt1">
        <a:alpha val="0"/>
      </a:schemeClr>
    </dgm:linClrLst>
    <dgm:effectClrLst/>
    <dgm:txLinClrLst/>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9D7046D5-AEA6-4DC1-B452-E34EC5C7407E}" type="doc">
      <dgm:prSet loTypeId="urn:microsoft.com/office/officeart/2005/8/layout/vList2" loCatId="list" qsTypeId="urn:microsoft.com/office/officeart/2005/8/quickstyle/simple2" qsCatId="simple" csTypeId="urn:microsoft.com/office/officeart/2005/8/colors/colorful2" csCatId="colorful" phldr="1"/>
      <dgm:spPr/>
      <dgm:t>
        <a:bodyPr/>
        <a:lstStyle/>
        <a:p>
          <a:endParaRPr lang="en-US"/>
        </a:p>
      </dgm:t>
    </dgm:pt>
    <dgm:pt modelId="{A1D9ADA8-5034-4064-968F-CF3394A69C6A}">
      <dgm:prSet custT="1"/>
      <dgm:spPr/>
      <dgm:t>
        <a:bodyPr/>
        <a:lstStyle/>
        <a:p>
          <a:r>
            <a:rPr lang="en-US" sz="1600" baseline="0" dirty="0"/>
            <a:t>Framing occurs when objects of equal value are presented in either a positive or negative style which may alter how individuals perceive the object (</a:t>
          </a:r>
          <a:r>
            <a:rPr lang="en-US" sz="1600" baseline="0" dirty="0" err="1"/>
            <a:t>Dunegan</a:t>
          </a:r>
          <a:r>
            <a:rPr lang="en-US" sz="1600" baseline="0" dirty="0"/>
            <a:t>, 2010). </a:t>
          </a:r>
          <a:endParaRPr lang="en-US" sz="1600" dirty="0"/>
        </a:p>
      </dgm:t>
    </dgm:pt>
    <dgm:pt modelId="{E37B9656-393D-4923-B995-A97573295420}" type="parTrans" cxnId="{9A059221-62FE-491A-9F48-E1ACDA04FAD2}">
      <dgm:prSet/>
      <dgm:spPr/>
      <dgm:t>
        <a:bodyPr/>
        <a:lstStyle/>
        <a:p>
          <a:endParaRPr lang="en-US"/>
        </a:p>
      </dgm:t>
    </dgm:pt>
    <dgm:pt modelId="{D95173DB-5B7B-46A5-BE6E-0939B0317F69}" type="sibTrans" cxnId="{9A059221-62FE-491A-9F48-E1ACDA04FAD2}">
      <dgm:prSet/>
      <dgm:spPr/>
      <dgm:t>
        <a:bodyPr/>
        <a:lstStyle/>
        <a:p>
          <a:endParaRPr lang="en-US"/>
        </a:p>
      </dgm:t>
    </dgm:pt>
    <dgm:pt modelId="{F946BEB9-C7E0-46B3-A64C-9FA223279FBB}">
      <dgm:prSet custT="1"/>
      <dgm:spPr/>
      <dgm:t>
        <a:bodyPr/>
        <a:lstStyle/>
        <a:p>
          <a:r>
            <a:rPr lang="en-US" sz="1600" b="1" dirty="0"/>
            <a:t>Attribute framing </a:t>
          </a:r>
          <a:r>
            <a:rPr lang="en-US" sz="1600" dirty="0"/>
            <a:t>describes an object by its positive features for a positive frame or negative features for a negative frame. </a:t>
          </a:r>
        </a:p>
        <a:p>
          <a:r>
            <a:rPr lang="en-US" sz="1600" dirty="0"/>
            <a:t>	-(e.g. Levin and </a:t>
          </a:r>
          <a:r>
            <a:rPr lang="en-US" sz="1600" dirty="0" err="1"/>
            <a:t>Gaeth’s</a:t>
          </a:r>
          <a:r>
            <a:rPr lang="en-US" sz="1600" dirty="0"/>
            <a:t> 1988 Meat Study)</a:t>
          </a:r>
        </a:p>
        <a:p>
          <a:r>
            <a:rPr lang="en-US" sz="1600" dirty="0"/>
            <a:t> 		-</a:t>
          </a:r>
          <a:r>
            <a:rPr lang="en-US" sz="1600" b="1" dirty="0"/>
            <a:t>Attribute-framing bias</a:t>
          </a:r>
          <a:r>
            <a:rPr lang="en-US" sz="1600" dirty="0"/>
            <a:t>: positive frames are favored over negative frames because of the association’s individuals</a:t>
          </a:r>
        </a:p>
        <a:p>
          <a:r>
            <a:rPr lang="en-US" sz="1600" dirty="0"/>
            <a:t>		 make with the object (</a:t>
          </a:r>
          <a:r>
            <a:rPr lang="en-US" sz="1600" dirty="0" err="1"/>
            <a:t>Shafir</a:t>
          </a:r>
          <a:r>
            <a:rPr lang="en-US" sz="1600" dirty="0"/>
            <a:t>, 1993). </a:t>
          </a:r>
        </a:p>
      </dgm:t>
    </dgm:pt>
    <dgm:pt modelId="{E3AB1809-B13A-4444-B84B-44FED6821C8F}" type="parTrans" cxnId="{120CA893-DA82-474E-A7BF-D51CBADEDB60}">
      <dgm:prSet/>
      <dgm:spPr/>
      <dgm:t>
        <a:bodyPr/>
        <a:lstStyle/>
        <a:p>
          <a:endParaRPr lang="en-US"/>
        </a:p>
      </dgm:t>
    </dgm:pt>
    <dgm:pt modelId="{79968E65-E805-4741-BA08-D16192CEE5E9}" type="sibTrans" cxnId="{120CA893-DA82-474E-A7BF-D51CBADEDB60}">
      <dgm:prSet/>
      <dgm:spPr/>
      <dgm:t>
        <a:bodyPr/>
        <a:lstStyle/>
        <a:p>
          <a:endParaRPr lang="en-US"/>
        </a:p>
      </dgm:t>
    </dgm:pt>
    <dgm:pt modelId="{9BCDA872-75A2-462E-B970-670634C27BC9}">
      <dgm:prSet custT="1"/>
      <dgm:spPr/>
      <dgm:t>
        <a:bodyPr/>
        <a:lstStyle/>
        <a:p>
          <a:r>
            <a:rPr lang="en-US" sz="1600" baseline="0" dirty="0"/>
            <a:t>Individuals can be easily persuaded. (Gamliel, &amp; </a:t>
          </a:r>
          <a:r>
            <a:rPr lang="en-US" sz="1600" baseline="0" dirty="0" err="1"/>
            <a:t>Kreiner</a:t>
          </a:r>
          <a:r>
            <a:rPr lang="en-US" sz="1600" baseline="0" dirty="0"/>
            <a:t>, 2017; Perfecto, </a:t>
          </a:r>
          <a:r>
            <a:rPr lang="en-US" sz="1600" baseline="0" dirty="0" err="1"/>
            <a:t>Galak</a:t>
          </a:r>
          <a:r>
            <a:rPr lang="en-US" sz="1600" baseline="0" dirty="0"/>
            <a:t>, Simmons, &amp; Nelson, 2017). </a:t>
          </a:r>
          <a:endParaRPr lang="en-US" sz="1600" dirty="0"/>
        </a:p>
      </dgm:t>
    </dgm:pt>
    <dgm:pt modelId="{BBBA4366-B89C-4578-82CB-4287F0EDC449}" type="sibTrans" cxnId="{24BE4100-18AB-4649-8A69-ACDCD28E86EE}">
      <dgm:prSet/>
      <dgm:spPr/>
      <dgm:t>
        <a:bodyPr/>
        <a:lstStyle/>
        <a:p>
          <a:endParaRPr lang="en-US"/>
        </a:p>
      </dgm:t>
    </dgm:pt>
    <dgm:pt modelId="{191887F4-AA4B-4954-8810-B4DB3122AA4B}" type="parTrans" cxnId="{24BE4100-18AB-4649-8A69-ACDCD28E86EE}">
      <dgm:prSet/>
      <dgm:spPr/>
      <dgm:t>
        <a:bodyPr/>
        <a:lstStyle/>
        <a:p>
          <a:endParaRPr lang="en-US"/>
        </a:p>
      </dgm:t>
    </dgm:pt>
    <dgm:pt modelId="{E505A5F5-B254-4AA0-B926-45DB3C0F4C0F}" type="pres">
      <dgm:prSet presAssocID="{9D7046D5-AEA6-4DC1-B452-E34EC5C7407E}" presName="linear" presStyleCnt="0">
        <dgm:presLayoutVars>
          <dgm:animLvl val="lvl"/>
          <dgm:resizeHandles val="exact"/>
        </dgm:presLayoutVars>
      </dgm:prSet>
      <dgm:spPr/>
      <dgm:t>
        <a:bodyPr/>
        <a:lstStyle/>
        <a:p>
          <a:endParaRPr lang="en-US"/>
        </a:p>
      </dgm:t>
    </dgm:pt>
    <dgm:pt modelId="{4AD97449-49A6-4B87-A2A0-05CC9F3CF936}" type="pres">
      <dgm:prSet presAssocID="{9BCDA872-75A2-462E-B970-670634C27BC9}" presName="parentText" presStyleLbl="node1" presStyleIdx="0" presStyleCnt="3">
        <dgm:presLayoutVars>
          <dgm:chMax val="0"/>
          <dgm:bulletEnabled val="1"/>
        </dgm:presLayoutVars>
      </dgm:prSet>
      <dgm:spPr/>
      <dgm:t>
        <a:bodyPr/>
        <a:lstStyle/>
        <a:p>
          <a:endParaRPr lang="en-US"/>
        </a:p>
      </dgm:t>
    </dgm:pt>
    <dgm:pt modelId="{AE53AFE4-447A-47CE-A2A1-9483FB6A13F8}" type="pres">
      <dgm:prSet presAssocID="{BBBA4366-B89C-4578-82CB-4287F0EDC449}" presName="spacer" presStyleCnt="0"/>
      <dgm:spPr/>
    </dgm:pt>
    <dgm:pt modelId="{EAE9D057-A716-41BA-B54B-7E8269E30DAD}" type="pres">
      <dgm:prSet presAssocID="{A1D9ADA8-5034-4064-968F-CF3394A69C6A}" presName="parentText" presStyleLbl="node1" presStyleIdx="1" presStyleCnt="3">
        <dgm:presLayoutVars>
          <dgm:chMax val="0"/>
          <dgm:bulletEnabled val="1"/>
        </dgm:presLayoutVars>
      </dgm:prSet>
      <dgm:spPr/>
      <dgm:t>
        <a:bodyPr/>
        <a:lstStyle/>
        <a:p>
          <a:endParaRPr lang="en-US"/>
        </a:p>
      </dgm:t>
    </dgm:pt>
    <dgm:pt modelId="{7F3BB761-EC21-453C-98C8-EFE220A8A3F7}" type="pres">
      <dgm:prSet presAssocID="{D95173DB-5B7B-46A5-BE6E-0939B0317F69}" presName="spacer" presStyleCnt="0"/>
      <dgm:spPr/>
    </dgm:pt>
    <dgm:pt modelId="{D3EE0E34-D6EC-44BD-A2F4-D79866584A7E}" type="pres">
      <dgm:prSet presAssocID="{F946BEB9-C7E0-46B3-A64C-9FA223279FBB}" presName="parentText" presStyleLbl="node1" presStyleIdx="2" presStyleCnt="3">
        <dgm:presLayoutVars>
          <dgm:chMax val="0"/>
          <dgm:bulletEnabled val="1"/>
        </dgm:presLayoutVars>
      </dgm:prSet>
      <dgm:spPr/>
      <dgm:t>
        <a:bodyPr/>
        <a:lstStyle/>
        <a:p>
          <a:endParaRPr lang="en-US"/>
        </a:p>
      </dgm:t>
    </dgm:pt>
  </dgm:ptLst>
  <dgm:cxnLst>
    <dgm:cxn modelId="{2A47FD2B-19AE-44D7-A8B4-0A7E788EFF54}" type="presOf" srcId="{A1D9ADA8-5034-4064-968F-CF3394A69C6A}" destId="{EAE9D057-A716-41BA-B54B-7E8269E30DAD}" srcOrd="0" destOrd="0" presId="urn:microsoft.com/office/officeart/2005/8/layout/vList2"/>
    <dgm:cxn modelId="{95DA8528-7F07-4792-AF1E-826F67766ED2}" type="presOf" srcId="{9D7046D5-AEA6-4DC1-B452-E34EC5C7407E}" destId="{E505A5F5-B254-4AA0-B926-45DB3C0F4C0F}" srcOrd="0" destOrd="0" presId="urn:microsoft.com/office/officeart/2005/8/layout/vList2"/>
    <dgm:cxn modelId="{8FE210F6-41EE-47E6-AA23-D8B384863A64}" type="presOf" srcId="{9BCDA872-75A2-462E-B970-670634C27BC9}" destId="{4AD97449-49A6-4B87-A2A0-05CC9F3CF936}" srcOrd="0" destOrd="0" presId="urn:microsoft.com/office/officeart/2005/8/layout/vList2"/>
    <dgm:cxn modelId="{24BE4100-18AB-4649-8A69-ACDCD28E86EE}" srcId="{9D7046D5-AEA6-4DC1-B452-E34EC5C7407E}" destId="{9BCDA872-75A2-462E-B970-670634C27BC9}" srcOrd="0" destOrd="0" parTransId="{191887F4-AA4B-4954-8810-B4DB3122AA4B}" sibTransId="{BBBA4366-B89C-4578-82CB-4287F0EDC449}"/>
    <dgm:cxn modelId="{9A059221-62FE-491A-9F48-E1ACDA04FAD2}" srcId="{9D7046D5-AEA6-4DC1-B452-E34EC5C7407E}" destId="{A1D9ADA8-5034-4064-968F-CF3394A69C6A}" srcOrd="1" destOrd="0" parTransId="{E37B9656-393D-4923-B995-A97573295420}" sibTransId="{D95173DB-5B7B-46A5-BE6E-0939B0317F69}"/>
    <dgm:cxn modelId="{ECAAC8C3-535B-4847-BB34-C8E2EEF69504}" type="presOf" srcId="{F946BEB9-C7E0-46B3-A64C-9FA223279FBB}" destId="{D3EE0E34-D6EC-44BD-A2F4-D79866584A7E}" srcOrd="0" destOrd="0" presId="urn:microsoft.com/office/officeart/2005/8/layout/vList2"/>
    <dgm:cxn modelId="{120CA893-DA82-474E-A7BF-D51CBADEDB60}" srcId="{9D7046D5-AEA6-4DC1-B452-E34EC5C7407E}" destId="{F946BEB9-C7E0-46B3-A64C-9FA223279FBB}" srcOrd="2" destOrd="0" parTransId="{E3AB1809-B13A-4444-B84B-44FED6821C8F}" sibTransId="{79968E65-E805-4741-BA08-D16192CEE5E9}"/>
    <dgm:cxn modelId="{80831974-05F3-4300-B752-5497575E7CA0}" type="presParOf" srcId="{E505A5F5-B254-4AA0-B926-45DB3C0F4C0F}" destId="{4AD97449-49A6-4B87-A2A0-05CC9F3CF936}" srcOrd="0" destOrd="0" presId="urn:microsoft.com/office/officeart/2005/8/layout/vList2"/>
    <dgm:cxn modelId="{C647BC49-6DC3-439A-B0F5-BEBC1563F932}" type="presParOf" srcId="{E505A5F5-B254-4AA0-B926-45DB3C0F4C0F}" destId="{AE53AFE4-447A-47CE-A2A1-9483FB6A13F8}" srcOrd="1" destOrd="0" presId="urn:microsoft.com/office/officeart/2005/8/layout/vList2"/>
    <dgm:cxn modelId="{6FFBF709-F5B1-4E94-8169-CD621A881AF9}" type="presParOf" srcId="{E505A5F5-B254-4AA0-B926-45DB3C0F4C0F}" destId="{EAE9D057-A716-41BA-B54B-7E8269E30DAD}" srcOrd="2" destOrd="0" presId="urn:microsoft.com/office/officeart/2005/8/layout/vList2"/>
    <dgm:cxn modelId="{962A0E47-0DA1-44F5-A6D7-7B9D86C1D435}" type="presParOf" srcId="{E505A5F5-B254-4AA0-B926-45DB3C0F4C0F}" destId="{7F3BB761-EC21-453C-98C8-EFE220A8A3F7}" srcOrd="3" destOrd="0" presId="urn:microsoft.com/office/officeart/2005/8/layout/vList2"/>
    <dgm:cxn modelId="{6CA84A4F-2F2E-4D97-B868-A996A6783B2B}" type="presParOf" srcId="{E505A5F5-B254-4AA0-B926-45DB3C0F4C0F}" destId="{D3EE0E34-D6EC-44BD-A2F4-D79866584A7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84CE3F-9EA2-4DF4-8303-357D21F5BDF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C0AB180E-6E47-4F13-9D63-9952A9A9112F}">
      <dgm:prSet/>
      <dgm:spPr/>
      <dgm:t>
        <a:bodyPr/>
        <a:lstStyle/>
        <a:p>
          <a:r>
            <a:rPr lang="en-US" dirty="0"/>
            <a:t>It was predicted that attribute framing would bias all participants’ responses; such that higher ratings of attractiveness would occur in the positive task frame than the negative task frame. </a:t>
          </a:r>
        </a:p>
      </dgm:t>
    </dgm:pt>
    <dgm:pt modelId="{6BED6A4A-AD57-4F58-A9CC-362B909A9DD2}" type="parTrans" cxnId="{27555E25-52F0-4BE6-94A6-7ECDD11D989D}">
      <dgm:prSet/>
      <dgm:spPr/>
      <dgm:t>
        <a:bodyPr/>
        <a:lstStyle/>
        <a:p>
          <a:endParaRPr lang="en-US"/>
        </a:p>
      </dgm:t>
    </dgm:pt>
    <dgm:pt modelId="{DEFAD41D-AC7D-41D0-A0E5-B2F06B722698}" type="sibTrans" cxnId="{27555E25-52F0-4BE6-94A6-7ECDD11D989D}">
      <dgm:prSet/>
      <dgm:spPr/>
      <dgm:t>
        <a:bodyPr/>
        <a:lstStyle/>
        <a:p>
          <a:endParaRPr lang="en-US"/>
        </a:p>
      </dgm:t>
    </dgm:pt>
    <dgm:pt modelId="{C86F381F-B51D-482E-927B-DC34E7D93F09}">
      <dgm:prSet/>
      <dgm:spPr/>
      <dgm:t>
        <a:bodyPr/>
        <a:lstStyle/>
        <a:p>
          <a:r>
            <a:rPr lang="en-US" dirty="0"/>
            <a:t>Moreover, attribute framing would bias the responses of participants with lower grade point averages more than participants with higher grade point averages.</a:t>
          </a:r>
        </a:p>
      </dgm:t>
    </dgm:pt>
    <dgm:pt modelId="{C8867F15-294B-4A57-AE8D-D957F8702D4C}" type="parTrans" cxnId="{1F35D0E0-DAF7-4CD5-B514-536A49A4FDBC}">
      <dgm:prSet/>
      <dgm:spPr/>
      <dgm:t>
        <a:bodyPr/>
        <a:lstStyle/>
        <a:p>
          <a:endParaRPr lang="en-US"/>
        </a:p>
      </dgm:t>
    </dgm:pt>
    <dgm:pt modelId="{42ED1853-9802-44F5-94DB-1DB208273E5A}" type="sibTrans" cxnId="{1F35D0E0-DAF7-4CD5-B514-536A49A4FDBC}">
      <dgm:prSet/>
      <dgm:spPr/>
      <dgm:t>
        <a:bodyPr/>
        <a:lstStyle/>
        <a:p>
          <a:endParaRPr lang="en-US"/>
        </a:p>
      </dgm:t>
    </dgm:pt>
    <dgm:pt modelId="{7D50380A-D2AB-4228-BE51-0C3723C8F35D}" type="pres">
      <dgm:prSet presAssocID="{4D84CE3F-9EA2-4DF4-8303-357D21F5BDFD}" presName="linear" presStyleCnt="0">
        <dgm:presLayoutVars>
          <dgm:animLvl val="lvl"/>
          <dgm:resizeHandles val="exact"/>
        </dgm:presLayoutVars>
      </dgm:prSet>
      <dgm:spPr/>
      <dgm:t>
        <a:bodyPr/>
        <a:lstStyle/>
        <a:p>
          <a:endParaRPr lang="en-US"/>
        </a:p>
      </dgm:t>
    </dgm:pt>
    <dgm:pt modelId="{05766E00-83B0-4574-BB32-AF3EB86B3C87}" type="pres">
      <dgm:prSet presAssocID="{C0AB180E-6E47-4F13-9D63-9952A9A9112F}" presName="parentText" presStyleLbl="node1" presStyleIdx="0" presStyleCnt="2">
        <dgm:presLayoutVars>
          <dgm:chMax val="0"/>
          <dgm:bulletEnabled val="1"/>
        </dgm:presLayoutVars>
      </dgm:prSet>
      <dgm:spPr/>
      <dgm:t>
        <a:bodyPr/>
        <a:lstStyle/>
        <a:p>
          <a:endParaRPr lang="en-US"/>
        </a:p>
      </dgm:t>
    </dgm:pt>
    <dgm:pt modelId="{29151708-C899-4261-A436-D29612651472}" type="pres">
      <dgm:prSet presAssocID="{DEFAD41D-AC7D-41D0-A0E5-B2F06B722698}" presName="spacer" presStyleCnt="0"/>
      <dgm:spPr/>
    </dgm:pt>
    <dgm:pt modelId="{73C5EC52-C1A6-4B1F-900F-B660CAC93AC2}" type="pres">
      <dgm:prSet presAssocID="{C86F381F-B51D-482E-927B-DC34E7D93F09}" presName="parentText" presStyleLbl="node1" presStyleIdx="1" presStyleCnt="2">
        <dgm:presLayoutVars>
          <dgm:chMax val="0"/>
          <dgm:bulletEnabled val="1"/>
        </dgm:presLayoutVars>
      </dgm:prSet>
      <dgm:spPr/>
      <dgm:t>
        <a:bodyPr/>
        <a:lstStyle/>
        <a:p>
          <a:endParaRPr lang="en-US"/>
        </a:p>
      </dgm:t>
    </dgm:pt>
  </dgm:ptLst>
  <dgm:cxnLst>
    <dgm:cxn modelId="{535BC332-50AE-4A54-9718-8C95203E3D58}" type="presOf" srcId="{C86F381F-B51D-482E-927B-DC34E7D93F09}" destId="{73C5EC52-C1A6-4B1F-900F-B660CAC93AC2}" srcOrd="0" destOrd="0" presId="urn:microsoft.com/office/officeart/2005/8/layout/vList2"/>
    <dgm:cxn modelId="{1F35D0E0-DAF7-4CD5-B514-536A49A4FDBC}" srcId="{4D84CE3F-9EA2-4DF4-8303-357D21F5BDFD}" destId="{C86F381F-B51D-482E-927B-DC34E7D93F09}" srcOrd="1" destOrd="0" parTransId="{C8867F15-294B-4A57-AE8D-D957F8702D4C}" sibTransId="{42ED1853-9802-44F5-94DB-1DB208273E5A}"/>
    <dgm:cxn modelId="{D13E98EF-56D8-46AB-8C09-EB028806852A}" type="presOf" srcId="{C0AB180E-6E47-4F13-9D63-9952A9A9112F}" destId="{05766E00-83B0-4574-BB32-AF3EB86B3C87}" srcOrd="0" destOrd="0" presId="urn:microsoft.com/office/officeart/2005/8/layout/vList2"/>
    <dgm:cxn modelId="{8B43CBDE-18CE-4430-A80A-CFCDD7CF3FFD}" type="presOf" srcId="{4D84CE3F-9EA2-4DF4-8303-357D21F5BDFD}" destId="{7D50380A-D2AB-4228-BE51-0C3723C8F35D}" srcOrd="0" destOrd="0" presId="urn:microsoft.com/office/officeart/2005/8/layout/vList2"/>
    <dgm:cxn modelId="{27555E25-52F0-4BE6-94A6-7ECDD11D989D}" srcId="{4D84CE3F-9EA2-4DF4-8303-357D21F5BDFD}" destId="{C0AB180E-6E47-4F13-9D63-9952A9A9112F}" srcOrd="0" destOrd="0" parTransId="{6BED6A4A-AD57-4F58-A9CC-362B909A9DD2}" sibTransId="{DEFAD41D-AC7D-41D0-A0E5-B2F06B722698}"/>
    <dgm:cxn modelId="{CF0E7012-128F-421B-B5CD-E5CA196E9471}" type="presParOf" srcId="{7D50380A-D2AB-4228-BE51-0C3723C8F35D}" destId="{05766E00-83B0-4574-BB32-AF3EB86B3C87}" srcOrd="0" destOrd="0" presId="urn:microsoft.com/office/officeart/2005/8/layout/vList2"/>
    <dgm:cxn modelId="{71E5C02E-1198-49D1-899F-95A627ACE12C}" type="presParOf" srcId="{7D50380A-D2AB-4228-BE51-0C3723C8F35D}" destId="{29151708-C899-4261-A436-D29612651472}" srcOrd="1" destOrd="0" presId="urn:microsoft.com/office/officeart/2005/8/layout/vList2"/>
    <dgm:cxn modelId="{B95BC728-706D-4091-BEA0-E56F1E6ED88C}" type="presParOf" srcId="{7D50380A-D2AB-4228-BE51-0C3723C8F35D}" destId="{73C5EC52-C1A6-4B1F-900F-B660CAC93AC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FFF0703-2134-4FAB-B359-82EDABF72F7F}" type="doc">
      <dgm:prSet loTypeId="urn:microsoft.com/office/officeart/2018/2/layout/IconVerticalSolidList" loCatId="icon" qsTypeId="urn:microsoft.com/office/officeart/2005/8/quickstyle/simple1" qsCatId="simple" csTypeId="urn:microsoft.com/office/officeart/2018/5/colors/Iconchunking_neutralicontext_accent2_2" csCatId="accent2" phldr="1"/>
      <dgm:spPr/>
      <dgm:t>
        <a:bodyPr/>
        <a:lstStyle/>
        <a:p>
          <a:endParaRPr lang="en-US"/>
        </a:p>
      </dgm:t>
    </dgm:pt>
    <dgm:pt modelId="{EAA44C1E-E67D-4984-BE08-F9CE2342C353}">
      <dgm:prSet/>
      <dgm:spPr/>
      <dgm:t>
        <a:bodyPr/>
        <a:lstStyle/>
        <a:p>
          <a:endParaRPr lang="en-US" dirty="0"/>
        </a:p>
      </dgm:t>
    </dgm:pt>
    <dgm:pt modelId="{49257921-2D0E-4EBA-AE70-2DD86552A1F6}" type="parTrans" cxnId="{23D2E8F7-23DC-408A-9109-7D1C16023124}">
      <dgm:prSet/>
      <dgm:spPr/>
      <dgm:t>
        <a:bodyPr/>
        <a:lstStyle/>
        <a:p>
          <a:endParaRPr lang="en-US"/>
        </a:p>
      </dgm:t>
    </dgm:pt>
    <dgm:pt modelId="{9C01954B-1C0A-4DF1-8C5C-78C4FA698A96}" type="sibTrans" cxnId="{23D2E8F7-23DC-408A-9109-7D1C16023124}">
      <dgm:prSet/>
      <dgm:spPr/>
      <dgm:t>
        <a:bodyPr/>
        <a:lstStyle/>
        <a:p>
          <a:endParaRPr lang="en-US"/>
        </a:p>
      </dgm:t>
    </dgm:pt>
    <dgm:pt modelId="{857C43D7-269D-4CB7-B53E-9951AF31DF9F}">
      <dgm:prSet custT="1"/>
      <dgm:spPr/>
      <dgm:t>
        <a:bodyPr/>
        <a:lstStyle/>
        <a:p>
          <a:endParaRPr lang="en-US" sz="1050" dirty="0"/>
        </a:p>
      </dgm:t>
    </dgm:pt>
    <dgm:pt modelId="{7F5ADD5F-EE22-4EC9-89A7-60A250854B78}" type="parTrans" cxnId="{00E5C6B0-DDFC-489E-A2A6-77F5961BE897}">
      <dgm:prSet/>
      <dgm:spPr/>
      <dgm:t>
        <a:bodyPr/>
        <a:lstStyle/>
        <a:p>
          <a:endParaRPr lang="en-US"/>
        </a:p>
      </dgm:t>
    </dgm:pt>
    <dgm:pt modelId="{0D8220F5-32EF-4FAB-884E-4FA885B5BB84}" type="sibTrans" cxnId="{00E5C6B0-DDFC-489E-A2A6-77F5961BE897}">
      <dgm:prSet/>
      <dgm:spPr/>
      <dgm:t>
        <a:bodyPr/>
        <a:lstStyle/>
        <a:p>
          <a:endParaRPr lang="en-US"/>
        </a:p>
      </dgm:t>
    </dgm:pt>
    <dgm:pt modelId="{71442135-1176-4A56-91A3-7D955425A239}" type="pres">
      <dgm:prSet presAssocID="{7FFF0703-2134-4FAB-B359-82EDABF72F7F}" presName="root" presStyleCnt="0">
        <dgm:presLayoutVars>
          <dgm:dir/>
          <dgm:resizeHandles val="exact"/>
        </dgm:presLayoutVars>
      </dgm:prSet>
      <dgm:spPr/>
      <dgm:t>
        <a:bodyPr/>
        <a:lstStyle/>
        <a:p>
          <a:endParaRPr lang="en-US"/>
        </a:p>
      </dgm:t>
    </dgm:pt>
    <dgm:pt modelId="{C9712B2D-CE2F-4FCC-9F27-823F5B6AC161}" type="pres">
      <dgm:prSet presAssocID="{EAA44C1E-E67D-4984-BE08-F9CE2342C353}" presName="compNode" presStyleCnt="0"/>
      <dgm:spPr/>
    </dgm:pt>
    <dgm:pt modelId="{096EEA9D-05FA-4C96-97D3-BE103443A897}" type="pres">
      <dgm:prSet presAssocID="{EAA44C1E-E67D-4984-BE08-F9CE2342C353}" presName="bgRect" presStyleLbl="bgShp" presStyleIdx="0" presStyleCnt="2" custFlipVert="1" custScaleY="113206"/>
      <dgm:spPr/>
    </dgm:pt>
    <dgm:pt modelId="{F620784A-E418-4B00-A516-12A0AE2A3D2B}" type="pres">
      <dgm:prSet presAssocID="{EAA44C1E-E67D-4984-BE08-F9CE2342C353}" presName="iconRect" presStyleLbl="node1" presStyleIdx="0" presStyleCnt="2" custFlipVert="1" custFlipHor="1" custScaleX="54336" custScaleY="29564" custLinFactX="930509" custLinFactY="200000" custLinFactNeighborX="1000000" custLinFactNeighborY="201194"/>
      <dgm:spPr>
        <a:blipFill>
          <a:blip xmlns:r="http://schemas.openxmlformats.org/officeDocument/2006/relationships" r:embed="rId1">
            <a:duotone>
              <a:schemeClr val="bg1">
                <a:hueOff val="0"/>
                <a:satOff val="0"/>
                <a:lumOff val="0"/>
                <a:alphaOff val="0"/>
                <a:shade val="20000"/>
                <a:satMod val="200000"/>
              </a:schemeClr>
              <a:schemeClr val="bg1">
                <a:hueOff val="0"/>
                <a:satOff val="0"/>
                <a:lumOff val="0"/>
                <a:alphaOff val="0"/>
                <a:tint val="12000"/>
                <a:satMod val="190000"/>
              </a:schemeClr>
            </a:duotone>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a:noFill/>
        </a:ln>
      </dgm:spPr>
      <dgm:extLst>
        <a:ext uri="{E40237B7-FDA0-4F09-8148-C483321AD2D9}">
          <dgm14:cNvPr xmlns:dgm14="http://schemas.microsoft.com/office/drawing/2010/diagram" id="0" name="" descr="Bar chart"/>
        </a:ext>
      </dgm:extLst>
    </dgm:pt>
    <dgm:pt modelId="{925D72CE-9F6D-4D9B-A471-040D2C22CCA5}" type="pres">
      <dgm:prSet presAssocID="{EAA44C1E-E67D-4984-BE08-F9CE2342C353}" presName="spaceRect" presStyleCnt="0"/>
      <dgm:spPr/>
    </dgm:pt>
    <dgm:pt modelId="{8225DEE6-6E3C-47D7-AE79-57663EE433BC}" type="pres">
      <dgm:prSet presAssocID="{EAA44C1E-E67D-4984-BE08-F9CE2342C353}" presName="parTx" presStyleLbl="revTx" presStyleIdx="0" presStyleCnt="2">
        <dgm:presLayoutVars>
          <dgm:chMax val="0"/>
          <dgm:chPref val="0"/>
        </dgm:presLayoutVars>
      </dgm:prSet>
      <dgm:spPr/>
      <dgm:t>
        <a:bodyPr/>
        <a:lstStyle/>
        <a:p>
          <a:endParaRPr lang="en-US"/>
        </a:p>
      </dgm:t>
    </dgm:pt>
    <dgm:pt modelId="{B98A5A60-DF55-4686-B669-6397ADBE3ACE}" type="pres">
      <dgm:prSet presAssocID="{9C01954B-1C0A-4DF1-8C5C-78C4FA698A96}" presName="sibTrans" presStyleCnt="0"/>
      <dgm:spPr/>
    </dgm:pt>
    <dgm:pt modelId="{A4879D0D-6E6B-4663-8E42-3246D4BFAC69}" type="pres">
      <dgm:prSet presAssocID="{857C43D7-269D-4CB7-B53E-9951AF31DF9F}" presName="compNode" presStyleCnt="0"/>
      <dgm:spPr/>
    </dgm:pt>
    <dgm:pt modelId="{AA8A7D7D-CA01-4BE9-87E2-F508048FFC17}" type="pres">
      <dgm:prSet presAssocID="{857C43D7-269D-4CB7-B53E-9951AF31DF9F}" presName="bgRect" presStyleLbl="bgShp" presStyleIdx="1" presStyleCnt="2" custScaleY="111314"/>
      <dgm:spPr/>
    </dgm:pt>
    <dgm:pt modelId="{9727308D-42DD-4F15-97D8-A763C9DB6EA9}" type="pres">
      <dgm:prSet presAssocID="{857C43D7-269D-4CB7-B53E-9951AF31DF9F}" presName="iconRect" presStyleLbl="node1" presStyleIdx="1" presStyleCnt="2" custAng="0" custFlipHor="1" custScaleX="35086" custScaleY="9275" custLinFactX="911594" custLinFactY="53913" custLinFactNeighborX="1000000" custLinFactNeighborY="100000"/>
      <dgm:spPr>
        <a:blipFill rotWithShape="1">
          <a:blip xmlns:r="http://schemas.openxmlformats.org/officeDocument/2006/relationships" r:embed="rId3">
            <a:duotone>
              <a:schemeClr val="bg1">
                <a:hueOff val="0"/>
                <a:satOff val="0"/>
                <a:lumOff val="0"/>
                <a:alphaOff val="0"/>
                <a:shade val="20000"/>
                <a:satMod val="200000"/>
              </a:schemeClr>
              <a:schemeClr val="bg1">
                <a:hueOff val="0"/>
                <a:satOff val="0"/>
                <a:lumOff val="0"/>
                <a:alphaOff val="0"/>
                <a:tint val="12000"/>
                <a:satMod val="190000"/>
              </a:schemeClr>
            </a:duotone>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a:ln>
          <a:noFill/>
        </a:ln>
      </dgm:spPr>
      <dgm:extLst>
        <a:ext uri="{E40237B7-FDA0-4F09-8148-C483321AD2D9}">
          <dgm14:cNvPr xmlns:dgm14="http://schemas.microsoft.com/office/drawing/2010/diagram" id="0" name="" descr="Statistics"/>
        </a:ext>
      </dgm:extLst>
    </dgm:pt>
    <dgm:pt modelId="{20C295CE-74F2-4AA8-AA31-E3819706E03E}" type="pres">
      <dgm:prSet presAssocID="{857C43D7-269D-4CB7-B53E-9951AF31DF9F}" presName="spaceRect" presStyleCnt="0"/>
      <dgm:spPr/>
    </dgm:pt>
    <dgm:pt modelId="{6A9B58D6-58F4-4FE5-8516-32EED0B00A56}" type="pres">
      <dgm:prSet presAssocID="{857C43D7-269D-4CB7-B53E-9951AF31DF9F}" presName="parTx" presStyleLbl="revTx" presStyleIdx="1" presStyleCnt="2">
        <dgm:presLayoutVars>
          <dgm:chMax val="0"/>
          <dgm:chPref val="0"/>
        </dgm:presLayoutVars>
      </dgm:prSet>
      <dgm:spPr/>
      <dgm:t>
        <a:bodyPr/>
        <a:lstStyle/>
        <a:p>
          <a:endParaRPr lang="en-US"/>
        </a:p>
      </dgm:t>
    </dgm:pt>
  </dgm:ptLst>
  <dgm:cxnLst>
    <dgm:cxn modelId="{D9DB038E-04F3-4A8F-B0DE-EFF2A016AF0C}" type="presOf" srcId="{857C43D7-269D-4CB7-B53E-9951AF31DF9F}" destId="{6A9B58D6-58F4-4FE5-8516-32EED0B00A56}" srcOrd="0" destOrd="0" presId="urn:microsoft.com/office/officeart/2018/2/layout/IconVerticalSolidList"/>
    <dgm:cxn modelId="{00E5C6B0-DDFC-489E-A2A6-77F5961BE897}" srcId="{7FFF0703-2134-4FAB-B359-82EDABF72F7F}" destId="{857C43D7-269D-4CB7-B53E-9951AF31DF9F}" srcOrd="1" destOrd="0" parTransId="{7F5ADD5F-EE22-4EC9-89A7-60A250854B78}" sibTransId="{0D8220F5-32EF-4FAB-884E-4FA885B5BB84}"/>
    <dgm:cxn modelId="{DFDA681B-F925-46E4-B849-367425DE5856}" type="presOf" srcId="{7FFF0703-2134-4FAB-B359-82EDABF72F7F}" destId="{71442135-1176-4A56-91A3-7D955425A239}" srcOrd="0" destOrd="0" presId="urn:microsoft.com/office/officeart/2018/2/layout/IconVerticalSolidList"/>
    <dgm:cxn modelId="{31E030E6-8F3E-42E6-AB7C-C11C71419EE3}" type="presOf" srcId="{EAA44C1E-E67D-4984-BE08-F9CE2342C353}" destId="{8225DEE6-6E3C-47D7-AE79-57663EE433BC}" srcOrd="0" destOrd="0" presId="urn:microsoft.com/office/officeart/2018/2/layout/IconVerticalSolidList"/>
    <dgm:cxn modelId="{23D2E8F7-23DC-408A-9109-7D1C16023124}" srcId="{7FFF0703-2134-4FAB-B359-82EDABF72F7F}" destId="{EAA44C1E-E67D-4984-BE08-F9CE2342C353}" srcOrd="0" destOrd="0" parTransId="{49257921-2D0E-4EBA-AE70-2DD86552A1F6}" sibTransId="{9C01954B-1C0A-4DF1-8C5C-78C4FA698A96}"/>
    <dgm:cxn modelId="{5C757696-E745-4263-BB5D-460DEC2C963B}" type="presParOf" srcId="{71442135-1176-4A56-91A3-7D955425A239}" destId="{C9712B2D-CE2F-4FCC-9F27-823F5B6AC161}" srcOrd="0" destOrd="0" presId="urn:microsoft.com/office/officeart/2018/2/layout/IconVerticalSolidList"/>
    <dgm:cxn modelId="{26E72FE4-FA1B-411F-8257-A53FC2C71291}" type="presParOf" srcId="{C9712B2D-CE2F-4FCC-9F27-823F5B6AC161}" destId="{096EEA9D-05FA-4C96-97D3-BE103443A897}" srcOrd="0" destOrd="0" presId="urn:microsoft.com/office/officeart/2018/2/layout/IconVerticalSolidList"/>
    <dgm:cxn modelId="{B86A2626-FCBE-4CC5-B564-4638CC3EC917}" type="presParOf" srcId="{C9712B2D-CE2F-4FCC-9F27-823F5B6AC161}" destId="{F620784A-E418-4B00-A516-12A0AE2A3D2B}" srcOrd="1" destOrd="0" presId="urn:microsoft.com/office/officeart/2018/2/layout/IconVerticalSolidList"/>
    <dgm:cxn modelId="{00321836-B21F-4EB4-9624-82DD029A16AD}" type="presParOf" srcId="{C9712B2D-CE2F-4FCC-9F27-823F5B6AC161}" destId="{925D72CE-9F6D-4D9B-A471-040D2C22CCA5}" srcOrd="2" destOrd="0" presId="urn:microsoft.com/office/officeart/2018/2/layout/IconVerticalSolidList"/>
    <dgm:cxn modelId="{96BBDC3B-8CA3-4295-A65F-BB139BB8E464}" type="presParOf" srcId="{C9712B2D-CE2F-4FCC-9F27-823F5B6AC161}" destId="{8225DEE6-6E3C-47D7-AE79-57663EE433BC}" srcOrd="3" destOrd="0" presId="urn:microsoft.com/office/officeart/2018/2/layout/IconVerticalSolidList"/>
    <dgm:cxn modelId="{F0001E28-6A02-4B94-B5F9-958910DD9451}" type="presParOf" srcId="{71442135-1176-4A56-91A3-7D955425A239}" destId="{B98A5A60-DF55-4686-B669-6397ADBE3ACE}" srcOrd="1" destOrd="0" presId="urn:microsoft.com/office/officeart/2018/2/layout/IconVerticalSolidList"/>
    <dgm:cxn modelId="{9BED35C7-BCF6-40A1-9AF2-D119A73EE3E3}" type="presParOf" srcId="{71442135-1176-4A56-91A3-7D955425A239}" destId="{A4879D0D-6E6B-4663-8E42-3246D4BFAC69}" srcOrd="2" destOrd="0" presId="urn:microsoft.com/office/officeart/2018/2/layout/IconVerticalSolidList"/>
    <dgm:cxn modelId="{34D6624A-02E7-4411-90CE-2E90463E2593}" type="presParOf" srcId="{A4879D0D-6E6B-4663-8E42-3246D4BFAC69}" destId="{AA8A7D7D-CA01-4BE9-87E2-F508048FFC17}" srcOrd="0" destOrd="0" presId="urn:microsoft.com/office/officeart/2018/2/layout/IconVerticalSolidList"/>
    <dgm:cxn modelId="{8DB4B01E-A1BF-4D17-857A-E3ECA8E5DC7A}" type="presParOf" srcId="{A4879D0D-6E6B-4663-8E42-3246D4BFAC69}" destId="{9727308D-42DD-4F15-97D8-A763C9DB6EA9}" srcOrd="1" destOrd="0" presId="urn:microsoft.com/office/officeart/2018/2/layout/IconVerticalSolidList"/>
    <dgm:cxn modelId="{87E6BC4F-4CCB-40AB-9723-485A52D00E7F}" type="presParOf" srcId="{A4879D0D-6E6B-4663-8E42-3246D4BFAC69}" destId="{20C295CE-74F2-4AA8-AA31-E3819706E03E}" srcOrd="2" destOrd="0" presId="urn:microsoft.com/office/officeart/2018/2/layout/IconVerticalSolidList"/>
    <dgm:cxn modelId="{8FB4137B-B65B-4E2F-9724-9CD6B43DCAFD}" type="presParOf" srcId="{A4879D0D-6E6B-4663-8E42-3246D4BFAC69}" destId="{6A9B58D6-58F4-4FE5-8516-32EED0B00A5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97449-49A6-4B87-A2A0-05CC9F3CF936}">
      <dsp:nvSpPr>
        <dsp:cNvPr id="0" name=""/>
        <dsp:cNvSpPr/>
      </dsp:nvSpPr>
      <dsp:spPr>
        <a:xfrm>
          <a:off x="0" y="1629"/>
          <a:ext cx="11240086" cy="1340468"/>
        </a:xfrm>
        <a:prstGeom prst="roundRect">
          <a:avLst/>
        </a:prstGeom>
        <a:solidFill>
          <a:schemeClr val="accent2">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baseline="0" dirty="0"/>
            <a:t>Individuals can be easily persuaded. (Gamliel, &amp; </a:t>
          </a:r>
          <a:r>
            <a:rPr lang="en-US" sz="1600" kern="1200" baseline="0" dirty="0" err="1"/>
            <a:t>Kreiner</a:t>
          </a:r>
          <a:r>
            <a:rPr lang="en-US" sz="1600" kern="1200" baseline="0" dirty="0"/>
            <a:t>, 2017; Perfecto, </a:t>
          </a:r>
          <a:r>
            <a:rPr lang="en-US" sz="1600" kern="1200" baseline="0" dirty="0" err="1"/>
            <a:t>Galak</a:t>
          </a:r>
          <a:r>
            <a:rPr lang="en-US" sz="1600" kern="1200" baseline="0" dirty="0"/>
            <a:t>, Simmons, &amp; Nelson, 2017). </a:t>
          </a:r>
          <a:endParaRPr lang="en-US" sz="1600" kern="1200" dirty="0"/>
        </a:p>
      </dsp:txBody>
      <dsp:txXfrm>
        <a:off x="65436" y="67065"/>
        <a:ext cx="11109214" cy="1209596"/>
      </dsp:txXfrm>
    </dsp:sp>
    <dsp:sp modelId="{EAE9D057-A716-41BA-B54B-7E8269E30DAD}">
      <dsp:nvSpPr>
        <dsp:cNvPr id="0" name=""/>
        <dsp:cNvSpPr/>
      </dsp:nvSpPr>
      <dsp:spPr>
        <a:xfrm>
          <a:off x="0" y="1355513"/>
          <a:ext cx="11240086" cy="1340468"/>
        </a:xfrm>
        <a:prstGeom prst="roundRect">
          <a:avLst/>
        </a:prstGeom>
        <a:solidFill>
          <a:schemeClr val="accent2">
            <a:hueOff val="632318"/>
            <a:satOff val="-1859"/>
            <a:lumOff val="-1372"/>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baseline="0" dirty="0"/>
            <a:t>Framing occurs when objects of equal value are presented in either a positive or negative style which may alter how individuals perceive the object (</a:t>
          </a:r>
          <a:r>
            <a:rPr lang="en-US" sz="1600" kern="1200" baseline="0" dirty="0" err="1"/>
            <a:t>Dunegan</a:t>
          </a:r>
          <a:r>
            <a:rPr lang="en-US" sz="1600" kern="1200" baseline="0" dirty="0"/>
            <a:t>, 2010). </a:t>
          </a:r>
          <a:endParaRPr lang="en-US" sz="1600" kern="1200" dirty="0"/>
        </a:p>
      </dsp:txBody>
      <dsp:txXfrm>
        <a:off x="65436" y="1420949"/>
        <a:ext cx="11109214" cy="1209596"/>
      </dsp:txXfrm>
    </dsp:sp>
    <dsp:sp modelId="{D3EE0E34-D6EC-44BD-A2F4-D79866584A7E}">
      <dsp:nvSpPr>
        <dsp:cNvPr id="0" name=""/>
        <dsp:cNvSpPr/>
      </dsp:nvSpPr>
      <dsp:spPr>
        <a:xfrm>
          <a:off x="0" y="2709397"/>
          <a:ext cx="11240086" cy="1340468"/>
        </a:xfrm>
        <a:prstGeom prst="roundRect">
          <a:avLst/>
        </a:prstGeom>
        <a:solidFill>
          <a:schemeClr val="accent2">
            <a:hueOff val="1264637"/>
            <a:satOff val="-3718"/>
            <a:lumOff val="-2745"/>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b="1" kern="1200" dirty="0"/>
            <a:t>Attribute framing </a:t>
          </a:r>
          <a:r>
            <a:rPr lang="en-US" sz="1600" kern="1200" dirty="0"/>
            <a:t>describes an object by its positive features for a positive frame or negative features for a negative frame. </a:t>
          </a:r>
        </a:p>
        <a:p>
          <a:pPr lvl="0" algn="l" defTabSz="711200">
            <a:lnSpc>
              <a:spcPct val="90000"/>
            </a:lnSpc>
            <a:spcBef>
              <a:spcPct val="0"/>
            </a:spcBef>
            <a:spcAft>
              <a:spcPct val="35000"/>
            </a:spcAft>
          </a:pPr>
          <a:r>
            <a:rPr lang="en-US" sz="1600" kern="1200" dirty="0"/>
            <a:t>	-(e.g. Levin and </a:t>
          </a:r>
          <a:r>
            <a:rPr lang="en-US" sz="1600" kern="1200" dirty="0" err="1"/>
            <a:t>Gaeth’s</a:t>
          </a:r>
          <a:r>
            <a:rPr lang="en-US" sz="1600" kern="1200" dirty="0"/>
            <a:t> 1988 Meat Study)</a:t>
          </a:r>
        </a:p>
        <a:p>
          <a:pPr lvl="0" algn="l" defTabSz="711200">
            <a:lnSpc>
              <a:spcPct val="90000"/>
            </a:lnSpc>
            <a:spcBef>
              <a:spcPct val="0"/>
            </a:spcBef>
            <a:spcAft>
              <a:spcPct val="35000"/>
            </a:spcAft>
          </a:pPr>
          <a:r>
            <a:rPr lang="en-US" sz="1600" kern="1200" dirty="0"/>
            <a:t> 		-</a:t>
          </a:r>
          <a:r>
            <a:rPr lang="en-US" sz="1600" b="1" kern="1200" dirty="0"/>
            <a:t>Attribute-framing bias</a:t>
          </a:r>
          <a:r>
            <a:rPr lang="en-US" sz="1600" kern="1200" dirty="0"/>
            <a:t>: positive frames are favored over negative frames because of the association’s individuals</a:t>
          </a:r>
        </a:p>
        <a:p>
          <a:pPr lvl="0" algn="l" defTabSz="711200">
            <a:lnSpc>
              <a:spcPct val="90000"/>
            </a:lnSpc>
            <a:spcBef>
              <a:spcPct val="0"/>
            </a:spcBef>
            <a:spcAft>
              <a:spcPct val="35000"/>
            </a:spcAft>
          </a:pPr>
          <a:r>
            <a:rPr lang="en-US" sz="1600" kern="1200" dirty="0"/>
            <a:t>		 make with the object (</a:t>
          </a:r>
          <a:r>
            <a:rPr lang="en-US" sz="1600" kern="1200" dirty="0" err="1"/>
            <a:t>Shafir</a:t>
          </a:r>
          <a:r>
            <a:rPr lang="en-US" sz="1600" kern="1200" dirty="0"/>
            <a:t>, 1993). </a:t>
          </a:r>
        </a:p>
      </dsp:txBody>
      <dsp:txXfrm>
        <a:off x="65436" y="2774833"/>
        <a:ext cx="11109214" cy="12095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766E00-83B0-4574-BB32-AF3EB86B3C87}">
      <dsp:nvSpPr>
        <dsp:cNvPr id="0" name=""/>
        <dsp:cNvSpPr/>
      </dsp:nvSpPr>
      <dsp:spPr>
        <a:xfrm>
          <a:off x="0" y="451591"/>
          <a:ext cx="6248400" cy="2337660"/>
        </a:xfrm>
        <a:prstGeom prst="roundRect">
          <a:avLst/>
        </a:prstGeom>
        <a:solidFill>
          <a:schemeClr val="accent2">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US" sz="2700" kern="1200" dirty="0"/>
            <a:t>It was predicted that attribute framing would bias all participants’ responses; such that higher ratings of attractiveness would occur in the positive task frame than the negative task frame. </a:t>
          </a:r>
        </a:p>
      </dsp:txBody>
      <dsp:txXfrm>
        <a:off x="114115" y="565706"/>
        <a:ext cx="6020170" cy="2109430"/>
      </dsp:txXfrm>
    </dsp:sp>
    <dsp:sp modelId="{73C5EC52-C1A6-4B1F-900F-B660CAC93AC2}">
      <dsp:nvSpPr>
        <dsp:cNvPr id="0" name=""/>
        <dsp:cNvSpPr/>
      </dsp:nvSpPr>
      <dsp:spPr>
        <a:xfrm>
          <a:off x="0" y="2867011"/>
          <a:ext cx="6248400" cy="2337660"/>
        </a:xfrm>
        <a:prstGeom prst="roundRect">
          <a:avLst/>
        </a:prstGeom>
        <a:solidFill>
          <a:schemeClr val="accent2">
            <a:hueOff val="1264637"/>
            <a:satOff val="-3718"/>
            <a:lumOff val="-2745"/>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US" sz="2700" kern="1200" dirty="0"/>
            <a:t>Moreover, attribute framing would bias the responses of participants with lower grade point averages more than participants with higher grade point averages.</a:t>
          </a:r>
        </a:p>
      </dsp:txBody>
      <dsp:txXfrm>
        <a:off x="114115" y="2981126"/>
        <a:ext cx="6020170" cy="21094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6EEA9D-05FA-4C96-97D3-BE103443A897}">
      <dsp:nvSpPr>
        <dsp:cNvPr id="0" name=""/>
        <dsp:cNvSpPr/>
      </dsp:nvSpPr>
      <dsp:spPr>
        <a:xfrm flipV="1">
          <a:off x="0" y="375578"/>
          <a:ext cx="10279971" cy="101458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20784A-E418-4B00-A516-12A0AE2A3D2B}">
      <dsp:nvSpPr>
        <dsp:cNvPr id="0" name=""/>
        <dsp:cNvSpPr/>
      </dsp:nvSpPr>
      <dsp:spPr>
        <a:xfrm flipH="1" flipV="1">
          <a:off x="9899594" y="2787586"/>
          <a:ext cx="267835" cy="145728"/>
        </a:xfrm>
        <a:prstGeom prst="rect">
          <a:avLst/>
        </a:prstGeom>
        <a:blipFill>
          <a:blip xmlns:r="http://schemas.openxmlformats.org/officeDocument/2006/relationships" r:embed="rId1">
            <a:duotone>
              <a:schemeClr val="bg1">
                <a:hueOff val="0"/>
                <a:satOff val="0"/>
                <a:lumOff val="0"/>
                <a:alphaOff val="0"/>
                <a:shade val="20000"/>
                <a:satMod val="200000"/>
              </a:schemeClr>
              <a:schemeClr val="bg1">
                <a:hueOff val="0"/>
                <a:satOff val="0"/>
                <a:lumOff val="0"/>
                <a:alphaOff val="0"/>
                <a:tint val="12000"/>
                <a:satMod val="190000"/>
              </a:schemeClr>
            </a:duotone>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8225DEE6-6E3C-47D7-AE79-57663EE433BC}">
      <dsp:nvSpPr>
        <dsp:cNvPr id="0" name=""/>
        <dsp:cNvSpPr/>
      </dsp:nvSpPr>
      <dsp:spPr>
        <a:xfrm>
          <a:off x="1035140" y="434755"/>
          <a:ext cx="9244830" cy="8962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851" tIns="94851" rIns="94851" bIns="94851" numCol="1" spcCol="1270" anchor="ctr" anchorCtr="0">
          <a:noAutofit/>
        </a:bodyPr>
        <a:lstStyle/>
        <a:p>
          <a:pPr lvl="0" algn="l" defTabSz="1111250">
            <a:lnSpc>
              <a:spcPct val="90000"/>
            </a:lnSpc>
            <a:spcBef>
              <a:spcPct val="0"/>
            </a:spcBef>
            <a:spcAft>
              <a:spcPct val="35000"/>
            </a:spcAft>
          </a:pPr>
          <a:endParaRPr lang="en-US" sz="2500" kern="1200" dirty="0"/>
        </a:p>
      </dsp:txBody>
      <dsp:txXfrm>
        <a:off x="1035140" y="434755"/>
        <a:ext cx="9244830" cy="896225"/>
      </dsp:txXfrm>
    </dsp:sp>
    <dsp:sp modelId="{AA8A7D7D-CA01-4BE9-87E2-F508048FFC17}">
      <dsp:nvSpPr>
        <dsp:cNvPr id="0" name=""/>
        <dsp:cNvSpPr/>
      </dsp:nvSpPr>
      <dsp:spPr>
        <a:xfrm>
          <a:off x="0" y="1614215"/>
          <a:ext cx="10279971" cy="99762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27308D-42DD-4F15-97D8-A763C9DB6EA9}">
      <dsp:nvSpPr>
        <dsp:cNvPr id="0" name=""/>
        <dsp:cNvSpPr/>
      </dsp:nvSpPr>
      <dsp:spPr>
        <a:xfrm flipH="1">
          <a:off x="9853801" y="2848842"/>
          <a:ext cx="172947" cy="45718"/>
        </a:xfrm>
        <a:prstGeom prst="rect">
          <a:avLst/>
        </a:prstGeom>
        <a:blipFill rotWithShape="1">
          <a:blip xmlns:r="http://schemas.openxmlformats.org/officeDocument/2006/relationships" r:embed="rId3">
            <a:duotone>
              <a:schemeClr val="bg1">
                <a:hueOff val="0"/>
                <a:satOff val="0"/>
                <a:lumOff val="0"/>
                <a:alphaOff val="0"/>
                <a:shade val="20000"/>
                <a:satMod val="200000"/>
              </a:schemeClr>
              <a:schemeClr val="bg1">
                <a:hueOff val="0"/>
                <a:satOff val="0"/>
                <a:lumOff val="0"/>
                <a:alphaOff val="0"/>
                <a:tint val="12000"/>
                <a:satMod val="190000"/>
              </a:schemeClr>
            </a:duotone>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6A9B58D6-58F4-4FE5-8516-32EED0B00A56}">
      <dsp:nvSpPr>
        <dsp:cNvPr id="0" name=""/>
        <dsp:cNvSpPr/>
      </dsp:nvSpPr>
      <dsp:spPr>
        <a:xfrm>
          <a:off x="1035140" y="1664914"/>
          <a:ext cx="9244830" cy="8962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851" tIns="94851" rIns="94851" bIns="94851" numCol="1" spcCol="1270" anchor="ctr" anchorCtr="0">
          <a:noAutofit/>
        </a:bodyPr>
        <a:lstStyle/>
        <a:p>
          <a:pPr lvl="0" algn="l" defTabSz="466725">
            <a:lnSpc>
              <a:spcPct val="90000"/>
            </a:lnSpc>
            <a:spcBef>
              <a:spcPct val="0"/>
            </a:spcBef>
            <a:spcAft>
              <a:spcPct val="35000"/>
            </a:spcAft>
          </a:pPr>
          <a:endParaRPr lang="en-US" sz="1050" kern="1200" dirty="0"/>
        </a:p>
      </dsp:txBody>
      <dsp:txXfrm>
        <a:off x="1035140" y="1664914"/>
        <a:ext cx="9244830" cy="89622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87DE6118-2437-4B30-8E3C-4D2BE6020583}" type="datetimeFigureOut">
              <a:rPr lang="en-US" smtClean="0"/>
              <a:pPr/>
              <a:t>11/8/2021</a:t>
            </a:fld>
            <a:endParaRPr lang="en-US" dirty="0"/>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US" dirty="0"/>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fld id="{69E57DC2-970A-4B3E-BB1C-7A09969E49DF}" type="slidenum">
              <a:rPr lang="en-US" smtClean="0"/>
              <a:pPr/>
              <a:t>‹#›</a:t>
            </a:fld>
            <a:endParaRPr lang="en-US" dirty="0"/>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569016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029206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87DE6118-2437-4B30-8E3C-4D2BE6020583}" type="datetimeFigureOut">
              <a:rPr lang="en-US" smtClean="0"/>
              <a:t>11/8/2021</a:t>
            </a:fld>
            <a:endParaRPr lang="en-US" dirty="0"/>
          </a:p>
        </p:txBody>
      </p:sp>
      <p:sp>
        <p:nvSpPr>
          <p:cNvPr id="5" name="Footer Placeholder 4"/>
          <p:cNvSpPr>
            <a:spLocks noGrp="1"/>
          </p:cNvSpPr>
          <p:nvPr>
            <p:ph type="ftr" sz="quarter" idx="11"/>
          </p:nvPr>
        </p:nvSpPr>
        <p:spPr>
          <a:xfrm>
            <a:off x="6536187" y="6315949"/>
            <a:ext cx="3814856" cy="365125"/>
          </a:xfrm>
        </p:spPr>
        <p:txBody>
          <a:bodyPr/>
          <a:lstStyle/>
          <a:p>
            <a:endParaRPr lang="en-US" dirty="0"/>
          </a:p>
        </p:txBody>
      </p:sp>
      <p:sp>
        <p:nvSpPr>
          <p:cNvPr id="6" name="Slide Number Placeholder 5"/>
          <p:cNvSpPr>
            <a:spLocks noGrp="1"/>
          </p:cNvSpPr>
          <p:nvPr>
            <p:ph type="sldNum" sz="quarter" idx="12"/>
          </p:nvPr>
        </p:nvSpPr>
        <p:spPr>
          <a:xfrm>
            <a:off x="11784011" y="5607592"/>
            <a:ext cx="407988" cy="365125"/>
          </a:xfrm>
        </p:spPr>
        <p:txBody>
          <a:bodyPr/>
          <a:lstStyle/>
          <a:p>
            <a:fld id="{69E57DC2-970A-4B3E-BB1C-7A09969E49DF}" type="slidenum">
              <a:rPr lang="en-US" smtClean="0"/>
              <a:t>‹#›</a:t>
            </a:fld>
            <a:endParaRPr lang="en-US" dirty="0"/>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1890936"/>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503854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87DE6118-2437-4B30-8E3C-4D2BE6020583}" type="datetimeFigureOut">
              <a:rPr lang="en-US" smtClean="0"/>
              <a:pPr/>
              <a:t>11/8/2021</a:t>
            </a:fld>
            <a:endParaRPr lang="en-US" dirty="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69E57DC2-970A-4B3E-BB1C-7A09969E49DF}" type="slidenum">
              <a:rPr lang="en-US" smtClean="0"/>
              <a:pPr/>
              <a:t>‹#›</a:t>
            </a:fld>
            <a:endParaRPr lang="en-US" dirty="0"/>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7496598"/>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11767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858028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11/8/2021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134599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11/8/2021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172347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738078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782267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87DE6118-2437-4B30-8E3C-4D2BE6020583}" type="datetimeFigureOut">
              <a:rPr lang="en-US" smtClean="0"/>
              <a:pPr/>
              <a:t>11/8/2021</a:t>
            </a:fld>
            <a:endParaRPr lang="en-US" dirty="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dirty="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69E57DC2-970A-4B3E-BB1C-7A09969E49DF}" type="slidenum">
              <a:rPr lang="en-US" smtClean="0"/>
              <a:pPr/>
              <a:t>‹#›</a:t>
            </a:fld>
            <a:endParaRPr lang="en-US" dirty="0"/>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516506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sv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3E491-EA2C-4FC2-9418-8026DC9FF9B7}"/>
              </a:ext>
            </a:extLst>
          </p:cNvPr>
          <p:cNvSpPr>
            <a:spLocks noGrp="1"/>
          </p:cNvSpPr>
          <p:nvPr>
            <p:ph type="ctrTitle"/>
          </p:nvPr>
        </p:nvSpPr>
        <p:spPr/>
        <p:txBody>
          <a:bodyPr/>
          <a:lstStyle/>
          <a:p>
            <a:r>
              <a:rPr lang="en-US" sz="5400" dirty="0"/>
              <a:t>The effect of Framing on ratings of attractiveness</a:t>
            </a:r>
          </a:p>
        </p:txBody>
      </p:sp>
      <p:sp>
        <p:nvSpPr>
          <p:cNvPr id="3" name="Subtitle 2">
            <a:extLst>
              <a:ext uri="{FF2B5EF4-FFF2-40B4-BE49-F238E27FC236}">
                <a16:creationId xmlns:a16="http://schemas.microsoft.com/office/drawing/2014/main" id="{E3092B5E-7795-47FD-BA6C-8952DB0293EF}"/>
              </a:ext>
            </a:extLst>
          </p:cNvPr>
          <p:cNvSpPr>
            <a:spLocks noGrp="1"/>
          </p:cNvSpPr>
          <p:nvPr>
            <p:ph type="subTitle" idx="1"/>
          </p:nvPr>
        </p:nvSpPr>
        <p:spPr/>
        <p:txBody>
          <a:bodyPr>
            <a:normAutofit fontScale="92500" lnSpcReduction="10000"/>
          </a:bodyPr>
          <a:lstStyle/>
          <a:p>
            <a:r>
              <a:rPr lang="en-US" dirty="0" smtClean="0"/>
              <a:t>First Last</a:t>
            </a:r>
            <a:endParaRPr lang="en-US" dirty="0"/>
          </a:p>
          <a:p>
            <a:r>
              <a:rPr lang="en-US" dirty="0"/>
              <a:t>Minnesota State University Moorhead</a:t>
            </a:r>
          </a:p>
        </p:txBody>
      </p:sp>
    </p:spTree>
    <p:extLst>
      <p:ext uri="{BB962C8B-B14F-4D97-AF65-F5344CB8AC3E}">
        <p14:creationId xmlns:p14="http://schemas.microsoft.com/office/powerpoint/2010/main" val="1577136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212883E-84C3-42AD-B34A-4D249825156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5F911C-6AC9-4DCC-8F58-621AF9A269AB}"/>
              </a:ext>
            </a:extLst>
          </p:cNvPr>
          <p:cNvSpPr>
            <a:spLocks noGrp="1"/>
          </p:cNvSpPr>
          <p:nvPr>
            <p:ph type="title"/>
          </p:nvPr>
        </p:nvSpPr>
        <p:spPr>
          <a:xfrm>
            <a:off x="7872618" y="663373"/>
            <a:ext cx="3684644" cy="1608487"/>
          </a:xfrm>
        </p:spPr>
        <p:txBody>
          <a:bodyPr>
            <a:normAutofit/>
          </a:bodyPr>
          <a:lstStyle/>
          <a:p>
            <a:pPr algn="l"/>
            <a:r>
              <a:rPr lang="en-US" dirty="0">
                <a:solidFill>
                  <a:schemeClr val="tx1"/>
                </a:solidFill>
              </a:rPr>
              <a:t>Figure 1</a:t>
            </a:r>
          </a:p>
        </p:txBody>
      </p:sp>
      <p:pic>
        <p:nvPicPr>
          <p:cNvPr id="4" name="Content Placeholder 3" descr="A close up of a map&#10;&#10;Description automatically generated">
            <a:extLst>
              <a:ext uri="{FF2B5EF4-FFF2-40B4-BE49-F238E27FC236}">
                <a16:creationId xmlns:a16="http://schemas.microsoft.com/office/drawing/2014/main" id="{699920BB-1CA8-4C99-A957-392024B74419}"/>
              </a:ext>
            </a:extLst>
          </p:cNvPr>
          <p:cNvPicPr>
            <a:picLocks noChangeAspect="1"/>
          </p:cNvPicPr>
          <p:nvPr/>
        </p:nvPicPr>
        <p:blipFill>
          <a:blip r:embed="rId2"/>
          <a:stretch>
            <a:fillRect/>
          </a:stretch>
        </p:blipFill>
        <p:spPr>
          <a:xfrm>
            <a:off x="636915" y="906740"/>
            <a:ext cx="6915663" cy="4737230"/>
          </a:xfrm>
          <a:prstGeom prst="rect">
            <a:avLst/>
          </a:prstGeom>
        </p:spPr>
      </p:pic>
      <p:cxnSp>
        <p:nvCxnSpPr>
          <p:cNvPr id="13" name="Straight Connector 12">
            <a:extLst>
              <a:ext uri="{FF2B5EF4-FFF2-40B4-BE49-F238E27FC236}">
                <a16:creationId xmlns:a16="http://schemas.microsoft.com/office/drawing/2014/main" id="{25A28D78-0305-4DA2-A78C-EF9ADD36631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99730"/>
            <a:ext cx="7543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8" name="Content Placeholder 7">
            <a:extLst>
              <a:ext uri="{FF2B5EF4-FFF2-40B4-BE49-F238E27FC236}">
                <a16:creationId xmlns:a16="http://schemas.microsoft.com/office/drawing/2014/main" id="{5A276E7A-B82D-4875-B57F-CB4C5CFCF071}"/>
              </a:ext>
            </a:extLst>
          </p:cNvPr>
          <p:cNvSpPr>
            <a:spLocks noGrp="1"/>
          </p:cNvSpPr>
          <p:nvPr>
            <p:ph idx="1"/>
          </p:nvPr>
        </p:nvSpPr>
        <p:spPr>
          <a:xfrm>
            <a:off x="7872618" y="2422689"/>
            <a:ext cx="3684644" cy="3791848"/>
          </a:xfrm>
        </p:spPr>
        <p:txBody>
          <a:bodyPr>
            <a:normAutofit/>
          </a:bodyPr>
          <a:lstStyle/>
          <a:p>
            <a:r>
              <a:rPr lang="en-US" dirty="0">
                <a:solidFill>
                  <a:schemeClr val="tx1"/>
                </a:solidFill>
              </a:rPr>
              <a:t>Mean attractiveness rating scores across conditions</a:t>
            </a:r>
          </a:p>
        </p:txBody>
      </p:sp>
      <p:sp>
        <p:nvSpPr>
          <p:cNvPr id="15" name="Freeform 6">
            <a:extLst>
              <a:ext uri="{FF2B5EF4-FFF2-40B4-BE49-F238E27FC236}">
                <a16:creationId xmlns:a16="http://schemas.microsoft.com/office/drawing/2014/main" id="{DC5B7347-E281-4E2C-A95E-6A4A263156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Tree>
    <p:extLst>
      <p:ext uri="{BB962C8B-B14F-4D97-AF65-F5344CB8AC3E}">
        <p14:creationId xmlns:p14="http://schemas.microsoft.com/office/powerpoint/2010/main" val="1383258053"/>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Freeform 6">
            <a:extLst>
              <a:ext uri="{FF2B5EF4-FFF2-40B4-BE49-F238E27FC236}">
                <a16:creationId xmlns:a16="http://schemas.microsoft.com/office/drawing/2014/main" id="{F09D282A-F5A8-44DF-A035-882D6338C8A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cxnSp>
        <p:nvCxnSpPr>
          <p:cNvPr id="11" name="Straight Connector 10">
            <a:extLst>
              <a:ext uri="{FF2B5EF4-FFF2-40B4-BE49-F238E27FC236}">
                <a16:creationId xmlns:a16="http://schemas.microsoft.com/office/drawing/2014/main" id="{85F290F9-7434-4EE1-AE59-4773C03B4E2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4" name="Content Placeholder 3">
            <a:extLst>
              <a:ext uri="{FF2B5EF4-FFF2-40B4-BE49-F238E27FC236}">
                <a16:creationId xmlns:a16="http://schemas.microsoft.com/office/drawing/2014/main" id="{CBCB68B0-C698-433A-BA81-7BE1A1192D55}"/>
              </a:ext>
            </a:extLst>
          </p:cNvPr>
          <p:cNvPicPr>
            <a:picLocks noGrp="1" noChangeAspect="1"/>
          </p:cNvPicPr>
          <p:nvPr>
            <p:ph idx="1"/>
          </p:nvPr>
        </p:nvPicPr>
        <p:blipFill rotWithShape="1">
          <a:blip r:embed="rId2"/>
          <a:srcRect t="1610" b="3051"/>
          <a:stretch/>
        </p:blipFill>
        <p:spPr>
          <a:xfrm>
            <a:off x="20" y="10"/>
            <a:ext cx="12191980" cy="6857990"/>
          </a:xfrm>
          <a:prstGeom prst="rect">
            <a:avLst/>
          </a:prstGeom>
        </p:spPr>
      </p:pic>
      <p:sp>
        <p:nvSpPr>
          <p:cNvPr id="13" name="Freeform 6">
            <a:extLst>
              <a:ext uri="{FF2B5EF4-FFF2-40B4-BE49-F238E27FC236}">
                <a16:creationId xmlns:a16="http://schemas.microsoft.com/office/drawing/2014/main" id="{289A92E9-3C43-426A-BECD-CD99EB0BB2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2" y="48006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sp>
    </p:spTree>
    <p:extLst>
      <p:ext uri="{BB962C8B-B14F-4D97-AF65-F5344CB8AC3E}">
        <p14:creationId xmlns:p14="http://schemas.microsoft.com/office/powerpoint/2010/main" val="3781367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25F8A-DB9A-49F2-A446-BBCE8F0E61FC}"/>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65C46F57-A91D-4184-B6EB-2ED9B8247149}"/>
              </a:ext>
            </a:extLst>
          </p:cNvPr>
          <p:cNvSpPr>
            <a:spLocks noGrp="1"/>
          </p:cNvSpPr>
          <p:nvPr>
            <p:ph idx="1"/>
          </p:nvPr>
        </p:nvSpPr>
        <p:spPr/>
        <p:txBody>
          <a:bodyPr>
            <a:normAutofit/>
          </a:bodyPr>
          <a:lstStyle/>
          <a:p>
            <a:r>
              <a:rPr lang="en-US" dirty="0"/>
              <a:t>Choice of frame (i.e. positive and negative) and academic success (i.e. higher or lower) can influence perceptions of individuals and their extent of bias towards attribute frames. </a:t>
            </a:r>
          </a:p>
          <a:p>
            <a:pPr lvl="1"/>
            <a:r>
              <a:rPr lang="en-US" dirty="0"/>
              <a:t>positive framed condition showed significant results over the negative framed condition</a:t>
            </a:r>
          </a:p>
          <a:p>
            <a:pPr lvl="1"/>
            <a:r>
              <a:rPr lang="en-US" dirty="0"/>
              <a:t>lower GPA level participants reported higher ratings than higher GPA level participants</a:t>
            </a:r>
          </a:p>
          <a:p>
            <a:pPr lvl="1"/>
            <a:r>
              <a:rPr lang="en-US" dirty="0"/>
              <a:t>lower GPA level participants that were randomly assigned to the positive framed condition reported the highest ratings overall </a:t>
            </a:r>
          </a:p>
          <a:p>
            <a:r>
              <a:rPr lang="en-US" dirty="0"/>
              <a:t>Understanding that the way things are framed can result in different perceptions of equivalent objects may eventually help individuals decrease susceptibility to superficial cues.</a:t>
            </a:r>
          </a:p>
          <a:p>
            <a:endParaRPr lang="en-US" dirty="0"/>
          </a:p>
        </p:txBody>
      </p:sp>
    </p:spTree>
    <p:extLst>
      <p:ext uri="{BB962C8B-B14F-4D97-AF65-F5344CB8AC3E}">
        <p14:creationId xmlns:p14="http://schemas.microsoft.com/office/powerpoint/2010/main" val="3379207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4C100-ACA4-41F2-ABFE-00642C85103F}"/>
              </a:ext>
            </a:extLst>
          </p:cNvPr>
          <p:cNvSpPr>
            <a:spLocks noGrp="1"/>
          </p:cNvSpPr>
          <p:nvPr>
            <p:ph type="title"/>
          </p:nvPr>
        </p:nvSpPr>
        <p:spPr>
          <a:xfrm>
            <a:off x="1371600" y="293915"/>
            <a:ext cx="9601200" cy="1485900"/>
          </a:xfrm>
        </p:spPr>
        <p:txBody>
          <a:bodyPr/>
          <a:lstStyle/>
          <a:p>
            <a:r>
              <a:rPr lang="en-US" dirty="0"/>
              <a:t>References</a:t>
            </a:r>
          </a:p>
        </p:txBody>
      </p:sp>
      <p:sp>
        <p:nvSpPr>
          <p:cNvPr id="3" name="Content Placeholder 2">
            <a:extLst>
              <a:ext uri="{FF2B5EF4-FFF2-40B4-BE49-F238E27FC236}">
                <a16:creationId xmlns:a16="http://schemas.microsoft.com/office/drawing/2014/main" id="{6C849D92-1104-4F4B-9B1A-661EED9BFD37}"/>
              </a:ext>
            </a:extLst>
          </p:cNvPr>
          <p:cNvSpPr>
            <a:spLocks noGrp="1"/>
          </p:cNvSpPr>
          <p:nvPr>
            <p:ph idx="1"/>
          </p:nvPr>
        </p:nvSpPr>
        <p:spPr>
          <a:xfrm>
            <a:off x="0" y="1036865"/>
            <a:ext cx="12084148" cy="5533710"/>
          </a:xfrm>
        </p:spPr>
        <p:txBody>
          <a:bodyPr>
            <a:normAutofit fontScale="70000" lnSpcReduction="20000"/>
          </a:bodyPr>
          <a:lstStyle/>
          <a:p>
            <a:pPr marL="0" indent="0">
              <a:buNone/>
            </a:pPr>
            <a:r>
              <a:rPr lang="en-US" sz="1300" dirty="0" err="1"/>
              <a:t>Dunegan</a:t>
            </a:r>
            <a:r>
              <a:rPr lang="en-US" sz="1300" dirty="0"/>
              <a:t>, K. (2010). GPA and attribute framing effects: Are better students more sensitive or more susceptible? </a:t>
            </a:r>
            <a:r>
              <a:rPr lang="en-US" sz="1300" i="1" dirty="0"/>
              <a:t>Journal of Education for Business</a:t>
            </a:r>
            <a:r>
              <a:rPr lang="en-US" sz="1300" dirty="0"/>
              <a:t>, 85(4), 239–247. https://doi</a:t>
            </a:r>
          </a:p>
          <a:p>
            <a:pPr marL="402336" lvl="1" indent="0">
              <a:buNone/>
            </a:pPr>
            <a:r>
              <a:rPr lang="en-US" sz="1100" dirty="0"/>
              <a:t>-org.trmproxy.mnpals.net/10.1080/08832320903449444</a:t>
            </a:r>
          </a:p>
          <a:p>
            <a:pPr marL="0" indent="0">
              <a:buNone/>
            </a:pPr>
            <a:r>
              <a:rPr lang="en-US" sz="1300" dirty="0"/>
              <a:t>Gamliel, E., &amp; </a:t>
            </a:r>
            <a:r>
              <a:rPr lang="en-US" sz="1300" dirty="0" err="1"/>
              <a:t>Kreiner</a:t>
            </a:r>
            <a:r>
              <a:rPr lang="en-US" sz="1300" dirty="0"/>
              <a:t>, H. (2017). Outcome proportions, numeracy, and attribute‐framing bias. </a:t>
            </a:r>
            <a:r>
              <a:rPr lang="en-US" sz="1300" i="1" dirty="0"/>
              <a:t>Australian Journal of Psychology</a:t>
            </a:r>
            <a:r>
              <a:rPr lang="en-US" sz="1300" dirty="0"/>
              <a:t>, 69(4), 283–292. https://doi</a:t>
            </a:r>
          </a:p>
          <a:p>
            <a:pPr marL="402336" lvl="1" indent="0">
              <a:buNone/>
            </a:pPr>
            <a:r>
              <a:rPr lang="en-US" sz="1100" dirty="0"/>
              <a:t> org.trmproxy.mnpals.net/10.1111/ajpy.12151</a:t>
            </a:r>
          </a:p>
          <a:p>
            <a:pPr marL="0" indent="0">
              <a:buNone/>
            </a:pPr>
            <a:r>
              <a:rPr lang="en-US" sz="1300" dirty="0"/>
              <a:t>Gamliel, E., Zohar, A. H., &amp; </a:t>
            </a:r>
            <a:r>
              <a:rPr lang="en-US" sz="1300" dirty="0" err="1"/>
              <a:t>Kreiner</a:t>
            </a:r>
            <a:r>
              <a:rPr lang="en-US" sz="1300" dirty="0"/>
              <a:t>, H. (2014). Personality traits moderate attribute framing effects. </a:t>
            </a:r>
            <a:r>
              <a:rPr lang="en-US" sz="1300" i="1" dirty="0"/>
              <a:t>Social Psychological and Personality Science</a:t>
            </a:r>
            <a:r>
              <a:rPr lang="en-US" sz="1300" dirty="0"/>
              <a:t>, 5(5), 584–592. https://doi</a:t>
            </a:r>
          </a:p>
          <a:p>
            <a:pPr marL="402336" lvl="1" indent="0">
              <a:buNone/>
            </a:pPr>
            <a:r>
              <a:rPr lang="en-US" sz="1100" dirty="0"/>
              <a:t>-org.trmproxy.mnpals.net/10.1177/1948550613516874</a:t>
            </a:r>
          </a:p>
          <a:p>
            <a:pPr marL="0" indent="0">
              <a:buNone/>
            </a:pPr>
            <a:r>
              <a:rPr lang="en-US" sz="1300" dirty="0"/>
              <a:t>Kim, J., Kim, J.-E., &amp; Marshall, R. (2014). Search for the underlying mechanism of framing effects in multi-alternative and multi-attribute decision situations. </a:t>
            </a:r>
            <a:r>
              <a:rPr lang="en-US" sz="1300" i="1" dirty="0"/>
              <a:t>Journal of Business Research,</a:t>
            </a:r>
            <a:r>
              <a:rPr lang="en-US" sz="1300" dirty="0"/>
              <a:t> 67(3), 378–385.</a:t>
            </a:r>
          </a:p>
          <a:p>
            <a:pPr marL="0" indent="0">
              <a:buNone/>
            </a:pPr>
            <a:r>
              <a:rPr lang="en-US" sz="1300" dirty="0"/>
              <a:t>	 https://doi org.trmproxy.mnpals.net/10.1016/j.jbusres.2012.12.024</a:t>
            </a:r>
            <a:endParaRPr lang="en-US" sz="1100" dirty="0"/>
          </a:p>
          <a:p>
            <a:pPr marL="0" indent="0">
              <a:buNone/>
            </a:pPr>
            <a:r>
              <a:rPr lang="en-US" sz="1300" dirty="0"/>
              <a:t>Levin, I. P., &amp; </a:t>
            </a:r>
            <a:r>
              <a:rPr lang="en-US" sz="1300" dirty="0" err="1"/>
              <a:t>Gaeth</a:t>
            </a:r>
            <a:r>
              <a:rPr lang="en-US" sz="1300" dirty="0"/>
              <a:t>, G. J. (1988). How consumers are affected by the framing of attribute information before and after consuming the product. </a:t>
            </a:r>
            <a:r>
              <a:rPr lang="en-US" sz="1300" i="1" dirty="0"/>
              <a:t>Journal of Consumer Research</a:t>
            </a:r>
            <a:r>
              <a:rPr lang="en-US" sz="1300" dirty="0"/>
              <a:t>, 15(3), 374–378. https://doi</a:t>
            </a:r>
          </a:p>
          <a:p>
            <a:pPr marL="0" indent="0">
              <a:buNone/>
            </a:pPr>
            <a:r>
              <a:rPr lang="en-US" sz="1300" dirty="0"/>
              <a:t>	-org.trmproxy.mnpals.net/10.1086/209174</a:t>
            </a:r>
          </a:p>
          <a:p>
            <a:pPr marL="0" indent="0">
              <a:buNone/>
            </a:pPr>
            <a:r>
              <a:rPr lang="en-US" sz="1300" dirty="0"/>
              <a:t>Levin, I. P., </a:t>
            </a:r>
            <a:r>
              <a:rPr lang="en-US" sz="1300" dirty="0" err="1"/>
              <a:t>Gaeth</a:t>
            </a:r>
            <a:r>
              <a:rPr lang="en-US" sz="1300" dirty="0"/>
              <a:t>, G. J., Schreiber, J., &amp; </a:t>
            </a:r>
            <a:r>
              <a:rPr lang="en-US" sz="1300" dirty="0" err="1"/>
              <a:t>Lauriola</a:t>
            </a:r>
            <a:r>
              <a:rPr lang="en-US" sz="1300" dirty="0"/>
              <a:t>, M. (2002). A new look at framing effects: Distribution of effect sizes, individual differences, and independence of types of effects. </a:t>
            </a:r>
            <a:r>
              <a:rPr lang="en-US" sz="1300" i="1" dirty="0"/>
              <a:t>Organizational Behavior and</a:t>
            </a:r>
          </a:p>
          <a:p>
            <a:pPr marL="0" indent="0">
              <a:buNone/>
            </a:pPr>
            <a:r>
              <a:rPr lang="en-US" sz="1300" i="1" dirty="0"/>
              <a:t>	 Human Decision Processes</a:t>
            </a:r>
            <a:r>
              <a:rPr lang="en-US" sz="1300" dirty="0"/>
              <a:t>, 88(1), 411–429.  https://doi-org.trmproxy.mnpals.net/10.1006/obhd.2001.2983</a:t>
            </a:r>
          </a:p>
          <a:p>
            <a:pPr marL="0" indent="0">
              <a:buNone/>
            </a:pPr>
            <a:r>
              <a:rPr lang="en-US" sz="1300" dirty="0"/>
              <a:t>Ma, D. S., </a:t>
            </a:r>
            <a:r>
              <a:rPr lang="en-US" sz="1300" dirty="0" err="1"/>
              <a:t>Correll</a:t>
            </a:r>
            <a:r>
              <a:rPr lang="en-US" sz="1300" dirty="0"/>
              <a:t>, J., &amp; </a:t>
            </a:r>
            <a:r>
              <a:rPr lang="en-US" sz="1300" dirty="0" err="1"/>
              <a:t>Wittenbrink</a:t>
            </a:r>
            <a:r>
              <a:rPr lang="en-US" sz="1300" dirty="0"/>
              <a:t>, B. (2015). The Chicago Face Database: A free stimulus set of faces and norming data. Behavior Research Methods, 47(4), 1122–1135.</a:t>
            </a:r>
          </a:p>
          <a:p>
            <a:pPr marL="0" indent="0">
              <a:buNone/>
            </a:pPr>
            <a:r>
              <a:rPr lang="en-US" sz="1300" dirty="0"/>
              <a:t>	 http://search.ebscohost.com.trmproxy.mnpals.net/login.aspx?direct=true&amp;db=psyh&amp;AN=2016 04121-001&amp;site=</a:t>
            </a:r>
            <a:r>
              <a:rPr lang="en-US" sz="1300" dirty="0" err="1"/>
              <a:t>ehost</a:t>
            </a:r>
            <a:r>
              <a:rPr lang="en-US" sz="1300" dirty="0"/>
              <a:t>-live</a:t>
            </a:r>
          </a:p>
          <a:p>
            <a:pPr marL="0" indent="0">
              <a:buNone/>
            </a:pPr>
            <a:r>
              <a:rPr lang="en-US" sz="1300" dirty="0"/>
              <a:t>Park, C. W., Jun, S. Y., &amp; </a:t>
            </a:r>
            <a:r>
              <a:rPr lang="en-US" sz="1300" dirty="0" err="1"/>
              <a:t>Macinnis</a:t>
            </a:r>
            <a:r>
              <a:rPr lang="en-US" sz="1300" dirty="0"/>
              <a:t>, D. J. (2000). Choosing what I want versus rejecting what I do not want: An application of decision framing to product option choice decisions. </a:t>
            </a:r>
            <a:r>
              <a:rPr lang="en-US" sz="1300" i="1" dirty="0"/>
              <a:t>Journal of Marketing Research</a:t>
            </a:r>
            <a:r>
              <a:rPr lang="en-US" sz="1300" dirty="0"/>
              <a:t>, </a:t>
            </a:r>
            <a:r>
              <a:rPr lang="en-US" sz="1300" i="1" dirty="0"/>
              <a:t>37</a:t>
            </a:r>
            <a:r>
              <a:rPr lang="en-US" sz="1300" dirty="0"/>
              <a:t>(2), 187–202.</a:t>
            </a:r>
          </a:p>
          <a:p>
            <a:pPr marL="0" indent="0">
              <a:buNone/>
            </a:pPr>
            <a:r>
              <a:rPr lang="en-US" sz="1300" dirty="0"/>
              <a:t>	 https://doi org.trmproxy.mnpals.net/10.1509/jmkr.37.2.187.18731</a:t>
            </a:r>
          </a:p>
          <a:p>
            <a:pPr marL="0" indent="0">
              <a:buNone/>
            </a:pPr>
            <a:r>
              <a:rPr lang="en-US" sz="1300" dirty="0"/>
              <a:t>Perfecto, H., </a:t>
            </a:r>
            <a:r>
              <a:rPr lang="en-US" sz="1300" dirty="0" err="1"/>
              <a:t>Galak</a:t>
            </a:r>
            <a:r>
              <a:rPr lang="en-US" sz="1300" dirty="0"/>
              <a:t>, J., Simmons, J. P., &amp; Nelson, L. D. (2017). Rejecting a bad option feels like choosing a good one. </a:t>
            </a:r>
            <a:r>
              <a:rPr lang="en-US" sz="1300" i="1" dirty="0"/>
              <a:t>Journal of Personality and Social Psychology</a:t>
            </a:r>
            <a:r>
              <a:rPr lang="en-US" sz="1300" dirty="0"/>
              <a:t>, 113(5), 659–670. https://doi</a:t>
            </a:r>
          </a:p>
          <a:p>
            <a:pPr marL="0" indent="0">
              <a:buNone/>
            </a:pPr>
            <a:r>
              <a:rPr lang="en-US" sz="1300" dirty="0"/>
              <a:t>	-org.trmproxy.mnpals.net/10.1037/pspa0000092.supp (Supplemental)</a:t>
            </a:r>
          </a:p>
          <a:p>
            <a:pPr marL="0" indent="0">
              <a:buNone/>
            </a:pPr>
            <a:r>
              <a:rPr lang="en-US" sz="1300" dirty="0" err="1"/>
              <a:t>Shafir</a:t>
            </a:r>
            <a:r>
              <a:rPr lang="en-US" sz="1300" dirty="0"/>
              <a:t>, E. (1993). Choosing versus rejecting: Why some options are both better and worse than others. </a:t>
            </a:r>
            <a:r>
              <a:rPr lang="en-US" sz="1300" i="1" dirty="0"/>
              <a:t>Memory &amp; Cognition</a:t>
            </a:r>
            <a:r>
              <a:rPr lang="en-US" sz="1300" dirty="0"/>
              <a:t>, </a:t>
            </a:r>
            <a:r>
              <a:rPr lang="en-US" sz="1300" i="1" dirty="0"/>
              <a:t>21</a:t>
            </a:r>
            <a:r>
              <a:rPr lang="en-US" sz="1300" dirty="0"/>
              <a:t>(4), 546–556. https://doi-org.trmproxy.mnpals.net/10.3758/BF03197186</a:t>
            </a:r>
          </a:p>
          <a:p>
            <a:pPr marL="0" indent="0">
              <a:buNone/>
            </a:pPr>
            <a:r>
              <a:rPr lang="en-US" sz="1300" dirty="0"/>
              <a:t>Smith, S. M., &amp; Levin, I. P. (1996). Need for cognition and choice framing effects. </a:t>
            </a:r>
            <a:r>
              <a:rPr lang="en-US" sz="1300" i="1" dirty="0"/>
              <a:t>Journal of Behavioral Decision Making</a:t>
            </a:r>
            <a:r>
              <a:rPr lang="en-US" sz="1300" dirty="0"/>
              <a:t>, </a:t>
            </a:r>
            <a:r>
              <a:rPr lang="en-US" sz="1300" i="1" dirty="0"/>
              <a:t>9</a:t>
            </a:r>
            <a:r>
              <a:rPr lang="en-US" sz="1300" dirty="0"/>
              <a:t>(4), 283–290. https://doi-org.trmproxy.mnpals.net/10.1002/(SICI)1099-0771(199612)9:4&lt;283::AID-BDM241&gt;3.0.CO;2-7</a:t>
            </a:r>
          </a:p>
          <a:p>
            <a:pPr marL="0" indent="0">
              <a:buNone/>
            </a:pPr>
            <a:r>
              <a:rPr lang="en-US" sz="1300" dirty="0" err="1"/>
              <a:t>Sokolova</a:t>
            </a:r>
            <a:r>
              <a:rPr lang="en-US" sz="1300" dirty="0"/>
              <a:t>, T., &amp; Krishna, A. (2016). Take it or leave it: How choosing versus rejecting alternatives affects information processing. </a:t>
            </a:r>
            <a:r>
              <a:rPr lang="en-US" sz="1300" i="1" dirty="0"/>
              <a:t>Journal of Consumer Research</a:t>
            </a:r>
            <a:r>
              <a:rPr lang="en-US" sz="1300" dirty="0"/>
              <a:t>, 43(4), 614–635. https://doi-org.trmproxy.mnpals.net/10.1093/jcr/ucw049</a:t>
            </a:r>
          </a:p>
          <a:p>
            <a:pPr marL="530352" lvl="1" indent="0">
              <a:buNone/>
            </a:pPr>
            <a:endParaRPr lang="en-US" sz="1100" dirty="0"/>
          </a:p>
          <a:p>
            <a:endParaRPr lang="en-US" dirty="0"/>
          </a:p>
          <a:p>
            <a:endParaRPr lang="en-US" dirty="0"/>
          </a:p>
          <a:p>
            <a:endParaRPr lang="en-US" dirty="0"/>
          </a:p>
          <a:p>
            <a:endParaRPr lang="en-US" sz="1400" dirty="0"/>
          </a:p>
          <a:p>
            <a:pPr marL="530352" lvl="1" indent="0">
              <a:buNone/>
            </a:pPr>
            <a:endParaRPr lang="en-US" sz="1800" dirty="0"/>
          </a:p>
          <a:p>
            <a:pPr marL="530352" lvl="1" indent="0">
              <a:buNone/>
            </a:pPr>
            <a:endParaRPr lang="en-US" dirty="0"/>
          </a:p>
        </p:txBody>
      </p:sp>
      <p:cxnSp>
        <p:nvCxnSpPr>
          <p:cNvPr id="5" name="Straight Connector 4">
            <a:extLst>
              <a:ext uri="{FF2B5EF4-FFF2-40B4-BE49-F238E27FC236}">
                <a16:creationId xmlns:a16="http://schemas.microsoft.com/office/drawing/2014/main" id="{6E9FFE4D-4322-4300-8F32-5018C8163584}"/>
              </a:ext>
            </a:extLst>
          </p:cNvPr>
          <p:cNvCxnSpPr>
            <a:cxnSpLocks/>
          </p:cNvCxnSpPr>
          <p:nvPr/>
        </p:nvCxnSpPr>
        <p:spPr>
          <a:xfrm>
            <a:off x="1371600" y="1036865"/>
            <a:ext cx="10276114"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55101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49EC5C96-A5B7-48AF-865B-32EA92606F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cxnSp>
        <p:nvCxnSpPr>
          <p:cNvPr id="12" name="Straight Connector 11">
            <a:extLst>
              <a:ext uri="{FF2B5EF4-FFF2-40B4-BE49-F238E27FC236}">
                <a16:creationId xmlns:a16="http://schemas.microsoft.com/office/drawing/2014/main" id="{87D3361C-8AD4-4C09-8E01-4332488617A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7F66EB15-04EC-4CEE-A13A-CF8E9AAF38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964AF0-A602-46A2-B4A9-4F87A8BABE7D}"/>
              </a:ext>
            </a:extLst>
          </p:cNvPr>
          <p:cNvSpPr>
            <a:spLocks noGrp="1"/>
          </p:cNvSpPr>
          <p:nvPr>
            <p:ph type="title"/>
          </p:nvPr>
        </p:nvSpPr>
        <p:spPr>
          <a:xfrm>
            <a:off x="5269584" y="1143293"/>
            <a:ext cx="6268824" cy="4268965"/>
          </a:xfrm>
        </p:spPr>
        <p:txBody>
          <a:bodyPr vert="horz" lIns="91440" tIns="45720" rIns="91440" bIns="45720" rtlCol="0" anchor="t">
            <a:normAutofit/>
          </a:bodyPr>
          <a:lstStyle/>
          <a:p>
            <a:pPr algn="l">
              <a:lnSpc>
                <a:spcPct val="85000"/>
              </a:lnSpc>
            </a:pPr>
            <a:r>
              <a:rPr lang="en-US" sz="6500" cap="all">
                <a:solidFill>
                  <a:schemeClr val="bg2"/>
                </a:solidFill>
              </a:rPr>
              <a:t>Questions?</a:t>
            </a:r>
          </a:p>
        </p:txBody>
      </p:sp>
      <p:sp useBgFill="1">
        <p:nvSpPr>
          <p:cNvPr id="16" name="Rectangle 15">
            <a:extLst>
              <a:ext uri="{FF2B5EF4-FFF2-40B4-BE49-F238E27FC236}">
                <a16:creationId xmlns:a16="http://schemas.microsoft.com/office/drawing/2014/main" id="{C02E1F9D-2523-4E9D-BE4B-56271710B1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53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4B275FB9-BCD2-48DD-97F0-6401FF86412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pic>
        <p:nvPicPr>
          <p:cNvPr id="7" name="Graphic 6" descr="Help">
            <a:extLst>
              <a:ext uri="{FF2B5EF4-FFF2-40B4-BE49-F238E27FC236}">
                <a16:creationId xmlns:a16="http://schemas.microsoft.com/office/drawing/2014/main" id="{1D2EFC12-971C-42BE-87D3-6699994D469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128096" y="2079136"/>
            <a:ext cx="3194113" cy="3194113"/>
          </a:xfrm>
          <a:prstGeom prst="rect">
            <a:avLst/>
          </a:prstGeom>
        </p:spPr>
      </p:pic>
      <p:sp>
        <p:nvSpPr>
          <p:cNvPr id="20" name="Freeform 6">
            <a:extLst>
              <a:ext uri="{FF2B5EF4-FFF2-40B4-BE49-F238E27FC236}">
                <a16:creationId xmlns:a16="http://schemas.microsoft.com/office/drawing/2014/main" id="{56C4B513-E0C4-4458-884A-2EFF4ED169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sp>
    </p:spTree>
    <p:extLst>
      <p:ext uri="{BB962C8B-B14F-4D97-AF65-F5344CB8AC3E}">
        <p14:creationId xmlns:p14="http://schemas.microsoft.com/office/powerpoint/2010/main" val="2379797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9" name="Rectangle 78">
            <a:extLst>
              <a:ext uri="{FF2B5EF4-FFF2-40B4-BE49-F238E27FC236}">
                <a16:creationId xmlns:a16="http://schemas.microsoft.com/office/drawing/2014/main" id="{4281BC32-FF58-4898-A6B5-7B3D059BCE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0D614406-135F-4875-9C87-53822CB19A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FFA6E7-4980-496A-86C6-9D3E33CC2362}"/>
              </a:ext>
            </a:extLst>
          </p:cNvPr>
          <p:cNvSpPr>
            <a:spLocks noGrp="1"/>
          </p:cNvSpPr>
          <p:nvPr>
            <p:ph type="title"/>
          </p:nvPr>
        </p:nvSpPr>
        <p:spPr>
          <a:xfrm>
            <a:off x="960120" y="434101"/>
            <a:ext cx="7169753" cy="1232750"/>
          </a:xfrm>
        </p:spPr>
        <p:txBody>
          <a:bodyPr anchor="b">
            <a:normAutofit/>
          </a:bodyPr>
          <a:lstStyle/>
          <a:p>
            <a:r>
              <a:rPr lang="en-US" sz="4600">
                <a:solidFill>
                  <a:schemeClr val="bg1"/>
                </a:solidFill>
              </a:rPr>
              <a:t>Background Information</a:t>
            </a:r>
          </a:p>
        </p:txBody>
      </p:sp>
      <p:cxnSp>
        <p:nvCxnSpPr>
          <p:cNvPr id="83" name="Straight Connector 82">
            <a:extLst>
              <a:ext uri="{FF2B5EF4-FFF2-40B4-BE49-F238E27FC236}">
                <a16:creationId xmlns:a16="http://schemas.microsoft.com/office/drawing/2014/main" id="{C6C21149-7D17-44C2-AFB6-4D931DC55FB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676579"/>
            <a:ext cx="8129873" cy="602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85" name="Freeform 6">
            <a:extLst>
              <a:ext uri="{FF2B5EF4-FFF2-40B4-BE49-F238E27FC236}">
                <a16:creationId xmlns:a16="http://schemas.microsoft.com/office/drawing/2014/main" id="{C2E5FCF0-567A-448C-A6E3-920BFC702C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938535"/>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sp>
      <p:graphicFrame>
        <p:nvGraphicFramePr>
          <p:cNvPr id="20" name="Content Placeholder 2">
            <a:extLst>
              <a:ext uri="{FF2B5EF4-FFF2-40B4-BE49-F238E27FC236}">
                <a16:creationId xmlns:a16="http://schemas.microsoft.com/office/drawing/2014/main" id="{05E2A467-8C28-4ED3-9D74-6BF2C5EC3664}"/>
              </a:ext>
            </a:extLst>
          </p:cNvPr>
          <p:cNvGraphicFramePr>
            <a:graphicFrameLocks noGrp="1"/>
          </p:cNvGraphicFramePr>
          <p:nvPr>
            <p:ph idx="1"/>
            <p:extLst>
              <p:ext uri="{D42A27DB-BD31-4B8C-83A1-F6EECF244321}">
                <p14:modId xmlns:p14="http://schemas.microsoft.com/office/powerpoint/2010/main" val="3562092492"/>
              </p:ext>
            </p:extLst>
          </p:nvPr>
        </p:nvGraphicFramePr>
        <p:xfrm>
          <a:off x="647114" y="2475914"/>
          <a:ext cx="11240086" cy="40514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7235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940BF86-1545-454F-930D-D633E83BA4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48A01A4C-39AE-47C2-82DA-FFD2C7917081}"/>
              </a:ext>
            </a:extLst>
          </p:cNvPr>
          <p:cNvSpPr>
            <a:spLocks noGrp="1"/>
          </p:cNvSpPr>
          <p:nvPr>
            <p:ph type="title"/>
          </p:nvPr>
        </p:nvSpPr>
        <p:spPr>
          <a:xfrm>
            <a:off x="651767" y="643466"/>
            <a:ext cx="3689094" cy="5286594"/>
          </a:xfrm>
        </p:spPr>
        <p:txBody>
          <a:bodyPr>
            <a:normAutofit/>
          </a:bodyPr>
          <a:lstStyle/>
          <a:p>
            <a:r>
              <a:rPr lang="en-US" sz="5400" dirty="0"/>
              <a:t>Task Frames and Academic Success</a:t>
            </a:r>
          </a:p>
        </p:txBody>
      </p:sp>
      <p:cxnSp>
        <p:nvCxnSpPr>
          <p:cNvPr id="10" name="Straight Connector 9">
            <a:extLst>
              <a:ext uri="{FF2B5EF4-FFF2-40B4-BE49-F238E27FC236}">
                <a16:creationId xmlns:a16="http://schemas.microsoft.com/office/drawing/2014/main" id="{6BAD51BF-92DF-4BA7-A185-7E1D78DF4E1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62596" y="643466"/>
            <a:ext cx="0" cy="6214534"/>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26B7D0C-DBC5-4D84-BEA5-8A79EA603266}"/>
              </a:ext>
            </a:extLst>
          </p:cNvPr>
          <p:cNvSpPr>
            <a:spLocks noGrp="1"/>
          </p:cNvSpPr>
          <p:nvPr>
            <p:ph idx="1"/>
          </p:nvPr>
        </p:nvSpPr>
        <p:spPr>
          <a:xfrm>
            <a:off x="4984332" y="643466"/>
            <a:ext cx="6297960" cy="5556263"/>
          </a:xfrm>
        </p:spPr>
        <p:txBody>
          <a:bodyPr>
            <a:noAutofit/>
          </a:bodyPr>
          <a:lstStyle/>
          <a:p>
            <a:r>
              <a:rPr lang="en-US" b="1" dirty="0"/>
              <a:t>Task Frames:</a:t>
            </a:r>
          </a:p>
          <a:p>
            <a:pPr lvl="1"/>
            <a:r>
              <a:rPr lang="en-US" sz="2000" dirty="0"/>
              <a:t>Positive frames: anticipate potential gains and focus on positive attributes (Levin &amp; </a:t>
            </a:r>
            <a:r>
              <a:rPr lang="en-US" sz="2000" dirty="0" err="1"/>
              <a:t>Gaeth</a:t>
            </a:r>
            <a:r>
              <a:rPr lang="en-US" sz="2000" dirty="0"/>
              <a:t>, 1988 Park et al., 2000; Perfecto et al., 2017; </a:t>
            </a:r>
            <a:r>
              <a:rPr lang="en-US" sz="2000" dirty="0" err="1"/>
              <a:t>Sokolova</a:t>
            </a:r>
            <a:r>
              <a:rPr lang="en-US" sz="2000" dirty="0"/>
              <a:t> &amp; Krishna, 2016).</a:t>
            </a:r>
          </a:p>
          <a:p>
            <a:pPr lvl="1"/>
            <a:r>
              <a:rPr lang="en-US" sz="2000" dirty="0"/>
              <a:t>Negatives frames: anticipate potential losses and focus on negative attributes. </a:t>
            </a:r>
          </a:p>
          <a:p>
            <a:r>
              <a:rPr lang="en-US" b="1" dirty="0"/>
              <a:t>Academic Success:</a:t>
            </a:r>
          </a:p>
          <a:p>
            <a:pPr lvl="1"/>
            <a:r>
              <a:rPr lang="en-US" sz="2000" dirty="0"/>
              <a:t>Research has discovered that students with higher academic success were less susceptible to framing than students with lower academic success (Smith &amp; Levin, 1996). </a:t>
            </a:r>
          </a:p>
          <a:p>
            <a:pPr lvl="1"/>
            <a:r>
              <a:rPr lang="en-US" sz="2000" dirty="0"/>
              <a:t>GPA is correlated with numeracy, critical thinking skills, motivation, cognitive abilities, and general mental abilities (</a:t>
            </a:r>
            <a:r>
              <a:rPr lang="en-US" sz="2000" dirty="0" err="1"/>
              <a:t>Dunegan</a:t>
            </a:r>
            <a:r>
              <a:rPr lang="en-US" sz="2000" dirty="0"/>
              <a:t>, 2010).</a:t>
            </a:r>
          </a:p>
        </p:txBody>
      </p:sp>
      <p:sp>
        <p:nvSpPr>
          <p:cNvPr id="12" name="Freeform 6">
            <a:extLst>
              <a:ext uri="{FF2B5EF4-FFF2-40B4-BE49-F238E27FC236}">
                <a16:creationId xmlns:a16="http://schemas.microsoft.com/office/drawing/2014/main" id="{4FA98957-023B-4B4C-B8F5-A60254A636E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2" y="5380579"/>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152230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C4FAD-1F32-4D56-9717-BD67C18D0E33}"/>
              </a:ext>
            </a:extLst>
          </p:cNvPr>
          <p:cNvSpPr>
            <a:spLocks noGrp="1"/>
          </p:cNvSpPr>
          <p:nvPr>
            <p:ph type="title"/>
          </p:nvPr>
        </p:nvSpPr>
        <p:spPr>
          <a:xfrm>
            <a:off x="762000" y="559678"/>
            <a:ext cx="3833906" cy="4952492"/>
          </a:xfrm>
        </p:spPr>
        <p:txBody>
          <a:bodyPr/>
          <a:lstStyle/>
          <a:p>
            <a:r>
              <a:rPr lang="en-US" dirty="0"/>
              <a:t>Rationale for Study</a:t>
            </a:r>
          </a:p>
        </p:txBody>
      </p:sp>
      <p:sp>
        <p:nvSpPr>
          <p:cNvPr id="3" name="Content Placeholder 2">
            <a:extLst>
              <a:ext uri="{FF2B5EF4-FFF2-40B4-BE49-F238E27FC236}">
                <a16:creationId xmlns:a16="http://schemas.microsoft.com/office/drawing/2014/main" id="{175399D7-8B91-46E7-9A73-7942C1C95BD6}"/>
              </a:ext>
            </a:extLst>
          </p:cNvPr>
          <p:cNvSpPr>
            <a:spLocks noGrp="1"/>
          </p:cNvSpPr>
          <p:nvPr>
            <p:ph idx="1"/>
          </p:nvPr>
        </p:nvSpPr>
        <p:spPr/>
        <p:txBody>
          <a:bodyPr>
            <a:noAutofit/>
          </a:bodyPr>
          <a:lstStyle/>
          <a:p>
            <a:r>
              <a:rPr lang="en-US" dirty="0"/>
              <a:t>Previous studies have found that the choice of frame (i.e. positive and negative) and academic success (i.e. higher or lower) can influence perceptions of individuals.</a:t>
            </a:r>
          </a:p>
          <a:p>
            <a:r>
              <a:rPr lang="en-US" dirty="0"/>
              <a:t>Positive frames (i.e. choices) have been shown to influence individuals’ attractiveness ratings over negative frames (i.e. rejections).  </a:t>
            </a:r>
          </a:p>
          <a:p>
            <a:r>
              <a:rPr lang="en-US" dirty="0"/>
              <a:t>Previous studies largely focus on framing of products and there is a lack of research on how framing affects interpersonal attraction.</a:t>
            </a:r>
          </a:p>
          <a:p>
            <a:r>
              <a:rPr lang="en-US" dirty="0"/>
              <a:t>Aim of this current study was to examine if framing effects could alter perceptions of attractiveness towards individuals and if academic success, which was measured by participants’ GPA, could alter the extent of bias towards attribute frames. </a:t>
            </a:r>
          </a:p>
          <a:p>
            <a:endParaRPr lang="en-US" sz="2200" dirty="0"/>
          </a:p>
        </p:txBody>
      </p:sp>
    </p:spTree>
    <p:extLst>
      <p:ext uri="{BB962C8B-B14F-4D97-AF65-F5344CB8AC3E}">
        <p14:creationId xmlns:p14="http://schemas.microsoft.com/office/powerpoint/2010/main" val="554205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8575C10-8187-4AC4-AD72-C754EAFD28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5429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895186-4143-49A6-8BB5-EAD0501C2FFC}"/>
              </a:ext>
            </a:extLst>
          </p:cNvPr>
          <p:cNvSpPr>
            <a:spLocks noGrp="1"/>
          </p:cNvSpPr>
          <p:nvPr>
            <p:ph type="title"/>
          </p:nvPr>
        </p:nvSpPr>
        <p:spPr>
          <a:xfrm>
            <a:off x="762000" y="559678"/>
            <a:ext cx="3567915" cy="4952492"/>
          </a:xfrm>
        </p:spPr>
        <p:txBody>
          <a:bodyPr>
            <a:normAutofit/>
          </a:bodyPr>
          <a:lstStyle/>
          <a:p>
            <a:r>
              <a:rPr lang="en-US">
                <a:solidFill>
                  <a:schemeClr val="bg1"/>
                </a:solidFill>
              </a:rPr>
              <a:t>Hypothesis</a:t>
            </a:r>
          </a:p>
        </p:txBody>
      </p:sp>
      <p:cxnSp>
        <p:nvCxnSpPr>
          <p:cNvPr id="12" name="Straight Connector 11">
            <a:extLst>
              <a:ext uri="{FF2B5EF4-FFF2-40B4-BE49-F238E27FC236}">
                <a16:creationId xmlns:a16="http://schemas.microsoft.com/office/drawing/2014/main" id="{74E776C9-ED67-41B7-B3A3-4DF76EF3ACE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99730"/>
            <a:ext cx="429768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EE27AF42-CDF3-4136-A1FB-99E61DB50B1C}"/>
              </a:ext>
            </a:extLst>
          </p:cNvPr>
          <p:cNvGraphicFramePr>
            <a:graphicFrameLocks noGrp="1"/>
          </p:cNvGraphicFramePr>
          <p:nvPr>
            <p:ph idx="1"/>
            <p:extLst>
              <p:ext uri="{D42A27DB-BD31-4B8C-83A1-F6EECF244321}">
                <p14:modId xmlns:p14="http://schemas.microsoft.com/office/powerpoint/2010/main" val="4246983248"/>
              </p:ext>
            </p:extLst>
          </p:nvPr>
        </p:nvGraphicFramePr>
        <p:xfrm>
          <a:off x="5181600" y="568325"/>
          <a:ext cx="6248400" cy="5656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841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Rectangle 7">
            <a:extLst>
              <a:ext uri="{FF2B5EF4-FFF2-40B4-BE49-F238E27FC236}">
                <a16:creationId xmlns:a16="http://schemas.microsoft.com/office/drawing/2014/main" id="{A0501A84-E03A-4644-83BE-A65F0ACCCC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3B1EE1F-6738-485F-A620-2602F7683D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7" y="0"/>
            <a:ext cx="465734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91CD5F-2246-43EB-84FD-85DB1229D68A}"/>
              </a:ext>
            </a:extLst>
          </p:cNvPr>
          <p:cNvSpPr>
            <a:spLocks noGrp="1"/>
          </p:cNvSpPr>
          <p:nvPr>
            <p:ph type="title"/>
          </p:nvPr>
        </p:nvSpPr>
        <p:spPr>
          <a:xfrm>
            <a:off x="8046748" y="1257300"/>
            <a:ext cx="3505240" cy="4254869"/>
          </a:xfrm>
        </p:spPr>
        <p:txBody>
          <a:bodyPr>
            <a:normAutofit/>
          </a:bodyPr>
          <a:lstStyle/>
          <a:p>
            <a:pPr algn="l"/>
            <a:r>
              <a:rPr lang="en-US">
                <a:solidFill>
                  <a:schemeClr val="bg1"/>
                </a:solidFill>
              </a:rPr>
              <a:t>Method</a:t>
            </a:r>
          </a:p>
        </p:txBody>
      </p:sp>
      <p:sp>
        <p:nvSpPr>
          <p:cNvPr id="3" name="Content Placeholder 2">
            <a:extLst>
              <a:ext uri="{FF2B5EF4-FFF2-40B4-BE49-F238E27FC236}">
                <a16:creationId xmlns:a16="http://schemas.microsoft.com/office/drawing/2014/main" id="{D5022462-98B2-42B4-8B6F-051DFD13C21E}"/>
              </a:ext>
            </a:extLst>
          </p:cNvPr>
          <p:cNvSpPr>
            <a:spLocks noGrp="1"/>
          </p:cNvSpPr>
          <p:nvPr>
            <p:ph idx="1"/>
          </p:nvPr>
        </p:nvSpPr>
        <p:spPr>
          <a:xfrm>
            <a:off x="666755" y="569065"/>
            <a:ext cx="6381159" cy="6070885"/>
          </a:xfrm>
        </p:spPr>
        <p:txBody>
          <a:bodyPr>
            <a:normAutofit/>
          </a:bodyPr>
          <a:lstStyle/>
          <a:p>
            <a:pPr>
              <a:buFont typeface="Wingdings" panose="05000000000000000000" pitchFamily="2" charset="2"/>
              <a:buChar char="v"/>
            </a:pPr>
            <a:r>
              <a:rPr lang="en-US" b="1" dirty="0"/>
              <a:t>Participants</a:t>
            </a:r>
          </a:p>
          <a:p>
            <a:pPr lvl="1"/>
            <a:r>
              <a:rPr lang="en-US" sz="2000" dirty="0"/>
              <a:t>One hundred twenty lower level male and female students enrolled at MSUM.</a:t>
            </a:r>
          </a:p>
          <a:p>
            <a:pPr>
              <a:buFont typeface="Wingdings" panose="05000000000000000000" pitchFamily="2" charset="2"/>
              <a:buChar char="v"/>
            </a:pPr>
            <a:r>
              <a:rPr lang="en-US" b="1" dirty="0"/>
              <a:t>Design </a:t>
            </a:r>
          </a:p>
          <a:p>
            <a:pPr lvl="1"/>
            <a:r>
              <a:rPr lang="en-US" sz="2000" dirty="0"/>
              <a:t>2x2 between-subjects factorial design</a:t>
            </a:r>
          </a:p>
          <a:p>
            <a:pPr lvl="2"/>
            <a:r>
              <a:rPr lang="en-US" sz="2000" dirty="0"/>
              <a:t>Two independent variables each with two levels</a:t>
            </a:r>
          </a:p>
          <a:p>
            <a:pPr lvl="3"/>
            <a:r>
              <a:rPr lang="en-US" sz="2000" dirty="0"/>
              <a:t>Task Frame: positive (choice), negative (rejection)</a:t>
            </a:r>
          </a:p>
          <a:p>
            <a:pPr lvl="3"/>
            <a:r>
              <a:rPr lang="en-US" sz="2000" dirty="0"/>
              <a:t>Grade Point Average: lower and higher GPA</a:t>
            </a:r>
          </a:p>
          <a:p>
            <a:pPr lvl="4"/>
            <a:r>
              <a:rPr lang="en-US" sz="1800" dirty="0"/>
              <a:t>GPA levels were created by a median split</a:t>
            </a:r>
          </a:p>
          <a:p>
            <a:pPr lvl="4"/>
            <a:r>
              <a:rPr lang="en-US" sz="2000" dirty="0"/>
              <a:t>(Lower: 2.00-2.99; higher: 3.00-3.99)</a:t>
            </a:r>
          </a:p>
          <a:p>
            <a:pPr lvl="2"/>
            <a:r>
              <a:rPr lang="en-US" sz="2000" dirty="0"/>
              <a:t>Dependent variable: participants’ ratings of attractiveness based on a ten-point scale</a:t>
            </a:r>
          </a:p>
          <a:p>
            <a:pPr marL="530352" lvl="1" indent="0">
              <a:buNone/>
            </a:pPr>
            <a:endParaRPr lang="en-US" dirty="0"/>
          </a:p>
        </p:txBody>
      </p:sp>
      <p:cxnSp>
        <p:nvCxnSpPr>
          <p:cNvPr id="12" name="Straight Connector 11">
            <a:extLst>
              <a:ext uri="{FF2B5EF4-FFF2-40B4-BE49-F238E27FC236}">
                <a16:creationId xmlns:a16="http://schemas.microsoft.com/office/drawing/2014/main" id="{ADC544FB-7860-4381-935B-43879C94F62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86703" y="1257300"/>
            <a:ext cx="0" cy="56007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Freeform 6">
            <a:extLst>
              <a:ext uri="{FF2B5EF4-FFF2-40B4-BE49-F238E27FC236}">
                <a16:creationId xmlns:a16="http://schemas.microsoft.com/office/drawing/2014/main" id="{D9949DD4-1FB3-4162-9489-E2488DEC36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1393747"/>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sp>
    </p:spTree>
    <p:extLst>
      <p:ext uri="{BB962C8B-B14F-4D97-AF65-F5344CB8AC3E}">
        <p14:creationId xmlns:p14="http://schemas.microsoft.com/office/powerpoint/2010/main" val="2302573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1CD5F-2246-43EB-84FD-85DB1229D68A}"/>
              </a:ext>
            </a:extLst>
          </p:cNvPr>
          <p:cNvSpPr>
            <a:spLocks noGrp="1"/>
          </p:cNvSpPr>
          <p:nvPr>
            <p:ph type="title"/>
          </p:nvPr>
        </p:nvSpPr>
        <p:spPr>
          <a:xfrm>
            <a:off x="348077" y="520224"/>
            <a:ext cx="3404380" cy="875226"/>
          </a:xfrm>
        </p:spPr>
        <p:txBody>
          <a:bodyPr/>
          <a:lstStyle/>
          <a:p>
            <a:r>
              <a:rPr lang="en-US" dirty="0"/>
              <a:t>Materials</a:t>
            </a:r>
          </a:p>
        </p:txBody>
      </p:sp>
      <p:sp>
        <p:nvSpPr>
          <p:cNvPr id="3" name="Content Placeholder 2">
            <a:extLst>
              <a:ext uri="{FF2B5EF4-FFF2-40B4-BE49-F238E27FC236}">
                <a16:creationId xmlns:a16="http://schemas.microsoft.com/office/drawing/2014/main" id="{D5022462-98B2-42B4-8B6F-051DFD13C21E}"/>
              </a:ext>
            </a:extLst>
          </p:cNvPr>
          <p:cNvSpPr>
            <a:spLocks noGrp="1"/>
          </p:cNvSpPr>
          <p:nvPr>
            <p:ph idx="1"/>
          </p:nvPr>
        </p:nvSpPr>
        <p:spPr>
          <a:xfrm>
            <a:off x="211016" y="1570594"/>
            <a:ext cx="7033846" cy="4213948"/>
          </a:xfrm>
        </p:spPr>
        <p:txBody>
          <a:bodyPr>
            <a:normAutofit fontScale="92500" lnSpcReduction="10000"/>
          </a:bodyPr>
          <a:lstStyle/>
          <a:p>
            <a:pPr>
              <a:buFont typeface="Wingdings" panose="05000000000000000000" pitchFamily="2" charset="2"/>
              <a:buChar char="v"/>
            </a:pPr>
            <a:r>
              <a:rPr lang="en-US" b="1" dirty="0"/>
              <a:t>GPA and demographic questionnaire form</a:t>
            </a:r>
          </a:p>
          <a:p>
            <a:pPr>
              <a:buFont typeface="Wingdings" panose="05000000000000000000" pitchFamily="2" charset="2"/>
              <a:buChar char="v"/>
            </a:pPr>
            <a:endParaRPr lang="en-US" b="1" dirty="0"/>
          </a:p>
          <a:p>
            <a:pPr>
              <a:buFont typeface="Wingdings" panose="05000000000000000000" pitchFamily="2" charset="2"/>
              <a:buChar char="v"/>
            </a:pPr>
            <a:endParaRPr lang="en-US" dirty="0"/>
          </a:p>
          <a:p>
            <a:pPr marL="402336" lvl="1" indent="0">
              <a:buNone/>
            </a:pPr>
            <a:endParaRPr lang="en-US" dirty="0"/>
          </a:p>
          <a:p>
            <a:pPr>
              <a:buFont typeface="Wingdings" panose="05000000000000000000" pitchFamily="2" charset="2"/>
              <a:buChar char="v"/>
            </a:pPr>
            <a:r>
              <a:rPr lang="en-US" b="1" dirty="0"/>
              <a:t>Four image examples of attractive female and male model candidates</a:t>
            </a:r>
          </a:p>
          <a:p>
            <a:pPr>
              <a:buFont typeface="Wingdings" panose="05000000000000000000" pitchFamily="2" charset="2"/>
              <a:buChar char="v"/>
            </a:pPr>
            <a:endParaRPr lang="en-US" b="1" dirty="0"/>
          </a:p>
          <a:p>
            <a:pPr>
              <a:buFont typeface="Wingdings" panose="05000000000000000000" pitchFamily="2" charset="2"/>
              <a:buChar char="v"/>
            </a:pPr>
            <a:endParaRPr lang="en-US" b="1" dirty="0"/>
          </a:p>
          <a:p>
            <a:pPr>
              <a:buFont typeface="Wingdings" panose="05000000000000000000" pitchFamily="2" charset="2"/>
              <a:buChar char="v"/>
            </a:pPr>
            <a:endParaRPr lang="en-US" b="1" dirty="0"/>
          </a:p>
          <a:p>
            <a:pPr>
              <a:buFont typeface="Wingdings" panose="05000000000000000000" pitchFamily="2" charset="2"/>
              <a:buChar char="v"/>
            </a:pPr>
            <a:r>
              <a:rPr lang="en-US" b="1" dirty="0"/>
              <a:t>Attractiveness rating scale</a:t>
            </a:r>
          </a:p>
          <a:p>
            <a:pPr marL="402336" lvl="1" indent="0">
              <a:buNone/>
            </a:pPr>
            <a:endParaRPr lang="en-US" b="1" dirty="0"/>
          </a:p>
          <a:p>
            <a:pPr lvl="1">
              <a:buFont typeface="Arial" panose="020B0604020202020204" pitchFamily="34" charset="0"/>
              <a:buChar char="•"/>
            </a:pPr>
            <a:endParaRPr lang="en-US" dirty="0"/>
          </a:p>
        </p:txBody>
      </p:sp>
      <p:pic>
        <p:nvPicPr>
          <p:cNvPr id="6" name="Picture 5">
            <a:extLst>
              <a:ext uri="{FF2B5EF4-FFF2-40B4-BE49-F238E27FC236}">
                <a16:creationId xmlns:a16="http://schemas.microsoft.com/office/drawing/2014/main" id="{C084B76D-CD8B-442C-A91C-DA06DDEA7184}"/>
              </a:ext>
            </a:extLst>
          </p:cNvPr>
          <p:cNvPicPr>
            <a:picLocks noChangeAspect="1"/>
          </p:cNvPicPr>
          <p:nvPr/>
        </p:nvPicPr>
        <p:blipFill>
          <a:blip r:embed="rId2"/>
          <a:stretch>
            <a:fillRect/>
          </a:stretch>
        </p:blipFill>
        <p:spPr>
          <a:xfrm>
            <a:off x="4652823" y="5121971"/>
            <a:ext cx="4343400" cy="857250"/>
          </a:xfrm>
          <a:prstGeom prst="rect">
            <a:avLst/>
          </a:prstGeom>
        </p:spPr>
      </p:pic>
      <p:cxnSp>
        <p:nvCxnSpPr>
          <p:cNvPr id="19" name="Straight Connector 18">
            <a:extLst>
              <a:ext uri="{FF2B5EF4-FFF2-40B4-BE49-F238E27FC236}">
                <a16:creationId xmlns:a16="http://schemas.microsoft.com/office/drawing/2014/main" id="{1684B242-6787-4144-A253-9040BE41F585}"/>
              </a:ext>
            </a:extLst>
          </p:cNvPr>
          <p:cNvCxnSpPr/>
          <p:nvPr/>
        </p:nvCxnSpPr>
        <p:spPr>
          <a:xfrm>
            <a:off x="0" y="1434905"/>
            <a:ext cx="4860502" cy="0"/>
          </a:xfrm>
          <a:prstGeom prst="line">
            <a:avLst/>
          </a:prstGeom>
        </p:spPr>
        <p:style>
          <a:lnRef idx="1">
            <a:schemeClr val="dk1"/>
          </a:lnRef>
          <a:fillRef idx="0">
            <a:schemeClr val="dk1"/>
          </a:fillRef>
          <a:effectRef idx="0">
            <a:schemeClr val="dk1"/>
          </a:effectRef>
          <a:fontRef idx="minor">
            <a:schemeClr val="tx1"/>
          </a:fontRef>
        </p:style>
      </p:cxnSp>
      <p:pic>
        <p:nvPicPr>
          <p:cNvPr id="7" name="Picture 6">
            <a:extLst>
              <a:ext uri="{FF2B5EF4-FFF2-40B4-BE49-F238E27FC236}">
                <a16:creationId xmlns:a16="http://schemas.microsoft.com/office/drawing/2014/main" id="{56D4F530-25F8-4638-92BD-C498406AA383}"/>
              </a:ext>
            </a:extLst>
          </p:cNvPr>
          <p:cNvPicPr>
            <a:picLocks noChangeAspect="1"/>
          </p:cNvPicPr>
          <p:nvPr/>
        </p:nvPicPr>
        <p:blipFill>
          <a:blip r:embed="rId3"/>
          <a:stretch>
            <a:fillRect/>
          </a:stretch>
        </p:blipFill>
        <p:spPr>
          <a:xfrm>
            <a:off x="8996223" y="3001036"/>
            <a:ext cx="2608602" cy="2140853"/>
          </a:xfrm>
          <a:prstGeom prst="rect">
            <a:avLst/>
          </a:prstGeom>
        </p:spPr>
      </p:pic>
      <p:pic>
        <p:nvPicPr>
          <p:cNvPr id="8" name="Picture 7">
            <a:extLst>
              <a:ext uri="{FF2B5EF4-FFF2-40B4-BE49-F238E27FC236}">
                <a16:creationId xmlns:a16="http://schemas.microsoft.com/office/drawing/2014/main" id="{72D316CA-4232-4985-AD87-C732076DE425}"/>
              </a:ext>
            </a:extLst>
          </p:cNvPr>
          <p:cNvPicPr>
            <a:picLocks noChangeAspect="1"/>
          </p:cNvPicPr>
          <p:nvPr/>
        </p:nvPicPr>
        <p:blipFill>
          <a:blip r:embed="rId4"/>
          <a:stretch>
            <a:fillRect/>
          </a:stretch>
        </p:blipFill>
        <p:spPr>
          <a:xfrm>
            <a:off x="7235050" y="315352"/>
            <a:ext cx="1761173" cy="2685684"/>
          </a:xfrm>
          <a:prstGeom prst="rect">
            <a:avLst/>
          </a:prstGeom>
        </p:spPr>
      </p:pic>
    </p:spTree>
    <p:extLst>
      <p:ext uri="{BB962C8B-B14F-4D97-AF65-F5344CB8AC3E}">
        <p14:creationId xmlns:p14="http://schemas.microsoft.com/office/powerpoint/2010/main" val="3956848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DE13E-A666-4DC0-A59F-EB5ED8193AC1}"/>
              </a:ext>
            </a:extLst>
          </p:cNvPr>
          <p:cNvSpPr>
            <a:spLocks noGrp="1"/>
          </p:cNvSpPr>
          <p:nvPr>
            <p:ph type="title"/>
          </p:nvPr>
        </p:nvSpPr>
        <p:spPr>
          <a:xfrm>
            <a:off x="4955354" y="620721"/>
            <a:ext cx="6593180" cy="1651140"/>
          </a:xfrm>
        </p:spPr>
        <p:txBody>
          <a:bodyPr>
            <a:normAutofit/>
          </a:bodyPr>
          <a:lstStyle/>
          <a:p>
            <a:pPr algn="l"/>
            <a:r>
              <a:rPr lang="en-US"/>
              <a:t>Procedure</a:t>
            </a:r>
          </a:p>
        </p:txBody>
      </p:sp>
      <p:pic>
        <p:nvPicPr>
          <p:cNvPr id="7" name="Graphic 6" descr="Checkmark">
            <a:extLst>
              <a:ext uri="{FF2B5EF4-FFF2-40B4-BE49-F238E27FC236}">
                <a16:creationId xmlns:a16="http://schemas.microsoft.com/office/drawing/2014/main" id="{3442C9EF-210C-48AD-9452-1DAA631CDB8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037362" y="372663"/>
            <a:ext cx="3056337" cy="3056337"/>
          </a:xfrm>
          <a:prstGeom prst="rect">
            <a:avLst/>
          </a:prstGeom>
        </p:spPr>
      </p:pic>
      <p:sp>
        <p:nvSpPr>
          <p:cNvPr id="19" name="Content Placeholder 2">
            <a:extLst>
              <a:ext uri="{FF2B5EF4-FFF2-40B4-BE49-F238E27FC236}">
                <a16:creationId xmlns:a16="http://schemas.microsoft.com/office/drawing/2014/main" id="{C9EFE11E-52EA-49AB-A79E-D0A8D1CFB70B}"/>
              </a:ext>
            </a:extLst>
          </p:cNvPr>
          <p:cNvSpPr>
            <a:spLocks noGrp="1"/>
          </p:cNvSpPr>
          <p:nvPr>
            <p:ph idx="1"/>
          </p:nvPr>
        </p:nvSpPr>
        <p:spPr>
          <a:xfrm>
            <a:off x="4955354" y="1719944"/>
            <a:ext cx="6387560" cy="4504278"/>
          </a:xfrm>
        </p:spPr>
        <p:txBody>
          <a:bodyPr>
            <a:normAutofit lnSpcReduction="10000"/>
          </a:bodyPr>
          <a:lstStyle/>
          <a:p>
            <a:pPr>
              <a:lnSpc>
                <a:spcPct val="102000"/>
              </a:lnSpc>
            </a:pPr>
            <a:r>
              <a:rPr lang="en-US" dirty="0"/>
              <a:t>Informed consent was obtained</a:t>
            </a:r>
          </a:p>
          <a:p>
            <a:pPr>
              <a:lnSpc>
                <a:spcPct val="102000"/>
              </a:lnSpc>
            </a:pPr>
            <a:r>
              <a:rPr lang="en-US" dirty="0"/>
              <a:t>Participants completed the GPA and demographics questionnaire form</a:t>
            </a:r>
          </a:p>
          <a:p>
            <a:pPr>
              <a:lnSpc>
                <a:spcPct val="102000"/>
              </a:lnSpc>
            </a:pPr>
            <a:r>
              <a:rPr lang="en-US" dirty="0"/>
              <a:t>Positive task frame required participants to make a choice</a:t>
            </a:r>
          </a:p>
          <a:p>
            <a:pPr lvl="1">
              <a:lnSpc>
                <a:spcPct val="102000"/>
              </a:lnSpc>
            </a:pPr>
            <a:r>
              <a:rPr lang="en-US" dirty="0"/>
              <a:t>Rated attractiveness of individual in image</a:t>
            </a:r>
          </a:p>
          <a:p>
            <a:pPr>
              <a:lnSpc>
                <a:spcPct val="102000"/>
              </a:lnSpc>
            </a:pPr>
            <a:r>
              <a:rPr lang="en-US" dirty="0"/>
              <a:t>Negative task frame required participants to make a rejection</a:t>
            </a:r>
          </a:p>
          <a:p>
            <a:pPr lvl="1">
              <a:lnSpc>
                <a:spcPct val="102000"/>
              </a:lnSpc>
            </a:pPr>
            <a:r>
              <a:rPr lang="en-US" dirty="0"/>
              <a:t>Rated attractiveness of individual in remaining image</a:t>
            </a:r>
          </a:p>
          <a:p>
            <a:pPr>
              <a:lnSpc>
                <a:spcPct val="102000"/>
              </a:lnSpc>
            </a:pPr>
            <a:r>
              <a:rPr lang="en-US" dirty="0"/>
              <a:t>Debriefed and awarded extra credit</a:t>
            </a:r>
          </a:p>
          <a:p>
            <a:pPr>
              <a:lnSpc>
                <a:spcPct val="102000"/>
              </a:lnSpc>
            </a:pPr>
            <a:r>
              <a:rPr lang="en-US" dirty="0"/>
              <a:t>Total amount of time sessions took were approximately 15 minutes</a:t>
            </a:r>
          </a:p>
        </p:txBody>
      </p:sp>
      <p:pic>
        <p:nvPicPr>
          <p:cNvPr id="13" name="Graphic 12" descr="Close">
            <a:extLst>
              <a:ext uri="{FF2B5EF4-FFF2-40B4-BE49-F238E27FC236}">
                <a16:creationId xmlns:a16="http://schemas.microsoft.com/office/drawing/2014/main" id="{50C8784F-1C42-437F-9A11-2E4CC3504497}"/>
              </a:ext>
            </a:extLst>
          </p:cNvPr>
          <p:cNvPicPr>
            <a:picLocks noChangeAspect="1"/>
          </p:cNvPicPr>
          <p:nvPr/>
        </p:nvPicPr>
        <p:blipFill>
          <a:blip r:embed="rId4">
            <a:extLst>
              <a:ext uri="{96DAC541-7B7A-43D3-8B79-37D633B846F1}">
                <asvg:svgBlip xmlns:asvg="http://schemas.microsoft.com/office/drawing/2016/SVG/main" xmlns="" r:embed="rId5"/>
              </a:ext>
            </a:extLst>
          </a:blip>
          <a:srcRect/>
          <a:stretch/>
        </p:blipFill>
        <p:spPr>
          <a:xfrm>
            <a:off x="643466" y="3203987"/>
            <a:ext cx="3056337" cy="3056337"/>
          </a:xfrm>
          <a:prstGeom prst="rect">
            <a:avLst/>
          </a:prstGeom>
        </p:spPr>
      </p:pic>
    </p:spTree>
    <p:extLst>
      <p:ext uri="{BB962C8B-B14F-4D97-AF65-F5344CB8AC3E}">
        <p14:creationId xmlns:p14="http://schemas.microsoft.com/office/powerpoint/2010/main" val="3240832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281BC32-FF58-4898-A6B5-7B3D059BCE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0D614406-135F-4875-9C87-53822CB19A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951828-AA3E-4594-9A2B-C161DD842EB6}"/>
              </a:ext>
            </a:extLst>
          </p:cNvPr>
          <p:cNvSpPr>
            <a:spLocks noGrp="1"/>
          </p:cNvSpPr>
          <p:nvPr>
            <p:ph type="title"/>
          </p:nvPr>
        </p:nvSpPr>
        <p:spPr>
          <a:xfrm>
            <a:off x="960120" y="434101"/>
            <a:ext cx="7169753" cy="1232750"/>
          </a:xfrm>
        </p:spPr>
        <p:txBody>
          <a:bodyPr anchor="b">
            <a:normAutofit/>
          </a:bodyPr>
          <a:lstStyle/>
          <a:p>
            <a:r>
              <a:rPr lang="en-US">
                <a:solidFill>
                  <a:schemeClr val="bg1"/>
                </a:solidFill>
              </a:rPr>
              <a:t>Results</a:t>
            </a:r>
          </a:p>
        </p:txBody>
      </p:sp>
      <p:cxnSp>
        <p:nvCxnSpPr>
          <p:cNvPr id="21" name="Straight Connector 20">
            <a:extLst>
              <a:ext uri="{FF2B5EF4-FFF2-40B4-BE49-F238E27FC236}">
                <a16:creationId xmlns:a16="http://schemas.microsoft.com/office/drawing/2014/main" id="{C6C21149-7D17-44C2-AFB6-4D931DC55FB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676579"/>
            <a:ext cx="8129873" cy="602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23" name="Freeform 6">
            <a:extLst>
              <a:ext uri="{FF2B5EF4-FFF2-40B4-BE49-F238E27FC236}">
                <a16:creationId xmlns:a16="http://schemas.microsoft.com/office/drawing/2014/main" id="{C2E5FCF0-567A-448C-A6E3-920BFC702C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938535"/>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2"/>
          </a:solidFill>
          <a:ln w="0">
            <a:noFill/>
            <a:prstDash val="solid"/>
            <a:round/>
            <a:headEnd/>
            <a:tailEnd/>
          </a:ln>
        </p:spPr>
      </p:sp>
      <p:graphicFrame>
        <p:nvGraphicFramePr>
          <p:cNvPr id="5" name="Content Placeholder 2">
            <a:extLst>
              <a:ext uri="{FF2B5EF4-FFF2-40B4-BE49-F238E27FC236}">
                <a16:creationId xmlns:a16="http://schemas.microsoft.com/office/drawing/2014/main" id="{400514E1-974F-42FC-9558-C9A979875484}"/>
              </a:ext>
            </a:extLst>
          </p:cNvPr>
          <p:cNvGraphicFramePr>
            <a:graphicFrameLocks noGrp="1"/>
          </p:cNvGraphicFramePr>
          <p:nvPr>
            <p:ph idx="1"/>
            <p:extLst>
              <p:ext uri="{D42A27DB-BD31-4B8C-83A1-F6EECF244321}">
                <p14:modId xmlns:p14="http://schemas.microsoft.com/office/powerpoint/2010/main" val="396803290"/>
              </p:ext>
            </p:extLst>
          </p:nvPr>
        </p:nvGraphicFramePr>
        <p:xfrm>
          <a:off x="960120" y="3460371"/>
          <a:ext cx="10279971" cy="29874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3A145F5E-1077-4F31-B81A-BF6B25AD48BA}"/>
              </a:ext>
            </a:extLst>
          </p:cNvPr>
          <p:cNvSpPr txBox="1"/>
          <p:nvPr/>
        </p:nvSpPr>
        <p:spPr>
          <a:xfrm>
            <a:off x="1538067" y="5352219"/>
            <a:ext cx="9256541" cy="369332"/>
          </a:xfrm>
          <a:prstGeom prst="rect">
            <a:avLst/>
          </a:prstGeom>
          <a:noFill/>
        </p:spPr>
        <p:txBody>
          <a:bodyPr wrap="square" rtlCol="0">
            <a:spAutoFit/>
          </a:bodyPr>
          <a:lstStyle/>
          <a:p>
            <a:r>
              <a:rPr lang="en-US" dirty="0"/>
              <a:t>And a significant interaction between task frame and GPA, F(1, 116) = 7.03, p = 0.009, η2 = 0.057.</a:t>
            </a:r>
          </a:p>
        </p:txBody>
      </p:sp>
      <p:sp>
        <p:nvSpPr>
          <p:cNvPr id="4" name="TextBox 3">
            <a:extLst>
              <a:ext uri="{FF2B5EF4-FFF2-40B4-BE49-F238E27FC236}">
                <a16:creationId xmlns:a16="http://schemas.microsoft.com/office/drawing/2014/main" id="{6FE12051-E1BD-4B76-95D0-8E4B64D6BAB7}"/>
              </a:ext>
            </a:extLst>
          </p:cNvPr>
          <p:cNvSpPr txBox="1"/>
          <p:nvPr/>
        </p:nvSpPr>
        <p:spPr>
          <a:xfrm>
            <a:off x="1538067" y="4125902"/>
            <a:ext cx="9115864" cy="369332"/>
          </a:xfrm>
          <a:prstGeom prst="rect">
            <a:avLst/>
          </a:prstGeom>
          <a:noFill/>
        </p:spPr>
        <p:txBody>
          <a:bodyPr wrap="square" rtlCol="0">
            <a:spAutoFit/>
          </a:bodyPr>
          <a:lstStyle/>
          <a:p>
            <a:r>
              <a:rPr lang="en-US" dirty="0"/>
              <a:t>A significant main effect for higher vs. lower GPA, F(1, 116) = 63.30, p &lt; 0.001, η2 = 0.353</a:t>
            </a:r>
          </a:p>
        </p:txBody>
      </p:sp>
      <p:sp>
        <p:nvSpPr>
          <p:cNvPr id="13" name="Rectangle: Rounded Corners 12">
            <a:extLst>
              <a:ext uri="{FF2B5EF4-FFF2-40B4-BE49-F238E27FC236}">
                <a16:creationId xmlns:a16="http://schemas.microsoft.com/office/drawing/2014/main" id="{0634FE73-3790-4C30-BFD2-4846E1A6A2F2}"/>
              </a:ext>
            </a:extLst>
          </p:cNvPr>
          <p:cNvSpPr/>
          <p:nvPr/>
        </p:nvSpPr>
        <p:spPr>
          <a:xfrm flipV="1">
            <a:off x="960120" y="2603386"/>
            <a:ext cx="10279971" cy="1047001"/>
          </a:xfrm>
          <a:prstGeom prst="roundRect">
            <a:avLst>
              <a:gd name="adj" fmla="val 10000"/>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sp>
      <p:sp>
        <p:nvSpPr>
          <p:cNvPr id="14" name="TextBox 13">
            <a:extLst>
              <a:ext uri="{FF2B5EF4-FFF2-40B4-BE49-F238E27FC236}">
                <a16:creationId xmlns:a16="http://schemas.microsoft.com/office/drawing/2014/main" id="{63A440EC-BEB3-4011-87A4-CF3779CC1931}"/>
              </a:ext>
            </a:extLst>
          </p:cNvPr>
          <p:cNvSpPr txBox="1"/>
          <p:nvPr/>
        </p:nvSpPr>
        <p:spPr>
          <a:xfrm>
            <a:off x="1538067" y="2814040"/>
            <a:ext cx="9115864" cy="646331"/>
          </a:xfrm>
          <a:prstGeom prst="rect">
            <a:avLst/>
          </a:prstGeom>
          <a:noFill/>
        </p:spPr>
        <p:txBody>
          <a:bodyPr wrap="square" rtlCol="0">
            <a:spAutoFit/>
          </a:bodyPr>
          <a:lstStyle/>
          <a:p>
            <a:r>
              <a:rPr lang="en-US" dirty="0"/>
              <a:t>The two-factor analysis of variance showed a significant main effect for the different task frame groups, positive (choice) or negative (rejection), F(1, 116) = 159.36, p &lt; 0.001, η2 = 0.579</a:t>
            </a:r>
          </a:p>
        </p:txBody>
      </p:sp>
    </p:spTree>
    <p:extLst>
      <p:ext uri="{BB962C8B-B14F-4D97-AF65-F5344CB8AC3E}">
        <p14:creationId xmlns:p14="http://schemas.microsoft.com/office/powerpoint/2010/main" val="748722878"/>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docProps/app.xml><?xml version="1.0" encoding="utf-8"?>
<Properties xmlns="http://schemas.openxmlformats.org/officeDocument/2006/extended-properties" xmlns:vt="http://schemas.openxmlformats.org/officeDocument/2006/docPropsVTypes">
  <TotalTime>59</TotalTime>
  <Words>1347</Words>
  <Application>Microsoft Office PowerPoint</Application>
  <PresentationFormat>Widescreen</PresentationFormat>
  <Paragraphs>95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Century Schoolbook</vt:lpstr>
      <vt:lpstr>Corbel</vt:lpstr>
      <vt:lpstr>Wingdings</vt:lpstr>
      <vt:lpstr>Headlines</vt:lpstr>
      <vt:lpstr>The effect of Framing on ratings of attractiveness</vt:lpstr>
      <vt:lpstr>Background Information</vt:lpstr>
      <vt:lpstr>Task Frames and Academic Success</vt:lpstr>
      <vt:lpstr>Rationale for Study</vt:lpstr>
      <vt:lpstr>Hypothesis</vt:lpstr>
      <vt:lpstr>Method</vt:lpstr>
      <vt:lpstr>Materials</vt:lpstr>
      <vt:lpstr>Procedure</vt:lpstr>
      <vt:lpstr>Results</vt:lpstr>
      <vt:lpstr>Figure 1</vt:lpstr>
      <vt:lpstr>PowerPoint Presentation</vt:lpstr>
      <vt:lpstr>Conclusions</vt:lpstr>
      <vt:lpstr>References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 of Framing on ratings of attractiveness</dc:title>
  <dc:creator>Madison Krupke</dc:creator>
  <cp:lastModifiedBy>Christine Malone</cp:lastModifiedBy>
  <cp:revision>2</cp:revision>
  <dcterms:created xsi:type="dcterms:W3CDTF">2020-05-05T15:04:33Z</dcterms:created>
  <dcterms:modified xsi:type="dcterms:W3CDTF">2021-11-08T15:37:26Z</dcterms:modified>
</cp:coreProperties>
</file>