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3"/>
  </p:notesMasterIdLst>
  <p:handoutMasterIdLst>
    <p:handoutMasterId r:id="rId24"/>
  </p:handoutMasterIdLst>
  <p:sldIdLst>
    <p:sldId id="256" r:id="rId2"/>
    <p:sldId id="264" r:id="rId3"/>
    <p:sldId id="258" r:id="rId4"/>
    <p:sldId id="262" r:id="rId5"/>
    <p:sldId id="263" r:id="rId6"/>
    <p:sldId id="273" r:id="rId7"/>
    <p:sldId id="274" r:id="rId8"/>
    <p:sldId id="275" r:id="rId9"/>
    <p:sldId id="261" r:id="rId10"/>
    <p:sldId id="265" r:id="rId11"/>
    <p:sldId id="267" r:id="rId12"/>
    <p:sldId id="276" r:id="rId13"/>
    <p:sldId id="268" r:id="rId14"/>
    <p:sldId id="269" r:id="rId15"/>
    <p:sldId id="277" r:id="rId16"/>
    <p:sldId id="279" r:id="rId17"/>
    <p:sldId id="280" r:id="rId18"/>
    <p:sldId id="270" r:id="rId19"/>
    <p:sldId id="272" r:id="rId20"/>
    <p:sldId id="278" r:id="rId21"/>
    <p:sldId id="281"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110" autoAdjust="0"/>
  </p:normalViewPr>
  <p:slideViewPr>
    <p:cSldViewPr>
      <p:cViewPr>
        <p:scale>
          <a:sx n="74" d="100"/>
          <a:sy n="74" d="100"/>
        </p:scale>
        <p:origin x="-1182"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2E2AB93-2D1B-4D74-AA01-0F7D5562088E}" type="slidenum">
              <a:rPr lang="en-US"/>
              <a:pPr>
                <a:defRPr/>
              </a:pPr>
              <a:t>‹#›</a:t>
            </a:fld>
            <a:endParaRPr lang="en-US"/>
          </a:p>
        </p:txBody>
      </p:sp>
    </p:spTree>
    <p:extLst>
      <p:ext uri="{BB962C8B-B14F-4D97-AF65-F5344CB8AC3E}">
        <p14:creationId xmlns:p14="http://schemas.microsoft.com/office/powerpoint/2010/main" val="3229321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8A56FA1-0821-4C90-93C7-0CA924FA2412}" type="slidenum">
              <a:rPr lang="en-US"/>
              <a:pPr>
                <a:defRPr/>
              </a:pPr>
              <a:t>‹#›</a:t>
            </a:fld>
            <a:endParaRPr lang="en-US"/>
          </a:p>
        </p:txBody>
      </p:sp>
    </p:spTree>
    <p:extLst>
      <p:ext uri="{BB962C8B-B14F-4D97-AF65-F5344CB8AC3E}">
        <p14:creationId xmlns:p14="http://schemas.microsoft.com/office/powerpoint/2010/main" val="22742294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4B8C8E4-4230-47CB-BFB4-07DC237821C8}" type="slidenum">
              <a:rPr lang="en-US" smtClean="0"/>
              <a:pPr/>
              <a:t>4</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While a number of ethical concerns probably exist in Milgram’s research (and other obedience research),  Herrera narrows the group of ethical concerns with obedience studies to the deception component. </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2238527-0E44-4EEF-B994-67E8798FC244}" type="slidenum">
              <a:rPr lang="en-US" smtClean="0"/>
              <a:pPr/>
              <a:t>18</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quote grabs our attention but may produce some reactivity—make us dig in our heels against this deterministic view</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3B5397C-C179-45E0-9B36-D8BAD6C9A571}" type="slidenum">
              <a:rPr lang="en-US" smtClean="0"/>
              <a:pPr/>
              <a:t>5</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How significant really</a:t>
            </a:r>
            <a:r>
              <a:rPr lang="en-US" smtClean="0"/>
              <a:t> were the moral impact and historical significance of Milgram’s obedience studies?</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5D1006D-6935-47EB-B952-E8A13C979415}" type="slidenum">
              <a:rPr lang="en-US" smtClean="0"/>
              <a:pPr/>
              <a:t>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Being completely honest would produce reactivity in participants</a:t>
            </a:r>
          </a:p>
          <a:p>
            <a:pPr eaLnBrk="1" hangingPunct="1"/>
            <a:r>
              <a:rPr lang="en-US" smtClean="0"/>
              <a:t>Whole areas of human behavior would be off-limits if psychologists had to be completely open and honest when seeking volunteers</a:t>
            </a:r>
          </a:p>
          <a:p>
            <a:pPr eaLnBrk="1" hangingPunct="1"/>
            <a:r>
              <a:rPr lang="en-US" smtClean="0"/>
              <a:t>Yes-the Es may be biased in their risk-benefit assessment, but evaluating benefits is really a difficult task. “If we are going to ask psychologists for meaningful projections about their results, they deserve a method of assessment that does NOT penalize modesty. We can’t, in other words, offer apparent rewards for false advertising and then punish psychologists who take the bait….Not only that, with the usual uncertainly about where an experiment will lead, critics must avoid the moral hubris of claiming to know, sometimes on the basis of few details, which research is sufficiently important to balance the use of deception” (247).</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C1AB9A0-FF66-4851-ACE7-7C5E4CCC5C1A}" type="slidenum">
              <a:rPr lang="en-US" smtClean="0"/>
              <a:pPr/>
              <a:t>7</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“But if a link exists between student attitudes and the participation in these experiments, critics should produce evidence for it. The available evidence shows that subjects give only passing concern to deception. With decades of research that appears to show little or no harm from deception, what are psychologists to be more specific about when projecting risks?” (248). </a:t>
            </a:r>
          </a:p>
          <a:p>
            <a:pPr eaLnBrk="1" hangingPunct="1"/>
            <a:r>
              <a:rPr lang="en-US" smtClean="0"/>
              <a:t>First-person accounts—while specific—are not necessarily representative of participants’ experience in general!! Maybe there’s a way to </a:t>
            </a:r>
            <a:r>
              <a:rPr lang="en-US" u="sng" smtClean="0"/>
              <a:t>systematically</a:t>
            </a:r>
            <a:r>
              <a:rPr lang="en-US" smtClean="0"/>
              <a:t> gather accounts of P’s experiences…this would be good evidence.</a:t>
            </a:r>
          </a:p>
          <a:p>
            <a:pPr eaLnBrk="1" hangingPunct="1"/>
            <a:r>
              <a:rPr lang="en-US" smtClean="0"/>
              <a:t>We have a duty to protect participants—not researchers. In general, participants seem fine with deception. The criticisms about deception seem to tell us more about these objecting researchers than about the participants.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541485B-F964-47C5-8072-B9649833C44C}" type="slidenum">
              <a:rPr lang="en-US" smtClean="0"/>
              <a:pPr/>
              <a:t>8</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“When Clarke, for instance, claims that subjects could be harmed by learning unpleasant things about themselves in an experiment that involved deception, he reminds us of this slice of the history of psychology. Many participants in Milgram's obedience studies, he claims, found out something unexpected about themselves….such self-discoveries can often be harmful than beneficial.</a:t>
            </a:r>
          </a:p>
          <a:p>
            <a:pPr eaLnBrk="1" hangingPunct="1"/>
            <a:r>
              <a:rPr lang="en-US" smtClean="0"/>
              <a:t>Baumrind’s charge was much the same—his research exposed subjects to an unwelcome side of themselves…</a:t>
            </a:r>
          </a:p>
          <a:p>
            <a:pPr eaLnBrk="1" hangingPunct="1"/>
            <a:r>
              <a:rPr lang="en-US" smtClean="0"/>
              <a:t>Taken for granted that this harm to subject self-esteem occurred during Milgram’s research and that the potential for similar harm is justification for getting rid of deception altogether</a:t>
            </a:r>
          </a:p>
          <a:p>
            <a:pPr eaLnBrk="1" hangingPunct="1"/>
            <a:r>
              <a:rPr lang="en-US" smtClean="0"/>
              <a:t>NOT IMMUNE FROM CRITICISM—WE MIGHT FAULT MILGRAM FOR PROVIDING AN INSIGHT THAT HE HAD NO RIGHT TO EXPLORE, MUCH LESS SHARE. M COULD ALSO HAVE SHOWN MORE CONCERN FOR THE WELFARE OF HIS SUBJECTS BEFORE, DURING, OR AFTER THE RESEARCH</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F4C8446-DD11-4B34-B06D-06F8B9C27C84}" type="slidenum">
              <a:rPr lang="en-US" smtClean="0"/>
              <a:pPr/>
              <a:t>13</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a:p>
            <a:pPr eaLnBrk="1" hangingPunct="1"/>
            <a:r>
              <a:rPr lang="en-US" dirty="0" smtClean="0"/>
              <a:t>Blass actually address 4 research questions—we will focus on 2 of them!</a:t>
            </a:r>
          </a:p>
          <a:p>
            <a:pPr eaLnBrk="1" hangingPunct="1"/>
            <a:r>
              <a:rPr lang="en-US" dirty="0" smtClean="0"/>
              <a:t>Nature of authority—what about the experimenter leads people to obey?</a:t>
            </a:r>
          </a:p>
          <a:p>
            <a:pPr eaLnBrk="1" hangingPunct="1"/>
            <a:r>
              <a:rPr lang="en-US" dirty="0" smtClean="0"/>
              <a:t>Naïve respondents consistently underestimate the degree to which people will comply with the experimenter’s requests to continue…The outcome (actual behavior of participants) is very different from what we would expect after hearing about the scenario. Why?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1B38FC7-0274-43F9-9597-96CC9939D45B}" type="slidenum">
              <a:rPr lang="en-US" smtClean="0"/>
              <a:pPr/>
              <a:t>14</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kinds of authority-subordinate relationships to which the findings from obedience experiments are generalizable hinge on the answer to this “nature of authority” question.</a:t>
            </a:r>
          </a:p>
          <a:p>
            <a:pPr eaLnBrk="1" hangingPunct="1"/>
            <a:endParaRPr lang="en-US" dirty="0" smtClean="0"/>
          </a:p>
          <a:p>
            <a:pPr eaLnBrk="1" hangingPunct="1"/>
            <a:r>
              <a:rPr lang="en-US" dirty="0" err="1" smtClean="0"/>
              <a:t>Milgram</a:t>
            </a:r>
            <a:r>
              <a:rPr lang="en-US" dirty="0" smtClean="0"/>
              <a:t>: “an authority system…consists of a minimum of two persons sharing the expectation that one of them has the right to prescribe behavior for the other</a:t>
            </a:r>
          </a:p>
          <a:p>
            <a:pPr eaLnBrk="1" hangingPunct="1"/>
            <a:r>
              <a:rPr lang="en-US" dirty="0" smtClean="0"/>
              <a:t>A LEGITIMATE authority is one who is “perceived to be in a position of social control within a given situation and that “the power of an authority stems NOT from personal characteristics but from his perceived position in a social structure. “There is a propensity for people to accept definitions of action provided by legitimate authority. That is, although the subject performs the action, he allows authority to define its meaning.” </a:t>
            </a:r>
          </a:p>
          <a:p>
            <a:pPr eaLnBrk="1" hangingPunct="1"/>
            <a:endParaRPr lang="en-US" dirty="0" smtClean="0"/>
          </a:p>
          <a:p>
            <a:pPr eaLnBrk="1" hangingPunct="1"/>
            <a:r>
              <a:rPr lang="en-US" dirty="0" smtClean="0"/>
              <a:t>The other factor that enables a legitimate authority to evoke destructive obedience is the shift of the subjects into a different experiential state—the AGENTIC STATE—which enables them to relinquish responsibility to the authority and, therefore, to follow his or her orders without regard to their morality.</a:t>
            </a:r>
          </a:p>
          <a:p>
            <a:pPr eaLnBrk="1" hangingPunct="1"/>
            <a:r>
              <a:rPr lang="en-US" dirty="0" smtClean="0"/>
              <a:t>The most far-reaching consequence of this shift is that a man feels responsible to the authority directing him but feels no responsibility for the content of the actions that the authority prescribes.</a:t>
            </a:r>
          </a:p>
          <a:p>
            <a:pPr eaLnBrk="1" hangingPunct="1"/>
            <a:endParaRPr lang="en-US" dirty="0" smtClean="0"/>
          </a:p>
          <a:p>
            <a:pPr eaLnBrk="1" hangingPunct="1"/>
            <a:r>
              <a:rPr lang="en-US" dirty="0" smtClean="0"/>
              <a:t>Authority</a:t>
            </a:r>
            <a:r>
              <a:rPr lang="en-US" baseline="0" dirty="0" smtClean="0"/>
              <a:t> as Expert view argues that there is a difference between the type of authority represented by </a:t>
            </a:r>
            <a:r>
              <a:rPr lang="en-US" baseline="0" dirty="0" err="1" smtClean="0"/>
              <a:t>Milgram’s</a:t>
            </a:r>
            <a:r>
              <a:rPr lang="en-US" baseline="0" dirty="0" smtClean="0"/>
              <a:t> experimenter and the kind wielded by a Hitler. The former possesses what Patton calls expert-command authority. He is able to command obedience by means of his presumed expertise regarding learning and shock machinery. The latter, more worrisome, kind of authority wields what he calls a simple-command authority: whose power to command and exact obedience is based on legal or quasi-legal considerations, not because of any special expertise regarding the task at hand.</a:t>
            </a:r>
          </a:p>
          <a:p>
            <a:pPr eaLnBrk="1" hangingPunct="1"/>
            <a:endParaRPr lang="en-US" baseline="0" dirty="0" smtClean="0"/>
          </a:p>
          <a:p>
            <a:pPr eaLnBrk="1" hangingPunct="1"/>
            <a:r>
              <a:rPr lang="en-US" baseline="0" dirty="0" smtClean="0"/>
              <a:t>In </a:t>
            </a:r>
            <a:r>
              <a:rPr lang="en-US" baseline="0" dirty="0" err="1" smtClean="0"/>
              <a:t>Milgram’s</a:t>
            </a:r>
            <a:r>
              <a:rPr lang="en-US" baseline="0" dirty="0" smtClean="0"/>
              <a:t> experiment—The experimenter is both the person “in </a:t>
            </a:r>
            <a:r>
              <a:rPr lang="en-US" baseline="0" dirty="0" err="1" smtClean="0"/>
              <a:t>cahrge</a:t>
            </a:r>
            <a:r>
              <a:rPr lang="en-US" baseline="0" dirty="0" smtClean="0"/>
              <a:t>” and is presumed by subjects to possess expert </a:t>
            </a:r>
            <a:r>
              <a:rPr lang="en-US" baseline="0" dirty="0" err="1" smtClean="0"/>
              <a:t>knolwedge</a:t>
            </a:r>
            <a:r>
              <a:rPr lang="en-US" baseline="0" dirty="0" smtClean="0"/>
              <a:t>.</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Milgram</a:t>
            </a:r>
            <a:r>
              <a:rPr lang="en-US" dirty="0" smtClean="0"/>
              <a:t> (1963) found that a group of Yale seniors predicted an obedience rate of 1.2%,</a:t>
            </a:r>
            <a:r>
              <a:rPr lang="en-US" baseline="0" dirty="0" smtClean="0"/>
              <a:t> while a group of psychiatrists predicted that only 0.125% of subjects would be fully obedient.</a:t>
            </a:r>
          </a:p>
          <a:p>
            <a:endParaRPr lang="en-US" baseline="0" dirty="0" smtClean="0"/>
          </a:p>
          <a:p>
            <a:r>
              <a:rPr lang="en-US" baseline="0" dirty="0" smtClean="0"/>
              <a:t>In attempting to predict obedience, people erroneously overlook the determining influence of the situation—the power of the authority—and place too much weight on the personal dispositions of the “teacher,” exemplifying a tendency he labeled the fundamental attribution error.</a:t>
            </a:r>
            <a:endParaRPr lang="en-US" dirty="0"/>
          </a:p>
        </p:txBody>
      </p:sp>
      <p:sp>
        <p:nvSpPr>
          <p:cNvPr id="4" name="Slide Number Placeholder 3"/>
          <p:cNvSpPr>
            <a:spLocks noGrp="1"/>
          </p:cNvSpPr>
          <p:nvPr>
            <p:ph type="sldNum" sz="quarter" idx="10"/>
          </p:nvPr>
        </p:nvSpPr>
        <p:spPr/>
        <p:txBody>
          <a:bodyPr/>
          <a:lstStyle/>
          <a:p>
            <a:pPr>
              <a:defRPr/>
            </a:pPr>
            <a:fld id="{18A56FA1-0821-4C90-93C7-0CA924FA2412}" type="slidenum">
              <a:rPr lang="en-US" smtClean="0"/>
              <a:pPr>
                <a:defRPr/>
              </a:pPr>
              <a:t>15</a:t>
            </a:fld>
            <a:endParaRPr lang="en-US"/>
          </a:p>
        </p:txBody>
      </p:sp>
    </p:spTree>
    <p:extLst>
      <p:ext uri="{BB962C8B-B14F-4D97-AF65-F5344CB8AC3E}">
        <p14:creationId xmlns:p14="http://schemas.microsoft.com/office/powerpoint/2010/main" val="294796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Gergen</a:t>
            </a:r>
            <a:r>
              <a:rPr lang="en-US" dirty="0" smtClean="0"/>
              <a:t> (1973) had argued that “sophistication as to psychological principles liberates one from their behavioral implications.” If </a:t>
            </a:r>
            <a:r>
              <a:rPr lang="en-US" dirty="0" err="1" smtClean="0"/>
              <a:t>Gergen</a:t>
            </a:r>
            <a:r>
              <a:rPr lang="en-US" dirty="0" smtClean="0"/>
              <a:t> is right, the later studies should have found less obedience than the earlier ones since, with the longer passage of time, the participants in the more recent studies would have had more of a chance to hear about </a:t>
            </a:r>
            <a:r>
              <a:rPr lang="en-US" dirty="0" err="1" smtClean="0"/>
              <a:t>Milgram’s</a:t>
            </a:r>
            <a:r>
              <a:rPr lang="en-US" dirty="0" smtClean="0"/>
              <a:t> work and thereby become enlightened about, and liberated from, the unwanted demands of authority.</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8A56FA1-0821-4C90-93C7-0CA924FA2412}" type="slidenum">
              <a:rPr lang="en-US" smtClean="0"/>
              <a:pPr>
                <a:defRPr/>
              </a:pPr>
              <a:t>17</a:t>
            </a:fld>
            <a:endParaRPr lang="en-US"/>
          </a:p>
        </p:txBody>
      </p:sp>
    </p:spTree>
    <p:extLst>
      <p:ext uri="{BB962C8B-B14F-4D97-AF65-F5344CB8AC3E}">
        <p14:creationId xmlns:p14="http://schemas.microsoft.com/office/powerpoint/2010/main" val="3591339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7B777F53-5583-4B21-AE4E-F83D64BD2360}" type="slidenum">
              <a:rPr lang="en-US"/>
              <a:pPr>
                <a:defRPr/>
              </a:pPr>
              <a:t>‹#›</a:t>
            </a:fld>
            <a:endParaRPr lang="en-US"/>
          </a:p>
        </p:txBody>
      </p:sp>
    </p:spTree>
    <p:extLst>
      <p:ext uri="{BB962C8B-B14F-4D97-AF65-F5344CB8AC3E}">
        <p14:creationId xmlns:p14="http://schemas.microsoft.com/office/powerpoint/2010/main" val="42943679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BC63CD4-45C1-4316-BA97-2C3863130943}" type="slidenum">
              <a:rPr lang="en-US"/>
              <a:pPr>
                <a:defRPr/>
              </a:pPr>
              <a:t>‹#›</a:t>
            </a:fld>
            <a:endParaRPr lang="en-US"/>
          </a:p>
        </p:txBody>
      </p:sp>
    </p:spTree>
    <p:extLst>
      <p:ext uri="{BB962C8B-B14F-4D97-AF65-F5344CB8AC3E}">
        <p14:creationId xmlns:p14="http://schemas.microsoft.com/office/powerpoint/2010/main" val="2893304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750E1CC-F1D6-4C7E-A19B-445FEFF4577A}" type="slidenum">
              <a:rPr lang="en-US"/>
              <a:pPr>
                <a:defRPr/>
              </a:pPr>
              <a:t>‹#›</a:t>
            </a:fld>
            <a:endParaRPr lang="en-US"/>
          </a:p>
        </p:txBody>
      </p:sp>
    </p:spTree>
    <p:extLst>
      <p:ext uri="{BB962C8B-B14F-4D97-AF65-F5344CB8AC3E}">
        <p14:creationId xmlns:p14="http://schemas.microsoft.com/office/powerpoint/2010/main" val="294812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B90286C-356C-406A-9F86-23C5D3A7850E}" type="slidenum">
              <a:rPr lang="en-US"/>
              <a:pPr>
                <a:defRPr/>
              </a:pPr>
              <a:t>‹#›</a:t>
            </a:fld>
            <a:endParaRPr lang="en-US"/>
          </a:p>
        </p:txBody>
      </p:sp>
    </p:spTree>
    <p:extLst>
      <p:ext uri="{BB962C8B-B14F-4D97-AF65-F5344CB8AC3E}">
        <p14:creationId xmlns:p14="http://schemas.microsoft.com/office/powerpoint/2010/main" val="2488765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853AAC55-74E1-428B-8BD2-26A7A4208513}" type="slidenum">
              <a:rPr lang="en-US"/>
              <a:pPr>
                <a:defRPr/>
              </a:pPr>
              <a:t>‹#›</a:t>
            </a:fld>
            <a:endParaRPr lang="en-US"/>
          </a:p>
        </p:txBody>
      </p:sp>
    </p:spTree>
    <p:extLst>
      <p:ext uri="{BB962C8B-B14F-4D97-AF65-F5344CB8AC3E}">
        <p14:creationId xmlns:p14="http://schemas.microsoft.com/office/powerpoint/2010/main" val="29676469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729C543-7237-4FE3-BB36-55DEE864A5CE}" type="slidenum">
              <a:rPr lang="en-US"/>
              <a:pPr>
                <a:defRPr/>
              </a:pPr>
              <a:t>‹#›</a:t>
            </a:fld>
            <a:endParaRPr lang="en-US"/>
          </a:p>
        </p:txBody>
      </p:sp>
    </p:spTree>
    <p:extLst>
      <p:ext uri="{BB962C8B-B14F-4D97-AF65-F5344CB8AC3E}">
        <p14:creationId xmlns:p14="http://schemas.microsoft.com/office/powerpoint/2010/main" val="395078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63A6A012-579A-4847-9859-0CCB7ABDEF35}" type="slidenum">
              <a:rPr lang="en-US"/>
              <a:pPr>
                <a:defRPr/>
              </a:pPr>
              <a:t>‹#›</a:t>
            </a:fld>
            <a:endParaRPr lang="en-US"/>
          </a:p>
        </p:txBody>
      </p:sp>
    </p:spTree>
    <p:extLst>
      <p:ext uri="{BB962C8B-B14F-4D97-AF65-F5344CB8AC3E}">
        <p14:creationId xmlns:p14="http://schemas.microsoft.com/office/powerpoint/2010/main" val="70537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CAB05D32-49D7-4FC5-AC3E-F3EE9089F381}" type="slidenum">
              <a:rPr lang="en-US"/>
              <a:pPr>
                <a:defRPr/>
              </a:pPr>
              <a:t>‹#›</a:t>
            </a:fld>
            <a:endParaRPr lang="en-US"/>
          </a:p>
        </p:txBody>
      </p:sp>
    </p:spTree>
    <p:extLst>
      <p:ext uri="{BB962C8B-B14F-4D97-AF65-F5344CB8AC3E}">
        <p14:creationId xmlns:p14="http://schemas.microsoft.com/office/powerpoint/2010/main" val="244305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8C134A31-CB2C-41EF-8F4D-CA36A36E5267}" type="slidenum">
              <a:rPr lang="en-US"/>
              <a:pPr>
                <a:defRPr/>
              </a:pPr>
              <a:t>‹#›</a:t>
            </a:fld>
            <a:endParaRPr lang="en-US"/>
          </a:p>
        </p:txBody>
      </p:sp>
    </p:spTree>
    <p:extLst>
      <p:ext uri="{BB962C8B-B14F-4D97-AF65-F5344CB8AC3E}">
        <p14:creationId xmlns:p14="http://schemas.microsoft.com/office/powerpoint/2010/main" val="240408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A7499585-DD45-4B1E-BB55-409058F26CE8}" type="slidenum">
              <a:rPr lang="en-US"/>
              <a:pPr>
                <a:defRPr/>
              </a:pPr>
              <a:t>‹#›</a:t>
            </a:fld>
            <a:endParaRPr lang="en-US"/>
          </a:p>
        </p:txBody>
      </p:sp>
    </p:spTree>
    <p:extLst>
      <p:ext uri="{BB962C8B-B14F-4D97-AF65-F5344CB8AC3E}">
        <p14:creationId xmlns:p14="http://schemas.microsoft.com/office/powerpoint/2010/main" val="250523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9A1769DA-4368-4C81-BC14-5B0E5B6E2CCC}" type="slidenum">
              <a:rPr lang="en-US"/>
              <a:pPr>
                <a:defRPr/>
              </a:pPr>
              <a:t>‹#›</a:t>
            </a:fld>
            <a:endParaRPr lang="en-US"/>
          </a:p>
        </p:txBody>
      </p:sp>
    </p:spTree>
    <p:extLst>
      <p:ext uri="{BB962C8B-B14F-4D97-AF65-F5344CB8AC3E}">
        <p14:creationId xmlns:p14="http://schemas.microsoft.com/office/powerpoint/2010/main" val="3977113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5C4ABA5C-8EF9-4C96-826D-096028D0EA6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04" r:id="rId2"/>
    <p:sldLayoutId id="2147483712" r:id="rId3"/>
    <p:sldLayoutId id="2147483705" r:id="rId4"/>
    <p:sldLayoutId id="2147483706" r:id="rId5"/>
    <p:sldLayoutId id="2147483707" r:id="rId6"/>
    <p:sldLayoutId id="2147483708" r:id="rId7"/>
    <p:sldLayoutId id="2147483713" r:id="rId8"/>
    <p:sldLayoutId id="2147483714" r:id="rId9"/>
    <p:sldLayoutId id="2147483709" r:id="rId10"/>
    <p:sldLayoutId id="2147483710"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p:txBody>
          <a:bodyPr/>
          <a:lstStyle/>
          <a:p>
            <a:pPr eaLnBrk="1" hangingPunct="1"/>
            <a:r>
              <a:rPr lang="en-US" smtClean="0"/>
              <a:t>Christine Malone</a:t>
            </a:r>
          </a:p>
          <a:p>
            <a:pPr eaLnBrk="1" hangingPunct="1"/>
            <a:r>
              <a:rPr lang="en-US" smtClean="0"/>
              <a:t>Minnesota State University Moorhead</a:t>
            </a:r>
          </a:p>
        </p:txBody>
      </p:sp>
      <p:sp>
        <p:nvSpPr>
          <p:cNvPr id="6147" name="Rectangle 2"/>
          <p:cNvSpPr>
            <a:spLocks noGrp="1" noChangeArrowheads="1"/>
          </p:cNvSpPr>
          <p:nvPr>
            <p:ph type="ctrTitle"/>
          </p:nvPr>
        </p:nvSpPr>
        <p:spPr>
          <a:xfrm>
            <a:off x="1219200" y="685800"/>
            <a:ext cx="7239000" cy="3429000"/>
          </a:xfrm>
        </p:spPr>
        <p:txBody>
          <a:bodyPr/>
          <a:lstStyle/>
          <a:p>
            <a:pPr eaLnBrk="1" hangingPunct="1"/>
            <a:r>
              <a:rPr sz="4200" smtClean="0"/>
              <a:t>Was Stanley Milgram’s Study of Obedience Unethical?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Counterargument</a:t>
            </a:r>
          </a:p>
        </p:txBody>
      </p:sp>
      <p:sp>
        <p:nvSpPr>
          <p:cNvPr id="15363" name="Rectangle 3"/>
          <p:cNvSpPr>
            <a:spLocks noGrp="1" noChangeArrowheads="1"/>
          </p:cNvSpPr>
          <p:nvPr>
            <p:ph sz="quarter" idx="1"/>
          </p:nvPr>
        </p:nvSpPr>
        <p:spPr/>
        <p:txBody>
          <a:bodyPr/>
          <a:lstStyle/>
          <a:p>
            <a:pPr eaLnBrk="1" hangingPunct="1"/>
            <a:r>
              <a:rPr lang="en-US" smtClean="0"/>
              <a:t>Even though evidence is sparse that deception causes harm, deception causes the public to doubt the motives and ethical standing of psychologists. This public relations problem is reason enough to eliminate deception in research.</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t>Source</a:t>
            </a:r>
          </a:p>
        </p:txBody>
      </p:sp>
      <p:sp>
        <p:nvSpPr>
          <p:cNvPr id="16387" name="Rectangle 3"/>
          <p:cNvSpPr>
            <a:spLocks noGrp="1" noChangeArrowheads="1"/>
          </p:cNvSpPr>
          <p:nvPr>
            <p:ph sz="quarter" idx="1"/>
          </p:nvPr>
        </p:nvSpPr>
        <p:spPr/>
        <p:txBody>
          <a:bodyPr/>
          <a:lstStyle/>
          <a:p>
            <a:pPr eaLnBrk="1" hangingPunct="1"/>
            <a:r>
              <a:rPr lang="en-US" smtClean="0"/>
              <a:t>Blass, T. (1999). The Milgram paradigm after 35 years: Some things we now know about obedience to authority. </a:t>
            </a:r>
            <a:r>
              <a:rPr lang="en-US" i="1" smtClean="0"/>
              <a:t>Journal of Applied Social Psychology, 29,</a:t>
            </a:r>
            <a:r>
              <a:rPr lang="en-US" smtClean="0"/>
              <a:t> 955-978.</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Relationship to the Issue</a:t>
            </a:r>
          </a:p>
        </p:txBody>
      </p:sp>
      <p:sp>
        <p:nvSpPr>
          <p:cNvPr id="17411" name="Rectangle 3"/>
          <p:cNvSpPr>
            <a:spLocks noGrp="1" noChangeArrowheads="1"/>
          </p:cNvSpPr>
          <p:nvPr>
            <p:ph sz="quarter" idx="1"/>
          </p:nvPr>
        </p:nvSpPr>
        <p:spPr/>
        <p:txBody>
          <a:bodyPr/>
          <a:lstStyle/>
          <a:p>
            <a:pPr eaLnBrk="1" hangingPunct="1"/>
            <a:r>
              <a:rPr lang="en-US" dirty="0" smtClean="0"/>
              <a:t>Blass objectively reviews research sparked by </a:t>
            </a:r>
            <a:r>
              <a:rPr lang="en-US" dirty="0" err="1" smtClean="0"/>
              <a:t>Milgram’s</a:t>
            </a:r>
            <a:r>
              <a:rPr lang="en-US" dirty="0" smtClean="0"/>
              <a:t> obedience studies. So often </a:t>
            </a:r>
            <a:r>
              <a:rPr lang="en-US" dirty="0" err="1" smtClean="0"/>
              <a:t>Milgram’s</a:t>
            </a:r>
            <a:r>
              <a:rPr lang="en-US" dirty="0" smtClean="0"/>
              <a:t> set of obedience experiments overshadows his other work and more importantly, the work of other researchers in the area of obedience. Blass reviews 35 years of research, providing a status report on four questions surrounding obedience to authority.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Main Objectives</a:t>
            </a:r>
          </a:p>
        </p:txBody>
      </p:sp>
      <p:sp>
        <p:nvSpPr>
          <p:cNvPr id="18435" name="Rectangle 3"/>
          <p:cNvSpPr>
            <a:spLocks noGrp="1" noChangeArrowheads="1"/>
          </p:cNvSpPr>
          <p:nvPr>
            <p:ph sz="quarter" idx="1"/>
          </p:nvPr>
        </p:nvSpPr>
        <p:spPr/>
        <p:txBody>
          <a:bodyPr/>
          <a:lstStyle/>
          <a:p>
            <a:pPr eaLnBrk="1" hangingPunct="1"/>
            <a:r>
              <a:rPr lang="en-US" smtClean="0"/>
              <a:t>What is the nature of authority in the obedience experiment?</a:t>
            </a:r>
          </a:p>
          <a:p>
            <a:pPr eaLnBrk="1" hangingPunct="1"/>
            <a:r>
              <a:rPr lang="en-US" smtClean="0"/>
              <a:t>Why do naïve respondents consistently underestimate obedience rates?</a:t>
            </a:r>
          </a:p>
          <a:p>
            <a:pPr eaLnBrk="1" hangingPunct="1"/>
            <a:r>
              <a:rPr lang="en-US" smtClean="0"/>
              <a:t>Are there gender differences in obedience?</a:t>
            </a:r>
          </a:p>
          <a:p>
            <a:pPr eaLnBrk="1" hangingPunct="1"/>
            <a:r>
              <a:rPr lang="en-US" smtClean="0"/>
              <a:t>Have obedience rates changed over time?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t>Conclusions about the Nature of Authority</a:t>
            </a:r>
          </a:p>
        </p:txBody>
      </p:sp>
      <p:sp>
        <p:nvSpPr>
          <p:cNvPr id="19459" name="Rectangle 3"/>
          <p:cNvSpPr>
            <a:spLocks noGrp="1" noChangeArrowheads="1"/>
          </p:cNvSpPr>
          <p:nvPr>
            <p:ph sz="quarter" idx="1"/>
          </p:nvPr>
        </p:nvSpPr>
        <p:spPr/>
        <p:txBody>
          <a:bodyPr/>
          <a:lstStyle/>
          <a:p>
            <a:pPr eaLnBrk="1" hangingPunct="1">
              <a:lnSpc>
                <a:spcPct val="90000"/>
              </a:lnSpc>
            </a:pPr>
            <a:r>
              <a:rPr lang="en-US" sz="2400" dirty="0" err="1" smtClean="0"/>
              <a:t>Milgram</a:t>
            </a:r>
            <a:r>
              <a:rPr lang="en-US" sz="2400" dirty="0" smtClean="0"/>
              <a:t> used “the legitimate authority” explanation—1) accept authorities definition of situation and just perform as ordered and 2) shift into </a:t>
            </a:r>
            <a:r>
              <a:rPr lang="en-US" sz="2400" dirty="0" err="1" smtClean="0"/>
              <a:t>agentic</a:t>
            </a:r>
            <a:r>
              <a:rPr lang="en-US" sz="2400" dirty="0" smtClean="0"/>
              <a:t> state—relinquish responsibility to authority and follow orders without regard to morality.</a:t>
            </a:r>
          </a:p>
          <a:p>
            <a:pPr eaLnBrk="1" hangingPunct="1">
              <a:lnSpc>
                <a:spcPct val="90000"/>
              </a:lnSpc>
            </a:pPr>
            <a:r>
              <a:rPr lang="en-US" sz="2400" dirty="0" smtClean="0"/>
              <a:t>Others have proposed an “expert-command authority” explanation</a:t>
            </a:r>
          </a:p>
          <a:p>
            <a:pPr eaLnBrk="1" hangingPunct="1">
              <a:lnSpc>
                <a:spcPct val="90000"/>
              </a:lnSpc>
            </a:pPr>
            <a:r>
              <a:rPr lang="en-US" sz="2400" dirty="0" smtClean="0"/>
              <a:t>Research has shown that obedience in </a:t>
            </a:r>
            <a:r>
              <a:rPr lang="en-US" sz="2400" dirty="0" err="1" smtClean="0"/>
              <a:t>Milgram’s</a:t>
            </a:r>
            <a:r>
              <a:rPr lang="en-US" sz="2400" dirty="0" smtClean="0"/>
              <a:t> paradigm seems to be the result of both of these explanations.</a:t>
            </a:r>
          </a:p>
          <a:p>
            <a:pPr eaLnBrk="1" hangingPunct="1">
              <a:lnSpc>
                <a:spcPct val="90000"/>
              </a:lnSpc>
            </a:pPr>
            <a:r>
              <a:rPr lang="en-US" sz="2400" dirty="0" smtClean="0"/>
              <a:t>Blass (1992) himself attempts to separate these two explanations—naïve observers considered the expert power explanation as most likely, followed very closely by the legitimate power explanation.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t>Conclusions about Underestimating Obedience</a:t>
            </a:r>
          </a:p>
        </p:txBody>
      </p:sp>
      <p:sp>
        <p:nvSpPr>
          <p:cNvPr id="20483" name="Rectangle 3"/>
          <p:cNvSpPr>
            <a:spLocks noGrp="1" noChangeArrowheads="1"/>
          </p:cNvSpPr>
          <p:nvPr>
            <p:ph sz="quarter" idx="1"/>
          </p:nvPr>
        </p:nvSpPr>
        <p:spPr/>
        <p:txBody>
          <a:bodyPr/>
          <a:lstStyle/>
          <a:p>
            <a:pPr eaLnBrk="1" hangingPunct="1"/>
            <a:r>
              <a:rPr lang="en-US" dirty="0" smtClean="0"/>
              <a:t>Why such a big contrast between our expectations of very little obedience and the actual result of a majority of subjects obeying</a:t>
            </a:r>
            <a:r>
              <a:rPr lang="en-US" dirty="0" smtClean="0"/>
              <a:t>?</a:t>
            </a:r>
          </a:p>
          <a:p>
            <a:pPr eaLnBrk="1" hangingPunct="1"/>
            <a:r>
              <a:rPr lang="en-US" dirty="0" smtClean="0"/>
              <a:t>Prediction of experts before the original 1963 experiment—Only 1 in 1,000 would go all the way to the end of the shock meter.</a:t>
            </a:r>
            <a:endParaRPr lang="en-US" dirty="0" smtClean="0"/>
          </a:p>
          <a:p>
            <a:pPr eaLnBrk="1" hangingPunct="1"/>
            <a:r>
              <a:rPr lang="en-US" dirty="0" smtClean="0"/>
              <a:t>Blass (1991) found that naive observers still underestimate obedience rates—just as in </a:t>
            </a:r>
            <a:r>
              <a:rPr lang="en-US" dirty="0" err="1" smtClean="0"/>
              <a:t>Milgram’s</a:t>
            </a:r>
            <a:r>
              <a:rPr lang="en-US" dirty="0" smtClean="0"/>
              <a:t> time</a:t>
            </a:r>
          </a:p>
          <a:p>
            <a:pPr eaLnBrk="1" hangingPunct="1"/>
            <a:r>
              <a:rPr lang="en-US" dirty="0" smtClean="0"/>
              <a:t>Why? The fundamental attribution error.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Are There Gender Differences in Obedience?</a:t>
            </a:r>
            <a:endParaRPr lang="en-US" dirty="0"/>
          </a:p>
        </p:txBody>
      </p:sp>
      <p:sp>
        <p:nvSpPr>
          <p:cNvPr id="5" name="Content Placeholder 4"/>
          <p:cNvSpPr>
            <a:spLocks noGrp="1"/>
          </p:cNvSpPr>
          <p:nvPr>
            <p:ph sz="quarter" idx="1"/>
          </p:nvPr>
        </p:nvSpPr>
        <p:spPr/>
        <p:txBody>
          <a:bodyPr/>
          <a:lstStyle/>
          <a:p>
            <a:r>
              <a:rPr lang="en-US" dirty="0" err="1" smtClean="0"/>
              <a:t>Milgram</a:t>
            </a:r>
            <a:r>
              <a:rPr lang="en-US" dirty="0" smtClean="0"/>
              <a:t> (1974) varied gender and found same rate of obedience (65%) in women as in men.</a:t>
            </a:r>
          </a:p>
          <a:p>
            <a:r>
              <a:rPr lang="en-US" dirty="0" smtClean="0"/>
              <a:t>Blass reviewed nine replications and eight of nine studies found no gender differences.</a:t>
            </a:r>
          </a:p>
          <a:p>
            <a:r>
              <a:rPr lang="en-US" dirty="0" smtClean="0"/>
              <a:t>A difference that has been reported by </a:t>
            </a:r>
            <a:r>
              <a:rPr lang="en-US" dirty="0" err="1" smtClean="0"/>
              <a:t>Milgram</a:t>
            </a:r>
            <a:r>
              <a:rPr lang="en-US" dirty="0" smtClean="0"/>
              <a:t> and others—self-reported tension of obedient women was higher than for men.</a:t>
            </a:r>
            <a:endParaRPr lang="en-US" dirty="0"/>
          </a:p>
        </p:txBody>
      </p:sp>
    </p:spTree>
    <p:extLst>
      <p:ext uri="{BB962C8B-B14F-4D97-AF65-F5344CB8AC3E}">
        <p14:creationId xmlns:p14="http://schemas.microsoft.com/office/powerpoint/2010/main" val="3034584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Have Obedience Rates Changed Over Time?</a:t>
            </a:r>
            <a:endParaRPr lang="en-US" dirty="0"/>
          </a:p>
        </p:txBody>
      </p:sp>
      <p:sp>
        <p:nvSpPr>
          <p:cNvPr id="5" name="Content Placeholder 4"/>
          <p:cNvSpPr>
            <a:spLocks noGrp="1"/>
          </p:cNvSpPr>
          <p:nvPr>
            <p:ph sz="quarter" idx="1"/>
          </p:nvPr>
        </p:nvSpPr>
        <p:spPr/>
        <p:txBody>
          <a:bodyPr/>
          <a:lstStyle/>
          <a:p>
            <a:r>
              <a:rPr lang="en-US" dirty="0" smtClean="0"/>
              <a:t>Blass took six of </a:t>
            </a:r>
            <a:r>
              <a:rPr lang="en-US" dirty="0" err="1" smtClean="0"/>
              <a:t>Milgram’s</a:t>
            </a:r>
            <a:r>
              <a:rPr lang="en-US" dirty="0" smtClean="0"/>
              <a:t> studies and 14 replications by other researchers and correlated the rank order of the year of publication with the rank order of its obedience rate.</a:t>
            </a:r>
          </a:p>
          <a:p>
            <a:r>
              <a:rPr lang="en-US" dirty="0" smtClean="0"/>
              <a:t>Levels of obedience across studies ranged from 28% to 91%, but there was no systematic relationship between when a study was conducted and the amount of obedience obtained.</a:t>
            </a:r>
          </a:p>
          <a:p>
            <a:r>
              <a:rPr lang="en-US" dirty="0" smtClean="0"/>
              <a:t>Provides evidence against enlightenment effects.</a:t>
            </a:r>
            <a:endParaRPr lang="en-US" dirty="0"/>
          </a:p>
        </p:txBody>
      </p:sp>
    </p:spTree>
    <p:extLst>
      <p:ext uri="{BB962C8B-B14F-4D97-AF65-F5344CB8AC3E}">
        <p14:creationId xmlns:p14="http://schemas.microsoft.com/office/powerpoint/2010/main" val="269484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Weaknesses/Propaganda</a:t>
            </a:r>
          </a:p>
        </p:txBody>
      </p:sp>
      <p:sp>
        <p:nvSpPr>
          <p:cNvPr id="21507" name="Rectangle 3"/>
          <p:cNvSpPr>
            <a:spLocks noGrp="1" noChangeArrowheads="1"/>
          </p:cNvSpPr>
          <p:nvPr>
            <p:ph sz="quarter" idx="1"/>
          </p:nvPr>
        </p:nvSpPr>
        <p:spPr/>
        <p:txBody>
          <a:bodyPr/>
          <a:lstStyle/>
          <a:p>
            <a:pPr eaLnBrk="1" hangingPunct="1"/>
            <a:r>
              <a:rPr lang="en-US" smtClean="0"/>
              <a:t>References a lot of his own work…but </a:t>
            </a:r>
            <a:r>
              <a:rPr lang="en-US" u="sng" smtClean="0"/>
              <a:t>does</a:t>
            </a:r>
            <a:r>
              <a:rPr lang="en-US" smtClean="0"/>
              <a:t> include the work of many others</a:t>
            </a:r>
          </a:p>
          <a:p>
            <a:pPr eaLnBrk="1" hangingPunct="1"/>
            <a:r>
              <a:rPr lang="en-US" smtClean="0"/>
              <a:t>Objective, well-reasoned overall</a:t>
            </a:r>
          </a:p>
          <a:p>
            <a:pPr eaLnBrk="1" hangingPunct="1"/>
            <a:r>
              <a:rPr lang="en-US" smtClean="0"/>
              <a:t>Starts the paper with a provocative quote from Milgram describing us as “puppets controlled by the strings of society.”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Counterargument</a:t>
            </a:r>
          </a:p>
        </p:txBody>
      </p:sp>
      <p:sp>
        <p:nvSpPr>
          <p:cNvPr id="22531" name="Rectangle 3"/>
          <p:cNvSpPr>
            <a:spLocks noGrp="1" noChangeArrowheads="1"/>
          </p:cNvSpPr>
          <p:nvPr>
            <p:ph sz="quarter" idx="1"/>
          </p:nvPr>
        </p:nvSpPr>
        <p:spPr/>
        <p:txBody>
          <a:bodyPr/>
          <a:lstStyle/>
          <a:p>
            <a:pPr eaLnBrk="1" hangingPunct="1"/>
            <a:r>
              <a:rPr lang="en-US" smtClean="0"/>
              <a:t>Blass summarizes the results of carefully controlled laboratory findings about deception, but what do they really tell us about deception in real-life settings?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The Issue:	</a:t>
            </a:r>
          </a:p>
        </p:txBody>
      </p:sp>
      <p:sp>
        <p:nvSpPr>
          <p:cNvPr id="7171" name="Rectangle 3"/>
          <p:cNvSpPr>
            <a:spLocks noGrp="1" noChangeArrowheads="1"/>
          </p:cNvSpPr>
          <p:nvPr>
            <p:ph sz="quarter" idx="1"/>
          </p:nvPr>
        </p:nvSpPr>
        <p:spPr/>
        <p:txBody>
          <a:bodyPr/>
          <a:lstStyle/>
          <a:p>
            <a:pPr eaLnBrk="1" hangingPunct="1"/>
            <a:r>
              <a:rPr lang="en-US" smtClean="0"/>
              <a:t>Was Stanley Milgram’s obedience study unethical or was he justified in subjecting the participants to a stressful situation based on his debriefing/follow-up procedures and the knowledge derived from the results?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My Conclusions</a:t>
            </a:r>
          </a:p>
        </p:txBody>
      </p:sp>
      <p:sp>
        <p:nvSpPr>
          <p:cNvPr id="23555" name="Rectangle 3"/>
          <p:cNvSpPr>
            <a:spLocks noGrp="1" noChangeArrowheads="1"/>
          </p:cNvSpPr>
          <p:nvPr>
            <p:ph sz="quarter" idx="1"/>
          </p:nvPr>
        </p:nvSpPr>
        <p:spPr/>
        <p:txBody>
          <a:bodyPr/>
          <a:lstStyle/>
          <a:p>
            <a:pPr eaLnBrk="1" hangingPunct="1">
              <a:lnSpc>
                <a:spcPct val="90000"/>
              </a:lnSpc>
            </a:pPr>
            <a:r>
              <a:rPr lang="en-US" smtClean="0"/>
              <a:t>Milgram’s studies were definitely influential</a:t>
            </a:r>
          </a:p>
          <a:p>
            <a:pPr eaLnBrk="1" hangingPunct="1">
              <a:lnSpc>
                <a:spcPct val="90000"/>
              </a:lnSpc>
            </a:pPr>
            <a:r>
              <a:rPr lang="en-US" smtClean="0"/>
              <a:t>Gets people’s attention regarding ethical issues…but often leads us to make snap judgments that do not include all existing information or evidence.</a:t>
            </a:r>
          </a:p>
          <a:p>
            <a:pPr eaLnBrk="1" hangingPunct="1">
              <a:lnSpc>
                <a:spcPct val="90000"/>
              </a:lnSpc>
            </a:pPr>
            <a:r>
              <a:rPr lang="en-US" smtClean="0"/>
              <a:t>But Milgram’s studies should only be a starting point for our investigation into ethics &amp; the topic of deception.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quarter" idx="1"/>
          </p:nvPr>
        </p:nvSpPr>
        <p:spPr/>
        <p:txBody>
          <a:bodyPr/>
          <a:lstStyle/>
          <a:p>
            <a:r>
              <a:rPr lang="en-US" dirty="0" smtClean="0"/>
              <a:t>What were some benefits that resulted from </a:t>
            </a:r>
            <a:r>
              <a:rPr lang="en-US" dirty="0" err="1" smtClean="0"/>
              <a:t>Milgram’s</a:t>
            </a:r>
            <a:r>
              <a:rPr lang="en-US" dirty="0" smtClean="0"/>
              <a:t> initial experiments on destructive obedience? How did his studies influence the field of social psychology?</a:t>
            </a:r>
          </a:p>
          <a:p>
            <a:endParaRPr lang="en-US" dirty="0"/>
          </a:p>
          <a:p>
            <a:r>
              <a:rPr lang="en-US" dirty="0" smtClean="0"/>
              <a:t>In hindsight it is easy to find problems with </a:t>
            </a:r>
            <a:r>
              <a:rPr lang="en-US" dirty="0" err="1" smtClean="0"/>
              <a:t>Milgram’s</a:t>
            </a:r>
            <a:r>
              <a:rPr lang="en-US" dirty="0" smtClean="0"/>
              <a:t> study. But at the time of the experiment, did </a:t>
            </a:r>
            <a:r>
              <a:rPr lang="en-US" dirty="0" err="1" smtClean="0"/>
              <a:t>Milgram</a:t>
            </a:r>
            <a:r>
              <a:rPr lang="en-US" dirty="0" smtClean="0"/>
              <a:t> act responsibly? reasonably? professionally? </a:t>
            </a:r>
            <a:endParaRPr lang="en-US" dirty="0"/>
          </a:p>
        </p:txBody>
      </p:sp>
    </p:spTree>
    <p:extLst>
      <p:ext uri="{BB962C8B-B14F-4D97-AF65-F5344CB8AC3E}">
        <p14:creationId xmlns:p14="http://schemas.microsoft.com/office/powerpoint/2010/main" val="400243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Source #1</a:t>
            </a:r>
          </a:p>
        </p:txBody>
      </p:sp>
      <p:sp>
        <p:nvSpPr>
          <p:cNvPr id="8195" name="Rectangle 3"/>
          <p:cNvSpPr>
            <a:spLocks noGrp="1" noChangeArrowheads="1"/>
          </p:cNvSpPr>
          <p:nvPr>
            <p:ph sz="quarter" idx="1"/>
          </p:nvPr>
        </p:nvSpPr>
        <p:spPr/>
        <p:txBody>
          <a:bodyPr/>
          <a:lstStyle/>
          <a:p>
            <a:pPr eaLnBrk="1" hangingPunct="1"/>
            <a:r>
              <a:rPr lang="en-US" smtClean="0"/>
              <a:t>Herrera, C.D. (2001). Ethics, deception,  and “Those Milgram experiments.” </a:t>
            </a:r>
            <a:r>
              <a:rPr lang="en-US" i="1" smtClean="0"/>
              <a:t>Journal of Applied Philosophy, 18,</a:t>
            </a:r>
            <a:r>
              <a:rPr lang="en-US" smtClean="0"/>
              <a:t> 245-256.</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Relationship to the Issue</a:t>
            </a:r>
          </a:p>
        </p:txBody>
      </p:sp>
      <p:sp>
        <p:nvSpPr>
          <p:cNvPr id="9219" name="Rectangle 3"/>
          <p:cNvSpPr>
            <a:spLocks noGrp="1" noChangeArrowheads="1"/>
          </p:cNvSpPr>
          <p:nvPr>
            <p:ph sz="quarter" idx="1"/>
          </p:nvPr>
        </p:nvSpPr>
        <p:spPr/>
        <p:txBody>
          <a:bodyPr/>
          <a:lstStyle/>
          <a:p>
            <a:pPr eaLnBrk="1" hangingPunct="1"/>
            <a:r>
              <a:rPr lang="en-US" smtClean="0"/>
              <a:t>Herrera writes a philosophical paper aiming to clarify the ethical and functional status of deception in psychology research. </a:t>
            </a:r>
          </a:p>
          <a:p>
            <a:pPr eaLnBrk="1" hangingPunct="1"/>
            <a:r>
              <a:rPr lang="en-US" smtClean="0"/>
              <a:t>Focuses on deception. </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Main Objectives</a:t>
            </a:r>
          </a:p>
        </p:txBody>
      </p:sp>
      <p:sp>
        <p:nvSpPr>
          <p:cNvPr id="10243" name="Rectangle 3"/>
          <p:cNvSpPr>
            <a:spLocks noGrp="1" noChangeArrowheads="1"/>
          </p:cNvSpPr>
          <p:nvPr>
            <p:ph sz="quarter" idx="1"/>
          </p:nvPr>
        </p:nvSpPr>
        <p:spPr/>
        <p:txBody>
          <a:bodyPr/>
          <a:lstStyle/>
          <a:p>
            <a:pPr eaLnBrk="1" hangingPunct="1"/>
            <a:r>
              <a:rPr lang="en-US" smtClean="0"/>
              <a:t>Claim: Deception in psychology experiments is unjustified and causes harm to participants. What is the evidence?</a:t>
            </a:r>
          </a:p>
          <a:p>
            <a:pPr eaLnBrk="1" hangingPunct="1"/>
            <a:r>
              <a:rPr lang="en-US" smtClean="0"/>
              <a:t>Are critics exaggerating the impact of Milgram’s work? </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t>Conclusions about Need and Process</a:t>
            </a:r>
          </a:p>
        </p:txBody>
      </p:sp>
      <p:sp>
        <p:nvSpPr>
          <p:cNvPr id="11267" name="Rectangle 3"/>
          <p:cNvSpPr>
            <a:spLocks noGrp="1" noChangeArrowheads="1"/>
          </p:cNvSpPr>
          <p:nvPr>
            <p:ph sz="quarter" idx="1"/>
          </p:nvPr>
        </p:nvSpPr>
        <p:spPr/>
        <p:txBody>
          <a:bodyPr/>
          <a:lstStyle/>
          <a:p>
            <a:pPr eaLnBrk="1" hangingPunct="1"/>
            <a:r>
              <a:rPr lang="en-US" smtClean="0"/>
              <a:t>There does seem to be some need in psychology research for deception.</a:t>
            </a:r>
          </a:p>
          <a:p>
            <a:pPr eaLnBrk="1" hangingPunct="1"/>
            <a:r>
              <a:rPr lang="en-US" smtClean="0"/>
              <a:t>Getting approval to use deception invites the inflation of benefits and the minimization of (or plain guessing about) risks.</a:t>
            </a:r>
          </a:p>
          <a:p>
            <a:pPr eaLnBrk="1" hangingPunct="1"/>
            <a:endParaRPr lang="en-US" smtClean="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Conclusions about Risk</a:t>
            </a:r>
          </a:p>
        </p:txBody>
      </p:sp>
      <p:sp>
        <p:nvSpPr>
          <p:cNvPr id="12291" name="Rectangle 3"/>
          <p:cNvSpPr>
            <a:spLocks noGrp="1" noChangeArrowheads="1"/>
          </p:cNvSpPr>
          <p:nvPr>
            <p:ph sz="quarter" idx="1"/>
          </p:nvPr>
        </p:nvSpPr>
        <p:spPr/>
        <p:txBody>
          <a:bodyPr/>
          <a:lstStyle/>
          <a:p>
            <a:pPr eaLnBrk="1" hangingPunct="1">
              <a:lnSpc>
                <a:spcPct val="90000"/>
              </a:lnSpc>
            </a:pPr>
            <a:r>
              <a:rPr lang="en-US" smtClean="0"/>
              <a:t>Critics claim that “deception undermines respect for honesty and institutions” and will lead to “a negative reputation for psychologists” (248). </a:t>
            </a:r>
          </a:p>
          <a:p>
            <a:pPr eaLnBrk="1" hangingPunct="1">
              <a:lnSpc>
                <a:spcPct val="90000"/>
              </a:lnSpc>
            </a:pPr>
            <a:r>
              <a:rPr lang="en-US" smtClean="0"/>
              <a:t>These claims are vague and lack evidence.</a:t>
            </a:r>
          </a:p>
          <a:p>
            <a:pPr eaLnBrk="1" hangingPunct="1">
              <a:lnSpc>
                <a:spcPct val="90000"/>
              </a:lnSpc>
            </a:pPr>
            <a:r>
              <a:rPr lang="en-US" smtClean="0"/>
              <a:t>Critics have attempted to provide evidence through first-person accounts.</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Conclusions about Milgram	</a:t>
            </a:r>
          </a:p>
        </p:txBody>
      </p:sp>
      <p:sp>
        <p:nvSpPr>
          <p:cNvPr id="13315" name="Rectangle 3"/>
          <p:cNvSpPr>
            <a:spLocks noGrp="1" noChangeArrowheads="1"/>
          </p:cNvSpPr>
          <p:nvPr>
            <p:ph sz="quarter" idx="1"/>
          </p:nvPr>
        </p:nvSpPr>
        <p:spPr/>
        <p:txBody>
          <a:bodyPr/>
          <a:lstStyle/>
          <a:p>
            <a:pPr eaLnBrk="1" hangingPunct="1">
              <a:lnSpc>
                <a:spcPct val="90000"/>
              </a:lnSpc>
            </a:pPr>
            <a:r>
              <a:rPr lang="en-US" sz="2400" smtClean="0"/>
              <a:t>Critics are quick to refer to Milgram for ammunition—exposes participants to an unwelcome side of themselves.</a:t>
            </a:r>
          </a:p>
          <a:p>
            <a:pPr eaLnBrk="1" hangingPunct="1">
              <a:lnSpc>
                <a:spcPct val="90000"/>
              </a:lnSpc>
            </a:pPr>
            <a:r>
              <a:rPr lang="en-US" sz="2400" smtClean="0"/>
              <a:t>Potential for similar harm is used as justification for getting rid of deception altogether</a:t>
            </a:r>
          </a:p>
          <a:p>
            <a:pPr eaLnBrk="1" hangingPunct="1">
              <a:lnSpc>
                <a:spcPct val="90000"/>
              </a:lnSpc>
            </a:pPr>
            <a:r>
              <a:rPr lang="en-US" sz="2400" smtClean="0"/>
              <a:t>Where is the evidence of the harm? </a:t>
            </a:r>
          </a:p>
          <a:p>
            <a:pPr eaLnBrk="1" hangingPunct="1">
              <a:lnSpc>
                <a:spcPct val="90000"/>
              </a:lnSpc>
            </a:pPr>
            <a:r>
              <a:rPr lang="en-US" sz="2400" smtClean="0"/>
              <a:t>Milgram is NOT immune from criticism.</a:t>
            </a:r>
          </a:p>
          <a:p>
            <a:pPr eaLnBrk="1" hangingPunct="1">
              <a:lnSpc>
                <a:spcPct val="90000"/>
              </a:lnSpc>
            </a:pPr>
            <a:r>
              <a:rPr lang="en-US" sz="2400" smtClean="0"/>
              <a:t>But no clear connection between any harm and the deception itself.</a:t>
            </a:r>
          </a:p>
          <a:p>
            <a:pPr eaLnBrk="1" hangingPunct="1">
              <a:lnSpc>
                <a:spcPct val="90000"/>
              </a:lnSpc>
            </a:pPr>
            <a:r>
              <a:rPr lang="en-US" sz="2400" smtClean="0"/>
              <a:t>Referring to Milgram “shocks” people into silence</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Weaknesses/Propaganda</a:t>
            </a:r>
          </a:p>
        </p:txBody>
      </p:sp>
      <p:sp>
        <p:nvSpPr>
          <p:cNvPr id="14339" name="Rectangle 3"/>
          <p:cNvSpPr>
            <a:spLocks noGrp="1" noChangeArrowheads="1"/>
          </p:cNvSpPr>
          <p:nvPr>
            <p:ph sz="quarter" idx="1"/>
          </p:nvPr>
        </p:nvSpPr>
        <p:spPr/>
        <p:txBody>
          <a:bodyPr/>
          <a:lstStyle/>
          <a:p>
            <a:pPr eaLnBrk="1" hangingPunct="1"/>
            <a:r>
              <a:rPr lang="en-US" smtClean="0"/>
              <a:t>Very objective throughout</a:t>
            </a:r>
          </a:p>
          <a:p>
            <a:pPr eaLnBrk="1" hangingPunct="1"/>
            <a:r>
              <a:rPr lang="en-US" smtClean="0"/>
              <a:t>Acknowledges Milgram’s faults very quickly—discounts suffering</a:t>
            </a:r>
          </a:p>
          <a:p>
            <a:pPr eaLnBrk="1" hangingPunct="1"/>
            <a:r>
              <a:rPr lang="en-US" smtClean="0"/>
              <a:t>However, in closing, Herrera refers to thoughts about Milgram’s studies being harmful as “the Milgram myth.”</a:t>
            </a: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736</TotalTime>
  <Words>2034</Words>
  <Application>Microsoft Office PowerPoint</Application>
  <PresentationFormat>On-screen Show (4:3)</PresentationFormat>
  <Paragraphs>116</Paragraphs>
  <Slides>21</Slides>
  <Notes>10</Notes>
  <HiddenSlides>8</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Was Stanley Milgram’s Study of Obedience Unethical?</vt:lpstr>
      <vt:lpstr>The Issue: </vt:lpstr>
      <vt:lpstr>Source #1</vt:lpstr>
      <vt:lpstr>Relationship to the Issue</vt:lpstr>
      <vt:lpstr>Main Objectives</vt:lpstr>
      <vt:lpstr>Conclusions about Need and Process</vt:lpstr>
      <vt:lpstr>Conclusions about Risk</vt:lpstr>
      <vt:lpstr>Conclusions about Milgram </vt:lpstr>
      <vt:lpstr>Weaknesses/Propaganda</vt:lpstr>
      <vt:lpstr>Counterargument</vt:lpstr>
      <vt:lpstr>Source</vt:lpstr>
      <vt:lpstr>Relationship to the Issue</vt:lpstr>
      <vt:lpstr>Main Objectives</vt:lpstr>
      <vt:lpstr>Conclusions about the Nature of Authority</vt:lpstr>
      <vt:lpstr>Conclusions about Underestimating Obedience</vt:lpstr>
      <vt:lpstr>Are There Gender Differences in Obedience?</vt:lpstr>
      <vt:lpstr>Have Obedience Rates Changed Over Time?</vt:lpstr>
      <vt:lpstr>Weaknesses/Propaganda</vt:lpstr>
      <vt:lpstr>Counterargument</vt:lpstr>
      <vt:lpstr>My Conclusions</vt:lpstr>
      <vt:lpstr>Discussion</vt:lpstr>
    </vt:vector>
  </TitlesOfParts>
  <Company>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Taking Sides</dc:title>
  <dc:creator>MSUM</dc:creator>
  <cp:lastModifiedBy>Christine Malone</cp:lastModifiedBy>
  <cp:revision>68</cp:revision>
  <dcterms:created xsi:type="dcterms:W3CDTF">2007-08-29T21:05:01Z</dcterms:created>
  <dcterms:modified xsi:type="dcterms:W3CDTF">2011-09-09T15:11:39Z</dcterms:modified>
</cp:coreProperties>
</file>