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5"/>
  </p:notesMasterIdLst>
  <p:sldIdLst>
    <p:sldId id="256" r:id="rId4"/>
    <p:sldId id="267" r:id="rId5"/>
    <p:sldId id="268" r:id="rId6"/>
    <p:sldId id="270" r:id="rId7"/>
    <p:sldId id="271" r:id="rId8"/>
    <p:sldId id="274" r:id="rId9"/>
    <p:sldId id="276" r:id="rId10"/>
    <p:sldId id="272" r:id="rId11"/>
    <p:sldId id="273" r:id="rId12"/>
    <p:sldId id="275" r:id="rId13"/>
    <p:sldId id="277" r:id="rId14"/>
    <p:sldId id="281" r:id="rId15"/>
    <p:sldId id="282" r:id="rId16"/>
    <p:sldId id="285" r:id="rId17"/>
    <p:sldId id="286" r:id="rId18"/>
    <p:sldId id="287" r:id="rId19"/>
    <p:sldId id="257" r:id="rId20"/>
    <p:sldId id="290" r:id="rId21"/>
    <p:sldId id="279" r:id="rId22"/>
    <p:sldId id="291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9E2DB2-7176-4B87-8E07-42AB378B10CA}">
          <p14:sldIdLst>
            <p14:sldId id="256"/>
            <p14:sldId id="267"/>
            <p14:sldId id="268"/>
            <p14:sldId id="270"/>
            <p14:sldId id="271"/>
            <p14:sldId id="274"/>
            <p14:sldId id="276"/>
            <p14:sldId id="272"/>
            <p14:sldId id="273"/>
            <p14:sldId id="275"/>
            <p14:sldId id="277"/>
            <p14:sldId id="281"/>
            <p14:sldId id="282"/>
            <p14:sldId id="285"/>
            <p14:sldId id="286"/>
            <p14:sldId id="287"/>
            <p14:sldId id="257"/>
            <p14:sldId id="290"/>
            <p14:sldId id="279"/>
            <p14:sldId id="291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17FF-2CFD-47B6-9B13-5484FD7DD29C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4A2-5636-41F7-AFA6-1382D138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6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93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C30E3768-45E0-4EC5-8131-8D446E628E93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The difference between the Grubb– Tilman and Grime– Keddy hypothe­ses lies in the relative importance placed on belowground and aboveground competition for resources— that is, for nutrients and light, respectively.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Middle hypothesis: </a:t>
            </a:r>
          </a:p>
          <a:p>
            <a:r>
              <a:rPr lang="en-US" altLang="en-US">
                <a:latin typeface="Arial" panose="020B0604020202020204" pitchFamily="34" charset="0"/>
              </a:rPr>
              <a:t>Is there a way to consolidate these two hypothesis?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9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C30E3768-45E0-4EC5-8131-8D446E628E93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The difference between the Grubb– Tilman and Grime– Keddy hypothe­ses lies in the relative importance placed on belowground and aboveground competition for resources— that is, for nutrients and light, respectively.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Middle hypothesis: </a:t>
            </a:r>
          </a:p>
          <a:p>
            <a:r>
              <a:rPr lang="en-US" altLang="en-US">
                <a:latin typeface="Arial" panose="020B0604020202020204" pitchFamily="34" charset="0"/>
              </a:rPr>
              <a:t>Is there a way to consolidate these two hypothesis?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7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A534FABD-50E0-4166-968B-1AB90D35938B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New England saltmarsh community</a:t>
            </a:r>
          </a:p>
          <a:p>
            <a:r>
              <a:rPr lang="en-US" altLang="en-US">
                <a:latin typeface="Arial" panose="020B0604020202020204" pitchFamily="34" charset="0"/>
              </a:rPr>
              <a:t>Upper border set by competitino, lower borders set by tolerate the physical: salinity, waterlogging, and low O2 </a:t>
            </a:r>
          </a:p>
          <a:p>
            <a:r>
              <a:rPr lang="en-US" altLang="en-US">
                <a:latin typeface="Arial" panose="020B0604020202020204" pitchFamily="34" charset="0"/>
              </a:rPr>
              <a:t>Spartina: cord-grass  (s. altermifora: smooth cordgrass; s. patens: saltmeadow cordgrass)</a:t>
            </a:r>
          </a:p>
          <a:p>
            <a:r>
              <a:rPr lang="en-US" altLang="en-US">
                <a:latin typeface="Arial" panose="020B0604020202020204" pitchFamily="34" charset="0"/>
              </a:rPr>
              <a:t>Juncus: black grass</a:t>
            </a:r>
          </a:p>
          <a:p>
            <a:r>
              <a:rPr lang="en-US" altLang="en-US">
                <a:latin typeface="Arial" panose="020B0604020202020204" pitchFamily="34" charset="0"/>
              </a:rPr>
              <a:t>Iva: mesh alder, shrub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C85982-7B90-4F17-9AC7-1ED9730236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24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8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83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2133600"/>
            <a:ext cx="11277600" cy="2057400"/>
          </a:xfrm>
        </p:spPr>
        <p:txBody>
          <a:bodyPr anchor="ctr"/>
          <a:lstStyle>
            <a:lvl1pPr algn="ctr">
              <a:defRPr sz="5400" i="1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41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22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24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1143000"/>
            <a:ext cx="4696884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4084" y="1143000"/>
            <a:ext cx="4699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09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87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99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18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8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3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619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707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0" y="76200"/>
            <a:ext cx="30226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9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" y="76200"/>
            <a:ext cx="12090400" cy="655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61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D815-F692-4920-B7B5-8C9193AC7AE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A65E-E66B-4FF8-AE54-1AFE889564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7206C-73AD-41E1-B1F8-7918CE54B05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1CBBF-7CF2-434D-8BA6-9C18176DB6D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37D3E-8F23-4BE0-A5BA-6488F86DC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887BBC-BD1C-4F1C-A5D8-77CA5A537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975F5F-FF05-45D4-ABEB-442B77965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FA4DE3-B183-4494-BF18-88C60AC8F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58AB-DC19-4586-8902-4E503EA8F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318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47508-98BB-41AC-973C-52D755464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42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74133-1858-4043-A6E6-8C941E36B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291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318A0-1B3F-4587-B5CD-EF9EEFE53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32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ED9F1-07AC-4023-9967-878B2CC00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941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739C5-678F-4546-8A48-C00EF1A1D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4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6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15E61-B2D5-4EBB-AEE6-E8123BB3A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274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2886C-6A85-415A-9BEA-8048146C2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26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98AF3-FF72-4E25-B676-F40FFF17A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27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8C80F-662D-4B85-AF6D-CE1C096F5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071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5572-DBD7-465C-BA4C-02A9AAE82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30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37F6D-69EE-43B5-A32A-711CE2B59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719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C9632-02DE-46C4-BBA8-C3851BCD0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042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E6DB3-9A37-4FDC-9955-A83E6C7B3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21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9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A0F6-A0AD-4916-97A5-F334EC4198E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EB8D-E845-4D11-8F5C-A15DACDF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>
            <a:extLst>
              <a:ext uri="{FF2B5EF4-FFF2-40B4-BE49-F238E27FC236}">
                <a16:creationId xmlns:a16="http://schemas.microsoft.com/office/drawing/2014/main" id="{A12E141F-BB89-48CC-AEC2-05FA3E25A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683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9">
            <a:extLst>
              <a:ext uri="{FF2B5EF4-FFF2-40B4-BE49-F238E27FC236}">
                <a16:creationId xmlns:a16="http://schemas.microsoft.com/office/drawing/2014/main" id="{3396E6F4-C52A-48D6-B6E6-304267EE0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1" y="1143000"/>
            <a:ext cx="95990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47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0000"/>
        </a:spcBef>
        <a:spcAft>
          <a:spcPct val="0"/>
        </a:spcAft>
        <a:buClr>
          <a:schemeClr val="bg2"/>
        </a:buClr>
        <a:defRPr sz="2800">
          <a:solidFill>
            <a:schemeClr val="bg2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6810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800">
          <a:solidFill>
            <a:schemeClr val="bg2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anose="05000000000000000000" pitchFamily="2" charset="2"/>
        <a:buChar char="q"/>
        <a:defRPr sz="2800">
          <a:solidFill>
            <a:schemeClr val="bg2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Ø"/>
        <a:defRPr sz="2800">
          <a:solidFill>
            <a:schemeClr val="bg2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anose="05000000000000000000" pitchFamily="2" charset="2"/>
        <a:buChar char="v"/>
        <a:defRPr sz="2800">
          <a:solidFill>
            <a:schemeClr val="bg2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647960-0048-4495-AA0E-264EB36DB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288638"/>
                </a:solidFill>
                <a:latin typeface="Comic Sans MS" panose="030F0702030302020204" pitchFamily="66" charset="0"/>
              </a:rPr>
              <a:t>competition of plant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0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AF43E-F3FD-4461-A68D-BC49E8F5318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88638"/>
                </a:solidFill>
                <a:latin typeface="Comic Sans MS" panose="030F0702030302020204" pitchFamily="66" charset="0"/>
              </a:rPr>
              <a:t>Juglone</a:t>
            </a:r>
            <a:endParaRPr lang="en-US" sz="4400" b="1" dirty="0">
              <a:solidFill>
                <a:srgbClr val="28863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1510F-5E93-4FDC-A20F-1D76E9441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76" y="346360"/>
            <a:ext cx="3990975" cy="5590416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58B15BD1-B22E-4716-8D7C-86C0FC93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224" y="6411740"/>
            <a:ext cx="4389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From the </a:t>
            </a:r>
            <a:r>
              <a:rPr lang="en-US" altLang="en-US" sz="1200" b="1" dirty="0" err="1">
                <a:solidFill>
                  <a:srgbClr val="000000"/>
                </a:solidFill>
              </a:rPr>
              <a:t>wikimedia</a:t>
            </a:r>
            <a:r>
              <a:rPr lang="en-US" altLang="en-US" sz="1200" b="1" dirty="0">
                <a:solidFill>
                  <a:srgbClr val="000000"/>
                </a:solidFill>
              </a:rPr>
              <a:t> free licensed media file repository</a:t>
            </a:r>
            <a:r>
              <a:rPr lang="en-US" altLang="en-US" sz="1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E9504-6677-46AA-B2ED-082D30507AFA}"/>
              </a:ext>
            </a:extLst>
          </p:cNvPr>
          <p:cNvSpPr txBox="1"/>
          <p:nvPr/>
        </p:nvSpPr>
        <p:spPr>
          <a:xfrm>
            <a:off x="0" y="1132764"/>
            <a:ext cx="79764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Also named </a:t>
            </a:r>
            <a:r>
              <a:rPr lang="en-US" sz="2400" b="1" dirty="0">
                <a:latin typeface="Comic Sans MS" panose="030F0702030302020204" pitchFamily="66" charset="0"/>
              </a:rPr>
              <a:t>5-hydroxy-1,4-naphthalenedione</a:t>
            </a:r>
            <a:r>
              <a:rPr lang="en-US" sz="2400" dirty="0">
                <a:latin typeface="Comic Sans MS" panose="030F0702030302020204" pitchFamily="66" charset="0"/>
              </a:rPr>
              <a:t> (IUPAC) is an organic compound with the molecular formula C</a:t>
            </a:r>
            <a:r>
              <a:rPr lang="en-US" sz="2400" baseline="-25000" dirty="0">
                <a:latin typeface="Comic Sans MS" panose="030F0702030302020204" pitchFamily="66" charset="0"/>
              </a:rPr>
              <a:t>10</a:t>
            </a:r>
            <a:r>
              <a:rPr lang="en-US" sz="2400" dirty="0">
                <a:latin typeface="Comic Sans MS" panose="030F0702030302020204" pitchFamily="66" charset="0"/>
              </a:rPr>
              <a:t>H</a:t>
            </a:r>
            <a:r>
              <a:rPr lang="en-US" sz="2400" baseline="-25000" dirty="0">
                <a:latin typeface="Comic Sans MS" panose="030F0702030302020204" pitchFamily="66" charset="0"/>
              </a:rPr>
              <a:t>6</a:t>
            </a:r>
            <a:r>
              <a:rPr lang="en-US" sz="2400" dirty="0">
                <a:latin typeface="Comic Sans MS" panose="030F0702030302020204" pitchFamily="66" charset="0"/>
              </a:rPr>
              <a:t>O</a:t>
            </a:r>
            <a:r>
              <a:rPr lang="en-US" sz="2400" baseline="-25000" dirty="0">
                <a:latin typeface="Comic Sans MS" panose="030F0702030302020204" pitchFamily="66" charset="0"/>
              </a:rPr>
              <a:t>3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It is sometimes used as an herbicide, as a dye for cloth and inks, and as a coloring agent for foods and cosmetics.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At low concentrations - inhibits respiration activity of mitochondria and inhibits photosynthesis output of common crops such as maize and soy.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In addition to these inhibitions, juglone has been shown to alter the relationship between plants and water because of its effect on </a:t>
            </a:r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inhibiting stomatal functionality.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400" dirty="0" err="1">
                <a:latin typeface="Comic Sans MS" panose="030F0702030302020204" pitchFamily="66" charset="0"/>
              </a:rPr>
              <a:t>Einhelling</a:t>
            </a:r>
            <a:r>
              <a:rPr lang="en-US" sz="1400" dirty="0">
                <a:latin typeface="Comic Sans MS" panose="030F0702030302020204" pitchFamily="66" charset="0"/>
              </a:rPr>
              <a:t> F.A. (1986) Mechanisms and modes of action of allelochemicals. </a:t>
            </a:r>
            <a:r>
              <a:rPr lang="en-US" sz="1400" i="1" dirty="0">
                <a:latin typeface="Comic Sans MS" panose="030F0702030302020204" pitchFamily="66" charset="0"/>
              </a:rPr>
              <a:t>In The Science of Allelopathy.</a:t>
            </a:r>
            <a:r>
              <a:rPr lang="en-US" sz="1400" dirty="0">
                <a:latin typeface="Comic Sans MS" panose="030F0702030302020204" pitchFamily="66" charset="0"/>
              </a:rPr>
              <a:t> Eds. A R Putnam and C S Tang. pp 171–188</a:t>
            </a:r>
          </a:p>
        </p:txBody>
      </p:sp>
    </p:spTree>
    <p:extLst>
      <p:ext uri="{BB962C8B-B14F-4D97-AF65-F5344CB8AC3E}">
        <p14:creationId xmlns:p14="http://schemas.microsoft.com/office/powerpoint/2010/main" val="393641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64850E51-5908-44A0-ADFE-C5783790B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8700"/>
            <a:ext cx="121920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The ultimate effect is a decrease in either reproduction or survival (decrease in the contribution to the next generation).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The resource for which individuals are competing must be in short supply.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Competing individuals are inherently equivalent (circumstances, more than individual differences, determines who “wins”).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The effects of intra-specific competition are density dependent.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The greater the number of individuals, the greater the probability any given individual will be adversely affected</a:t>
            </a:r>
            <a:r>
              <a:rPr lang="en-US" altLang="en-US" sz="32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E48CA-D0C0-4872-B3CF-E59C65FEDE52}"/>
              </a:ext>
            </a:extLst>
          </p:cNvPr>
          <p:cNvSpPr/>
          <p:nvPr/>
        </p:nvSpPr>
        <p:spPr>
          <a:xfrm>
            <a:off x="0" y="19770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4000" b="1" dirty="0">
                <a:solidFill>
                  <a:srgbClr val="288638"/>
                </a:solidFill>
                <a:latin typeface="Comic Sans MS" panose="030F0702030302020204" pitchFamily="66" charset="0"/>
              </a:rPr>
              <a:t>Characteristics of intra-specific Competition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88638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6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64850E51-5908-44A0-ADFE-C5783790B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7529"/>
            <a:ext cx="649224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Not all density dependent effects are a result of intra-specific competition.</a:t>
            </a:r>
          </a:p>
          <a:p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They can arise from other processes such as inter-specific competition.</a:t>
            </a:r>
          </a:p>
          <a:p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Density dependence tends to regulate population size.</a:t>
            </a:r>
          </a:p>
          <a:p>
            <a:pPr marL="0" indent="0"/>
            <a:endParaRPr lang="en-US" altLang="en-US" sz="2800" b="1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E48CA-D0C0-4872-B3CF-E59C65FEDE52}"/>
              </a:ext>
            </a:extLst>
          </p:cNvPr>
          <p:cNvSpPr/>
          <p:nvPr/>
        </p:nvSpPr>
        <p:spPr>
          <a:xfrm>
            <a:off x="0" y="19770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4000" b="1" dirty="0">
                <a:solidFill>
                  <a:srgbClr val="288638"/>
                </a:solidFill>
                <a:latin typeface="Comic Sans MS" panose="030F0702030302020204" pitchFamily="66" charset="0"/>
              </a:rPr>
              <a:t>Characteristics of intra-specific Competition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88638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plant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66" y="927163"/>
            <a:ext cx="4762500" cy="47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0032" y="6026826"/>
            <a:ext cx="660196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1400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Mathieu </a:t>
            </a:r>
            <a:r>
              <a:rPr lang="en-US" sz="1400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Ngouajiob</a:t>
            </a:r>
            <a:r>
              <a:rPr lang="en-US" sz="1400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(2011). </a:t>
            </a:r>
            <a:r>
              <a:rPr lang="en-US" sz="1400" spc="-1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Since both low and high crop densities reduce yield and total revenue, it is important to calibrate the planter for optimum density.</a:t>
            </a:r>
            <a:r>
              <a:rPr lang="en-US" sz="1400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Michigan State University Extension, Department of Horticulture</a:t>
            </a:r>
            <a:r>
              <a:rPr lang="en-US" sz="1400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5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sz="4400" b="1" dirty="0">
                <a:solidFill>
                  <a:srgbClr val="288638"/>
                </a:solidFill>
                <a:latin typeface="Comic Sans MS" panose="030F0702030302020204" pitchFamily="66" charset="0"/>
              </a:rPr>
              <a:t>Scramble and Contest Competition</a:t>
            </a:r>
            <a:endParaRPr lang="en-US" sz="4400" b="1" dirty="0">
              <a:solidFill>
                <a:srgbClr val="288638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86" y="881743"/>
            <a:ext cx="640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000" dirty="0">
                <a:latin typeface="Comic Sans MS" panose="030F0702030302020204" pitchFamily="66" charset="0"/>
              </a:rPr>
              <a:t>These are the theoretical extremes originally proposed by the ecologist A.J. Nicholson in 1954.</a:t>
            </a:r>
          </a:p>
          <a:p>
            <a:pPr>
              <a:buFontTx/>
              <a:buChar char="•"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000" dirty="0">
                <a:latin typeface="Comic Sans MS" panose="030F0702030302020204" pitchFamily="66" charset="0"/>
              </a:rPr>
              <a:t>Scramble (</a:t>
            </a:r>
            <a:r>
              <a:rPr lang="en-US" altLang="en-US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size symmetric</a:t>
            </a:r>
            <a:r>
              <a:rPr lang="en-US" altLang="en-US" sz="2000" dirty="0">
                <a:latin typeface="Comic Sans MS" panose="030F0702030302020204" pitchFamily="66" charset="0"/>
              </a:rPr>
              <a:t>):  All individuals get an equal share of resources.</a:t>
            </a:r>
          </a:p>
          <a:p>
            <a:pPr lvl="1">
              <a:buFontTx/>
              <a:buChar char="•"/>
            </a:pPr>
            <a:r>
              <a:rPr lang="en-US" altLang="en-US" sz="2000" b="1" i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soil nutrients are usually taken up in a size-symmetric manner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000" dirty="0">
                <a:latin typeface="Comic Sans MS" panose="030F0702030302020204" pitchFamily="66" charset="0"/>
              </a:rPr>
              <a:t>Contest (</a:t>
            </a:r>
            <a:r>
              <a:rPr lang="en-US" altLang="en-US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size asymmetric</a:t>
            </a:r>
            <a:r>
              <a:rPr lang="en-US" altLang="en-US" sz="2000" dirty="0">
                <a:latin typeface="Comic Sans MS" panose="030F0702030302020204" pitchFamily="66" charset="0"/>
              </a:rPr>
              <a:t>):  A few “winners” get all the resources, the remaining individuals get nothing.</a:t>
            </a:r>
          </a:p>
          <a:p>
            <a:pPr lvl="1">
              <a:buFontTx/>
              <a:buChar char="•"/>
            </a:pPr>
            <a:r>
              <a:rPr lang="en-US" altLang="en-US" sz="2000" b="1" i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light is often taken up in a size-asymmetric manner: the bigger plant gets most or all, smaller plant dies</a:t>
            </a:r>
          </a:p>
          <a:p>
            <a:pPr>
              <a:buFontTx/>
              <a:buChar char="•"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EP2e-Fig-09-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6357" y="3363686"/>
            <a:ext cx="5126633" cy="3302270"/>
          </a:xfrm>
          <a:prstGeom prst="rect">
            <a:avLst/>
          </a:prstGeom>
        </p:spPr>
      </p:pic>
      <p:pic>
        <p:nvPicPr>
          <p:cNvPr id="1026" name="Picture 2" descr="Image result for two plants with roots competitive upt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35" y="881743"/>
            <a:ext cx="4777855" cy="22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8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8214A72-A560-4414-B684-EDE38EEFB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03632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288638"/>
                </a:solidFill>
                <a:latin typeface="Comic Sans MS" panose="030F0702030302020204" pitchFamily="66" charset="0"/>
              </a:rPr>
              <a:t>Intra-specific Competition in Plants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D6C6CBB3-B46F-4BBE-B39A-5EF1167FA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057400"/>
            <a:ext cx="1208532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This is a form of intraspecific competition. </a:t>
            </a:r>
          </a:p>
          <a:p>
            <a:pPr>
              <a:buFontTx/>
              <a:buChar char="•"/>
            </a:pP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Survival is not decreased, but plant size, and reproductive output, are affected. </a:t>
            </a:r>
          </a:p>
          <a:p>
            <a:pPr>
              <a:buFontTx/>
              <a:buChar char="•"/>
            </a:pP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This relationship compares plots of different densities at a single instant of time; it is not a dynamic process</a:t>
            </a:r>
          </a:p>
        </p:txBody>
      </p:sp>
      <p:sp>
        <p:nvSpPr>
          <p:cNvPr id="13317" name="Rectangle 11">
            <a:extLst>
              <a:ext uri="{FF2B5EF4-FFF2-40B4-BE49-F238E27FC236}">
                <a16:creationId xmlns:a16="http://schemas.microsoft.com/office/drawing/2014/main" id="{18442FEA-52FA-46A4-B8A9-70AEB671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295400"/>
            <a:ext cx="55322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Law of constant final yield</a:t>
            </a:r>
          </a:p>
        </p:txBody>
      </p:sp>
    </p:spTree>
    <p:extLst>
      <p:ext uri="{BB962C8B-B14F-4D97-AF65-F5344CB8AC3E}">
        <p14:creationId xmlns:p14="http://schemas.microsoft.com/office/powerpoint/2010/main" val="217886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4167F10-8E1C-427D-80AE-AAA41E5839C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15529" y="146869"/>
            <a:ext cx="12192000" cy="938981"/>
          </a:xfrm>
          <a:noFill/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288638"/>
                </a:solidFill>
                <a:latin typeface="Comic Sans MS" panose="030F0702030302020204" pitchFamily="66" charset="0"/>
              </a:rPr>
              <a:t>Self-thinning in plants</a:t>
            </a:r>
          </a:p>
        </p:txBody>
      </p:sp>
      <p:pic>
        <p:nvPicPr>
          <p:cNvPr id="14339" name="Picture 16" descr="j0303385">
            <a:extLst>
              <a:ext uri="{FF2B5EF4-FFF2-40B4-BE49-F238E27FC236}">
                <a16:creationId xmlns:a16="http://schemas.microsoft.com/office/drawing/2014/main" id="{A3F4ADB4-84F4-4F75-8C52-97C80CE682C8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1" y="5181601"/>
            <a:ext cx="733425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29" descr="j0303385">
            <a:extLst>
              <a:ext uri="{FF2B5EF4-FFF2-40B4-BE49-F238E27FC236}">
                <a16:creationId xmlns:a16="http://schemas.microsoft.com/office/drawing/2014/main" id="{A531A32F-782A-402B-AA8D-598F172F355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1" y="5105401"/>
            <a:ext cx="733425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31" descr="j0303385">
            <a:extLst>
              <a:ext uri="{FF2B5EF4-FFF2-40B4-BE49-F238E27FC236}">
                <a16:creationId xmlns:a16="http://schemas.microsoft.com/office/drawing/2014/main" id="{C73D9DAE-8711-44D3-9A24-01BFB4AC385B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1" y="4724401"/>
            <a:ext cx="733425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5">
            <a:extLst>
              <a:ext uri="{FF2B5EF4-FFF2-40B4-BE49-F238E27FC236}">
                <a16:creationId xmlns:a16="http://schemas.microsoft.com/office/drawing/2014/main" id="{FCB170BE-1F26-4D0C-BBBA-D42073153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2862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Text Box 6">
            <a:extLst>
              <a:ext uri="{FF2B5EF4-FFF2-40B4-BE49-F238E27FC236}">
                <a16:creationId xmlns:a16="http://schemas.microsoft.com/office/drawing/2014/main" id="{5576F72A-C4AA-4580-B29F-EF344098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850"/>
            <a:ext cx="1219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44545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As plants grow in size, density-dependent mortality may start to occur. </a:t>
            </a:r>
          </a:p>
          <a:p>
            <a:pPr eaLnBrk="1" hangingPunct="1">
              <a:tabLst>
                <a:tab pos="4454525" algn="l"/>
              </a:tabLst>
            </a:pP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44545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This is a dynamic process known as </a:t>
            </a:r>
            <a:r>
              <a:rPr lang="en-US" altLang="en-US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self-thinning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4345" name="Picture 33" descr="j0303385">
            <a:extLst>
              <a:ext uri="{FF2B5EF4-FFF2-40B4-BE49-F238E27FC236}">
                <a16:creationId xmlns:a16="http://schemas.microsoft.com/office/drawing/2014/main" id="{EB2DDC7B-49ED-41A0-83C2-A64A7D99C180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1" y="4724401"/>
            <a:ext cx="733425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35" descr="j0303385">
            <a:extLst>
              <a:ext uri="{FF2B5EF4-FFF2-40B4-BE49-F238E27FC236}">
                <a16:creationId xmlns:a16="http://schemas.microsoft.com/office/drawing/2014/main" id="{33DC40BF-9A0A-4E09-A6FF-2287E0A24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800601"/>
            <a:ext cx="733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 descr="j0303385">
            <a:extLst>
              <a:ext uri="{FF2B5EF4-FFF2-40B4-BE49-F238E27FC236}">
                <a16:creationId xmlns:a16="http://schemas.microsoft.com/office/drawing/2014/main" id="{EDF62D3D-DEA1-4922-8469-0563FED6DA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953001"/>
            <a:ext cx="733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AutoShape 37">
            <a:extLst>
              <a:ext uri="{FF2B5EF4-FFF2-40B4-BE49-F238E27FC236}">
                <a16:creationId xmlns:a16="http://schemas.microsoft.com/office/drawing/2014/main" id="{9554BA35-A74B-4642-BF10-16A89ECC7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1" y="47244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9" name="Picture 38" descr="j0303385">
            <a:extLst>
              <a:ext uri="{FF2B5EF4-FFF2-40B4-BE49-F238E27FC236}">
                <a16:creationId xmlns:a16="http://schemas.microsoft.com/office/drawing/2014/main" id="{2D6CB0DE-2A75-4786-993F-2680A52CD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876801"/>
            <a:ext cx="733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 descr="j0303385">
            <a:extLst>
              <a:ext uri="{FF2B5EF4-FFF2-40B4-BE49-F238E27FC236}">
                <a16:creationId xmlns:a16="http://schemas.microsoft.com/office/drawing/2014/main" id="{F04F7703-0A5B-4BDC-8EAA-3A8CB2C3C5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129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 descr="j0303385">
            <a:extLst>
              <a:ext uri="{FF2B5EF4-FFF2-40B4-BE49-F238E27FC236}">
                <a16:creationId xmlns:a16="http://schemas.microsoft.com/office/drawing/2014/main" id="{36919047-1B25-40FF-8BF2-3DB4D99A51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29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 descr="j0303385">
            <a:extLst>
              <a:ext uri="{FF2B5EF4-FFF2-40B4-BE49-F238E27FC236}">
                <a16:creationId xmlns:a16="http://schemas.microsoft.com/office/drawing/2014/main" id="{79B8D939-909F-467F-B84F-DB3AEAC49F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129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 descr="j0303385">
            <a:extLst>
              <a:ext uri="{FF2B5EF4-FFF2-40B4-BE49-F238E27FC236}">
                <a16:creationId xmlns:a16="http://schemas.microsoft.com/office/drawing/2014/main" id="{A175A612-11B5-4126-8C1E-08E8D1C0D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38600"/>
            <a:ext cx="129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89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6A5EBDD-2081-4968-94C4-57FA35F63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716" y="76200"/>
            <a:ext cx="11987284" cy="701722"/>
          </a:xfrm>
          <a:noFill/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288638"/>
                </a:solidFill>
                <a:latin typeface="Comic Sans MS" panose="030F0702030302020204" pitchFamily="66" charset="0"/>
              </a:rPr>
              <a:t>Size Hierarchies Under Crowded Conditions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B3D33CD1-A42B-40EA-8133-E04D7266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17638"/>
            <a:ext cx="530941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In plants, dense populations tend to lead to many small individuals but only a few large ones. </a:t>
            </a:r>
          </a:p>
          <a:p>
            <a:pPr eaLnBrk="1" hangingPunct="1"/>
            <a:endParaRPr lang="en-US" altLang="en-US" sz="2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This is a result of intra-specific competition and can occur even if all organisms start out the same size initially.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21" y="1058635"/>
            <a:ext cx="6337300" cy="5252649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882B93EF-B1A7-40ED-9AE9-9FA8BCD5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221" y="6311285"/>
            <a:ext cx="633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From the </a:t>
            </a:r>
            <a:r>
              <a:rPr lang="en-US" altLang="en-US" sz="1800" b="1" dirty="0" err="1">
                <a:solidFill>
                  <a:srgbClr val="000000"/>
                </a:solidFill>
              </a:rPr>
              <a:t>wikimedia</a:t>
            </a:r>
            <a:r>
              <a:rPr lang="en-US" altLang="en-US" sz="1800" b="1" dirty="0">
                <a:solidFill>
                  <a:srgbClr val="000000"/>
                </a:solidFill>
              </a:rPr>
              <a:t> free licensed media file repository </a:t>
            </a:r>
          </a:p>
        </p:txBody>
      </p:sp>
    </p:spTree>
    <p:extLst>
      <p:ext uri="{BB962C8B-B14F-4D97-AF65-F5344CB8AC3E}">
        <p14:creationId xmlns:p14="http://schemas.microsoft.com/office/powerpoint/2010/main" val="187657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6" y="1676401"/>
            <a:ext cx="472974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Two hypotheses:</a:t>
            </a:r>
          </a:p>
          <a:p>
            <a:pPr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(1) Plants </a:t>
            </a:r>
            <a:r>
              <a:rPr lang="en-US" sz="2000" dirty="0">
                <a:latin typeface="Comic Sans MS" panose="030F0702030302020204" pitchFamily="66" charset="0"/>
              </a:rPr>
              <a:t>compete more intensively when mineral nutrients are less abundant in the soil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Plants compete more intensively when nutrients are less plentiful.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High nutrients are less likely to limit plant population; thus the intraspecific competition is weak. </a:t>
            </a:r>
          </a:p>
          <a:p>
            <a:pPr>
              <a:defRPr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16146" y="0"/>
            <a:ext cx="6575854" cy="6858001"/>
            <a:chOff x="5616146" y="0"/>
            <a:chExt cx="657585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0"/>
              <a:ext cx="6553200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799438" y="271849"/>
              <a:ext cx="6186616" cy="1153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16146" y="5817141"/>
              <a:ext cx="6575854" cy="10408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710136" y="5829739"/>
            <a:ext cx="62759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44444"/>
                </a:solidFill>
                <a:latin typeface="Comic Sans MS" panose="030F0702030302020204" pitchFamily="66" charset="0"/>
              </a:rPr>
              <a:t>Reprinted by permission from Wiley from Drew, M.C. (1975). Comparison of the effects of a </a:t>
            </a:r>
            <a:r>
              <a:rPr lang="en-US" sz="10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localised</a:t>
            </a:r>
            <a:r>
              <a:rPr lang="en-US" sz="1000" dirty="0">
                <a:solidFill>
                  <a:srgbClr val="444444"/>
                </a:solidFill>
                <a:latin typeface="Comic Sans MS" panose="030F0702030302020204" pitchFamily="66" charset="0"/>
              </a:rPr>
              <a:t> supply of phosphate, nitrate and ammonium and potassium on the growth of the seminal root system, and the shoot, in barley. New Phytol. 75: Reprinted from </a:t>
            </a:r>
            <a:r>
              <a:rPr lang="en-US" sz="10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Bouguyon</a:t>
            </a:r>
            <a:r>
              <a:rPr lang="en-US" sz="1000" dirty="0">
                <a:solidFill>
                  <a:srgbClr val="444444"/>
                </a:solidFill>
                <a:latin typeface="Comic Sans MS" panose="030F0702030302020204" pitchFamily="66" charset="0"/>
              </a:rPr>
              <a:t>, E., </a:t>
            </a:r>
            <a:r>
              <a:rPr lang="en-US" sz="10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Gojon</a:t>
            </a:r>
            <a:r>
              <a:rPr lang="en-US" sz="1000" dirty="0">
                <a:solidFill>
                  <a:srgbClr val="444444"/>
                </a:solidFill>
                <a:latin typeface="Comic Sans MS" panose="030F0702030302020204" pitchFamily="66" charset="0"/>
              </a:rPr>
              <a:t>, A. and </a:t>
            </a:r>
            <a:r>
              <a:rPr lang="en-US" sz="10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Nacry</a:t>
            </a:r>
            <a:r>
              <a:rPr lang="en-US" sz="1000" dirty="0">
                <a:solidFill>
                  <a:srgbClr val="444444"/>
                </a:solidFill>
                <a:latin typeface="Comic Sans MS" panose="030F0702030302020204" pitchFamily="66" charset="0"/>
              </a:rPr>
              <a:t>, P. (2012). Nitrate sensing and signaling in plants. Sem. Cell </a:t>
            </a:r>
            <a:r>
              <a:rPr lang="en-US" sz="10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Devel</a:t>
            </a:r>
            <a:r>
              <a:rPr lang="en-US" sz="1000" dirty="0">
                <a:solidFill>
                  <a:srgbClr val="444444"/>
                </a:solidFill>
                <a:latin typeface="Comic Sans MS" panose="030F0702030302020204" pitchFamily="66" charset="0"/>
              </a:rPr>
              <a:t>. Biol. 23: , with permission from Elsevier. See also </a:t>
            </a:r>
            <a:r>
              <a:rPr lang="en-US" sz="10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Gersani</a:t>
            </a:r>
            <a:r>
              <a:rPr lang="en-US" sz="1000" dirty="0">
                <a:solidFill>
                  <a:srgbClr val="444444"/>
                </a:solidFill>
                <a:latin typeface="Comic Sans MS" panose="030F0702030302020204" pitchFamily="66" charset="0"/>
              </a:rPr>
              <a:t>, M. and Sachs, T. (1992). Development correlations between roots in heterogeneous environments. Plant Cell Environ. 15:</a:t>
            </a:r>
            <a:endParaRPr lang="en-US" sz="1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25104"/>
            <a:ext cx="12192000" cy="12192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288638"/>
                </a:solidFill>
                <a:latin typeface="Comic Sans MS" panose="030F0702030302020204" pitchFamily="66" charset="0"/>
                <a:ea typeface="+mj-ea"/>
                <a:cs typeface="+mj-cs"/>
              </a:rPr>
              <a:t>Habitat productivity can influence competition between plant species</a:t>
            </a:r>
          </a:p>
        </p:txBody>
      </p:sp>
    </p:spTree>
    <p:extLst>
      <p:ext uri="{BB962C8B-B14F-4D97-AF65-F5344CB8AC3E}">
        <p14:creationId xmlns:p14="http://schemas.microsoft.com/office/powerpoint/2010/main" val="95975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25104"/>
            <a:ext cx="12192000" cy="993577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288638"/>
                </a:solidFill>
                <a:latin typeface="Comic Sans MS" panose="030F0702030302020204" pitchFamily="66" charset="0"/>
                <a:ea typeface="+mj-ea"/>
                <a:cs typeface="+mj-cs"/>
              </a:rPr>
              <a:t>Habitat productivity can influence competition between plant species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716" y="1676401"/>
            <a:ext cx="56707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Two hypotheses:</a:t>
            </a:r>
          </a:p>
          <a:p>
            <a:pPr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(2) Competition </a:t>
            </a:r>
            <a:r>
              <a:rPr lang="en-US" sz="2000" dirty="0">
                <a:latin typeface="Comic Sans MS" panose="030F0702030302020204" pitchFamily="66" charset="0"/>
              </a:rPr>
              <a:t>is less intense when water and nutrients are less </a:t>
            </a:r>
            <a:r>
              <a:rPr lang="en-US" sz="2000" dirty="0" smtClean="0">
                <a:latin typeface="Comic Sans MS" panose="030F0702030302020204" pitchFamily="66" charset="0"/>
              </a:rPr>
              <a:t>abundant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</a:rPr>
              <a:t>		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</a:rPr>
              <a:t>Competition for light is more important than competition for nutrients; limit in water and nutrients would limit the population growth to a certain point that individual plants are widely spread and do not compete for light.</a:t>
            </a:r>
          </a:p>
          <a:p>
            <a:pPr marL="342900" indent="-342900"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defRPr/>
            </a:pPr>
            <a:r>
              <a:rPr lang="en-US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Difference between these hypotheses lies in the relative importance placed on belowground and aboveground competition for resources --Light or nutrient.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235413"/>
            <a:ext cx="6076950" cy="5457746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882B93EF-B1A7-40ED-9AE9-9FA8BCD5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502114"/>
            <a:ext cx="5791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From the </a:t>
            </a:r>
            <a:r>
              <a:rPr lang="en-US" altLang="en-US" sz="1400" b="1" dirty="0" err="1">
                <a:solidFill>
                  <a:srgbClr val="000000"/>
                </a:solidFill>
              </a:rPr>
              <a:t>wikimedia</a:t>
            </a:r>
            <a:r>
              <a:rPr lang="en-US" altLang="en-US" sz="1400" b="1" dirty="0">
                <a:solidFill>
                  <a:srgbClr val="000000"/>
                </a:solidFill>
              </a:rPr>
              <a:t> free licensed media file repository </a:t>
            </a:r>
          </a:p>
        </p:txBody>
      </p:sp>
    </p:spTree>
    <p:extLst>
      <p:ext uri="{BB962C8B-B14F-4D97-AF65-F5344CB8AC3E}">
        <p14:creationId xmlns:p14="http://schemas.microsoft.com/office/powerpoint/2010/main" val="87569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gure_16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81" y="0"/>
            <a:ext cx="62647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0"/>
            <a:ext cx="6277969" cy="1194216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288638"/>
                </a:solidFill>
                <a:latin typeface="Comic Sans MS" panose="030F0702030302020204" pitchFamily="66" charset="0"/>
                <a:ea typeface="+mj-ea"/>
                <a:cs typeface="+mj-cs"/>
              </a:rPr>
              <a:t>Habitat productivity can influence competition between plant species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518788" y="6164826"/>
            <a:ext cx="55048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Smooth cordgrass salt	meadow cordgrass    black grass       alder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ACDBE5-9040-4AE1-A9E3-275B5A442401}"/>
              </a:ext>
            </a:extLst>
          </p:cNvPr>
          <p:cNvSpPr/>
          <p:nvPr/>
        </p:nvSpPr>
        <p:spPr>
          <a:xfrm>
            <a:off x="181970" y="1698974"/>
            <a:ext cx="54814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Saltmarsh community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Upper border set by competition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Lower borders set by tolerate the physical: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Salinity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Waterlogging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Low O</a:t>
            </a:r>
            <a:r>
              <a:rPr lang="en-US" altLang="en-US" sz="24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3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9684-E6E1-4863-9019-7206D4D4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kern="0" dirty="0">
                <a:solidFill>
                  <a:srgbClr val="288638"/>
                </a:solidFill>
                <a:latin typeface="Comic Sans MS" panose="030F0702030302020204" pitchFamily="66" charset="0"/>
              </a:rPr>
              <a:t>Competition between species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B437-CE43-4949-A0DF-9AE26E92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48514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struggle for food, space, and pollinators in order to survive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Can occur between individuals of different species </a:t>
            </a:r>
          </a:p>
          <a:p>
            <a:pPr lvl="1"/>
            <a:r>
              <a:rPr lang="en-US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interspecific competition.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or between individuals of the same species </a:t>
            </a:r>
          </a:p>
          <a:p>
            <a:pPr lvl="1"/>
            <a:r>
              <a:rPr lang="en-US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intraspecific competition.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Competition is considered to be a major driving force in evolution.</a:t>
            </a:r>
          </a:p>
          <a:p>
            <a:pPr lvl="1"/>
            <a:r>
              <a:rPr lang="en-US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Better-adapted species surviving and less well-adapted species becoming extinct</a:t>
            </a:r>
          </a:p>
        </p:txBody>
      </p:sp>
    </p:spTree>
    <p:extLst>
      <p:ext uri="{BB962C8B-B14F-4D97-AF65-F5344CB8AC3E}">
        <p14:creationId xmlns:p14="http://schemas.microsoft.com/office/powerpoint/2010/main" val="2468553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 smtClean="0">
                <a:solidFill>
                  <a:srgbClr val="288638"/>
                </a:solidFill>
                <a:latin typeface="Comic Sans MS" panose="030F0702030302020204" pitchFamily="66" charset="0"/>
              </a:rPr>
              <a:t>Summary</a:t>
            </a:r>
            <a:endParaRPr lang="en-US" altLang="en-US" sz="4800" b="1" dirty="0">
              <a:solidFill>
                <a:srgbClr val="288638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066800"/>
            <a:ext cx="12192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Intra-specific </a:t>
            </a:r>
            <a:r>
              <a:rPr lang="en-US" alt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competition is </a:t>
            </a:r>
            <a:r>
              <a:rPr lang="en-US" altLang="en-US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characterized by </a:t>
            </a:r>
            <a:r>
              <a:rPr lang="en-US" alt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four conditions</a:t>
            </a:r>
            <a:r>
              <a:rPr lang="en-US" altLang="en-US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Decrease </a:t>
            </a: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in demographic </a:t>
            </a:r>
            <a:r>
              <a:rPr lang="en-US" altLang="en-US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rates with </a:t>
            </a: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increasing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b="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critical resource must be </a:t>
            </a:r>
            <a:r>
              <a:rPr lang="en-US" altLang="en-US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limiting </a:t>
            </a: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supply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Individuals are inherently </a:t>
            </a:r>
            <a:r>
              <a:rPr lang="en-US" altLang="en-US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equivalent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The effects of </a:t>
            </a:r>
            <a:r>
              <a:rPr lang="en-US" altLang="en-US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intra-specific competition are </a:t>
            </a:r>
            <a:r>
              <a:rPr lang="en-US" altLang="en-US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density dependent.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b="1" dirty="0">
                <a:solidFill>
                  <a:srgbClr val="008000"/>
                </a:solidFill>
              </a:rPr>
              <a:t>The End.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06689" y="3695701"/>
            <a:ext cx="6778625" cy="19272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6600" b="1" dirty="0">
                <a:solidFill>
                  <a:srgbClr val="00800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16827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9017-7BF9-4C78-A1DC-95E19789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88638"/>
                </a:solidFill>
                <a:latin typeface="Comic Sans MS" panose="030F0702030302020204" pitchFamily="66" charset="0"/>
              </a:rPr>
              <a:t>May be Positive, negative, or neutral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06731-F5F5-4CCB-A8BF-BBF38DB25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en-US" alt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Interspecific interactions </a:t>
            </a:r>
            <a:r>
              <a:rPr lang="en-US" altLang="en-US" dirty="0">
                <a:latin typeface="Comic Sans MS" panose="030F0702030302020204" pitchFamily="66" charset="0"/>
              </a:rPr>
              <a:t>(between individuals of different species) </a:t>
            </a:r>
          </a:p>
          <a:p>
            <a:endParaRPr lang="en-US" altLang="en-US" dirty="0">
              <a:latin typeface="Comic Sans MS" panose="030F0702030302020204" pitchFamily="66" charset="0"/>
            </a:endParaRPr>
          </a:p>
          <a:p>
            <a:r>
              <a:rPr lang="en-US" altLang="en-US" dirty="0">
                <a:latin typeface="Comic Sans MS" panose="030F0702030302020204" pitchFamily="66" charset="0"/>
              </a:rPr>
              <a:t>Affect population densities, species distributions, and ultimately lead to evolutionary changes.</a:t>
            </a:r>
          </a:p>
          <a:p>
            <a:endParaRPr lang="en-US" altLang="en-US" dirty="0">
              <a:latin typeface="Comic Sans MS" panose="030F0702030302020204" pitchFamily="66" charset="0"/>
            </a:endParaRPr>
          </a:p>
          <a:p>
            <a:r>
              <a:rPr lang="en-US" altLang="en-US" dirty="0">
                <a:latin typeface="Comic Sans MS" panose="030F0702030302020204" pitchFamily="66" charset="0"/>
              </a:rPr>
              <a:t>The interactions can be beneficial or detrimental to either of the species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They can lead to extinction.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0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559F-9CBC-443C-AFB5-7E2744107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6740435" cy="4851400"/>
          </a:xfrm>
        </p:spPr>
        <p:txBody>
          <a:bodyPr/>
          <a:lstStyle/>
          <a:p>
            <a:r>
              <a:rPr lang="en-US" alt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Interspecific competition refers to –/– interactions </a:t>
            </a:r>
          </a:p>
          <a:p>
            <a:endParaRPr lang="en-US" altLang="en-US" sz="1400" dirty="0">
              <a:latin typeface="Comic Sans MS" panose="030F0702030302020204" pitchFamily="66" charset="0"/>
            </a:endParaRPr>
          </a:p>
          <a:p>
            <a:r>
              <a:rPr lang="en-US" altLang="en-US" dirty="0">
                <a:latin typeface="Comic Sans MS" panose="030F0702030302020204" pitchFamily="66" charset="0"/>
              </a:rPr>
              <a:t>Members of two or more species use the same resource.</a:t>
            </a:r>
          </a:p>
          <a:p>
            <a:endParaRPr lang="en-US" altLang="en-US" sz="1400" dirty="0">
              <a:latin typeface="Comic Sans MS" panose="030F0702030302020204" pitchFamily="66" charset="0"/>
            </a:endParaRPr>
          </a:p>
          <a:p>
            <a:r>
              <a:rPr lang="en-US" altLang="en-US" dirty="0">
                <a:latin typeface="Comic Sans MS" panose="030F0702030302020204" pitchFamily="66" charset="0"/>
              </a:rPr>
              <a:t>At any one time there is often one </a:t>
            </a:r>
            <a:r>
              <a:rPr lang="en-US" altLang="en-US" b="1" dirty="0">
                <a:latin typeface="Comic Sans MS" panose="030F0702030302020204" pitchFamily="66" charset="0"/>
              </a:rPr>
              <a:t>limiting resource</a:t>
            </a:r>
            <a:r>
              <a:rPr lang="en-US" altLang="en-US" dirty="0">
                <a:latin typeface="Comic Sans MS" panose="030F0702030302020204" pitchFamily="66" charset="0"/>
              </a:rPr>
              <a:t> in the shortest supply relative to demand.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D805AC-92FB-4971-ADA6-6251553C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6656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288638"/>
                </a:solidFill>
                <a:latin typeface="Comic Sans MS" panose="030F0702030302020204" pitchFamily="66" charset="0"/>
              </a:rPr>
              <a:t>May be Positive, negative, or neutral</a:t>
            </a:r>
          </a:p>
        </p:txBody>
      </p:sp>
      <p:pic>
        <p:nvPicPr>
          <p:cNvPr id="5" name="Picture 2" descr="PoL-Fig-44-01-1R">
            <a:extLst>
              <a:ext uri="{FF2B5EF4-FFF2-40B4-BE49-F238E27FC236}">
                <a16:creationId xmlns:a16="http://schemas.microsoft.com/office/drawing/2014/main" id="{21320F5F-ED82-4F11-B529-6F58DDFF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5" y="0"/>
            <a:ext cx="5451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BA99A-80A8-4DE4-B561-24C3AC31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6453052" cy="5532437"/>
          </a:xfrm>
        </p:spPr>
        <p:txBody>
          <a:bodyPr>
            <a:norm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Consumer–resource interactions</a:t>
            </a:r>
          </a:p>
          <a:p>
            <a:endParaRPr lang="en-US" altLang="en-US" sz="1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latin typeface="Comic Sans MS" panose="030F0702030302020204" pitchFamily="66" charset="0"/>
              </a:rPr>
              <a:t>organisms get their nutrition by eating other living organisms.</a:t>
            </a:r>
          </a:p>
          <a:p>
            <a:endParaRPr lang="en-US" altLang="en-US" sz="1600" dirty="0">
              <a:latin typeface="Comic Sans MS" panose="030F0702030302020204" pitchFamily="66" charset="0"/>
            </a:endParaRPr>
          </a:p>
          <a:p>
            <a:r>
              <a:rPr lang="en-US" altLang="en-US" dirty="0">
                <a:latin typeface="Comic Sans MS" panose="030F0702030302020204" pitchFamily="66" charset="0"/>
              </a:rPr>
              <a:t>+/– interactions—the consumer benefits while the consumed organism loses</a:t>
            </a:r>
          </a:p>
          <a:p>
            <a:endParaRPr lang="en-US" altLang="en-US" sz="1600" dirty="0">
              <a:latin typeface="Comic Sans MS" panose="030F0702030302020204" pitchFamily="66" charset="0"/>
            </a:endParaRPr>
          </a:p>
          <a:p>
            <a:r>
              <a:rPr lang="en-US" altLang="en-US" dirty="0">
                <a:latin typeface="Comic Sans MS" panose="030F0702030302020204" pitchFamily="66" charset="0"/>
              </a:rPr>
              <a:t>Includes </a:t>
            </a:r>
            <a:r>
              <a:rPr lang="en-US" altLang="en-US" b="1" dirty="0">
                <a:latin typeface="Comic Sans MS" panose="030F0702030302020204" pitchFamily="66" charset="0"/>
              </a:rPr>
              <a:t>predation</a:t>
            </a:r>
            <a:r>
              <a:rPr lang="en-US" altLang="en-US" dirty="0">
                <a:latin typeface="Comic Sans MS" panose="030F0702030302020204" pitchFamily="66" charset="0"/>
              </a:rPr>
              <a:t>, </a:t>
            </a:r>
            <a:r>
              <a:rPr lang="en-US" altLang="en-US" b="1" dirty="0">
                <a:latin typeface="Comic Sans MS" panose="030F0702030302020204" pitchFamily="66" charset="0"/>
              </a:rPr>
              <a:t>herbivory </a:t>
            </a:r>
            <a:r>
              <a:rPr lang="en-US" altLang="en-US" dirty="0">
                <a:latin typeface="Comic Sans MS" panose="030F0702030302020204" pitchFamily="66" charset="0"/>
              </a:rPr>
              <a:t>(previous talk), and </a:t>
            </a:r>
            <a:r>
              <a:rPr lang="en-US" altLang="en-US" b="1" dirty="0">
                <a:latin typeface="Comic Sans MS" panose="030F0702030302020204" pitchFamily="66" charset="0"/>
              </a:rPr>
              <a:t>parasitism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841B5E-2085-4EE8-A3D3-DC6164A6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53052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288638"/>
                </a:solidFill>
                <a:latin typeface="Comic Sans MS" panose="030F0702030302020204" pitchFamily="66" charset="0"/>
              </a:rPr>
              <a:t>May be Positive, negative, or neutral</a:t>
            </a:r>
          </a:p>
        </p:txBody>
      </p:sp>
      <p:pic>
        <p:nvPicPr>
          <p:cNvPr id="5" name="Picture 2" descr="PoL-Fig-44-01-1R">
            <a:extLst>
              <a:ext uri="{FF2B5EF4-FFF2-40B4-BE49-F238E27FC236}">
                <a16:creationId xmlns:a16="http://schemas.microsoft.com/office/drawing/2014/main" id="{F1CCECE2-D64F-471A-9AF1-2D592278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52" y="1"/>
            <a:ext cx="57389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1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8B8CB9-A1FF-46B4-9D69-675E4D80CB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769441"/>
            <a:ext cx="7117492" cy="6088559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Mutualism benefits both species: +/+ interaction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Ectotrophic Mycorrhizal fungi</a:t>
            </a:r>
          </a:p>
          <a:p>
            <a:pPr lvl="1" eaLnBrk="1" hangingPunct="1"/>
            <a:r>
              <a:rPr lang="en-US" altLang="en-US" sz="2000" dirty="0">
                <a:latin typeface="Comic Sans MS" panose="030F0702030302020204" pitchFamily="66" charset="0"/>
              </a:rPr>
              <a:t>Form a thick sheath around root.  Some mycelium  penetrates the cortex cells of the root</a:t>
            </a:r>
          </a:p>
          <a:p>
            <a:pPr lvl="1" eaLnBrk="1" hangingPunct="1"/>
            <a:endParaRPr lang="en-US" altLang="en-US" sz="1600" dirty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000" dirty="0">
                <a:latin typeface="Comic Sans MS" panose="030F0702030302020204" pitchFamily="66" charset="0"/>
              </a:rPr>
              <a:t>Root cortex cells are not penetrated, surrounded by a zone of hyphae called </a:t>
            </a:r>
            <a:r>
              <a:rPr lang="en-US" altLang="en-US" sz="2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Hartig</a:t>
            </a:r>
            <a:r>
              <a:rPr lang="en-US" altLang="en-US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net</a:t>
            </a:r>
          </a:p>
          <a:p>
            <a:pPr lvl="1" eaLnBrk="1" hangingPunct="1"/>
            <a:endParaRPr lang="en-US" altLang="en-US" sz="1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000" dirty="0">
                <a:latin typeface="Comic Sans MS" panose="030F0702030302020204" pitchFamily="66" charset="0"/>
              </a:rPr>
              <a:t>The capacity of the root system to absorb nutrients improved by this association – </a:t>
            </a:r>
            <a:r>
              <a:rPr lang="en-US" altLang="en-US" sz="2000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the fungal hyphae are finer than root hairs and can reach beyond nutrient-depleted zones in the soil near the root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8CF89-0A56-4F61-B091-79F26782EC56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88638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May be Positive, negative, or neutral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pp05100">
            <a:extLst>
              <a:ext uri="{FF2B5EF4-FFF2-40B4-BE49-F238E27FC236}">
                <a16:creationId xmlns:a16="http://schemas.microsoft.com/office/drawing/2014/main" id="{E43D7D28-60B2-46C9-982B-35F5C4B5F2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7492" y="970869"/>
            <a:ext cx="5074508" cy="5887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28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28B8CB9-A1FF-46B4-9D69-675E4D80CB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769441"/>
            <a:ext cx="7117492" cy="6088559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Mutualism benefits both species: +/+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All mutualisms involve the exchange of resources and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The fitness effect of the mutualism can vary depending on environmental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Mycorrhizae benefit plants in nutrient-poor soils, but can be a liability in nutrient-rich soils, where the cost of feeding the mycorrhizae outweighs their value in nutrient uptake.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8CF89-0A56-4F61-B091-79F26782EC56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88638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May be Positive, negative, or neutral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pp05100">
            <a:extLst>
              <a:ext uri="{FF2B5EF4-FFF2-40B4-BE49-F238E27FC236}">
                <a16:creationId xmlns:a16="http://schemas.microsoft.com/office/drawing/2014/main" id="{E43D7D28-60B2-46C9-982B-35F5C4B5F2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7492" y="970869"/>
            <a:ext cx="5074508" cy="5887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32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F450C9C1-7E9E-407A-805A-81C40A5128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" y="1359242"/>
            <a:ext cx="6722076" cy="5498757"/>
          </a:xfrm>
        </p:spPr>
        <p:txBody>
          <a:bodyPr/>
          <a:lstStyle/>
          <a:p>
            <a:r>
              <a:rPr lang="en-US" altLang="en-US" sz="24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Commensalism—one species benefits while the other is unaffected (+/0 interaction).</a:t>
            </a:r>
            <a:endParaRPr lang="en-US" altLang="en-US" sz="1600" b="1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4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Epiphytes</a:t>
            </a:r>
            <a:r>
              <a:rPr lang="en-US" altLang="en-US" sz="2400" dirty="0">
                <a:latin typeface="Comic Sans MS" panose="030F0702030302020204" pitchFamily="66" charset="0"/>
              </a:rPr>
              <a:t> are small plants that live on the branches of other trees. This allows the epiphyte to get more light, and neither helps nor harms the tree</a:t>
            </a:r>
          </a:p>
          <a:p>
            <a:pPr>
              <a:buFontTx/>
              <a:buChar char="•"/>
            </a:pPr>
            <a:endParaRPr lang="en-US" altLang="en-US" sz="1400" dirty="0"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Usually found in the temperate zone or in the tropics</a:t>
            </a:r>
            <a:r>
              <a:rPr lang="en-US" altLang="en-US" sz="2400" dirty="0">
                <a:latin typeface="Comic Sans MS" panose="030F0702030302020204" pitchFamily="66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Sometimes called "air plants" because they do not root in soil. However, there are many aquatic species of algae that are epiphytes on other aquatic plants</a:t>
            </a:r>
            <a:r>
              <a:rPr lang="en-US" altLang="en-U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D51F06-6767-4E4E-8444-AF0B9BEC42BC}"/>
              </a:ext>
            </a:extLst>
          </p:cNvPr>
          <p:cNvSpPr/>
          <p:nvPr/>
        </p:nvSpPr>
        <p:spPr>
          <a:xfrm>
            <a:off x="0" y="19770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88638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May be Positive, negative, or neutral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B1461-7792-4F14-A65B-15265D58D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96" y="967150"/>
            <a:ext cx="4151871" cy="5498757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41E4B3AA-6F66-47EC-9523-60B62E52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755" y="6465907"/>
            <a:ext cx="4389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From the </a:t>
            </a:r>
            <a:r>
              <a:rPr lang="en-US" altLang="en-US" sz="1200" b="1" dirty="0" err="1">
                <a:solidFill>
                  <a:srgbClr val="000000"/>
                </a:solidFill>
              </a:rPr>
              <a:t>wikimedia</a:t>
            </a:r>
            <a:r>
              <a:rPr lang="en-US" altLang="en-US" sz="1200" b="1" dirty="0">
                <a:solidFill>
                  <a:srgbClr val="000000"/>
                </a:solidFill>
              </a:rPr>
              <a:t> free licensed media file repository</a:t>
            </a:r>
            <a:r>
              <a:rPr lang="en-US" altLang="en-US" sz="14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462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9C22D9B8-073F-4ECD-9FFD-54A1D325E0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" y="967150"/>
            <a:ext cx="7779225" cy="5890850"/>
          </a:xfrm>
        </p:spPr>
        <p:txBody>
          <a:bodyPr/>
          <a:lstStyle/>
          <a:p>
            <a:r>
              <a:rPr lang="en-US" altLang="en-US" sz="24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Amensalism—one species is harmed while the other is unaffected (–/0 interactions).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mic Sans MS" panose="030F0702030302020204" pitchFamily="66" charset="0"/>
              </a:rPr>
              <a:t>Tend to be more accidental than other relationships. (Example – </a:t>
            </a:r>
            <a:r>
              <a:rPr lang="en-US" sz="24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Allelopathy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Black walnut is a prime example of this.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In addition to its leaves, store allelopathic properties within their buds, nut hulls, and roots.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The chemical responsible for its toxicity, remains in the soil around the tree -</a:t>
            </a:r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Juglone</a:t>
            </a:r>
            <a:r>
              <a:rPr lang="en-US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Comic Sans MS" panose="030F0702030302020204" pitchFamily="66" charset="0"/>
              </a:rPr>
              <a:t>Plants most susceptible to the black walnut’s toxicity include nightshade plants (tomatoes, peppers, eggplants, potatoes), pines, and birch trees</a:t>
            </a:r>
            <a:r>
              <a:rPr lang="en-US" altLang="en-U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283476-0779-4595-8E3F-38D1722F7938}"/>
              </a:ext>
            </a:extLst>
          </p:cNvPr>
          <p:cNvSpPr/>
          <p:nvPr/>
        </p:nvSpPr>
        <p:spPr>
          <a:xfrm>
            <a:off x="0" y="19770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88638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May be Positive, negative, or neutral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953B1-D265-4602-8862-099B1F17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6" y="1073624"/>
            <a:ext cx="4303594" cy="523164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882B93EF-B1A7-40ED-9AE9-9FA8BCD5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224" y="6411740"/>
            <a:ext cx="4389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From the </a:t>
            </a:r>
            <a:r>
              <a:rPr lang="en-US" altLang="en-US" sz="1200" b="1" dirty="0" err="1">
                <a:solidFill>
                  <a:srgbClr val="000000"/>
                </a:solidFill>
              </a:rPr>
              <a:t>wikimedia</a:t>
            </a:r>
            <a:r>
              <a:rPr lang="en-US" altLang="en-US" sz="1200" b="1" dirty="0">
                <a:solidFill>
                  <a:srgbClr val="000000"/>
                </a:solidFill>
              </a:rPr>
              <a:t> free licensed media file repository</a:t>
            </a:r>
            <a:r>
              <a:rPr lang="en-US" altLang="en-US" sz="14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35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">
  <a:themeElements>
    <a:clrScheme name="Azure 6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FFFF"/>
      </a:accent1>
      <a:accent2>
        <a:srgbClr val="666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C5CE7"/>
      </a:accent6>
      <a:hlink>
        <a:srgbClr val="3333CC"/>
      </a:hlink>
      <a:folHlink>
        <a:srgbClr val="3333CC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4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6666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C5CE7"/>
        </a:accent6>
        <a:hlink>
          <a:srgbClr val="6666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6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1497</Words>
  <Application>Microsoft Office PowerPoint</Application>
  <PresentationFormat>Widescreen</PresentationFormat>
  <Paragraphs>172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MS PGothic</vt:lpstr>
      <vt:lpstr>MS PGothic</vt:lpstr>
      <vt:lpstr>宋体</vt:lpstr>
      <vt:lpstr>Arial</vt:lpstr>
      <vt:lpstr>Calibri</vt:lpstr>
      <vt:lpstr>Calibri Light</vt:lpstr>
      <vt:lpstr>Comic Sans MS</vt:lpstr>
      <vt:lpstr>Times</vt:lpstr>
      <vt:lpstr>Times New Roman</vt:lpstr>
      <vt:lpstr>Wingdings</vt:lpstr>
      <vt:lpstr>Office Theme</vt:lpstr>
      <vt:lpstr>Azure</vt:lpstr>
      <vt:lpstr>Default Design</vt:lpstr>
      <vt:lpstr>competition of plant species</vt:lpstr>
      <vt:lpstr>Competition between species</vt:lpstr>
      <vt:lpstr>May be Positive, negative, or neutral</vt:lpstr>
      <vt:lpstr>May be Positive, negative, or neutral</vt:lpstr>
      <vt:lpstr>May be Positive, negative, or neutral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Scramble and Contest Competition</vt:lpstr>
      <vt:lpstr>Intra-specific Competition in Plants</vt:lpstr>
      <vt:lpstr>Self-thinning in plants</vt:lpstr>
      <vt:lpstr>Size Hierarchies Under Crowded Conditions</vt:lpstr>
      <vt:lpstr>PowerPoint Presentation</vt:lpstr>
      <vt:lpstr>PowerPoint Presentation</vt:lpstr>
      <vt:lpstr>PowerPoint Presentation</vt:lpstr>
      <vt:lpstr>Summary</vt:lpstr>
      <vt:lpstr>The End.</vt:lpstr>
    </vt:vector>
  </TitlesOfParts>
  <Company>Minnesota State University Moorhead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Marry</dc:creator>
  <cp:lastModifiedBy>Andrew Marry</cp:lastModifiedBy>
  <cp:revision>83</cp:revision>
  <dcterms:created xsi:type="dcterms:W3CDTF">2018-04-06T16:37:58Z</dcterms:created>
  <dcterms:modified xsi:type="dcterms:W3CDTF">2018-04-17T18:40:00Z</dcterms:modified>
</cp:coreProperties>
</file>