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3.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4.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5.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6.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7.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8.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 id="2147483752" r:id="rId9"/>
    <p:sldMasterId id="2147483765" r:id="rId10"/>
    <p:sldMasterId id="2147483778" r:id="rId11"/>
    <p:sldMasterId id="2147483791" r:id="rId12"/>
    <p:sldMasterId id="2147483804" r:id="rId13"/>
    <p:sldMasterId id="2147483829" r:id="rId14"/>
    <p:sldMasterId id="2147483842" r:id="rId15"/>
    <p:sldMasterId id="2147483855" r:id="rId16"/>
    <p:sldMasterId id="2147483869" r:id="rId17"/>
    <p:sldMasterId id="2147483883" r:id="rId18"/>
    <p:sldMasterId id="2147483897" r:id="rId19"/>
  </p:sldMasterIdLst>
  <p:notesMasterIdLst>
    <p:notesMasterId r:id="rId99"/>
  </p:notesMasterIdLst>
  <p:sldIdLst>
    <p:sldId id="256" r:id="rId20"/>
    <p:sldId id="338" r:id="rId21"/>
    <p:sldId id="339" r:id="rId22"/>
    <p:sldId id="340" r:id="rId23"/>
    <p:sldId id="341" r:id="rId24"/>
    <p:sldId id="342" r:id="rId25"/>
    <p:sldId id="343" r:id="rId26"/>
    <p:sldId id="344" r:id="rId27"/>
    <p:sldId id="345" r:id="rId28"/>
    <p:sldId id="346" r:id="rId29"/>
    <p:sldId id="347" r:id="rId30"/>
    <p:sldId id="348" r:id="rId31"/>
    <p:sldId id="349" r:id="rId32"/>
    <p:sldId id="350" r:id="rId33"/>
    <p:sldId id="351" r:id="rId34"/>
    <p:sldId id="352" r:id="rId35"/>
    <p:sldId id="353" r:id="rId36"/>
    <p:sldId id="354" r:id="rId37"/>
    <p:sldId id="355" r:id="rId38"/>
    <p:sldId id="356" r:id="rId39"/>
    <p:sldId id="357" r:id="rId40"/>
    <p:sldId id="358" r:id="rId41"/>
    <p:sldId id="359" r:id="rId42"/>
    <p:sldId id="360" r:id="rId43"/>
    <p:sldId id="361" r:id="rId44"/>
    <p:sldId id="362" r:id="rId45"/>
    <p:sldId id="363" r:id="rId46"/>
    <p:sldId id="364" r:id="rId47"/>
    <p:sldId id="365" r:id="rId48"/>
    <p:sldId id="366" r:id="rId49"/>
    <p:sldId id="367" r:id="rId50"/>
    <p:sldId id="368" r:id="rId51"/>
    <p:sldId id="257" r:id="rId52"/>
    <p:sldId id="258" r:id="rId53"/>
    <p:sldId id="264" r:id="rId54"/>
    <p:sldId id="265" r:id="rId55"/>
    <p:sldId id="266" r:id="rId56"/>
    <p:sldId id="259" r:id="rId57"/>
    <p:sldId id="260" r:id="rId58"/>
    <p:sldId id="263" r:id="rId59"/>
    <p:sldId id="261" r:id="rId60"/>
    <p:sldId id="262" r:id="rId61"/>
    <p:sldId id="267" r:id="rId62"/>
    <p:sldId id="268" r:id="rId63"/>
    <p:sldId id="337" r:id="rId64"/>
    <p:sldId id="317" r:id="rId65"/>
    <p:sldId id="318" r:id="rId66"/>
    <p:sldId id="319" r:id="rId67"/>
    <p:sldId id="320" r:id="rId68"/>
    <p:sldId id="321" r:id="rId69"/>
    <p:sldId id="322" r:id="rId70"/>
    <p:sldId id="323" r:id="rId71"/>
    <p:sldId id="324" r:id="rId72"/>
    <p:sldId id="269" r:id="rId73"/>
    <p:sldId id="325" r:id="rId74"/>
    <p:sldId id="326" r:id="rId75"/>
    <p:sldId id="327" r:id="rId76"/>
    <p:sldId id="328" r:id="rId77"/>
    <p:sldId id="270" r:id="rId78"/>
    <p:sldId id="271" r:id="rId79"/>
    <p:sldId id="275" r:id="rId80"/>
    <p:sldId id="272" r:id="rId81"/>
    <p:sldId id="273" r:id="rId82"/>
    <p:sldId id="333" r:id="rId83"/>
    <p:sldId id="274" r:id="rId84"/>
    <p:sldId id="282" r:id="rId85"/>
    <p:sldId id="277" r:id="rId86"/>
    <p:sldId id="283" r:id="rId87"/>
    <p:sldId id="331" r:id="rId88"/>
    <p:sldId id="332" r:id="rId89"/>
    <p:sldId id="312" r:id="rId90"/>
    <p:sldId id="314" r:id="rId91"/>
    <p:sldId id="316" r:id="rId92"/>
    <p:sldId id="278" r:id="rId93"/>
    <p:sldId id="335" r:id="rId94"/>
    <p:sldId id="336" r:id="rId95"/>
    <p:sldId id="334" r:id="rId96"/>
    <p:sldId id="280" r:id="rId97"/>
    <p:sldId id="313" r:id="rId9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omic Sans MS" pitchFamily="66" charset="0"/>
        <a:ea typeface="+mn-ea"/>
        <a:cs typeface="+mn-cs"/>
      </a:defRPr>
    </a:lvl1pPr>
    <a:lvl2pPr marL="457200" algn="l" rtl="0" fontAlgn="base">
      <a:spcBef>
        <a:spcPct val="0"/>
      </a:spcBef>
      <a:spcAft>
        <a:spcPct val="0"/>
      </a:spcAft>
      <a:defRPr kern="1200">
        <a:solidFill>
          <a:schemeClr val="tx1"/>
        </a:solidFill>
        <a:latin typeface="Comic Sans MS" pitchFamily="66" charset="0"/>
        <a:ea typeface="+mn-ea"/>
        <a:cs typeface="+mn-cs"/>
      </a:defRPr>
    </a:lvl2pPr>
    <a:lvl3pPr marL="914400" algn="l" rtl="0" fontAlgn="base">
      <a:spcBef>
        <a:spcPct val="0"/>
      </a:spcBef>
      <a:spcAft>
        <a:spcPct val="0"/>
      </a:spcAft>
      <a:defRPr kern="1200">
        <a:solidFill>
          <a:schemeClr val="tx1"/>
        </a:solidFill>
        <a:latin typeface="Comic Sans MS" pitchFamily="66" charset="0"/>
        <a:ea typeface="+mn-ea"/>
        <a:cs typeface="+mn-cs"/>
      </a:defRPr>
    </a:lvl3pPr>
    <a:lvl4pPr marL="1371600" algn="l" rtl="0" fontAlgn="base">
      <a:spcBef>
        <a:spcPct val="0"/>
      </a:spcBef>
      <a:spcAft>
        <a:spcPct val="0"/>
      </a:spcAft>
      <a:defRPr kern="1200">
        <a:solidFill>
          <a:schemeClr val="tx1"/>
        </a:solidFill>
        <a:latin typeface="Comic Sans MS" pitchFamily="66" charset="0"/>
        <a:ea typeface="+mn-ea"/>
        <a:cs typeface="+mn-cs"/>
      </a:defRPr>
    </a:lvl4pPr>
    <a:lvl5pPr marL="1828800" algn="l" rtl="0" fontAlgn="base">
      <a:spcBef>
        <a:spcPct val="0"/>
      </a:spcBef>
      <a:spcAft>
        <a:spcPct val="0"/>
      </a:spcAft>
      <a:defRPr kern="1200">
        <a:solidFill>
          <a:schemeClr val="tx1"/>
        </a:solidFill>
        <a:latin typeface="Comic Sans MS" pitchFamily="66" charset="0"/>
        <a:ea typeface="+mn-ea"/>
        <a:cs typeface="+mn-cs"/>
      </a:defRPr>
    </a:lvl5pPr>
    <a:lvl6pPr marL="2286000" algn="l" defTabSz="914400" rtl="0" eaLnBrk="1" latinLnBrk="0" hangingPunct="1">
      <a:defRPr kern="1200">
        <a:solidFill>
          <a:schemeClr val="tx1"/>
        </a:solidFill>
        <a:latin typeface="Comic Sans MS" pitchFamily="66" charset="0"/>
        <a:ea typeface="+mn-ea"/>
        <a:cs typeface="+mn-cs"/>
      </a:defRPr>
    </a:lvl6pPr>
    <a:lvl7pPr marL="2743200" algn="l" defTabSz="914400" rtl="0" eaLnBrk="1" latinLnBrk="0" hangingPunct="1">
      <a:defRPr kern="1200">
        <a:solidFill>
          <a:schemeClr val="tx1"/>
        </a:solidFill>
        <a:latin typeface="Comic Sans MS" pitchFamily="66" charset="0"/>
        <a:ea typeface="+mn-ea"/>
        <a:cs typeface="+mn-cs"/>
      </a:defRPr>
    </a:lvl7pPr>
    <a:lvl8pPr marL="3200400" algn="l" defTabSz="914400" rtl="0" eaLnBrk="1" latinLnBrk="0" hangingPunct="1">
      <a:defRPr kern="1200">
        <a:solidFill>
          <a:schemeClr val="tx1"/>
        </a:solidFill>
        <a:latin typeface="Comic Sans MS" pitchFamily="66" charset="0"/>
        <a:ea typeface="+mn-ea"/>
        <a:cs typeface="+mn-cs"/>
      </a:defRPr>
    </a:lvl8pPr>
    <a:lvl9pPr marL="3657600" algn="l" defTabSz="914400" rtl="0" eaLnBrk="1" latinLnBrk="0" hangingPunct="1">
      <a:defRPr kern="1200">
        <a:solidFill>
          <a:schemeClr val="tx1"/>
        </a:solidFill>
        <a:latin typeface="Comic Sans MS"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996633"/>
    <a:srgbClr val="9966FF"/>
    <a:srgbClr val="800080"/>
    <a:srgbClr val="003399"/>
    <a:srgbClr val="FF0000"/>
    <a:srgbClr val="FF99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slide" Target="slides/slide60.xml"/><Relationship Id="rId87" Type="http://schemas.openxmlformats.org/officeDocument/2006/relationships/slide" Target="slides/slide68.xml"/><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slide" Target="slides/slide63.xml"/><Relationship Id="rId90" Type="http://schemas.openxmlformats.org/officeDocument/2006/relationships/slide" Target="slides/slide71.xml"/><Relationship Id="rId95" Type="http://schemas.openxmlformats.org/officeDocument/2006/relationships/slide" Target="slides/slide7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slide" Target="slides/slide74.xml"/><Relationship Id="rId98"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103" Type="http://schemas.openxmlformats.org/officeDocument/2006/relationships/tableStyles" Target="tableStyles.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en-US"/>
          </a:p>
        </p:txBody>
      </p:sp>
      <p:sp>
        <p:nvSpPr>
          <p:cNvPr id="8294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en-US"/>
          </a:p>
        </p:txBody>
      </p:sp>
      <p:sp>
        <p:nvSpPr>
          <p:cNvPr id="348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294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8295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en-US"/>
          </a:p>
        </p:txBody>
      </p:sp>
      <p:sp>
        <p:nvSpPr>
          <p:cNvPr id="8295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FAAFE403-9C68-4A0A-B439-6B68B0B0B612}" type="slidenum">
              <a:rPr lang="en-US" altLang="en-US"/>
              <a:pPr>
                <a:defRPr/>
              </a:pPr>
              <a:t>‹#›</a:t>
            </a:fld>
            <a:endParaRPr lang="en-US" altLang="en-US"/>
          </a:p>
        </p:txBody>
      </p:sp>
    </p:spTree>
    <p:extLst>
      <p:ext uri="{BB962C8B-B14F-4D97-AF65-F5344CB8AC3E}">
        <p14:creationId xmlns:p14="http://schemas.microsoft.com/office/powerpoint/2010/main" val="10913452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F6814E92-9D76-4E97-A4F6-76C30694341D}"/>
              </a:ext>
            </a:extLst>
          </p:cNvPr>
          <p:cNvSpPr>
            <a:spLocks noGrp="1" noRot="1" noChangeAspect="1" noChangeArrowheads="1" noTextEdit="1"/>
          </p:cNvSpPr>
          <p:nvPr>
            <p:ph type="sldImg"/>
          </p:nvPr>
        </p:nvSpPr>
        <p:spPr>
          <a:xfrm>
            <a:off x="1150938" y="692150"/>
            <a:ext cx="4556125" cy="3416300"/>
          </a:xfrm>
          <a:solidFill>
            <a:srgbClr val="FFFFFF"/>
          </a:solidFill>
          <a:ln/>
        </p:spPr>
      </p:sp>
      <p:sp>
        <p:nvSpPr>
          <p:cNvPr id="148483" name="Rectangle 3">
            <a:extLst>
              <a:ext uri="{FF2B5EF4-FFF2-40B4-BE49-F238E27FC236}">
                <a16:creationId xmlns:a16="http://schemas.microsoft.com/office/drawing/2014/main" id="{9254033B-3024-40B4-933B-5D3B355E2FFF}"/>
              </a:ext>
            </a:extLst>
          </p:cNvPr>
          <p:cNvSpPr>
            <a:spLocks noGrp="1" noChangeArrowheads="1"/>
          </p:cNvSpPr>
          <p:nvPr>
            <p:ph type="body" idx="1"/>
          </p:nvPr>
        </p:nvSpPr>
        <p:spPr>
          <a:xfrm>
            <a:off x="914400" y="4343400"/>
            <a:ext cx="5029200" cy="4114800"/>
          </a:xfrm>
          <a:solidFill>
            <a:srgbClr val="FFFFFF"/>
          </a:solidFill>
          <a:ln>
            <a:solidFill>
              <a:srgbClr val="000000"/>
            </a:solidFill>
          </a:ln>
        </p:spPr>
        <p:txBody>
          <a:bodyPr lIns="90487" tIns="44450" rIns="90487" bIns="44450"/>
          <a:lstStyle/>
          <a:p>
            <a:pPr eaLnBrk="1" hangingPunct="1"/>
            <a:endParaRPr lang="en-US" altLang="en-US"/>
          </a:p>
        </p:txBody>
      </p:sp>
    </p:spTree>
    <p:extLst>
      <p:ext uri="{BB962C8B-B14F-4D97-AF65-F5344CB8AC3E}">
        <p14:creationId xmlns:p14="http://schemas.microsoft.com/office/powerpoint/2010/main" val="1736930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BFBA6D47-A8DC-4AF0-BACC-2F0EB273AD36}"/>
              </a:ext>
            </a:extLst>
          </p:cNvPr>
          <p:cNvSpPr>
            <a:spLocks noGrp="1" noRot="1" noChangeAspect="1" noTextEdit="1"/>
          </p:cNvSpPr>
          <p:nvPr>
            <p:ph type="sldImg"/>
          </p:nvPr>
        </p:nvSpPr>
        <p:spPr>
          <a:ln/>
        </p:spPr>
      </p:sp>
      <p:sp>
        <p:nvSpPr>
          <p:cNvPr id="158723" name="Notes Placeholder 2">
            <a:extLst>
              <a:ext uri="{FF2B5EF4-FFF2-40B4-BE49-F238E27FC236}">
                <a16:creationId xmlns:a16="http://schemas.microsoft.com/office/drawing/2014/main" id="{9C4B47E2-A515-4B4B-B40F-3EFB3928AAE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58724" name="Slide Number Placeholder 3">
            <a:extLst>
              <a:ext uri="{FF2B5EF4-FFF2-40B4-BE49-F238E27FC236}">
                <a16:creationId xmlns:a16="http://schemas.microsoft.com/office/drawing/2014/main" id="{8C4E23D1-C5D1-4406-BDB5-EECB5573055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23FDC2E5-1F7B-40FD-BF25-73B2361D6310}" type="slidenum">
              <a:rPr lang="en-US" altLang="en-US">
                <a:latin typeface="Times" panose="02020603050405020304" pitchFamily="18" charset="0"/>
              </a:rPr>
              <a:pPr eaLnBrk="1" hangingPunct="1">
                <a:spcBef>
                  <a:spcPct val="0"/>
                </a:spcBef>
              </a:pPr>
              <a:t>29</a:t>
            </a:fld>
            <a:endParaRPr lang="en-US" altLang="en-US">
              <a:latin typeface="Times" panose="02020603050405020304" pitchFamily="18" charset="0"/>
            </a:endParaRPr>
          </a:p>
        </p:txBody>
      </p:sp>
    </p:spTree>
    <p:extLst>
      <p:ext uri="{BB962C8B-B14F-4D97-AF65-F5344CB8AC3E}">
        <p14:creationId xmlns:p14="http://schemas.microsoft.com/office/powerpoint/2010/main" val="1539245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2214843D-AC2A-4731-A0FD-6EFB63E2A9B3}"/>
              </a:ext>
            </a:extLst>
          </p:cNvPr>
          <p:cNvSpPr>
            <a:spLocks noGrp="1" noRot="1" noChangeAspect="1" noTextEdit="1"/>
          </p:cNvSpPr>
          <p:nvPr>
            <p:ph type="sldImg"/>
          </p:nvPr>
        </p:nvSpPr>
        <p:spPr>
          <a:ln/>
        </p:spPr>
      </p:sp>
      <p:sp>
        <p:nvSpPr>
          <p:cNvPr id="159747" name="Notes Placeholder 2">
            <a:extLst>
              <a:ext uri="{FF2B5EF4-FFF2-40B4-BE49-F238E27FC236}">
                <a16:creationId xmlns:a16="http://schemas.microsoft.com/office/drawing/2014/main" id="{9C9C9B4C-BF20-4699-A5E5-886BB85644E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59748" name="Slide Number Placeholder 3">
            <a:extLst>
              <a:ext uri="{FF2B5EF4-FFF2-40B4-BE49-F238E27FC236}">
                <a16:creationId xmlns:a16="http://schemas.microsoft.com/office/drawing/2014/main" id="{574982A2-27D5-41E7-A4E8-3604F71BC6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10E98CD0-C842-4D2E-9998-0C8D73E583EA}" type="slidenum">
              <a:rPr lang="en-US" altLang="en-US">
                <a:latin typeface="Times" panose="02020603050405020304" pitchFamily="18" charset="0"/>
              </a:rPr>
              <a:pPr eaLnBrk="1" hangingPunct="1">
                <a:spcBef>
                  <a:spcPct val="0"/>
                </a:spcBef>
              </a:pPr>
              <a:t>30</a:t>
            </a:fld>
            <a:endParaRPr lang="en-US" altLang="en-US">
              <a:latin typeface="Times" panose="02020603050405020304" pitchFamily="18" charset="0"/>
            </a:endParaRPr>
          </a:p>
        </p:txBody>
      </p:sp>
    </p:spTree>
    <p:extLst>
      <p:ext uri="{BB962C8B-B14F-4D97-AF65-F5344CB8AC3E}">
        <p14:creationId xmlns:p14="http://schemas.microsoft.com/office/powerpoint/2010/main" val="1131625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2F37FBE9-9957-4B2D-A195-5117E4FBFE69}"/>
              </a:ext>
            </a:extLst>
          </p:cNvPr>
          <p:cNvSpPr>
            <a:spLocks noGrp="1" noRot="1" noChangeAspect="1" noTextEdit="1"/>
          </p:cNvSpPr>
          <p:nvPr>
            <p:ph type="sldImg"/>
          </p:nvPr>
        </p:nvSpPr>
        <p:spPr>
          <a:ln/>
        </p:spPr>
      </p:sp>
      <p:sp>
        <p:nvSpPr>
          <p:cNvPr id="160771" name="Notes Placeholder 2">
            <a:extLst>
              <a:ext uri="{FF2B5EF4-FFF2-40B4-BE49-F238E27FC236}">
                <a16:creationId xmlns:a16="http://schemas.microsoft.com/office/drawing/2014/main" id="{3A4192F9-2868-42A0-A135-EFAF0FB39A3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60772" name="Slide Number Placeholder 3">
            <a:extLst>
              <a:ext uri="{FF2B5EF4-FFF2-40B4-BE49-F238E27FC236}">
                <a16:creationId xmlns:a16="http://schemas.microsoft.com/office/drawing/2014/main" id="{60335DAE-8EC5-460F-BFD8-2ED5D5D7BE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553C9BEE-2B7E-4C0A-8234-7E988ACCE6C5}" type="slidenum">
              <a:rPr lang="en-US" altLang="en-US">
                <a:latin typeface="Times" panose="02020603050405020304" pitchFamily="18" charset="0"/>
              </a:rPr>
              <a:pPr eaLnBrk="1" hangingPunct="1">
                <a:spcBef>
                  <a:spcPct val="0"/>
                </a:spcBef>
              </a:pPr>
              <a:t>31</a:t>
            </a:fld>
            <a:endParaRPr lang="en-US" altLang="en-US">
              <a:latin typeface="Times" panose="02020603050405020304" pitchFamily="18" charset="0"/>
            </a:endParaRPr>
          </a:p>
        </p:txBody>
      </p:sp>
    </p:spTree>
    <p:extLst>
      <p:ext uri="{BB962C8B-B14F-4D97-AF65-F5344CB8AC3E}">
        <p14:creationId xmlns:p14="http://schemas.microsoft.com/office/powerpoint/2010/main" val="1608409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4E22AF39-1788-45B2-8984-B18F278BF70C}"/>
              </a:ext>
            </a:extLst>
          </p:cNvPr>
          <p:cNvSpPr>
            <a:spLocks noGrp="1" noRot="1" noChangeAspect="1" noTextEdit="1"/>
          </p:cNvSpPr>
          <p:nvPr>
            <p:ph type="sldImg"/>
          </p:nvPr>
        </p:nvSpPr>
        <p:spPr>
          <a:ln/>
        </p:spPr>
      </p:sp>
      <p:sp>
        <p:nvSpPr>
          <p:cNvPr id="161795" name="Notes Placeholder 2">
            <a:extLst>
              <a:ext uri="{FF2B5EF4-FFF2-40B4-BE49-F238E27FC236}">
                <a16:creationId xmlns:a16="http://schemas.microsoft.com/office/drawing/2014/main" id="{962140C0-6974-40D4-956A-0DF1EE12DF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61796" name="Slide Number Placeholder 3">
            <a:extLst>
              <a:ext uri="{FF2B5EF4-FFF2-40B4-BE49-F238E27FC236}">
                <a16:creationId xmlns:a16="http://schemas.microsoft.com/office/drawing/2014/main" id="{2505BC33-3179-48A6-9707-24F2B1A1754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6724DFE3-6185-4539-8A6D-5AFA020FC7E6}" type="slidenum">
              <a:rPr lang="en-US" altLang="en-US">
                <a:latin typeface="Times" panose="02020603050405020304" pitchFamily="18" charset="0"/>
              </a:rPr>
              <a:pPr eaLnBrk="1" hangingPunct="1">
                <a:spcBef>
                  <a:spcPct val="0"/>
                </a:spcBef>
              </a:pPr>
              <a:t>32</a:t>
            </a:fld>
            <a:endParaRPr lang="en-US" altLang="en-US">
              <a:latin typeface="Times" panose="02020603050405020304" pitchFamily="18" charset="0"/>
            </a:endParaRPr>
          </a:p>
        </p:txBody>
      </p:sp>
    </p:spTree>
    <p:extLst>
      <p:ext uri="{BB962C8B-B14F-4D97-AF65-F5344CB8AC3E}">
        <p14:creationId xmlns:p14="http://schemas.microsoft.com/office/powerpoint/2010/main" val="2013094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
        <p:nvSpPr>
          <p:cNvPr id="819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BC4EB1FC-3A61-4F83-BEE4-95FEF0E88CD8}" type="slidenum">
              <a:rPr lang="en-US" altLang="en-US">
                <a:solidFill>
                  <a:prstClr val="black"/>
                </a:solidFill>
                <a:latin typeface="Times" pitchFamily="18" charset="0"/>
              </a:rPr>
              <a:pPr eaLnBrk="1" hangingPunct="1"/>
              <a:t>47</a:t>
            </a:fld>
            <a:endParaRPr lang="en-US" altLang="en-US">
              <a:solidFill>
                <a:prstClr val="black"/>
              </a:solidFill>
              <a:latin typeface="Times"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
        <p:nvSpPr>
          <p:cNvPr id="8294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r" eaLnBrk="1" hangingPunct="1"/>
            <a:fld id="{BC719136-E8C8-4D38-A6B7-0C1B01B633EA}" type="slidenum">
              <a:rPr lang="en-US" altLang="en-US" sz="1200" smtClean="0">
                <a:solidFill>
                  <a:prstClr val="black"/>
                </a:solidFill>
                <a:latin typeface="Times" pitchFamily="18" charset="0"/>
              </a:rPr>
              <a:pPr algn="r" eaLnBrk="1" hangingPunct="1"/>
              <a:t>48</a:t>
            </a:fld>
            <a:endParaRPr lang="en-US" altLang="en-US" sz="1200">
              <a:solidFill>
                <a:prstClr val="black"/>
              </a:solidFill>
              <a:latin typeface="Times"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
        <p:nvSpPr>
          <p:cNvPr id="8397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r" eaLnBrk="1" hangingPunct="1"/>
            <a:fld id="{D0DA2295-5049-4EB1-823A-9B877CA72F3B}" type="slidenum">
              <a:rPr lang="en-US" altLang="en-US" sz="1200" smtClean="0">
                <a:solidFill>
                  <a:prstClr val="black"/>
                </a:solidFill>
                <a:latin typeface="Times" pitchFamily="18" charset="0"/>
              </a:rPr>
              <a:pPr algn="r" eaLnBrk="1" hangingPunct="1"/>
              <a:t>49</a:t>
            </a:fld>
            <a:endParaRPr lang="en-US" altLang="en-US" sz="1200">
              <a:solidFill>
                <a:prstClr val="black"/>
              </a:solidFill>
              <a:latin typeface="Times"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
        <p:nvSpPr>
          <p:cNvPr id="849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fld id="{A0418B8E-7EC9-4069-AF3A-E2A99A3F766D}" type="slidenum">
              <a:rPr lang="en-US" altLang="en-US">
                <a:solidFill>
                  <a:prstClr val="black"/>
                </a:solidFill>
                <a:latin typeface="Times" pitchFamily="18" charset="0"/>
              </a:rPr>
              <a:pPr eaLnBrk="1" hangingPunct="1"/>
              <a:t>50</a:t>
            </a:fld>
            <a:endParaRPr lang="en-US" altLang="en-US">
              <a:solidFill>
                <a:prstClr val="black"/>
              </a:solidFill>
              <a:latin typeface="Times"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r"/>
            <a:fld id="{0D4B0A55-C012-49B5-9AC8-44A4755A8656}" type="slidenum">
              <a:rPr lang="en-US" altLang="en-US" sz="1200" smtClean="0">
                <a:solidFill>
                  <a:prstClr val="black"/>
                </a:solidFill>
                <a:latin typeface="Times" pitchFamily="18" charset="0"/>
              </a:rPr>
              <a:pPr algn="r"/>
              <a:t>55</a:t>
            </a:fld>
            <a:endParaRPr lang="en-US" altLang="en-US" sz="1200">
              <a:solidFill>
                <a:prstClr val="black"/>
              </a:solidFill>
              <a:latin typeface="Times" pitchFamily="1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2916408E-5A34-45E1-9D47-762FCECD3BC9}"/>
              </a:ext>
            </a:extLst>
          </p:cNvPr>
          <p:cNvSpPr>
            <a:spLocks noGrp="1" noRot="1" noChangeAspect="1" noTextEdit="1"/>
          </p:cNvSpPr>
          <p:nvPr>
            <p:ph type="sldImg"/>
          </p:nvPr>
        </p:nvSpPr>
        <p:spPr>
          <a:xfrm>
            <a:off x="1150938" y="692150"/>
            <a:ext cx="4556125" cy="3416300"/>
          </a:xfrm>
          <a:ln/>
        </p:spPr>
      </p:sp>
      <p:sp>
        <p:nvSpPr>
          <p:cNvPr id="149507" name="Notes Placeholder 2">
            <a:extLst>
              <a:ext uri="{FF2B5EF4-FFF2-40B4-BE49-F238E27FC236}">
                <a16:creationId xmlns:a16="http://schemas.microsoft.com/office/drawing/2014/main" id="{2DE0F56F-B9F4-4F6E-AE90-15324EB3BAF9}"/>
              </a:ext>
            </a:extLst>
          </p:cNvPr>
          <p:cNvSpPr>
            <a:spLocks noGrp="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eaLnBrk="1" hangingPunct="1"/>
            <a:endParaRPr lang="en-US" altLang="en-US"/>
          </a:p>
        </p:txBody>
      </p:sp>
    </p:spTree>
    <p:extLst>
      <p:ext uri="{BB962C8B-B14F-4D97-AF65-F5344CB8AC3E}">
        <p14:creationId xmlns:p14="http://schemas.microsoft.com/office/powerpoint/2010/main" val="4063222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r"/>
            <a:fld id="{516E1FA9-2E38-4675-93D6-BE543FD6D362}" type="slidenum">
              <a:rPr lang="en-US" altLang="en-US" sz="1200" smtClean="0">
                <a:solidFill>
                  <a:prstClr val="black"/>
                </a:solidFill>
                <a:latin typeface="Times" pitchFamily="18" charset="0"/>
              </a:rPr>
              <a:pPr algn="r"/>
              <a:t>56</a:t>
            </a:fld>
            <a:endParaRPr lang="en-US" altLang="en-US" sz="1200">
              <a:solidFill>
                <a:prstClr val="black"/>
              </a:solidFill>
              <a:latin typeface="Times" pitchFamily="18"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7CF5D00F-5F3E-47D8-85F2-D5BEC346FA72}"/>
              </a:ext>
            </a:extLst>
          </p:cNvPr>
          <p:cNvSpPr>
            <a:spLocks noGrp="1" noRot="1" noChangeAspect="1" noChangeArrowheads="1" noTextEdit="1"/>
          </p:cNvSpPr>
          <p:nvPr>
            <p:ph type="sldImg"/>
          </p:nvPr>
        </p:nvSpPr>
        <p:spPr>
          <a:xfrm>
            <a:off x="1150938" y="692150"/>
            <a:ext cx="4556125" cy="3416300"/>
          </a:xfrm>
          <a:solidFill>
            <a:srgbClr val="FFFFFF"/>
          </a:solidFill>
          <a:ln/>
        </p:spPr>
      </p:sp>
      <p:sp>
        <p:nvSpPr>
          <p:cNvPr id="150531" name="Rectangle 3">
            <a:extLst>
              <a:ext uri="{FF2B5EF4-FFF2-40B4-BE49-F238E27FC236}">
                <a16:creationId xmlns:a16="http://schemas.microsoft.com/office/drawing/2014/main" id="{92F4E3E6-D14F-4F7E-A79D-3E6896436E79}"/>
              </a:ext>
            </a:extLst>
          </p:cNvPr>
          <p:cNvSpPr>
            <a:spLocks noGrp="1" noChangeArrowheads="1"/>
          </p:cNvSpPr>
          <p:nvPr>
            <p:ph type="body" idx="1"/>
          </p:nvPr>
        </p:nvSpPr>
        <p:spPr>
          <a:xfrm>
            <a:off x="914400" y="4343400"/>
            <a:ext cx="5029200" cy="4114800"/>
          </a:xfrm>
          <a:solidFill>
            <a:srgbClr val="FFFFFF"/>
          </a:solidFill>
          <a:ln>
            <a:solidFill>
              <a:srgbClr val="000000"/>
            </a:solidFill>
          </a:ln>
        </p:spPr>
        <p:txBody>
          <a:bodyPr lIns="90487" tIns="44450" rIns="90487" bIns="44450"/>
          <a:lstStyle/>
          <a:p>
            <a:endParaRPr lang="en-US" altLang="en-US"/>
          </a:p>
        </p:txBody>
      </p:sp>
    </p:spTree>
    <p:extLst>
      <p:ext uri="{BB962C8B-B14F-4D97-AF65-F5344CB8AC3E}">
        <p14:creationId xmlns:p14="http://schemas.microsoft.com/office/powerpoint/2010/main" val="3442992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1E16900B-ED21-45AB-93A0-D930BDF98BA5}"/>
              </a:ext>
            </a:extLst>
          </p:cNvPr>
          <p:cNvSpPr>
            <a:spLocks noGrp="1" noRot="1" noChangeAspect="1" noChangeArrowheads="1" noTextEdit="1"/>
          </p:cNvSpPr>
          <p:nvPr>
            <p:ph type="sldImg"/>
          </p:nvPr>
        </p:nvSpPr>
        <p:spPr>
          <a:xfrm>
            <a:off x="1150938" y="692150"/>
            <a:ext cx="4556125" cy="3416300"/>
          </a:xfrm>
          <a:ln/>
        </p:spPr>
      </p:sp>
      <p:sp>
        <p:nvSpPr>
          <p:cNvPr id="151555" name="Rectangle 3">
            <a:extLst>
              <a:ext uri="{FF2B5EF4-FFF2-40B4-BE49-F238E27FC236}">
                <a16:creationId xmlns:a16="http://schemas.microsoft.com/office/drawing/2014/main" id="{2FB56BE3-CBB9-4D40-ACAC-B78CD48C013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endParaRPr lang="en-US" altLang="en-US"/>
          </a:p>
        </p:txBody>
      </p:sp>
    </p:spTree>
    <p:extLst>
      <p:ext uri="{BB962C8B-B14F-4D97-AF65-F5344CB8AC3E}">
        <p14:creationId xmlns:p14="http://schemas.microsoft.com/office/powerpoint/2010/main" val="3546830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CE546690-19AE-4621-A81B-89D71BA460CD}"/>
              </a:ext>
            </a:extLst>
          </p:cNvPr>
          <p:cNvSpPr>
            <a:spLocks noGrp="1" noRot="1" noChangeAspect="1" noChangeArrowheads="1" noTextEdit="1"/>
          </p:cNvSpPr>
          <p:nvPr>
            <p:ph type="sldImg"/>
          </p:nvPr>
        </p:nvSpPr>
        <p:spPr>
          <a:xfrm>
            <a:off x="1150938" y="692150"/>
            <a:ext cx="4556125" cy="3416300"/>
          </a:xfrm>
          <a:ln/>
        </p:spPr>
      </p:sp>
      <p:sp>
        <p:nvSpPr>
          <p:cNvPr id="152579" name="Rectangle 3">
            <a:extLst>
              <a:ext uri="{FF2B5EF4-FFF2-40B4-BE49-F238E27FC236}">
                <a16:creationId xmlns:a16="http://schemas.microsoft.com/office/drawing/2014/main" id="{18F860CF-22D1-4C08-B924-14893112365D}"/>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endParaRPr lang="en-US" altLang="en-US"/>
          </a:p>
        </p:txBody>
      </p:sp>
    </p:spTree>
    <p:extLst>
      <p:ext uri="{BB962C8B-B14F-4D97-AF65-F5344CB8AC3E}">
        <p14:creationId xmlns:p14="http://schemas.microsoft.com/office/powerpoint/2010/main" val="3620453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C2A5F3F2-F6F9-4F6B-8535-B9B10B9017AF}"/>
              </a:ext>
            </a:extLst>
          </p:cNvPr>
          <p:cNvSpPr>
            <a:spLocks noGrp="1" noRot="1" noChangeAspect="1" noChangeArrowheads="1" noTextEdit="1"/>
          </p:cNvSpPr>
          <p:nvPr>
            <p:ph type="sldImg"/>
          </p:nvPr>
        </p:nvSpPr>
        <p:spPr>
          <a:xfrm>
            <a:off x="1150938" y="692150"/>
            <a:ext cx="4556125" cy="3416300"/>
          </a:xfrm>
          <a:ln/>
        </p:spPr>
      </p:sp>
      <p:sp>
        <p:nvSpPr>
          <p:cNvPr id="153603" name="Rectangle 3">
            <a:extLst>
              <a:ext uri="{FF2B5EF4-FFF2-40B4-BE49-F238E27FC236}">
                <a16:creationId xmlns:a16="http://schemas.microsoft.com/office/drawing/2014/main" id="{33CF583C-6AB0-4474-A097-1731DE047181}"/>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endParaRPr lang="en-US" altLang="en-US"/>
          </a:p>
        </p:txBody>
      </p:sp>
    </p:spTree>
    <p:extLst>
      <p:ext uri="{BB962C8B-B14F-4D97-AF65-F5344CB8AC3E}">
        <p14:creationId xmlns:p14="http://schemas.microsoft.com/office/powerpoint/2010/main" val="1743078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154AF764-CA35-4BEA-9A2E-C6D5825D48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21DED990-55CE-42D7-8B20-A99D902C148F}" type="slidenum">
              <a:rPr lang="en-US" altLang="en-US">
                <a:latin typeface="Times" panose="02020603050405020304" pitchFamily="18" charset="0"/>
              </a:rPr>
              <a:pPr eaLnBrk="1" hangingPunct="1">
                <a:spcBef>
                  <a:spcPct val="0"/>
                </a:spcBef>
              </a:pPr>
              <a:t>26</a:t>
            </a:fld>
            <a:endParaRPr lang="en-US" altLang="en-US">
              <a:latin typeface="Times" panose="02020603050405020304" pitchFamily="18" charset="0"/>
            </a:endParaRPr>
          </a:p>
        </p:txBody>
      </p:sp>
      <p:sp>
        <p:nvSpPr>
          <p:cNvPr id="155651" name="Rectangle 2">
            <a:extLst>
              <a:ext uri="{FF2B5EF4-FFF2-40B4-BE49-F238E27FC236}">
                <a16:creationId xmlns:a16="http://schemas.microsoft.com/office/drawing/2014/main" id="{3DA66914-4F83-4636-B532-BB820EA8F3E1}"/>
              </a:ext>
            </a:extLst>
          </p:cNvPr>
          <p:cNvSpPr>
            <a:spLocks noGrp="1" noRot="1" noChangeAspect="1" noChangeArrowheads="1" noTextEdit="1"/>
          </p:cNvSpPr>
          <p:nvPr>
            <p:ph type="sldImg"/>
          </p:nvPr>
        </p:nvSpPr>
        <p:spPr>
          <a:ln/>
        </p:spPr>
      </p:sp>
      <p:sp>
        <p:nvSpPr>
          <p:cNvPr id="155652" name="Rectangle 3">
            <a:extLst>
              <a:ext uri="{FF2B5EF4-FFF2-40B4-BE49-F238E27FC236}">
                <a16:creationId xmlns:a16="http://schemas.microsoft.com/office/drawing/2014/main" id="{083C9539-FFFB-4CD8-9662-3183F08E4F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377810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02CA1752-91B0-489D-A0B0-A28D73A15C10}"/>
              </a:ext>
            </a:extLst>
          </p:cNvPr>
          <p:cNvSpPr>
            <a:spLocks noGrp="1" noRot="1" noChangeAspect="1" noTextEdit="1"/>
          </p:cNvSpPr>
          <p:nvPr>
            <p:ph type="sldImg"/>
          </p:nvPr>
        </p:nvSpPr>
        <p:spPr>
          <a:ln/>
        </p:spPr>
      </p:sp>
      <p:sp>
        <p:nvSpPr>
          <p:cNvPr id="156675" name="Notes Placeholder 2">
            <a:extLst>
              <a:ext uri="{FF2B5EF4-FFF2-40B4-BE49-F238E27FC236}">
                <a16:creationId xmlns:a16="http://schemas.microsoft.com/office/drawing/2014/main" id="{6E36302D-204B-46B1-90D9-DD66432A72D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56676" name="Slide Number Placeholder 3">
            <a:extLst>
              <a:ext uri="{FF2B5EF4-FFF2-40B4-BE49-F238E27FC236}">
                <a16:creationId xmlns:a16="http://schemas.microsoft.com/office/drawing/2014/main" id="{F607B172-A116-42E9-B9E5-CE17C5FD31F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0246028A-174A-49B1-94F8-E2A6EC76B187}" type="slidenum">
              <a:rPr lang="en-US" altLang="en-US">
                <a:latin typeface="Times" panose="02020603050405020304" pitchFamily="18" charset="0"/>
              </a:rPr>
              <a:pPr eaLnBrk="1" hangingPunct="1">
                <a:spcBef>
                  <a:spcPct val="0"/>
                </a:spcBef>
              </a:pPr>
              <a:t>27</a:t>
            </a:fld>
            <a:endParaRPr lang="en-US" altLang="en-US">
              <a:latin typeface="Times" panose="02020603050405020304" pitchFamily="18" charset="0"/>
            </a:endParaRPr>
          </a:p>
        </p:txBody>
      </p:sp>
    </p:spTree>
    <p:extLst>
      <p:ext uri="{BB962C8B-B14F-4D97-AF65-F5344CB8AC3E}">
        <p14:creationId xmlns:p14="http://schemas.microsoft.com/office/powerpoint/2010/main" val="3747226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42CE267B-DECB-431E-B882-7F503713D614}"/>
              </a:ext>
            </a:extLst>
          </p:cNvPr>
          <p:cNvSpPr>
            <a:spLocks noGrp="1" noRot="1" noChangeAspect="1" noTextEdit="1"/>
          </p:cNvSpPr>
          <p:nvPr>
            <p:ph type="sldImg"/>
          </p:nvPr>
        </p:nvSpPr>
        <p:spPr>
          <a:ln/>
        </p:spPr>
      </p:sp>
      <p:sp>
        <p:nvSpPr>
          <p:cNvPr id="157699" name="Notes Placeholder 2">
            <a:extLst>
              <a:ext uri="{FF2B5EF4-FFF2-40B4-BE49-F238E27FC236}">
                <a16:creationId xmlns:a16="http://schemas.microsoft.com/office/drawing/2014/main" id="{688568CB-3611-4C46-872D-A6647649C86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57700" name="Slide Number Placeholder 3">
            <a:extLst>
              <a:ext uri="{FF2B5EF4-FFF2-40B4-BE49-F238E27FC236}">
                <a16:creationId xmlns:a16="http://schemas.microsoft.com/office/drawing/2014/main" id="{A86F8E8A-9658-4CD7-B8FE-1D703B14A5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7C9238CF-D50A-4D89-AE0F-3E1113BBDB0E}" type="slidenum">
              <a:rPr lang="en-US" altLang="en-US">
                <a:latin typeface="Times" panose="02020603050405020304" pitchFamily="18" charset="0"/>
              </a:rPr>
              <a:pPr eaLnBrk="1" hangingPunct="1">
                <a:spcBef>
                  <a:spcPct val="0"/>
                </a:spcBef>
              </a:pPr>
              <a:t>28</a:t>
            </a:fld>
            <a:endParaRPr lang="en-US" altLang="en-US">
              <a:latin typeface="Times" panose="02020603050405020304" pitchFamily="18" charset="0"/>
            </a:endParaRPr>
          </a:p>
        </p:txBody>
      </p:sp>
    </p:spTree>
    <p:extLst>
      <p:ext uri="{BB962C8B-B14F-4D97-AF65-F5344CB8AC3E}">
        <p14:creationId xmlns:p14="http://schemas.microsoft.com/office/powerpoint/2010/main" val="1849237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42E7EE6-D3B4-42FC-A138-CD09C85CF33A}" type="slidenum">
              <a:rPr lang="en-US" altLang="en-US"/>
              <a:pPr>
                <a:defRPr/>
              </a:pPr>
              <a:t>‹#›</a:t>
            </a:fld>
            <a:endParaRPr lang="en-US" altLang="en-US"/>
          </a:p>
        </p:txBody>
      </p:sp>
    </p:spTree>
    <p:extLst>
      <p:ext uri="{BB962C8B-B14F-4D97-AF65-F5344CB8AC3E}">
        <p14:creationId xmlns:p14="http://schemas.microsoft.com/office/powerpoint/2010/main" val="3211665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237E9E2-A3F1-4EB7-887F-4E7B6D3E29CF}" type="slidenum">
              <a:rPr lang="en-US" altLang="en-US"/>
              <a:pPr>
                <a:defRPr/>
              </a:pPr>
              <a:t>‹#›</a:t>
            </a:fld>
            <a:endParaRPr lang="en-US" altLang="en-US"/>
          </a:p>
        </p:txBody>
      </p:sp>
    </p:spTree>
    <p:extLst>
      <p:ext uri="{BB962C8B-B14F-4D97-AF65-F5344CB8AC3E}">
        <p14:creationId xmlns:p14="http://schemas.microsoft.com/office/powerpoint/2010/main" val="2099011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349B8-34FE-4982-8D12-DD8E7E3B7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03310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2A1E8-06BA-44AD-BFC2-DBFF21770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3358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671A86-C28B-4189-9238-25F91D661C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67353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D8E1ED-8E99-4AD7-8C96-4FC966DFE9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22960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EF71F-F800-4152-BA8E-B1497AA456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09026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D24E59-1DB2-4682-AF95-9036AC341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95995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A68E1A-0FE8-4249-AB94-62884DA2F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71036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30DF36-F150-4DFA-AF94-0F30062732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7082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0A1BC-4E5B-4909-9048-DAEDE35B3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0186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BB19EE-A7D7-41F5-ADFA-444C57EA4D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326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4CAECAA-D3E9-414F-8BDB-660AEFDBCF03}" type="slidenum">
              <a:rPr lang="en-US" altLang="en-US"/>
              <a:pPr>
                <a:defRPr/>
              </a:pPr>
              <a:t>‹#›</a:t>
            </a:fld>
            <a:endParaRPr lang="en-US" altLang="en-US"/>
          </a:p>
        </p:txBody>
      </p:sp>
    </p:spTree>
    <p:extLst>
      <p:ext uri="{BB962C8B-B14F-4D97-AF65-F5344CB8AC3E}">
        <p14:creationId xmlns:p14="http://schemas.microsoft.com/office/powerpoint/2010/main" val="28529281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12F60-2E52-4F4E-90DB-B6335FB0CE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58043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A366DD-E6C5-4AA7-BAA8-0A29A074E7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60307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349B8-34FE-4982-8D12-DD8E7E3B7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80457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2A1E8-06BA-44AD-BFC2-DBFF21770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9379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671A86-C28B-4189-9238-25F91D661C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49208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D8E1ED-8E99-4AD7-8C96-4FC966DFE9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95009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EF71F-F800-4152-BA8E-B1497AA456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47902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D24E59-1DB2-4682-AF95-9036AC341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37601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A68E1A-0FE8-4249-AB94-62884DA2F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43333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30DF36-F150-4DFA-AF94-0F30062732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51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2B6C57C-4991-4FEE-8409-7716E971905B}" type="slidenum">
              <a:rPr lang="en-US" altLang="en-US"/>
              <a:pPr>
                <a:defRPr/>
              </a:pPr>
              <a:t>‹#›</a:t>
            </a:fld>
            <a:endParaRPr lang="en-US" altLang="en-US"/>
          </a:p>
        </p:txBody>
      </p:sp>
    </p:spTree>
    <p:extLst>
      <p:ext uri="{BB962C8B-B14F-4D97-AF65-F5344CB8AC3E}">
        <p14:creationId xmlns:p14="http://schemas.microsoft.com/office/powerpoint/2010/main" val="38570460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0A1BC-4E5B-4909-9048-DAEDE35B3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2746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BB19EE-A7D7-41F5-ADFA-444C57EA4D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76512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12F60-2E52-4F4E-90DB-B6335FB0CE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12579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A366DD-E6C5-4AA7-BAA8-0A29A074E7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94959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349B8-34FE-4982-8D12-DD8E7E3B7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37687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2A1E8-06BA-44AD-BFC2-DBFF21770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43512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671A86-C28B-4189-9238-25F91D661C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633195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D8E1ED-8E99-4AD7-8C96-4FC966DFE9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37207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EF71F-F800-4152-BA8E-B1497AA456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47940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D24E59-1DB2-4682-AF95-9036AC341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528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0277647"/>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A68E1A-0FE8-4249-AB94-62884DA2F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89280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30DF36-F150-4DFA-AF94-0F30062732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79976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0A1BC-4E5B-4909-9048-DAEDE35B3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74366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BB19EE-A7D7-41F5-ADFA-444C57EA4D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908072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12F60-2E52-4F4E-90DB-B6335FB0CE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36383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A366DD-E6C5-4AA7-BAA8-0A29A074E7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0602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349B8-34FE-4982-8D12-DD8E7E3B7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665988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2A1E8-06BA-44AD-BFC2-DBFF21770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46767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671A86-C28B-4189-9238-25F91D661C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1761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D8E1ED-8E99-4AD7-8C96-4FC966DFE9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428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9176675"/>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EF71F-F800-4152-BA8E-B1497AA456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95743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D24E59-1DB2-4682-AF95-9036AC341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80396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A68E1A-0FE8-4249-AB94-62884DA2F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6967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30DF36-F150-4DFA-AF94-0F30062732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45113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0A1BC-4E5B-4909-9048-DAEDE35B3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033338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BB19EE-A7D7-41F5-ADFA-444C57EA4D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61209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12F60-2E52-4F4E-90DB-B6335FB0CE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231009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A366DD-E6C5-4AA7-BAA8-0A29A074E7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19762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349B8-34FE-4982-8D12-DD8E7E3B7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59588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2A1E8-06BA-44AD-BFC2-DBFF21770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5900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A366DD-E6C5-4AA7-BAA8-0A29A074E7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857092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671A86-C28B-4189-9238-25F91D661C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33566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D8E1ED-8E99-4AD7-8C96-4FC966DFE9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86789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EF71F-F800-4152-BA8E-B1497AA456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70554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D24E59-1DB2-4682-AF95-9036AC341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90971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A68E1A-0FE8-4249-AB94-62884DA2F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26652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30DF36-F150-4DFA-AF94-0F30062732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17775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0A1BC-4E5B-4909-9048-DAEDE35B3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65724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BB19EE-A7D7-41F5-ADFA-444C57EA4D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37322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12F60-2E52-4F4E-90DB-B6335FB0CE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07775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A4D87D-2C27-459D-8D36-17D0ADD8B4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858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349B8-34FE-4982-8D12-DD8E7E3B7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52873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47462-87C8-4446-ABDF-C22DB72A1F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40198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E2BA16-7DEA-4CFA-88D3-0C0B8B75F2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66757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78A309-6F30-4C6D-88A5-C1786F690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69632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E24436-C36E-4EDE-82D0-25FE5D3F3C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209613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8445E80-B68D-4208-9E65-02ACFD8AB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956678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5999662-7A50-4721-85D3-73AFA4ACE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1452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ACE451-F1C3-4A0B-9A81-DEDFCCD20B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691817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559E17-C5FF-476A-B50C-272E18CDA1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970894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B4341-0012-4BE0-8730-2FC1CE0059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97851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4542F1-9752-4FFD-A0AF-DAAB4EE83E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3224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2A1E8-06BA-44AD-BFC2-DBFF21770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590019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4FE827-6943-454B-B107-3E18D4214B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333279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A4D87D-2C27-459D-8D36-17D0ADD8B4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40394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47462-87C8-4446-ABDF-C22DB72A1F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043728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E2BA16-7DEA-4CFA-88D3-0C0B8B75F2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843536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78A309-6F30-4C6D-88A5-C1786F690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5731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E24436-C36E-4EDE-82D0-25FE5D3F3C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22221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8445E80-B68D-4208-9E65-02ACFD8AB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723019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5999662-7A50-4721-85D3-73AFA4ACE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917987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ACE451-F1C3-4A0B-9A81-DEDFCCD20B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770081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559E17-C5FF-476A-B50C-272E18CDA1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3769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671A86-C28B-4189-9238-25F91D661C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192129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B4341-0012-4BE0-8730-2FC1CE0059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54568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4542F1-9752-4FFD-A0AF-DAAB4EE83E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555724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4FE827-6943-454B-B107-3E18D4214B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577618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8C4119-BCF3-49BF-B1C1-42F7F1D59D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622349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CA9432-32FD-4733-89FC-1D5CD850E1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513904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51F81A-16A2-460B-B45F-CF914777E4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87641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3AAB07-89BA-41C7-A93F-5BF66E6E0F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697795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D32E65F-60C8-4A7F-A876-F97188596E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966172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9F32FC1-7F54-41EA-8D3E-9C16B9D123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82303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24EB95-2617-4A7C-92AB-0F79B09703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1874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D8E1ED-8E99-4AD7-8C96-4FC966DFE9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857390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C83F9A-33D4-4327-866D-D9E4BFA281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37731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B06ED-C01C-4CD8-8BE2-4D3157292B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99416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5FA9BA-D67E-4AC9-BA78-CA6F950F5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058450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69B250-6860-45FE-90AB-3B7CF47437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240257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DE7A0E-FEDB-43F2-A505-DE141CDF8E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940265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8481212"/>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8C4119-BCF3-49BF-B1C1-42F7F1D59D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66930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CA9432-32FD-4733-89FC-1D5CD850E1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780385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51F81A-16A2-460B-B45F-CF914777E4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77934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3AAB07-89BA-41C7-A93F-5BF66E6E0F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6627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99EEEF5-4691-42E4-A2E7-D2FA67145366}" type="slidenum">
              <a:rPr lang="en-US" altLang="en-US"/>
              <a:pPr>
                <a:defRPr/>
              </a:pPr>
              <a:t>‹#›</a:t>
            </a:fld>
            <a:endParaRPr lang="en-US" altLang="en-US"/>
          </a:p>
        </p:txBody>
      </p:sp>
    </p:spTree>
    <p:extLst>
      <p:ext uri="{BB962C8B-B14F-4D97-AF65-F5344CB8AC3E}">
        <p14:creationId xmlns:p14="http://schemas.microsoft.com/office/powerpoint/2010/main" val="31228602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EF71F-F800-4152-BA8E-B1497AA456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9006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D32E65F-60C8-4A7F-A876-F97188596E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941222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9F32FC1-7F54-41EA-8D3E-9C16B9D123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359820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24EB95-2617-4A7C-92AB-0F79B09703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424249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C83F9A-33D4-4327-866D-D9E4BFA281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43557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B06ED-C01C-4CD8-8BE2-4D3157292B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935144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5FA9BA-D67E-4AC9-BA78-CA6F950F5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85810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69B250-6860-45FE-90AB-3B7CF47437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532727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DE7A0E-FEDB-43F2-A505-DE141CDF8E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246406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3018676"/>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8C4119-BCF3-49BF-B1C1-42F7F1D59D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5631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D24E59-1DB2-4682-AF95-9036AC341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790244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CA9432-32FD-4733-89FC-1D5CD850E1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16562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51F81A-16A2-460B-B45F-CF914777E4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94349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3AAB07-89BA-41C7-A93F-5BF66E6E0F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18654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D32E65F-60C8-4A7F-A876-F97188596E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574073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9F32FC1-7F54-41EA-8D3E-9C16B9D123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385103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24EB95-2617-4A7C-92AB-0F79B09703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917461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C83F9A-33D4-4327-866D-D9E4BFA281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117462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B06ED-C01C-4CD8-8BE2-4D3157292B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722294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5FA9BA-D67E-4AC9-BA78-CA6F950F5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552840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69B250-6860-45FE-90AB-3B7CF47437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4685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A68E1A-0FE8-4249-AB94-62884DA2F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836659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DE7A0E-FEDB-43F2-A505-DE141CDF8E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532375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6196455"/>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8C4119-BCF3-49BF-B1C1-42F7F1D59D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850553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CA9432-32FD-4733-89FC-1D5CD850E1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267718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51F81A-16A2-460B-B45F-CF914777E4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912046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3AAB07-89BA-41C7-A93F-5BF66E6E0F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55723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D32E65F-60C8-4A7F-A876-F97188596E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85302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9F32FC1-7F54-41EA-8D3E-9C16B9D123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773905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24EB95-2617-4A7C-92AB-0F79B09703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151782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C83F9A-33D4-4327-866D-D9E4BFA281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7507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30DF36-F150-4DFA-AF94-0F30062732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181354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B06ED-C01C-4CD8-8BE2-4D3157292B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133339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5FA9BA-D67E-4AC9-BA78-CA6F950F5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80411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69B250-6860-45FE-90AB-3B7CF47437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362346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DE7A0E-FEDB-43F2-A505-DE141CDF8E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851005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188641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0A1BC-4E5B-4909-9048-DAEDE35B3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62524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BB19EE-A7D7-41F5-ADFA-444C57EA4D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6139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12F60-2E52-4F4E-90DB-B6335FB0CE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29668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A366DD-E6C5-4AA7-BAA8-0A29A074E7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6814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349B8-34FE-4982-8D12-DD8E7E3B7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9508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2A1E8-06BA-44AD-BFC2-DBFF21770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4450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FDF4274-6C50-4F3A-A565-6963211F66EF}" type="slidenum">
              <a:rPr lang="en-US" altLang="en-US"/>
              <a:pPr>
                <a:defRPr/>
              </a:pPr>
              <a:t>‹#›</a:t>
            </a:fld>
            <a:endParaRPr lang="en-US" altLang="en-US"/>
          </a:p>
        </p:txBody>
      </p:sp>
    </p:spTree>
    <p:extLst>
      <p:ext uri="{BB962C8B-B14F-4D97-AF65-F5344CB8AC3E}">
        <p14:creationId xmlns:p14="http://schemas.microsoft.com/office/powerpoint/2010/main" val="20926623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671A86-C28B-4189-9238-25F91D661C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6454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D8E1ED-8E99-4AD7-8C96-4FC966DFE9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84743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EF71F-F800-4152-BA8E-B1497AA456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228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D24E59-1DB2-4682-AF95-9036AC341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64206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A68E1A-0FE8-4249-AB94-62884DA2F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00182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30DF36-F150-4DFA-AF94-0F30062732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16221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0A1BC-4E5B-4909-9048-DAEDE35B3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1631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BB19EE-A7D7-41F5-ADFA-444C57EA4D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8142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12F60-2E52-4F4E-90DB-B6335FB0CE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36324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A366DD-E6C5-4AA7-BAA8-0A29A074E7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6453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451ABCB-BDDB-4B39-8E85-EBACFE38205B}" type="slidenum">
              <a:rPr lang="en-US" altLang="en-US"/>
              <a:pPr>
                <a:defRPr/>
              </a:pPr>
              <a:t>‹#›</a:t>
            </a:fld>
            <a:endParaRPr lang="en-US" altLang="en-US"/>
          </a:p>
        </p:txBody>
      </p:sp>
    </p:spTree>
    <p:extLst>
      <p:ext uri="{BB962C8B-B14F-4D97-AF65-F5344CB8AC3E}">
        <p14:creationId xmlns:p14="http://schemas.microsoft.com/office/powerpoint/2010/main" val="5980161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349B8-34FE-4982-8D12-DD8E7E3B7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41701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2A1E8-06BA-44AD-BFC2-DBFF21770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64427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671A86-C28B-4189-9238-25F91D661C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85970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D8E1ED-8E99-4AD7-8C96-4FC966DFE9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92973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EF71F-F800-4152-BA8E-B1497AA456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98570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D24E59-1DB2-4682-AF95-9036AC341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7039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A68E1A-0FE8-4249-AB94-62884DA2F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863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30DF36-F150-4DFA-AF94-0F30062732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97251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0A1BC-4E5B-4909-9048-DAEDE35B3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64201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BB19EE-A7D7-41F5-ADFA-444C57EA4D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536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6BFFED90-9433-4229-9100-E718D8066C86}" type="slidenum">
              <a:rPr lang="en-US" altLang="en-US"/>
              <a:pPr>
                <a:defRPr/>
              </a:pPr>
              <a:t>‹#›</a:t>
            </a:fld>
            <a:endParaRPr lang="en-US" altLang="en-US"/>
          </a:p>
        </p:txBody>
      </p:sp>
    </p:spTree>
    <p:extLst>
      <p:ext uri="{BB962C8B-B14F-4D97-AF65-F5344CB8AC3E}">
        <p14:creationId xmlns:p14="http://schemas.microsoft.com/office/powerpoint/2010/main" val="15806649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12F60-2E52-4F4E-90DB-B6335FB0CE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90043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A366DD-E6C5-4AA7-BAA8-0A29A074E7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05725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349B8-34FE-4982-8D12-DD8E7E3B7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6734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2A1E8-06BA-44AD-BFC2-DBFF21770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0492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671A86-C28B-4189-9238-25F91D661C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6546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D8E1ED-8E99-4AD7-8C96-4FC966DFE9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46806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EF71F-F800-4152-BA8E-B1497AA456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94784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D24E59-1DB2-4682-AF95-9036AC341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52053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A68E1A-0FE8-4249-AB94-62884DA2F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89057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30DF36-F150-4DFA-AF94-0F30062732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551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CDC4189D-4509-43A3-9C40-7BC95493423B}" type="slidenum">
              <a:rPr lang="en-US" altLang="en-US"/>
              <a:pPr>
                <a:defRPr/>
              </a:pPr>
              <a:t>‹#›</a:t>
            </a:fld>
            <a:endParaRPr lang="en-US" altLang="en-US"/>
          </a:p>
        </p:txBody>
      </p:sp>
    </p:spTree>
    <p:extLst>
      <p:ext uri="{BB962C8B-B14F-4D97-AF65-F5344CB8AC3E}">
        <p14:creationId xmlns:p14="http://schemas.microsoft.com/office/powerpoint/2010/main" val="23619906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0A1BC-4E5B-4909-9048-DAEDE35B3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69440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BB19EE-A7D7-41F5-ADFA-444C57EA4D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39282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12F60-2E52-4F4E-90DB-B6335FB0CE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26731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A366DD-E6C5-4AA7-BAA8-0A29A074E7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22511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349B8-34FE-4982-8D12-DD8E7E3B7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0715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2A1E8-06BA-44AD-BFC2-DBFF21770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19511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671A86-C28B-4189-9238-25F91D661C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20001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D8E1ED-8E99-4AD7-8C96-4FC966DFE9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01314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EF71F-F800-4152-BA8E-B1497AA456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26113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D24E59-1DB2-4682-AF95-9036AC341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9996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D7B1181B-8317-403B-8A0D-E3385CCD2722}" type="slidenum">
              <a:rPr lang="en-US" altLang="en-US"/>
              <a:pPr>
                <a:defRPr/>
              </a:pPr>
              <a:t>‹#›</a:t>
            </a:fld>
            <a:endParaRPr lang="en-US" altLang="en-US"/>
          </a:p>
        </p:txBody>
      </p:sp>
    </p:spTree>
    <p:extLst>
      <p:ext uri="{BB962C8B-B14F-4D97-AF65-F5344CB8AC3E}">
        <p14:creationId xmlns:p14="http://schemas.microsoft.com/office/powerpoint/2010/main" val="15959320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A68E1A-0FE8-4249-AB94-62884DA2F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69696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30DF36-F150-4DFA-AF94-0F30062732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93054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0A1BC-4E5B-4909-9048-DAEDE35B3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79699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BB19EE-A7D7-41F5-ADFA-444C57EA4D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38766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12F60-2E52-4F4E-90DB-B6335FB0CE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29519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A366DD-E6C5-4AA7-BAA8-0A29A074E7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0155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349B8-34FE-4982-8D12-DD8E7E3B7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91069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2A1E8-06BA-44AD-BFC2-DBFF21770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6786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671A86-C28B-4189-9238-25F91D661C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23258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D8E1ED-8E99-4AD7-8C96-4FC966DFE9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579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3472D01-91CD-4239-A806-94AFD5A82245}" type="slidenum">
              <a:rPr lang="en-US" altLang="en-US"/>
              <a:pPr>
                <a:defRPr/>
              </a:pPr>
              <a:t>‹#›</a:t>
            </a:fld>
            <a:endParaRPr lang="en-US" altLang="en-US"/>
          </a:p>
        </p:txBody>
      </p:sp>
    </p:spTree>
    <p:extLst>
      <p:ext uri="{BB962C8B-B14F-4D97-AF65-F5344CB8AC3E}">
        <p14:creationId xmlns:p14="http://schemas.microsoft.com/office/powerpoint/2010/main" val="19552219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EF71F-F800-4152-BA8E-B1497AA456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00551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D24E59-1DB2-4682-AF95-9036AC341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86843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A68E1A-0FE8-4249-AB94-62884DA2F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5868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30DF36-F150-4DFA-AF94-0F30062732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11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0A1BC-4E5B-4909-9048-DAEDE35B3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23019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BB19EE-A7D7-41F5-ADFA-444C57EA4D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48359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12F60-2E52-4F4E-90DB-B6335FB0CE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47652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A366DD-E6C5-4AA7-BAA8-0A29A074E7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14129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349B8-34FE-4982-8D12-DD8E7E3B7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09480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D2A1E8-06BA-44AD-BFC2-DBFF21770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8864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5143842-59EB-4616-8B62-64CE2F6A3E16}" type="slidenum">
              <a:rPr lang="en-US" altLang="en-US"/>
              <a:pPr>
                <a:defRPr/>
              </a:pPr>
              <a:t>‹#›</a:t>
            </a:fld>
            <a:endParaRPr lang="en-US" altLang="en-US"/>
          </a:p>
        </p:txBody>
      </p:sp>
    </p:spTree>
    <p:extLst>
      <p:ext uri="{BB962C8B-B14F-4D97-AF65-F5344CB8AC3E}">
        <p14:creationId xmlns:p14="http://schemas.microsoft.com/office/powerpoint/2010/main" val="95556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671A86-C28B-4189-9238-25F91D661C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49552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D8E1ED-8E99-4AD7-8C96-4FC966DFE9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02227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EF71F-F800-4152-BA8E-B1497AA456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00837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D24E59-1DB2-4682-AF95-9036AC341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11040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A68E1A-0FE8-4249-AB94-62884DA2F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70989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30DF36-F150-4DFA-AF94-0F30062732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21961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0A1BC-4E5B-4909-9048-DAEDE35B3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41593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BB19EE-A7D7-41F5-ADFA-444C57EA4D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50735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712F60-2E52-4F4E-90DB-B6335FB0CE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76949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A366DD-E6C5-4AA7-BAA8-0A29A074E7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4457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0.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1.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3.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4.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heme" Target="../theme/theme15.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8.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9.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5B6C4905-5294-439F-9EF5-191E9322F76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911" r:id="rId13"/>
    <p:sldLayoutId id="214748391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140301E0-2083-4D81-B23F-5F4CC6491D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501814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140301E0-2083-4D81-B23F-5F4CC6491D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66705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140301E0-2083-4D81-B23F-5F4CC6491D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0008308"/>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140301E0-2083-4D81-B23F-5F4CC6491D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155927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8B624A21-068C-4D0B-8572-875837AF3B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3787439"/>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8B624A21-068C-4D0B-8572-875837AF3B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4199307"/>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921B9EC5-527A-4C86-B578-1AA2739863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530667"/>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Lst>
  <p:txStyles>
    <p:titleStyle>
      <a:lvl1pPr algn="ctr" rtl="0" eaLnBrk="0" fontAlgn="base" hangingPunct="0">
        <a:spcBef>
          <a:spcPct val="0"/>
        </a:spcBef>
        <a:spcAft>
          <a:spcPct val="0"/>
        </a:spcAft>
        <a:defRPr sz="4400">
          <a:solidFill>
            <a:schemeClr val="tx2"/>
          </a:solidFill>
          <a:latin typeface="Comic Sans MS" pitchFamily="66" charset="0"/>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Comic Sans MS" pitchFamily="66"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omic Sans MS" pitchFamily="66" charset="0"/>
        </a:defRPr>
      </a:lvl2pPr>
      <a:lvl3pPr marL="1143000" indent="-228600" algn="l" rtl="0" eaLnBrk="0" fontAlgn="base" hangingPunct="0">
        <a:spcBef>
          <a:spcPct val="20000"/>
        </a:spcBef>
        <a:spcAft>
          <a:spcPct val="0"/>
        </a:spcAft>
        <a:buChar char="•"/>
        <a:defRPr sz="2400">
          <a:solidFill>
            <a:schemeClr val="tx1"/>
          </a:solidFill>
          <a:latin typeface="Comic Sans MS" pitchFamily="66" charset="0"/>
        </a:defRPr>
      </a:lvl3pPr>
      <a:lvl4pPr marL="1600200" indent="-228600" algn="l" rtl="0" eaLnBrk="0" fontAlgn="base" hangingPunct="0">
        <a:spcBef>
          <a:spcPct val="20000"/>
        </a:spcBef>
        <a:spcAft>
          <a:spcPct val="0"/>
        </a:spcAft>
        <a:buChar char="–"/>
        <a:defRPr sz="2000">
          <a:solidFill>
            <a:schemeClr val="tx1"/>
          </a:solidFill>
          <a:latin typeface="Comic Sans MS" pitchFamily="66" charset="0"/>
        </a:defRPr>
      </a:lvl4pPr>
      <a:lvl5pPr marL="2057400" indent="-228600" algn="l" rtl="0" eaLnBrk="0" fontAlgn="base" hangingPunct="0">
        <a:spcBef>
          <a:spcPct val="20000"/>
        </a:spcBef>
        <a:spcAft>
          <a:spcPct val="0"/>
        </a:spcAft>
        <a:buChar char="»"/>
        <a:defRPr sz="2000">
          <a:solidFill>
            <a:schemeClr val="tx1"/>
          </a:solidFill>
          <a:latin typeface="Comic Sans MS" pitchFamily="66"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921B9EC5-527A-4C86-B578-1AA2739863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988839"/>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Lst>
  <p:txStyles>
    <p:titleStyle>
      <a:lvl1pPr algn="ctr" rtl="0" eaLnBrk="0" fontAlgn="base" hangingPunct="0">
        <a:spcBef>
          <a:spcPct val="0"/>
        </a:spcBef>
        <a:spcAft>
          <a:spcPct val="0"/>
        </a:spcAft>
        <a:defRPr sz="4400">
          <a:solidFill>
            <a:schemeClr val="tx2"/>
          </a:solidFill>
          <a:latin typeface="Comic Sans MS" pitchFamily="66" charset="0"/>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Comic Sans MS" pitchFamily="66"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omic Sans MS" pitchFamily="66" charset="0"/>
        </a:defRPr>
      </a:lvl2pPr>
      <a:lvl3pPr marL="1143000" indent="-228600" algn="l" rtl="0" eaLnBrk="0" fontAlgn="base" hangingPunct="0">
        <a:spcBef>
          <a:spcPct val="20000"/>
        </a:spcBef>
        <a:spcAft>
          <a:spcPct val="0"/>
        </a:spcAft>
        <a:buChar char="•"/>
        <a:defRPr sz="2400">
          <a:solidFill>
            <a:schemeClr val="tx1"/>
          </a:solidFill>
          <a:latin typeface="Comic Sans MS" pitchFamily="66" charset="0"/>
        </a:defRPr>
      </a:lvl3pPr>
      <a:lvl4pPr marL="1600200" indent="-228600" algn="l" rtl="0" eaLnBrk="0" fontAlgn="base" hangingPunct="0">
        <a:spcBef>
          <a:spcPct val="20000"/>
        </a:spcBef>
        <a:spcAft>
          <a:spcPct val="0"/>
        </a:spcAft>
        <a:buChar char="–"/>
        <a:defRPr sz="2000">
          <a:solidFill>
            <a:schemeClr val="tx1"/>
          </a:solidFill>
          <a:latin typeface="Comic Sans MS" pitchFamily="66" charset="0"/>
        </a:defRPr>
      </a:lvl4pPr>
      <a:lvl5pPr marL="2057400" indent="-228600" algn="l" rtl="0" eaLnBrk="0" fontAlgn="base" hangingPunct="0">
        <a:spcBef>
          <a:spcPct val="20000"/>
        </a:spcBef>
        <a:spcAft>
          <a:spcPct val="0"/>
        </a:spcAft>
        <a:buChar char="»"/>
        <a:defRPr sz="2000">
          <a:solidFill>
            <a:schemeClr val="tx1"/>
          </a:solidFill>
          <a:latin typeface="Comic Sans MS" pitchFamily="66"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921B9EC5-527A-4C86-B578-1AA2739863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0704969"/>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Lst>
  <p:txStyles>
    <p:titleStyle>
      <a:lvl1pPr algn="ctr" rtl="0" eaLnBrk="0" fontAlgn="base" hangingPunct="0">
        <a:spcBef>
          <a:spcPct val="0"/>
        </a:spcBef>
        <a:spcAft>
          <a:spcPct val="0"/>
        </a:spcAft>
        <a:defRPr sz="4400">
          <a:solidFill>
            <a:schemeClr val="tx2"/>
          </a:solidFill>
          <a:latin typeface="Comic Sans MS" pitchFamily="66" charset="0"/>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Comic Sans MS" pitchFamily="66"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omic Sans MS" pitchFamily="66" charset="0"/>
        </a:defRPr>
      </a:lvl2pPr>
      <a:lvl3pPr marL="1143000" indent="-228600" algn="l" rtl="0" eaLnBrk="0" fontAlgn="base" hangingPunct="0">
        <a:spcBef>
          <a:spcPct val="20000"/>
        </a:spcBef>
        <a:spcAft>
          <a:spcPct val="0"/>
        </a:spcAft>
        <a:buChar char="•"/>
        <a:defRPr sz="2400">
          <a:solidFill>
            <a:schemeClr val="tx1"/>
          </a:solidFill>
          <a:latin typeface="Comic Sans MS" pitchFamily="66" charset="0"/>
        </a:defRPr>
      </a:lvl3pPr>
      <a:lvl4pPr marL="1600200" indent="-228600" algn="l" rtl="0" eaLnBrk="0" fontAlgn="base" hangingPunct="0">
        <a:spcBef>
          <a:spcPct val="20000"/>
        </a:spcBef>
        <a:spcAft>
          <a:spcPct val="0"/>
        </a:spcAft>
        <a:buChar char="–"/>
        <a:defRPr sz="2000">
          <a:solidFill>
            <a:schemeClr val="tx1"/>
          </a:solidFill>
          <a:latin typeface="Comic Sans MS" pitchFamily="66" charset="0"/>
        </a:defRPr>
      </a:lvl4pPr>
      <a:lvl5pPr marL="2057400" indent="-228600" algn="l" rtl="0" eaLnBrk="0" fontAlgn="base" hangingPunct="0">
        <a:spcBef>
          <a:spcPct val="20000"/>
        </a:spcBef>
        <a:spcAft>
          <a:spcPct val="0"/>
        </a:spcAft>
        <a:buChar char="»"/>
        <a:defRPr sz="2000">
          <a:solidFill>
            <a:schemeClr val="tx1"/>
          </a:solidFill>
          <a:latin typeface="Comic Sans MS" pitchFamily="66"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921B9EC5-527A-4C86-B578-1AA2739863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6317513"/>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Lst>
  <p:txStyles>
    <p:titleStyle>
      <a:lvl1pPr algn="ctr" rtl="0" eaLnBrk="0" fontAlgn="base" hangingPunct="0">
        <a:spcBef>
          <a:spcPct val="0"/>
        </a:spcBef>
        <a:spcAft>
          <a:spcPct val="0"/>
        </a:spcAft>
        <a:defRPr sz="4400">
          <a:solidFill>
            <a:schemeClr val="tx2"/>
          </a:solidFill>
          <a:latin typeface="Comic Sans MS" pitchFamily="66" charset="0"/>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Comic Sans MS" pitchFamily="66"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omic Sans MS" pitchFamily="66" charset="0"/>
        </a:defRPr>
      </a:lvl2pPr>
      <a:lvl3pPr marL="1143000" indent="-228600" algn="l" rtl="0" eaLnBrk="0" fontAlgn="base" hangingPunct="0">
        <a:spcBef>
          <a:spcPct val="20000"/>
        </a:spcBef>
        <a:spcAft>
          <a:spcPct val="0"/>
        </a:spcAft>
        <a:buChar char="•"/>
        <a:defRPr sz="2400">
          <a:solidFill>
            <a:schemeClr val="tx1"/>
          </a:solidFill>
          <a:latin typeface="Comic Sans MS" pitchFamily="66" charset="0"/>
        </a:defRPr>
      </a:lvl3pPr>
      <a:lvl4pPr marL="1600200" indent="-228600" algn="l" rtl="0" eaLnBrk="0" fontAlgn="base" hangingPunct="0">
        <a:spcBef>
          <a:spcPct val="20000"/>
        </a:spcBef>
        <a:spcAft>
          <a:spcPct val="0"/>
        </a:spcAft>
        <a:buChar char="–"/>
        <a:defRPr sz="2000">
          <a:solidFill>
            <a:schemeClr val="tx1"/>
          </a:solidFill>
          <a:latin typeface="Comic Sans MS" pitchFamily="66" charset="0"/>
        </a:defRPr>
      </a:lvl4pPr>
      <a:lvl5pPr marL="2057400" indent="-228600" algn="l" rtl="0" eaLnBrk="0" fontAlgn="base" hangingPunct="0">
        <a:spcBef>
          <a:spcPct val="20000"/>
        </a:spcBef>
        <a:spcAft>
          <a:spcPct val="0"/>
        </a:spcAft>
        <a:buChar char="»"/>
        <a:defRPr sz="2000">
          <a:solidFill>
            <a:schemeClr val="tx1"/>
          </a:solidFill>
          <a:latin typeface="Comic Sans MS" pitchFamily="66"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140301E0-2083-4D81-B23F-5F4CC6491D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758726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140301E0-2083-4D81-B23F-5F4CC6491D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05375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140301E0-2083-4D81-B23F-5F4CC6491D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901437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140301E0-2083-4D81-B23F-5F4CC6491D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5090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140301E0-2083-4D81-B23F-5F4CC6491D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264922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140301E0-2083-4D81-B23F-5F4CC6491D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509944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140301E0-2083-4D81-B23F-5F4CC6491D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6960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140301E0-2083-4D81-B23F-5F4CC6491D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313759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en.wikipedia.org/wiki/Image:Aldehyde2.png" TargetMode="Externa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hyperlink" Target="http://en.wikipedia.org/wiki/Image:Ketone-displayed.pn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64.xml"/></Relationships>
</file>

<file path=ppt/slides/_rels/slide51.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86.xml"/></Relationships>
</file>

<file path=ppt/slides/_rels/slide52.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98.xml"/></Relationships>
</file>

<file path=ppt/slides/_rels/slide53.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1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122.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34.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6.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8.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8.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60.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2.xml"/></Relationships>
</file>

<file path=ppt/slides/_rels/slide7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20.xml"/><Relationship Id="rId1" Type="http://schemas.openxmlformats.org/officeDocument/2006/relationships/vmlDrawing" Target="../drawings/vmlDrawing1.vml"/><Relationship Id="rId4" Type="http://schemas.openxmlformats.org/officeDocument/2006/relationships/image" Target="../media/image54.png"/></Relationships>
</file>

<file path=ppt/slides/_rels/slide7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2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7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447800"/>
            <a:ext cx="7772400" cy="3428999"/>
          </a:xfrm>
        </p:spPr>
        <p:txBody>
          <a:bodyPr/>
          <a:lstStyle/>
          <a:p>
            <a:pPr eaLnBrk="1" hangingPunct="1"/>
            <a:r>
              <a:rPr lang="en-US" altLang="en-US" sz="6000" b="1" dirty="0">
                <a:solidFill>
                  <a:srgbClr val="008000"/>
                </a:solidFill>
                <a:latin typeface="Comic Sans MS" pitchFamily="66" charset="0"/>
              </a:rPr>
              <a:t>Plant Chemistry and</a:t>
            </a:r>
            <a:br>
              <a:rPr lang="en-US" altLang="en-US" sz="6000" b="1" dirty="0">
                <a:solidFill>
                  <a:srgbClr val="008000"/>
                </a:solidFill>
                <a:latin typeface="Comic Sans MS" pitchFamily="66" charset="0"/>
              </a:rPr>
            </a:br>
            <a:r>
              <a:rPr lang="en-US" altLang="en-US" sz="6000" b="1" dirty="0">
                <a:solidFill>
                  <a:srgbClr val="008000"/>
                </a:solidFill>
                <a:latin typeface="Comic Sans MS" pitchFamily="66" charset="0"/>
              </a:rPr>
              <a:t>Higher Plant Cells</a:t>
            </a:r>
            <a:br>
              <a:rPr lang="en-US" altLang="en-US" sz="6000" b="1" dirty="0">
                <a:solidFill>
                  <a:srgbClr val="008000"/>
                </a:solidFill>
                <a:latin typeface="Comic Sans MS" pitchFamily="66" charset="0"/>
              </a:rPr>
            </a:br>
            <a:br>
              <a:rPr lang="en-US" altLang="en-US" sz="4800" b="1" dirty="0">
                <a:solidFill>
                  <a:srgbClr val="008000"/>
                </a:solidFill>
                <a:latin typeface="Comic Sans MS" pitchFamily="66" charset="0"/>
              </a:rPr>
            </a:br>
            <a:endParaRPr lang="en-US" altLang="en-US" sz="6000" b="1" dirty="0">
              <a:latin typeface="Comic Sans MS" pitchFamily="66"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6">
            <a:extLst>
              <a:ext uri="{FF2B5EF4-FFF2-40B4-BE49-F238E27FC236}">
                <a16:creationId xmlns:a16="http://schemas.microsoft.com/office/drawing/2014/main" id="{21070EE3-465A-41B9-8882-8E48617AD3FD}"/>
              </a:ext>
            </a:extLst>
          </p:cNvPr>
          <p:cNvSpPr>
            <a:spLocks noGrp="1"/>
          </p:cNvSpPr>
          <p:nvPr>
            <p:ph type="title" idx="4294967295"/>
          </p:nvPr>
        </p:nvSpPr>
        <p:spPr>
          <a:xfrm>
            <a:off x="457200" y="76200"/>
            <a:ext cx="8229600" cy="1143000"/>
          </a:xfrm>
        </p:spPr>
        <p:txBody>
          <a:bodyPr/>
          <a:lstStyle/>
          <a:p>
            <a:pPr eaLnBrk="1" hangingPunct="1"/>
            <a:r>
              <a:rPr lang="en-US" altLang="en-US" b="1">
                <a:solidFill>
                  <a:srgbClr val="008000"/>
                </a:solidFill>
                <a:latin typeface="Comic Sans MS" panose="030F0702030302020204" pitchFamily="66" charset="0"/>
              </a:rPr>
              <a:t>Important disaccharides</a:t>
            </a:r>
          </a:p>
        </p:txBody>
      </p:sp>
      <p:sp>
        <p:nvSpPr>
          <p:cNvPr id="57347" name="Rectangle 3">
            <a:extLst>
              <a:ext uri="{FF2B5EF4-FFF2-40B4-BE49-F238E27FC236}">
                <a16:creationId xmlns:a16="http://schemas.microsoft.com/office/drawing/2014/main" id="{48B38993-AA7D-43A1-BEB8-50CC19AA6BEA}"/>
              </a:ext>
            </a:extLst>
          </p:cNvPr>
          <p:cNvSpPr>
            <a:spLocks noGrp="1"/>
          </p:cNvSpPr>
          <p:nvPr>
            <p:ph type="body" sz="half" idx="4294967295"/>
          </p:nvPr>
        </p:nvSpPr>
        <p:spPr>
          <a:xfrm>
            <a:off x="0" y="1143000"/>
            <a:ext cx="4648200" cy="5715000"/>
          </a:xfrm>
        </p:spPr>
        <p:txBody>
          <a:bodyPr/>
          <a:lstStyle/>
          <a:p>
            <a:pPr eaLnBrk="1" hangingPunct="1">
              <a:lnSpc>
                <a:spcPct val="80000"/>
              </a:lnSpc>
            </a:pPr>
            <a:r>
              <a:rPr lang="en-US" altLang="en-US" sz="2800" b="1" i="1">
                <a:solidFill>
                  <a:schemeClr val="folHlink"/>
                </a:solidFill>
                <a:latin typeface="Comic Sans MS" panose="030F0702030302020204" pitchFamily="66" charset="0"/>
              </a:rPr>
              <a:t>Sucrose</a:t>
            </a:r>
            <a:endParaRPr lang="en-US" altLang="en-US" sz="2000">
              <a:latin typeface="Comic Sans MS" panose="030F0702030302020204" pitchFamily="66" charset="0"/>
            </a:endParaRPr>
          </a:p>
          <a:p>
            <a:pPr>
              <a:lnSpc>
                <a:spcPct val="80000"/>
              </a:lnSpc>
            </a:pPr>
            <a:r>
              <a:rPr lang="en-US" altLang="en-US" sz="2000">
                <a:latin typeface="Comic Sans MS" panose="030F0702030302020204" pitchFamily="66" charset="0"/>
              </a:rPr>
              <a:t>The osmotic effect of a substance is tied to the number of particles in solution, </a:t>
            </a:r>
            <a:r>
              <a:rPr lang="en-US" altLang="en-US" sz="2000" b="1" i="1" u="sng">
                <a:solidFill>
                  <a:srgbClr val="008000"/>
                </a:solidFill>
                <a:latin typeface="Comic Sans MS" panose="030F0702030302020204" pitchFamily="66" charset="0"/>
              </a:rPr>
              <a:t>so a millilitre of sucrose solution with the same osmolarity as glucose will be have twice the number carbon atoms and therefore about twice the energy. </a:t>
            </a:r>
          </a:p>
          <a:p>
            <a:pPr lvl="1">
              <a:lnSpc>
                <a:spcPct val="80000"/>
              </a:lnSpc>
            </a:pPr>
            <a:r>
              <a:rPr lang="en-US" altLang="en-US" sz="1800" b="1" i="1">
                <a:solidFill>
                  <a:srgbClr val="FF0000"/>
                </a:solidFill>
                <a:latin typeface="Comic Sans MS" panose="030F0702030302020204" pitchFamily="66" charset="0"/>
              </a:rPr>
              <a:t>Thus, for the same osmolarity, twice the energy can be transported per ml.</a:t>
            </a:r>
          </a:p>
          <a:p>
            <a:pPr>
              <a:lnSpc>
                <a:spcPct val="80000"/>
              </a:lnSpc>
            </a:pPr>
            <a:endParaRPr lang="en-US" altLang="en-US" sz="2000" b="1" i="1">
              <a:solidFill>
                <a:srgbClr val="FF0000"/>
              </a:solidFill>
              <a:latin typeface="Comic Sans MS" panose="030F0702030302020204" pitchFamily="66" charset="0"/>
            </a:endParaRPr>
          </a:p>
          <a:p>
            <a:pPr>
              <a:lnSpc>
                <a:spcPct val="80000"/>
              </a:lnSpc>
            </a:pPr>
            <a:r>
              <a:rPr lang="en-US" altLang="en-US" sz="2000">
                <a:latin typeface="Comic Sans MS" panose="030F0702030302020204" pitchFamily="66" charset="0"/>
              </a:rPr>
              <a:t>As a non-reducing sugar, sucrose is </a:t>
            </a:r>
            <a:r>
              <a:rPr lang="en-US" altLang="en-US" sz="2000" b="1" i="1">
                <a:solidFill>
                  <a:srgbClr val="FF0000"/>
                </a:solidFill>
                <a:latin typeface="Comic Sans MS" panose="030F0702030302020204" pitchFamily="66" charset="0"/>
              </a:rPr>
              <a:t>less reactive</a:t>
            </a:r>
            <a:r>
              <a:rPr lang="en-US" altLang="en-US" sz="2000">
                <a:latin typeface="Comic Sans MS" panose="030F0702030302020204" pitchFamily="66" charset="0"/>
              </a:rPr>
              <a:t> and more likely to survive the journey in the phloem. </a:t>
            </a:r>
          </a:p>
          <a:p>
            <a:pPr>
              <a:lnSpc>
                <a:spcPct val="80000"/>
              </a:lnSpc>
            </a:pPr>
            <a:endParaRPr lang="en-US" altLang="en-US" sz="2000">
              <a:latin typeface="Comic Sans MS" panose="030F0702030302020204" pitchFamily="66" charset="0"/>
            </a:endParaRPr>
          </a:p>
          <a:p>
            <a:pPr>
              <a:lnSpc>
                <a:spcPct val="80000"/>
              </a:lnSpc>
            </a:pPr>
            <a:r>
              <a:rPr lang="en-US" altLang="en-US" sz="2000" b="1" i="1">
                <a:solidFill>
                  <a:srgbClr val="FF0000"/>
                </a:solidFill>
                <a:latin typeface="Comic Sans MS" panose="030F0702030302020204" pitchFamily="66" charset="0"/>
              </a:rPr>
              <a:t>Invertase (sucrase) is the only enzyme that will touch it and this is unlikely to be present in the phloem sieve tubes. </a:t>
            </a:r>
          </a:p>
        </p:txBody>
      </p:sp>
      <p:pic>
        <p:nvPicPr>
          <p:cNvPr id="57348" name="Picture 5" descr="biol_01_img0064">
            <a:extLst>
              <a:ext uri="{FF2B5EF4-FFF2-40B4-BE49-F238E27FC236}">
                <a16:creationId xmlns:a16="http://schemas.microsoft.com/office/drawing/2014/main" id="{017FB068-2C5F-414E-9112-BB9A33B954A8}"/>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4648200" y="990600"/>
            <a:ext cx="4495800" cy="5867400"/>
          </a:xfrm>
        </p:spPr>
      </p:pic>
    </p:spTree>
    <p:extLst>
      <p:ext uri="{BB962C8B-B14F-4D97-AF65-F5344CB8AC3E}">
        <p14:creationId xmlns:p14="http://schemas.microsoft.com/office/powerpoint/2010/main" val="393582859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a:extLst>
              <a:ext uri="{FF2B5EF4-FFF2-40B4-BE49-F238E27FC236}">
                <a16:creationId xmlns:a16="http://schemas.microsoft.com/office/drawing/2014/main" id="{FB8B4ECD-6A87-4B8D-B4E3-D682B4D161B2}"/>
              </a:ext>
            </a:extLst>
          </p:cNvPr>
          <p:cNvSpPr>
            <a:spLocks noGrp="1"/>
          </p:cNvSpPr>
          <p:nvPr>
            <p:ph type="title" idx="4294967295"/>
          </p:nvPr>
        </p:nvSpPr>
        <p:spPr>
          <a:xfrm>
            <a:off x="457200" y="76200"/>
            <a:ext cx="8229600" cy="762000"/>
          </a:xfrm>
        </p:spPr>
        <p:txBody>
          <a:bodyPr/>
          <a:lstStyle/>
          <a:p>
            <a:pPr eaLnBrk="1" hangingPunct="1"/>
            <a:r>
              <a:rPr lang="en-US" altLang="en-US" b="1">
                <a:solidFill>
                  <a:srgbClr val="008000"/>
                </a:solidFill>
                <a:latin typeface="Comic Sans MS" panose="030F0702030302020204" pitchFamily="66" charset="0"/>
              </a:rPr>
              <a:t>Important disaccharides</a:t>
            </a:r>
          </a:p>
        </p:txBody>
      </p:sp>
      <p:sp>
        <p:nvSpPr>
          <p:cNvPr id="58371" name="Rectangle 3">
            <a:extLst>
              <a:ext uri="{FF2B5EF4-FFF2-40B4-BE49-F238E27FC236}">
                <a16:creationId xmlns:a16="http://schemas.microsoft.com/office/drawing/2014/main" id="{7FA67069-30D4-4E8D-A040-E4BD529AE644}"/>
              </a:ext>
            </a:extLst>
          </p:cNvPr>
          <p:cNvSpPr>
            <a:spLocks noGrp="1"/>
          </p:cNvSpPr>
          <p:nvPr>
            <p:ph type="body" sz="half" idx="4294967295"/>
          </p:nvPr>
        </p:nvSpPr>
        <p:spPr>
          <a:xfrm>
            <a:off x="0" y="990600"/>
            <a:ext cx="4572000" cy="5715000"/>
          </a:xfrm>
        </p:spPr>
        <p:txBody>
          <a:bodyPr/>
          <a:lstStyle/>
          <a:p>
            <a:pPr eaLnBrk="1" hangingPunct="1"/>
            <a:r>
              <a:rPr lang="en-US" altLang="en-US" sz="2800" i="1">
                <a:solidFill>
                  <a:schemeClr val="folHlink"/>
                </a:solidFill>
                <a:latin typeface="Comic Sans MS" panose="030F0702030302020204" pitchFamily="66" charset="0"/>
              </a:rPr>
              <a:t>Maltose</a:t>
            </a:r>
          </a:p>
          <a:p>
            <a:r>
              <a:rPr lang="en-US" altLang="en-US" sz="2000">
                <a:latin typeface="Comic Sans MS" panose="030F0702030302020204" pitchFamily="66" charset="0"/>
              </a:rPr>
              <a:t>Malt sugar or corn sugar consists of two glucose molecules linked by an </a:t>
            </a:r>
            <a:r>
              <a:rPr lang="en-US" altLang="en-US" sz="2000">
                <a:latin typeface="Comic Sans MS" panose="030F0702030302020204" pitchFamily="66" charset="0"/>
                <a:sym typeface="Symbol" panose="05050102010706020507" pitchFamily="18" charset="2"/>
              </a:rPr>
              <a:t>-1,4-glycosidic bond</a:t>
            </a:r>
          </a:p>
          <a:p>
            <a:endParaRPr lang="en-US" altLang="en-US" sz="2000">
              <a:latin typeface="Comic Sans MS" panose="030F0702030302020204" pitchFamily="66" charset="0"/>
            </a:endParaRPr>
          </a:p>
          <a:p>
            <a:r>
              <a:rPr lang="en-US" altLang="en-US" sz="2000">
                <a:latin typeface="Comic Sans MS" panose="030F0702030302020204" pitchFamily="66" charset="0"/>
              </a:rPr>
              <a:t>It comes from partial hydrolysis of starch by the enzyme amylase, which is in saliva and also in grains (like barley)</a:t>
            </a:r>
          </a:p>
          <a:p>
            <a:endParaRPr lang="en-US" altLang="en-US" sz="2000">
              <a:latin typeface="Comic Sans MS" panose="030F0702030302020204" pitchFamily="66" charset="0"/>
            </a:endParaRPr>
          </a:p>
          <a:p>
            <a:r>
              <a:rPr lang="en-US" altLang="en-US" sz="2000">
                <a:latin typeface="Comic Sans MS" panose="030F0702030302020204" pitchFamily="66" charset="0"/>
              </a:rPr>
              <a:t>Maltose is an important intermediate in the digestion of starch. Starch is used by plants as a way to store glucose. After </a:t>
            </a:r>
            <a:r>
              <a:rPr lang="en-US" altLang="en-US" sz="2000" u="sng">
                <a:latin typeface="Comic Sans MS" panose="030F0702030302020204" pitchFamily="66" charset="0"/>
              </a:rPr>
              <a:t>cellulose</a:t>
            </a:r>
            <a:r>
              <a:rPr lang="en-US" altLang="en-US" sz="2000">
                <a:latin typeface="Comic Sans MS" panose="030F0702030302020204" pitchFamily="66" charset="0"/>
              </a:rPr>
              <a:t>, starch is the most abundant polysaccharide in plant cells. </a:t>
            </a:r>
          </a:p>
        </p:txBody>
      </p:sp>
      <p:pic>
        <p:nvPicPr>
          <p:cNvPr id="58372" name="Picture 5">
            <a:extLst>
              <a:ext uri="{FF2B5EF4-FFF2-40B4-BE49-F238E27FC236}">
                <a16:creationId xmlns:a16="http://schemas.microsoft.com/office/drawing/2014/main" id="{88EA8D28-D826-428A-9D86-29016EB49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066800"/>
            <a:ext cx="46482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923642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CA610160-14CF-41D2-8DE2-474273F0CDCF}"/>
              </a:ext>
            </a:extLst>
          </p:cNvPr>
          <p:cNvSpPr>
            <a:spLocks noGrp="1"/>
          </p:cNvSpPr>
          <p:nvPr>
            <p:ph type="title" idx="4294967295"/>
          </p:nvPr>
        </p:nvSpPr>
        <p:spPr>
          <a:xfrm>
            <a:off x="457200" y="76200"/>
            <a:ext cx="8229600" cy="1143000"/>
          </a:xfrm>
        </p:spPr>
        <p:txBody>
          <a:bodyPr/>
          <a:lstStyle/>
          <a:p>
            <a:pPr eaLnBrk="1" hangingPunct="1"/>
            <a:r>
              <a:rPr lang="en-US" altLang="en-US" b="1">
                <a:solidFill>
                  <a:srgbClr val="008000"/>
                </a:solidFill>
                <a:latin typeface="Comic Sans MS" panose="030F0702030302020204" pitchFamily="66" charset="0"/>
              </a:rPr>
              <a:t>Important plant saccharides</a:t>
            </a:r>
          </a:p>
        </p:txBody>
      </p:sp>
      <p:sp>
        <p:nvSpPr>
          <p:cNvPr id="59395" name="Rectangle 3">
            <a:extLst>
              <a:ext uri="{FF2B5EF4-FFF2-40B4-BE49-F238E27FC236}">
                <a16:creationId xmlns:a16="http://schemas.microsoft.com/office/drawing/2014/main" id="{D3066B09-419A-4235-B76F-A5EDCA724029}"/>
              </a:ext>
            </a:extLst>
          </p:cNvPr>
          <p:cNvSpPr>
            <a:spLocks noGrp="1"/>
          </p:cNvSpPr>
          <p:nvPr>
            <p:ph type="body" idx="4294967295"/>
          </p:nvPr>
        </p:nvSpPr>
        <p:spPr>
          <a:xfrm>
            <a:off x="0" y="1066800"/>
            <a:ext cx="5029200" cy="5791200"/>
          </a:xfrm>
        </p:spPr>
        <p:txBody>
          <a:bodyPr/>
          <a:lstStyle/>
          <a:p>
            <a:pPr>
              <a:lnSpc>
                <a:spcPct val="80000"/>
              </a:lnSpc>
            </a:pPr>
            <a:r>
              <a:rPr lang="en-US" altLang="en-US" sz="1800" b="1">
                <a:latin typeface="Comic Sans MS" panose="030F0702030302020204" pitchFamily="66" charset="0"/>
              </a:rPr>
              <a:t>Raffinose</a:t>
            </a:r>
            <a:r>
              <a:rPr lang="en-US" altLang="en-US" sz="1800">
                <a:latin typeface="Comic Sans MS" panose="030F0702030302020204" pitchFamily="66" charset="0"/>
              </a:rPr>
              <a:t> is a </a:t>
            </a:r>
            <a:r>
              <a:rPr lang="en-US" altLang="en-US" sz="1800" b="1" i="1">
                <a:solidFill>
                  <a:srgbClr val="FF0000"/>
                </a:solidFill>
                <a:latin typeface="Comic Sans MS" panose="030F0702030302020204" pitchFamily="66" charset="0"/>
              </a:rPr>
              <a:t>trisaccharide </a:t>
            </a:r>
            <a:r>
              <a:rPr lang="en-US" altLang="en-US" sz="1800">
                <a:latin typeface="Comic Sans MS" panose="030F0702030302020204" pitchFamily="66" charset="0"/>
              </a:rPr>
              <a:t>composed of </a:t>
            </a:r>
            <a:r>
              <a:rPr lang="en-US" altLang="en-US" sz="1800" b="1" i="1">
                <a:solidFill>
                  <a:srgbClr val="008000"/>
                </a:solidFill>
                <a:latin typeface="Comic Sans MS" panose="030F0702030302020204" pitchFamily="66" charset="0"/>
              </a:rPr>
              <a:t>galactose, fructose, and glucose</a:t>
            </a:r>
            <a:r>
              <a:rPr lang="en-US" altLang="en-US" sz="1800">
                <a:latin typeface="Comic Sans MS" panose="030F0702030302020204" pitchFamily="66" charset="0"/>
              </a:rPr>
              <a:t>. </a:t>
            </a:r>
          </a:p>
          <a:p>
            <a:pPr>
              <a:lnSpc>
                <a:spcPct val="80000"/>
              </a:lnSpc>
            </a:pPr>
            <a:endParaRPr lang="en-US" altLang="en-US" sz="1800">
              <a:latin typeface="Comic Sans MS" panose="030F0702030302020204" pitchFamily="66" charset="0"/>
            </a:endParaRPr>
          </a:p>
          <a:p>
            <a:pPr>
              <a:lnSpc>
                <a:spcPct val="80000"/>
              </a:lnSpc>
            </a:pPr>
            <a:r>
              <a:rPr lang="en-US" altLang="en-US" sz="1800">
                <a:latin typeface="Comic Sans MS" panose="030F0702030302020204" pitchFamily="66" charset="0"/>
              </a:rPr>
              <a:t> Raffinose can be hydrolyzed to D-galactose and sucrose by the enzyme α-galactosidase (</a:t>
            </a:r>
            <a:r>
              <a:rPr lang="en-US" altLang="en-US" sz="1800">
                <a:latin typeface="Symbol" panose="05050102010706020507" pitchFamily="18" charset="2"/>
              </a:rPr>
              <a:t>a</a:t>
            </a:r>
            <a:r>
              <a:rPr lang="en-US" altLang="en-US" sz="1800">
                <a:latin typeface="Comic Sans MS" panose="030F0702030302020204" pitchFamily="66" charset="0"/>
              </a:rPr>
              <a:t>-GAL), an enzyme not found in the human digestive tract. </a:t>
            </a:r>
            <a:r>
              <a:rPr lang="en-US" altLang="en-US" sz="1800">
                <a:latin typeface="Symbol" panose="05050102010706020507" pitchFamily="18" charset="2"/>
              </a:rPr>
              <a:t>a</a:t>
            </a:r>
            <a:r>
              <a:rPr lang="en-US" altLang="en-US" sz="1800">
                <a:latin typeface="Comic Sans MS" panose="030F0702030302020204" pitchFamily="66" charset="0"/>
              </a:rPr>
              <a:t>-GAL also hydrolyzes other </a:t>
            </a:r>
            <a:r>
              <a:rPr lang="en-US" altLang="en-US" sz="1800">
                <a:latin typeface="Symbol" panose="05050102010706020507" pitchFamily="18" charset="2"/>
              </a:rPr>
              <a:t>a</a:t>
            </a:r>
            <a:r>
              <a:rPr lang="en-US" altLang="en-US" sz="1800">
                <a:latin typeface="Comic Sans MS" panose="030F0702030302020204" pitchFamily="66" charset="0"/>
              </a:rPr>
              <a:t>-galactosides such asstachyose, verbascose, and galactinol, if present. The enzyme does not cleave β-linked galactose, as in lactose.</a:t>
            </a:r>
          </a:p>
          <a:p>
            <a:pPr>
              <a:lnSpc>
                <a:spcPct val="80000"/>
              </a:lnSpc>
            </a:pPr>
            <a:endParaRPr lang="en-US" altLang="en-US" sz="1800">
              <a:latin typeface="Comic Sans MS" panose="030F0702030302020204" pitchFamily="66" charset="0"/>
            </a:endParaRPr>
          </a:p>
          <a:p>
            <a:pPr>
              <a:lnSpc>
                <a:spcPct val="80000"/>
              </a:lnSpc>
            </a:pPr>
            <a:r>
              <a:rPr lang="en-US" altLang="en-US" sz="1800">
                <a:latin typeface="Comic Sans MS" panose="030F0702030302020204" pitchFamily="66" charset="0"/>
              </a:rPr>
              <a:t>The raffinose family of oligosaccharides (RFOs) are alpha-galactosyl derivatives of sucrose, and the most common are </a:t>
            </a:r>
            <a:r>
              <a:rPr lang="en-US" altLang="en-US" sz="1800" b="1" i="1">
                <a:solidFill>
                  <a:schemeClr val="folHlink"/>
                </a:solidFill>
                <a:latin typeface="Comic Sans MS" panose="030F0702030302020204" pitchFamily="66" charset="0"/>
              </a:rPr>
              <a:t>raffinose</a:t>
            </a:r>
            <a:r>
              <a:rPr lang="en-US" altLang="en-US" sz="1800">
                <a:latin typeface="Comic Sans MS" panose="030F0702030302020204" pitchFamily="66" charset="0"/>
              </a:rPr>
              <a:t>,  </a:t>
            </a:r>
            <a:r>
              <a:rPr lang="en-US" altLang="en-US" sz="1800" b="1" i="1">
                <a:solidFill>
                  <a:schemeClr val="folHlink"/>
                </a:solidFill>
                <a:latin typeface="Comic Sans MS" panose="030F0702030302020204" pitchFamily="66" charset="0"/>
              </a:rPr>
              <a:t>stachyose</a:t>
            </a:r>
            <a:r>
              <a:rPr lang="en-US" altLang="en-US" sz="1800">
                <a:latin typeface="Comic Sans MS" panose="030F0702030302020204" pitchFamily="66" charset="0"/>
              </a:rPr>
              <a:t>, </a:t>
            </a:r>
            <a:r>
              <a:rPr lang="en-US" altLang="en-US" sz="1800" b="1" i="1">
                <a:solidFill>
                  <a:schemeClr val="folHlink"/>
                </a:solidFill>
                <a:latin typeface="Comic Sans MS" panose="030F0702030302020204" pitchFamily="66" charset="0"/>
              </a:rPr>
              <a:t>verbascose</a:t>
            </a:r>
            <a:r>
              <a:rPr lang="en-US" altLang="en-US" sz="1800">
                <a:latin typeface="Comic Sans MS" panose="030F0702030302020204" pitchFamily="66" charset="0"/>
              </a:rPr>
              <a:t>. </a:t>
            </a:r>
          </a:p>
          <a:p>
            <a:pPr>
              <a:lnSpc>
                <a:spcPct val="80000"/>
              </a:lnSpc>
            </a:pPr>
            <a:r>
              <a:rPr lang="en-US" altLang="en-US" sz="1800">
                <a:latin typeface="Comic Sans MS" panose="030F0702030302020204" pitchFamily="66" charset="0"/>
              </a:rPr>
              <a:t>RFOs are almost ubiquitous in the plant kingdom, being found in a large variety of seeds from many different families, </a:t>
            </a:r>
            <a:r>
              <a:rPr lang="en-US" altLang="en-US" sz="1800" b="1" i="1">
                <a:solidFill>
                  <a:srgbClr val="FF0000"/>
                </a:solidFill>
                <a:latin typeface="Comic Sans MS" panose="030F0702030302020204" pitchFamily="66" charset="0"/>
              </a:rPr>
              <a:t>and they rank second only to sucrose in abundance as soluble carbohydrates.</a:t>
            </a:r>
          </a:p>
        </p:txBody>
      </p:sp>
      <p:pic>
        <p:nvPicPr>
          <p:cNvPr id="59396" name="Picture 4" descr="pp10092">
            <a:extLst>
              <a:ext uri="{FF2B5EF4-FFF2-40B4-BE49-F238E27FC236}">
                <a16:creationId xmlns:a16="http://schemas.microsoft.com/office/drawing/2014/main" id="{D772AA23-33B7-4FFE-B835-0B3DF012F3EC}"/>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990600"/>
            <a:ext cx="3886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345040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F1CC29DB-D501-4210-A227-236A1645BAD1}"/>
              </a:ext>
            </a:extLst>
          </p:cNvPr>
          <p:cNvSpPr>
            <a:spLocks noGrp="1"/>
          </p:cNvSpPr>
          <p:nvPr>
            <p:ph type="title" idx="4294967295"/>
          </p:nvPr>
        </p:nvSpPr>
        <p:spPr>
          <a:xfrm>
            <a:off x="457200" y="76200"/>
            <a:ext cx="8229600" cy="914400"/>
          </a:xfrm>
        </p:spPr>
        <p:txBody>
          <a:bodyPr/>
          <a:lstStyle/>
          <a:p>
            <a:r>
              <a:rPr lang="en-US" altLang="en-US" sz="3200" b="1">
                <a:solidFill>
                  <a:srgbClr val="008000"/>
                </a:solidFill>
                <a:latin typeface="Comic Sans MS" panose="030F0702030302020204" pitchFamily="66" charset="0"/>
              </a:rPr>
              <a:t>Carbohydrates-make up 16-25% of sap.</a:t>
            </a:r>
          </a:p>
        </p:txBody>
      </p:sp>
      <p:sp>
        <p:nvSpPr>
          <p:cNvPr id="60419" name="Rectangle 3">
            <a:extLst>
              <a:ext uri="{FF2B5EF4-FFF2-40B4-BE49-F238E27FC236}">
                <a16:creationId xmlns:a16="http://schemas.microsoft.com/office/drawing/2014/main" id="{565C4015-C646-470B-8461-A761381D1A2C}"/>
              </a:ext>
            </a:extLst>
          </p:cNvPr>
          <p:cNvSpPr>
            <a:spLocks noGrp="1"/>
          </p:cNvSpPr>
          <p:nvPr>
            <p:ph type="body" sz="half" idx="4294967295"/>
          </p:nvPr>
        </p:nvSpPr>
        <p:spPr>
          <a:xfrm>
            <a:off x="0" y="914400"/>
            <a:ext cx="4953000" cy="5943600"/>
          </a:xfrm>
        </p:spPr>
        <p:txBody>
          <a:bodyPr/>
          <a:lstStyle/>
          <a:p>
            <a:pPr>
              <a:lnSpc>
                <a:spcPct val="80000"/>
              </a:lnSpc>
            </a:pPr>
            <a:r>
              <a:rPr lang="en-US" altLang="en-US" sz="2000">
                <a:latin typeface="Comic Sans MS" panose="030F0702030302020204" pitchFamily="66" charset="0"/>
              </a:rPr>
              <a:t>The major organic transport materials are sucrose, stachyose (sucrose-gal), raffinose (stachyose-gal). </a:t>
            </a:r>
          </a:p>
          <a:p>
            <a:pPr>
              <a:lnSpc>
                <a:spcPct val="80000"/>
              </a:lnSpc>
            </a:pPr>
            <a:endParaRPr lang="en-US" altLang="en-US" sz="2000">
              <a:latin typeface="Comic Sans MS" panose="030F0702030302020204" pitchFamily="66" charset="0"/>
            </a:endParaRPr>
          </a:p>
          <a:p>
            <a:pPr>
              <a:lnSpc>
                <a:spcPct val="80000"/>
              </a:lnSpc>
            </a:pPr>
            <a:r>
              <a:rPr lang="en-US" altLang="en-US" sz="2000">
                <a:latin typeface="Comic Sans MS" panose="030F0702030302020204" pitchFamily="66" charset="0"/>
              </a:rPr>
              <a:t>These are excellent choices for transport materials for two reasons: </a:t>
            </a:r>
          </a:p>
          <a:p>
            <a:pPr>
              <a:lnSpc>
                <a:spcPct val="80000"/>
              </a:lnSpc>
            </a:pPr>
            <a:endParaRPr lang="en-US" altLang="en-US" sz="2000">
              <a:latin typeface="Comic Sans MS" panose="030F0702030302020204" pitchFamily="66" charset="0"/>
            </a:endParaRPr>
          </a:p>
          <a:p>
            <a:pPr>
              <a:lnSpc>
                <a:spcPct val="80000"/>
              </a:lnSpc>
            </a:pPr>
            <a:r>
              <a:rPr lang="en-US" altLang="en-US" sz="2000">
                <a:latin typeface="Comic Sans MS" panose="030F0702030302020204" pitchFamily="66" charset="0"/>
              </a:rPr>
              <a:t>(a) they are non-reducing sugars (the hydroxyl group on the anomeric carbon, the number one carbon, is tied up) which means that they are less reactive and more chemically stable. </a:t>
            </a:r>
          </a:p>
          <a:p>
            <a:pPr>
              <a:lnSpc>
                <a:spcPct val="80000"/>
              </a:lnSpc>
            </a:pPr>
            <a:endParaRPr lang="en-US" altLang="en-US" sz="2000">
              <a:latin typeface="Comic Sans MS" panose="030F0702030302020204" pitchFamily="66" charset="0"/>
            </a:endParaRPr>
          </a:p>
          <a:p>
            <a:pPr>
              <a:lnSpc>
                <a:spcPct val="80000"/>
              </a:lnSpc>
            </a:pPr>
            <a:r>
              <a:rPr lang="en-US" altLang="en-US" sz="2000">
                <a:latin typeface="Comic Sans MS" panose="030F0702030302020204" pitchFamily="66" charset="0"/>
              </a:rPr>
              <a:t>(b) the linkage between sucrose and fructose is a "high-energy" linkage similar to that of ATP. Thus, sucrose is a good transport form that provides a high energy, yet stable packet of energy;  </a:t>
            </a:r>
          </a:p>
        </p:txBody>
      </p:sp>
      <p:pic>
        <p:nvPicPr>
          <p:cNvPr id="60420" name="Picture 4" descr="pp10092">
            <a:extLst>
              <a:ext uri="{FF2B5EF4-FFF2-40B4-BE49-F238E27FC236}">
                <a16:creationId xmlns:a16="http://schemas.microsoft.com/office/drawing/2014/main" id="{23A78408-2491-4417-9B9D-7788AB0A9054}"/>
              </a:ext>
            </a:extLst>
          </p:cNvPr>
          <p:cNvPicPr preferRelativeResize="0">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5181600" y="762000"/>
            <a:ext cx="3962400" cy="5562600"/>
          </a:xfrm>
        </p:spPr>
      </p:pic>
    </p:spTree>
    <p:extLst>
      <p:ext uri="{BB962C8B-B14F-4D97-AF65-F5344CB8AC3E}">
        <p14:creationId xmlns:p14="http://schemas.microsoft.com/office/powerpoint/2010/main" val="352280666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16518A87-DD54-415E-92E1-2936479ABE91}"/>
              </a:ext>
            </a:extLst>
          </p:cNvPr>
          <p:cNvSpPr>
            <a:spLocks noGrp="1" noChangeArrowheads="1"/>
          </p:cNvSpPr>
          <p:nvPr>
            <p:ph type="title"/>
          </p:nvPr>
        </p:nvSpPr>
        <p:spPr>
          <a:xfrm>
            <a:off x="668338" y="271463"/>
            <a:ext cx="7772400" cy="650875"/>
          </a:xfrm>
        </p:spPr>
        <p:txBody>
          <a:bodyPr/>
          <a:lstStyle/>
          <a:p>
            <a:pPr eaLnBrk="1" hangingPunct="1"/>
            <a:r>
              <a:rPr lang="en-US" altLang="en-US" sz="3600" b="1">
                <a:solidFill>
                  <a:srgbClr val="008000"/>
                </a:solidFill>
                <a:latin typeface="Comic Sans MS" panose="030F0702030302020204" pitchFamily="66" charset="0"/>
              </a:rPr>
              <a:t>Important Polysaccharides:</a:t>
            </a:r>
          </a:p>
        </p:txBody>
      </p:sp>
      <p:sp>
        <p:nvSpPr>
          <p:cNvPr id="61443" name="Rectangle 3">
            <a:extLst>
              <a:ext uri="{FF2B5EF4-FFF2-40B4-BE49-F238E27FC236}">
                <a16:creationId xmlns:a16="http://schemas.microsoft.com/office/drawing/2014/main" id="{18355253-8CF5-4545-B44C-8970CC657E7E}"/>
              </a:ext>
            </a:extLst>
          </p:cNvPr>
          <p:cNvSpPr>
            <a:spLocks noGrp="1" noChangeArrowheads="1"/>
          </p:cNvSpPr>
          <p:nvPr>
            <p:ph type="body" idx="1"/>
          </p:nvPr>
        </p:nvSpPr>
        <p:spPr>
          <a:xfrm>
            <a:off x="0" y="1500188"/>
            <a:ext cx="3971925" cy="4959350"/>
          </a:xfrm>
        </p:spPr>
        <p:txBody>
          <a:bodyPr/>
          <a:lstStyle/>
          <a:p>
            <a:pPr eaLnBrk="1" hangingPunct="1">
              <a:buFont typeface="Monotype Sorts"/>
              <a:buNone/>
            </a:pPr>
            <a:r>
              <a:rPr lang="en-US" altLang="en-US" sz="2400" b="1" i="1" u="sng">
                <a:solidFill>
                  <a:schemeClr val="folHlink"/>
                </a:solidFill>
                <a:latin typeface="Comic Sans MS" panose="030F0702030302020204" pitchFamily="66" charset="0"/>
              </a:rPr>
              <a:t>Starch</a:t>
            </a:r>
            <a:r>
              <a:rPr lang="en-US" altLang="en-US" sz="2400" b="1" i="1">
                <a:solidFill>
                  <a:schemeClr val="folHlink"/>
                </a:solidFill>
                <a:latin typeface="Comic Sans MS" panose="030F0702030302020204" pitchFamily="66" charset="0"/>
              </a:rPr>
              <a:t> </a:t>
            </a:r>
            <a:r>
              <a:rPr lang="en-US" altLang="en-US" sz="2400">
                <a:latin typeface="Comic Sans MS" panose="030F0702030302020204" pitchFamily="66" charset="0"/>
              </a:rPr>
              <a:t>- energy reservoir in plants - made of two polysaccharides</a:t>
            </a:r>
          </a:p>
          <a:p>
            <a:pPr eaLnBrk="1" hangingPunct="1">
              <a:buFont typeface="Monotype Sorts"/>
              <a:buNone/>
            </a:pPr>
            <a:endParaRPr lang="en-US" altLang="en-US" sz="2400">
              <a:latin typeface="Comic Sans MS" panose="030F0702030302020204" pitchFamily="66" charset="0"/>
            </a:endParaRPr>
          </a:p>
          <a:p>
            <a:pPr eaLnBrk="1" hangingPunct="1">
              <a:buFont typeface="Monotype Sorts"/>
              <a:buNone/>
            </a:pPr>
            <a:r>
              <a:rPr lang="en-US" altLang="en-US" sz="2400" b="1" i="1" u="sng">
                <a:solidFill>
                  <a:schemeClr val="folHlink"/>
                </a:solidFill>
                <a:latin typeface="Comic Sans MS" panose="030F0702030302020204" pitchFamily="66" charset="0"/>
              </a:rPr>
              <a:t>Amylose</a:t>
            </a:r>
            <a:r>
              <a:rPr lang="en-US" altLang="en-US" sz="2400">
                <a:latin typeface="Comic Sans MS" panose="030F0702030302020204" pitchFamily="66" charset="0"/>
              </a:rPr>
              <a:t> -long unbranched glucose </a:t>
            </a:r>
            <a:r>
              <a:rPr lang="en-US" altLang="en-US" sz="2400">
                <a:latin typeface="Symbol" panose="05050102010706020507" pitchFamily="18" charset="2"/>
              </a:rPr>
              <a:t>a</a:t>
            </a:r>
            <a:r>
              <a:rPr lang="en-US" altLang="en-US" sz="2400">
                <a:latin typeface="Comic Sans MS" panose="030F0702030302020204" pitchFamily="66" charset="0"/>
              </a:rPr>
              <a:t> (1,4) with open reducing end large tight </a:t>
            </a:r>
            <a:r>
              <a:rPr lang="en-US" altLang="en-US" sz="2400" i="1">
                <a:latin typeface="Comic Sans MS" panose="030F0702030302020204" pitchFamily="66" charset="0"/>
              </a:rPr>
              <a:t>helical</a:t>
            </a:r>
            <a:r>
              <a:rPr lang="en-US" altLang="en-US" sz="2400">
                <a:latin typeface="Comic Sans MS" panose="030F0702030302020204" pitchFamily="66" charset="0"/>
              </a:rPr>
              <a:t> forms. Test by iodination.</a:t>
            </a:r>
            <a:r>
              <a:rPr lang="en-US" altLang="en-US" sz="2400">
                <a:solidFill>
                  <a:schemeClr val="folHlink"/>
                </a:solidFill>
                <a:latin typeface="Comic Sans MS" panose="030F0702030302020204" pitchFamily="66" charset="0"/>
              </a:rPr>
              <a:t>.</a:t>
            </a:r>
            <a:endParaRPr lang="en-US" altLang="en-US" sz="2400">
              <a:latin typeface="Comic Sans MS" panose="030F0702030302020204" pitchFamily="66" charset="0"/>
            </a:endParaRPr>
          </a:p>
          <a:p>
            <a:pPr lvl="2" eaLnBrk="1" hangingPunct="1"/>
            <a:endParaRPr lang="en-US" altLang="en-US"/>
          </a:p>
        </p:txBody>
      </p:sp>
      <p:pic>
        <p:nvPicPr>
          <p:cNvPr id="61444" name="Picture 4">
            <a:extLst>
              <a:ext uri="{FF2B5EF4-FFF2-40B4-BE49-F238E27FC236}">
                <a16:creationId xmlns:a16="http://schemas.microsoft.com/office/drawing/2014/main" id="{77D7FD12-F178-4FB7-8F5C-948316C030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3663" y="873125"/>
            <a:ext cx="5240337" cy="5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7210568"/>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2C47E2BA-3924-48D7-8262-972790F1474C}"/>
              </a:ext>
            </a:extLst>
          </p:cNvPr>
          <p:cNvSpPr>
            <a:spLocks noGrp="1" noChangeArrowheads="1"/>
          </p:cNvSpPr>
          <p:nvPr>
            <p:ph type="title"/>
          </p:nvPr>
        </p:nvSpPr>
        <p:spPr>
          <a:xfrm>
            <a:off x="668338" y="271463"/>
            <a:ext cx="7772400" cy="650875"/>
          </a:xfrm>
        </p:spPr>
        <p:txBody>
          <a:bodyPr/>
          <a:lstStyle/>
          <a:p>
            <a:pPr eaLnBrk="1" hangingPunct="1"/>
            <a:r>
              <a:rPr lang="en-US" altLang="en-US" sz="4000" b="1">
                <a:solidFill>
                  <a:srgbClr val="008000"/>
                </a:solidFill>
                <a:latin typeface="Comic Sans MS" panose="030F0702030302020204" pitchFamily="66" charset="0"/>
              </a:rPr>
              <a:t>Important Polysaccharides</a:t>
            </a:r>
            <a:r>
              <a:rPr lang="en-US" altLang="en-US" sz="4000">
                <a:solidFill>
                  <a:srgbClr val="008000"/>
                </a:solidFill>
                <a:latin typeface="Comic Sans MS" panose="030F0702030302020204" pitchFamily="66" charset="0"/>
              </a:rPr>
              <a:t>:</a:t>
            </a:r>
          </a:p>
        </p:txBody>
      </p:sp>
      <p:sp>
        <p:nvSpPr>
          <p:cNvPr id="62467" name="Rectangle 3">
            <a:extLst>
              <a:ext uri="{FF2B5EF4-FFF2-40B4-BE49-F238E27FC236}">
                <a16:creationId xmlns:a16="http://schemas.microsoft.com/office/drawing/2014/main" id="{884B0808-D365-48E1-9556-B5967B154582}"/>
              </a:ext>
            </a:extLst>
          </p:cNvPr>
          <p:cNvSpPr>
            <a:spLocks noGrp="1" noChangeArrowheads="1"/>
          </p:cNvSpPr>
          <p:nvPr>
            <p:ph type="body" idx="1"/>
          </p:nvPr>
        </p:nvSpPr>
        <p:spPr>
          <a:xfrm>
            <a:off x="0" y="879475"/>
            <a:ext cx="9144000" cy="2301875"/>
          </a:xfrm>
        </p:spPr>
        <p:txBody>
          <a:bodyPr/>
          <a:lstStyle/>
          <a:p>
            <a:pPr eaLnBrk="1" hangingPunct="1">
              <a:buFont typeface="Monotype Sorts"/>
              <a:buNone/>
            </a:pPr>
            <a:r>
              <a:rPr lang="en-US" altLang="en-US" sz="1800" u="sng">
                <a:solidFill>
                  <a:srgbClr val="FFFFFF"/>
                </a:solidFill>
              </a:rPr>
              <a:t>Starch</a:t>
            </a:r>
            <a:r>
              <a:rPr lang="en-US" altLang="en-US" sz="1800">
                <a:solidFill>
                  <a:srgbClr val="FFFFFF"/>
                </a:solidFill>
              </a:rPr>
              <a:t> - energy reservoir in plants - made of two polysaccharides</a:t>
            </a:r>
          </a:p>
          <a:p>
            <a:pPr lvl="1" eaLnBrk="1" hangingPunct="1"/>
            <a:r>
              <a:rPr lang="en-US" altLang="en-US" sz="1800" b="1" i="1" u="sng">
                <a:solidFill>
                  <a:srgbClr val="7030A0"/>
                </a:solidFill>
                <a:latin typeface="Comic Sans MS" panose="030F0702030302020204" pitchFamily="66" charset="0"/>
              </a:rPr>
              <a:t>Amylose</a:t>
            </a:r>
            <a:r>
              <a:rPr lang="en-US" altLang="en-US" sz="1800" b="1" i="1">
                <a:solidFill>
                  <a:srgbClr val="7030A0"/>
                </a:solidFill>
                <a:latin typeface="Comic Sans MS" panose="030F0702030302020204" pitchFamily="66" charset="0"/>
              </a:rPr>
              <a:t> -</a:t>
            </a:r>
            <a:r>
              <a:rPr lang="en-US" altLang="en-US" sz="1800">
                <a:latin typeface="Comic Sans MS" panose="030F0702030302020204" pitchFamily="66" charset="0"/>
              </a:rPr>
              <a:t>long unbranched glucose </a:t>
            </a:r>
            <a:r>
              <a:rPr lang="en-US" altLang="en-US" sz="1800">
                <a:latin typeface="Symbol" panose="05050102010706020507" pitchFamily="18" charset="2"/>
              </a:rPr>
              <a:t>a</a:t>
            </a:r>
            <a:r>
              <a:rPr lang="en-US" altLang="en-US" sz="1800">
                <a:latin typeface="Comic Sans MS" panose="030F0702030302020204" pitchFamily="66" charset="0"/>
              </a:rPr>
              <a:t> (1,4) with open reducing end large tight </a:t>
            </a:r>
            <a:r>
              <a:rPr lang="en-US" altLang="en-US" sz="1800" i="1">
                <a:latin typeface="Comic Sans MS" panose="030F0702030302020204" pitchFamily="66" charset="0"/>
              </a:rPr>
              <a:t>helical</a:t>
            </a:r>
            <a:r>
              <a:rPr lang="en-US" altLang="en-US" sz="1800">
                <a:latin typeface="Comic Sans MS" panose="030F0702030302020204" pitchFamily="66" charset="0"/>
              </a:rPr>
              <a:t> forms. Test by iodination.</a:t>
            </a:r>
          </a:p>
          <a:p>
            <a:pPr lvl="1" eaLnBrk="1" hangingPunct="1"/>
            <a:r>
              <a:rPr lang="en-US" altLang="en-US" sz="1800" b="1" i="1" u="sng">
                <a:solidFill>
                  <a:srgbClr val="7030A0"/>
                </a:solidFill>
                <a:latin typeface="Comic Sans MS" panose="030F0702030302020204" pitchFamily="66" charset="0"/>
              </a:rPr>
              <a:t>Amylopectin</a:t>
            </a:r>
            <a:r>
              <a:rPr lang="en-US" altLang="en-US" sz="1800" b="1">
                <a:solidFill>
                  <a:srgbClr val="7030A0"/>
                </a:solidFill>
                <a:latin typeface="Comic Sans MS" panose="030F0702030302020204" pitchFamily="66" charset="0"/>
              </a:rPr>
              <a:t> </a:t>
            </a:r>
            <a:r>
              <a:rPr lang="en-US" altLang="en-US" sz="1800">
                <a:latin typeface="Comic Sans MS" panose="030F0702030302020204" pitchFamily="66" charset="0"/>
              </a:rPr>
              <a:t>- polymer of </a:t>
            </a:r>
            <a:r>
              <a:rPr lang="en-US" altLang="en-US" sz="1800">
                <a:latin typeface="Symbol" panose="05050102010706020507" pitchFamily="18" charset="2"/>
              </a:rPr>
              <a:t>a</a:t>
            </a:r>
            <a:r>
              <a:rPr lang="en-US" altLang="en-US" sz="1800">
                <a:latin typeface="Comic Sans MS" panose="030F0702030302020204" pitchFamily="66" charset="0"/>
              </a:rPr>
              <a:t>(1,4) and </a:t>
            </a:r>
            <a:r>
              <a:rPr lang="en-US" altLang="en-US" sz="1800">
                <a:latin typeface="Symbol" panose="05050102010706020507" pitchFamily="18" charset="2"/>
              </a:rPr>
              <a:t>a</a:t>
            </a:r>
            <a:r>
              <a:rPr lang="en-US" altLang="en-US" sz="1800">
                <a:latin typeface="Comic Sans MS" panose="030F0702030302020204" pitchFamily="66" charset="0"/>
              </a:rPr>
              <a:t> (1,6) branches.  Not helical.</a:t>
            </a:r>
          </a:p>
          <a:p>
            <a:pPr lvl="2" eaLnBrk="1" hangingPunct="1"/>
            <a:endParaRPr lang="en-US" altLang="en-US" sz="1800">
              <a:solidFill>
                <a:srgbClr val="FFFFFF"/>
              </a:solidFill>
            </a:endParaRPr>
          </a:p>
        </p:txBody>
      </p:sp>
      <p:pic>
        <p:nvPicPr>
          <p:cNvPr id="62468" name="Picture 4">
            <a:extLst>
              <a:ext uri="{FF2B5EF4-FFF2-40B4-BE49-F238E27FC236}">
                <a16:creationId xmlns:a16="http://schemas.microsoft.com/office/drawing/2014/main" id="{9E0F1098-EA87-4C26-B8EE-2743A4284C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4377"/>
          <a:stretch>
            <a:fillRect/>
          </a:stretch>
        </p:blipFill>
        <p:spPr bwMode="auto">
          <a:xfrm>
            <a:off x="220663" y="2333625"/>
            <a:ext cx="892333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5572412"/>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B4E6292E-7967-418F-9D09-E89343733304}"/>
              </a:ext>
            </a:extLst>
          </p:cNvPr>
          <p:cNvSpPr>
            <a:spLocks noGrp="1"/>
          </p:cNvSpPr>
          <p:nvPr>
            <p:ph type="title"/>
          </p:nvPr>
        </p:nvSpPr>
        <p:spPr>
          <a:xfrm>
            <a:off x="685800" y="152400"/>
            <a:ext cx="7772400" cy="457200"/>
          </a:xfrm>
        </p:spPr>
        <p:txBody>
          <a:bodyPr/>
          <a:lstStyle/>
          <a:p>
            <a:r>
              <a:rPr lang="en-US" altLang="en-US" sz="2800" b="1">
                <a:solidFill>
                  <a:srgbClr val="008000"/>
                </a:solidFill>
                <a:latin typeface="Comic Sans MS" panose="030F0702030302020204" pitchFamily="66" charset="0"/>
              </a:rPr>
              <a:t>Plant Starch (Amylose and Amylopectin)</a:t>
            </a:r>
          </a:p>
        </p:txBody>
      </p:sp>
      <p:sp>
        <p:nvSpPr>
          <p:cNvPr id="37891" name="Rectangle 3">
            <a:extLst>
              <a:ext uri="{FF2B5EF4-FFF2-40B4-BE49-F238E27FC236}">
                <a16:creationId xmlns:a16="http://schemas.microsoft.com/office/drawing/2014/main" id="{88D3C44E-2B9F-43E3-983A-5C26980A0072}"/>
              </a:ext>
            </a:extLst>
          </p:cNvPr>
          <p:cNvSpPr>
            <a:spLocks noGrp="1"/>
          </p:cNvSpPr>
          <p:nvPr>
            <p:ph type="body" idx="1"/>
          </p:nvPr>
        </p:nvSpPr>
        <p:spPr>
          <a:xfrm>
            <a:off x="228600" y="609600"/>
            <a:ext cx="8915400" cy="1828800"/>
          </a:xfrm>
        </p:spPr>
        <p:txBody>
          <a:bodyPr/>
          <a:lstStyle/>
          <a:p>
            <a:pPr>
              <a:lnSpc>
                <a:spcPct val="80000"/>
              </a:lnSpc>
            </a:pPr>
            <a:r>
              <a:rPr lang="en-US" altLang="en-US" sz="1600" b="1">
                <a:latin typeface="Comic Sans MS" panose="030F0702030302020204" pitchFamily="66" charset="0"/>
              </a:rPr>
              <a:t>Starch</a:t>
            </a:r>
            <a:r>
              <a:rPr lang="en-US" altLang="en-US" sz="1600">
                <a:latin typeface="Comic Sans MS" panose="030F0702030302020204" pitchFamily="66" charset="0"/>
              </a:rPr>
              <a:t> contains a mixture of amylose and amylopectin</a:t>
            </a:r>
          </a:p>
          <a:p>
            <a:pPr>
              <a:lnSpc>
                <a:spcPct val="80000"/>
              </a:lnSpc>
            </a:pPr>
            <a:endParaRPr lang="en-US" altLang="en-US" sz="1600">
              <a:latin typeface="Comic Sans MS" panose="030F0702030302020204" pitchFamily="66" charset="0"/>
            </a:endParaRPr>
          </a:p>
          <a:p>
            <a:pPr>
              <a:lnSpc>
                <a:spcPct val="80000"/>
              </a:lnSpc>
            </a:pPr>
            <a:r>
              <a:rPr lang="en-US" altLang="en-US" sz="1600" b="1">
                <a:latin typeface="Comic Sans MS" panose="030F0702030302020204" pitchFamily="66" charset="0"/>
              </a:rPr>
              <a:t>Amylose</a:t>
            </a:r>
            <a:r>
              <a:rPr lang="en-US" altLang="en-US" sz="1600">
                <a:latin typeface="Comic Sans MS" panose="030F0702030302020204" pitchFamily="66" charset="0"/>
              </a:rPr>
              <a:t> is an unbranched polymer (forms </a:t>
            </a:r>
            <a:r>
              <a:rPr lang="en-US" altLang="en-US" sz="1600">
                <a:latin typeface="Comic Sans MS" panose="030F0702030302020204" pitchFamily="66" charset="0"/>
                <a:sym typeface="Symbol" panose="05050102010706020507" pitchFamily="18" charset="2"/>
              </a:rPr>
              <a:t>-helix) </a:t>
            </a:r>
            <a:r>
              <a:rPr lang="en-US" altLang="en-US" sz="1600">
                <a:latin typeface="Comic Sans MS" panose="030F0702030302020204" pitchFamily="66" charset="0"/>
              </a:rPr>
              <a:t>of D-glucose molecules linked by </a:t>
            </a:r>
            <a:r>
              <a:rPr lang="en-US" altLang="en-US" sz="1600">
                <a:latin typeface="Comic Sans MS" panose="030F0702030302020204" pitchFamily="66" charset="0"/>
                <a:sym typeface="Symbol" panose="05050102010706020507" pitchFamily="18" charset="2"/>
              </a:rPr>
              <a:t>-1,4-glycosidic bonds</a:t>
            </a:r>
          </a:p>
          <a:p>
            <a:pPr>
              <a:lnSpc>
                <a:spcPct val="80000"/>
              </a:lnSpc>
            </a:pPr>
            <a:endParaRPr lang="en-US" altLang="en-US" sz="1600">
              <a:latin typeface="Comic Sans MS" panose="030F0702030302020204" pitchFamily="66" charset="0"/>
              <a:sym typeface="Symbol" panose="05050102010706020507" pitchFamily="18" charset="2"/>
            </a:endParaRPr>
          </a:p>
          <a:p>
            <a:pPr>
              <a:lnSpc>
                <a:spcPct val="80000"/>
              </a:lnSpc>
            </a:pPr>
            <a:r>
              <a:rPr lang="en-US" altLang="en-US" sz="1600" b="1">
                <a:latin typeface="Comic Sans MS" panose="030F0702030302020204" pitchFamily="66" charset="0"/>
                <a:sym typeface="Symbol" panose="05050102010706020507" pitchFamily="18" charset="2"/>
              </a:rPr>
              <a:t>Amylopectin</a:t>
            </a:r>
            <a:r>
              <a:rPr lang="en-US" altLang="en-US" sz="1600">
                <a:latin typeface="Comic Sans MS" panose="030F0702030302020204" pitchFamily="66" charset="0"/>
                <a:sym typeface="Symbol" panose="05050102010706020507" pitchFamily="18" charset="2"/>
              </a:rPr>
              <a:t> is like amylose, but has extensive branching, with the branches using -1,6-glycosidic bonds</a:t>
            </a:r>
          </a:p>
        </p:txBody>
      </p:sp>
      <p:pic>
        <p:nvPicPr>
          <p:cNvPr id="63492" name="Picture 4">
            <a:extLst>
              <a:ext uri="{FF2B5EF4-FFF2-40B4-BE49-F238E27FC236}">
                <a16:creationId xmlns:a16="http://schemas.microsoft.com/office/drawing/2014/main" id="{A0E6E479-05ED-4814-9EE8-3FA8359C8F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4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7368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891">
                                            <p:txEl>
                                              <p:pRg st="2" end="2"/>
                                            </p:txEl>
                                          </p:spTgt>
                                        </p:tgtEl>
                                        <p:attrNameLst>
                                          <p:attrName>style.visibility</p:attrName>
                                        </p:attrNameLst>
                                      </p:cBhvr>
                                      <p:to>
                                        <p:strVal val="visible"/>
                                      </p:to>
                                    </p:set>
                                    <p:anim calcmode="lin" valueType="num">
                                      <p:cBhvr additive="base">
                                        <p:cTn id="13" dur="500" fill="hold"/>
                                        <p:tgtEl>
                                          <p:spTgt spid="3789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89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891">
                                            <p:txEl>
                                              <p:pRg st="4" end="4"/>
                                            </p:txEl>
                                          </p:spTgt>
                                        </p:tgtEl>
                                        <p:attrNameLst>
                                          <p:attrName>style.visibility</p:attrName>
                                        </p:attrNameLst>
                                      </p:cBhvr>
                                      <p:to>
                                        <p:strVal val="visible"/>
                                      </p:to>
                                    </p:set>
                                    <p:anim calcmode="lin" valueType="num">
                                      <p:cBhvr additive="base">
                                        <p:cTn id="19" dur="500" fill="hold"/>
                                        <p:tgtEl>
                                          <p:spTgt spid="3789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891">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pp15061">
            <a:extLst>
              <a:ext uri="{FF2B5EF4-FFF2-40B4-BE49-F238E27FC236}">
                <a16:creationId xmlns:a16="http://schemas.microsoft.com/office/drawing/2014/main" id="{14978018-449C-453F-8B53-80ECD5BF29B5}"/>
              </a:ext>
            </a:extLst>
          </p:cNvPr>
          <p:cNvPicPr preferRelativeResize="0">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838200"/>
            <a:ext cx="4495800" cy="6019800"/>
          </a:xfrm>
        </p:spPr>
      </p:pic>
      <p:sp>
        <p:nvSpPr>
          <p:cNvPr id="64515" name="Rectangle 3">
            <a:extLst>
              <a:ext uri="{FF2B5EF4-FFF2-40B4-BE49-F238E27FC236}">
                <a16:creationId xmlns:a16="http://schemas.microsoft.com/office/drawing/2014/main" id="{F8176D6F-99EE-464C-AD9A-10C3BABD4C58}"/>
              </a:ext>
            </a:extLst>
          </p:cNvPr>
          <p:cNvSpPr>
            <a:spLocks noGrp="1" noChangeArrowheads="1"/>
          </p:cNvSpPr>
          <p:nvPr>
            <p:ph type="title"/>
          </p:nvPr>
        </p:nvSpPr>
        <p:spPr>
          <a:xfrm>
            <a:off x="457200" y="76200"/>
            <a:ext cx="8229600" cy="1143000"/>
          </a:xfrm>
        </p:spPr>
        <p:txBody>
          <a:bodyPr/>
          <a:lstStyle/>
          <a:p>
            <a:pPr eaLnBrk="1" hangingPunct="1"/>
            <a:r>
              <a:rPr lang="en-US" altLang="en-US" b="1">
                <a:solidFill>
                  <a:srgbClr val="008000"/>
                </a:solidFill>
                <a:latin typeface="Comic Sans MS" panose="030F0702030302020204" pitchFamily="66" charset="0"/>
              </a:rPr>
              <a:t>Cellulose</a:t>
            </a:r>
          </a:p>
        </p:txBody>
      </p:sp>
      <p:sp>
        <p:nvSpPr>
          <p:cNvPr id="64516" name="Rectangle 4">
            <a:extLst>
              <a:ext uri="{FF2B5EF4-FFF2-40B4-BE49-F238E27FC236}">
                <a16:creationId xmlns:a16="http://schemas.microsoft.com/office/drawing/2014/main" id="{08CBB0D2-44AF-408D-936A-4DC35D1B2333}"/>
              </a:ext>
            </a:extLst>
          </p:cNvPr>
          <p:cNvSpPr>
            <a:spLocks noGrp="1" noChangeArrowheads="1"/>
          </p:cNvSpPr>
          <p:nvPr>
            <p:ph type="body" sz="half" idx="1"/>
          </p:nvPr>
        </p:nvSpPr>
        <p:spPr>
          <a:xfrm>
            <a:off x="0" y="914400"/>
            <a:ext cx="4800600" cy="5943600"/>
          </a:xfrm>
        </p:spPr>
        <p:txBody>
          <a:bodyPr/>
          <a:lstStyle/>
          <a:p>
            <a:pPr eaLnBrk="1" hangingPunct="1"/>
            <a:r>
              <a:rPr lang="en-US" altLang="en-US" sz="2800">
                <a:latin typeface="Comic Sans MS" panose="030F0702030302020204" pitchFamily="66" charset="0"/>
              </a:rPr>
              <a:t>Linear glucan chains of unbranched (1-4)-</a:t>
            </a:r>
            <a:r>
              <a:rPr lang="en-US" altLang="en-US" sz="2800">
                <a:latin typeface="Symbol" panose="05050102010706020507" pitchFamily="18" charset="2"/>
              </a:rPr>
              <a:t>b</a:t>
            </a:r>
            <a:r>
              <a:rPr lang="en-US" altLang="en-US" sz="2800">
                <a:latin typeface="Comic Sans MS" panose="030F0702030302020204" pitchFamily="66" charset="0"/>
              </a:rPr>
              <a:t>-linked-D-glucose in which every other glucose residue is rotated 180° with respect to its two neighbors and contrasts with other glucan polymers such as:</a:t>
            </a:r>
          </a:p>
          <a:p>
            <a:pPr eaLnBrk="1" hangingPunct="1"/>
            <a:endParaRPr lang="en-US" altLang="en-US" sz="2800">
              <a:latin typeface="Comic Sans MS" panose="030F0702030302020204" pitchFamily="66" charset="0"/>
            </a:endParaRPr>
          </a:p>
          <a:p>
            <a:pPr eaLnBrk="1" hangingPunct="1"/>
            <a:r>
              <a:rPr lang="en-US" altLang="en-US" sz="2800">
                <a:latin typeface="Comic Sans MS" panose="030F0702030302020204" pitchFamily="66" charset="0"/>
              </a:rPr>
              <a:t> starch (1-4-</a:t>
            </a:r>
            <a:r>
              <a:rPr lang="en-US" altLang="en-US" sz="2800">
                <a:latin typeface="Symbol" panose="05050102010706020507" pitchFamily="18" charset="2"/>
              </a:rPr>
              <a:t>a</a:t>
            </a:r>
            <a:r>
              <a:rPr lang="en-US" altLang="en-US" sz="2800">
                <a:latin typeface="Comic Sans MS" panose="030F0702030302020204" pitchFamily="66" charset="0"/>
              </a:rPr>
              <a:t>-glucan) </a:t>
            </a:r>
          </a:p>
          <a:p>
            <a:pPr eaLnBrk="1" hangingPunct="1"/>
            <a:r>
              <a:rPr lang="en-US" altLang="en-US" sz="2800">
                <a:latin typeface="Comic Sans MS" panose="030F0702030302020204" pitchFamily="66" charset="0"/>
              </a:rPr>
              <a:t>callose (1-3-</a:t>
            </a:r>
            <a:r>
              <a:rPr lang="en-US" altLang="en-US" sz="2800">
                <a:latin typeface="Symbol" panose="05050102010706020507" pitchFamily="18" charset="2"/>
              </a:rPr>
              <a:t>b</a:t>
            </a:r>
            <a:r>
              <a:rPr lang="en-US" altLang="en-US" sz="2800">
                <a:latin typeface="Comic Sans MS" panose="030F0702030302020204" pitchFamily="66" charset="0"/>
              </a:rPr>
              <a:t>-glucan). </a:t>
            </a:r>
          </a:p>
        </p:txBody>
      </p:sp>
    </p:spTree>
    <p:extLst>
      <p:ext uri="{BB962C8B-B14F-4D97-AF65-F5344CB8AC3E}">
        <p14:creationId xmlns:p14="http://schemas.microsoft.com/office/powerpoint/2010/main" val="1710348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CAEB4F5B-7B7D-410D-B559-A3680AD01E3B}"/>
              </a:ext>
            </a:extLst>
          </p:cNvPr>
          <p:cNvSpPr>
            <a:spLocks noGrp="1" noChangeArrowheads="1"/>
          </p:cNvSpPr>
          <p:nvPr>
            <p:ph type="title"/>
          </p:nvPr>
        </p:nvSpPr>
        <p:spPr>
          <a:xfrm>
            <a:off x="685800" y="-12700"/>
            <a:ext cx="7772400" cy="1143000"/>
          </a:xfrm>
        </p:spPr>
        <p:txBody>
          <a:bodyPr/>
          <a:lstStyle/>
          <a:p>
            <a:pPr eaLnBrk="1" hangingPunct="1"/>
            <a:r>
              <a:rPr lang="en-US" altLang="en-US" b="1">
                <a:solidFill>
                  <a:srgbClr val="008000"/>
                </a:solidFill>
                <a:latin typeface="Comic Sans MS" panose="030F0702030302020204" pitchFamily="66" charset="0"/>
              </a:rPr>
              <a:t>Cellulose</a:t>
            </a:r>
          </a:p>
        </p:txBody>
      </p:sp>
      <p:sp>
        <p:nvSpPr>
          <p:cNvPr id="65539" name="Rectangle 3">
            <a:extLst>
              <a:ext uri="{FF2B5EF4-FFF2-40B4-BE49-F238E27FC236}">
                <a16:creationId xmlns:a16="http://schemas.microsoft.com/office/drawing/2014/main" id="{B37048C6-AB9C-484D-AF61-F639DDE3A3D1}"/>
              </a:ext>
            </a:extLst>
          </p:cNvPr>
          <p:cNvSpPr>
            <a:spLocks noGrp="1" noChangeArrowheads="1"/>
          </p:cNvSpPr>
          <p:nvPr>
            <p:ph type="body" sz="half" idx="1"/>
          </p:nvPr>
        </p:nvSpPr>
        <p:spPr>
          <a:xfrm>
            <a:off x="0" y="1600200"/>
            <a:ext cx="9144000" cy="1905000"/>
          </a:xfrm>
        </p:spPr>
        <p:txBody>
          <a:bodyPr/>
          <a:lstStyle/>
          <a:p>
            <a:pPr eaLnBrk="1" hangingPunct="1"/>
            <a:r>
              <a:rPr lang="en-US" altLang="en-US" sz="2400">
                <a:latin typeface="Comic Sans MS" panose="030F0702030302020204" pitchFamily="66" charset="0"/>
              </a:rPr>
              <a:t>This means that cellobiose, and not glucose, is the basic repeating unit of the cellulose molecule.  Groups of 30 to 40 of these chains laterally hydrogen-bond to form crystalline or para-crystalline microfibrils</a:t>
            </a:r>
            <a:r>
              <a:rPr lang="en-US" altLang="en-US" sz="2400">
                <a:latin typeface="Times New Roman" panose="02020603050405020304" pitchFamily="18" charset="0"/>
              </a:rPr>
              <a:t>.</a:t>
            </a:r>
          </a:p>
          <a:p>
            <a:pPr eaLnBrk="1" hangingPunct="1"/>
            <a:endParaRPr lang="en-US" altLang="en-US" sz="2400">
              <a:latin typeface="Times New Roman" panose="02020603050405020304" pitchFamily="18" charset="0"/>
            </a:endParaRPr>
          </a:p>
        </p:txBody>
      </p:sp>
      <p:pic>
        <p:nvPicPr>
          <p:cNvPr id="65540" name="Picture 4" descr="pp15062">
            <a:extLst>
              <a:ext uri="{FF2B5EF4-FFF2-40B4-BE49-F238E27FC236}">
                <a16:creationId xmlns:a16="http://schemas.microsoft.com/office/drawing/2014/main" id="{1FD533A3-4095-447D-BAA2-6D3B3346A3AF}"/>
              </a:ext>
            </a:extLst>
          </p:cNvPr>
          <p:cNvPicPr preferRelativeResize="0">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3429000"/>
            <a:ext cx="9144000" cy="3429000"/>
          </a:xfrm>
        </p:spPr>
      </p:pic>
    </p:spTree>
    <p:extLst>
      <p:ext uri="{BB962C8B-B14F-4D97-AF65-F5344CB8AC3E}">
        <p14:creationId xmlns:p14="http://schemas.microsoft.com/office/powerpoint/2010/main" val="2248021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8BA13D6E-703C-4DD2-8F28-C163BBF4F499}"/>
              </a:ext>
            </a:extLst>
          </p:cNvPr>
          <p:cNvSpPr>
            <a:spLocks noGrp="1" noChangeArrowheads="1"/>
          </p:cNvSpPr>
          <p:nvPr>
            <p:ph type="title" idx="4294967295"/>
          </p:nvPr>
        </p:nvSpPr>
        <p:spPr>
          <a:xfrm>
            <a:off x="836613" y="0"/>
            <a:ext cx="7848600" cy="508000"/>
          </a:xfrm>
        </p:spPr>
        <p:txBody>
          <a:bodyPr lIns="90487" tIns="44450" rIns="90487" bIns="44450"/>
          <a:lstStyle/>
          <a:p>
            <a:pPr>
              <a:defRPr/>
            </a:pPr>
            <a:r>
              <a:rPr lang="en-US" b="1">
                <a:solidFill>
                  <a:srgbClr val="008000"/>
                </a:solidFill>
                <a:effectLst>
                  <a:outerShdw blurRad="38100" dist="38100" dir="2700000" algn="tl">
                    <a:srgbClr val="C0C0C0"/>
                  </a:outerShdw>
                </a:effectLst>
                <a:latin typeface="Comic Sans MS" pitchFamily="66" charset="0"/>
              </a:rPr>
              <a:t>Amino acids</a:t>
            </a:r>
          </a:p>
        </p:txBody>
      </p:sp>
      <p:sp>
        <p:nvSpPr>
          <p:cNvPr id="111619" name="Rectangle 3">
            <a:extLst>
              <a:ext uri="{FF2B5EF4-FFF2-40B4-BE49-F238E27FC236}">
                <a16:creationId xmlns:a16="http://schemas.microsoft.com/office/drawing/2014/main" id="{50689F79-B2E3-45A9-ADFB-0D388D52A74C}"/>
              </a:ext>
            </a:extLst>
          </p:cNvPr>
          <p:cNvSpPr>
            <a:spLocks noGrp="1" noChangeArrowheads="1"/>
          </p:cNvSpPr>
          <p:nvPr>
            <p:ph type="body" idx="4294967295"/>
          </p:nvPr>
        </p:nvSpPr>
        <p:spPr>
          <a:xfrm>
            <a:off x="0" y="469900"/>
            <a:ext cx="9144000" cy="5791200"/>
          </a:xfrm>
        </p:spPr>
        <p:txBody>
          <a:bodyPr lIns="90487" tIns="44450" rIns="90487" bIns="44450"/>
          <a:lstStyle/>
          <a:p>
            <a:pPr>
              <a:buFont typeface="Arial" charset="0"/>
              <a:buChar char="•"/>
              <a:defRPr/>
            </a:pPr>
            <a:r>
              <a:rPr lang="en-US" dirty="0">
                <a:solidFill>
                  <a:schemeClr val="accent1"/>
                </a:solidFill>
                <a:effectLst>
                  <a:outerShdw blurRad="38100" dist="38100" dir="2700000" algn="tl">
                    <a:srgbClr val="C0C0C0"/>
                  </a:outerShdw>
                </a:effectLst>
                <a:latin typeface="Comic Sans MS" pitchFamily="66" charset="0"/>
              </a:rPr>
              <a:t>-</a:t>
            </a:r>
            <a:r>
              <a:rPr lang="en-US" dirty="0">
                <a:solidFill>
                  <a:schemeClr val="accent1"/>
                </a:solidFill>
                <a:latin typeface="Comic Sans MS" pitchFamily="66" charset="0"/>
              </a:rPr>
              <a:t>20 common amino acids there are others found naturally but much less frequently</a:t>
            </a:r>
            <a:endParaRPr lang="en-US" dirty="0">
              <a:latin typeface="Comic Sans MS" pitchFamily="66" charset="0"/>
            </a:endParaRPr>
          </a:p>
          <a:p>
            <a:pPr>
              <a:buFont typeface="Arial" charset="0"/>
              <a:buChar char="•"/>
              <a:defRPr/>
            </a:pPr>
            <a:r>
              <a:rPr lang="en-US" dirty="0">
                <a:solidFill>
                  <a:schemeClr val="accent2"/>
                </a:solidFill>
                <a:latin typeface="Comic Sans MS" pitchFamily="66" charset="0"/>
              </a:rPr>
              <a:t>Common structure for amino acid</a:t>
            </a:r>
          </a:p>
          <a:p>
            <a:pPr>
              <a:buFont typeface="Arial" charset="0"/>
              <a:buChar char="•"/>
              <a:defRPr/>
            </a:pPr>
            <a:r>
              <a:rPr lang="en-US" dirty="0">
                <a:latin typeface="Comic Sans MS" pitchFamily="66" charset="0"/>
              </a:rPr>
              <a:t>COOH, -NH</a:t>
            </a:r>
            <a:r>
              <a:rPr lang="en-US" baseline="-25000" dirty="0">
                <a:latin typeface="Comic Sans MS" pitchFamily="66" charset="0"/>
              </a:rPr>
              <a:t>2</a:t>
            </a:r>
            <a:r>
              <a:rPr lang="en-US" dirty="0">
                <a:latin typeface="Comic Sans MS" pitchFamily="66" charset="0"/>
              </a:rPr>
              <a:t>, H and R functional groups all attached to the alpha carbon</a:t>
            </a:r>
          </a:p>
          <a:p>
            <a:pPr algn="ctr">
              <a:buFont typeface="Arial" charset="0"/>
              <a:buChar char="•"/>
              <a:defRPr/>
            </a:pPr>
            <a:endParaRPr lang="en-US" b="1" dirty="0">
              <a:latin typeface="Century Gothic" pitchFamily="34" charset="0"/>
            </a:endParaRPr>
          </a:p>
          <a:p>
            <a:pPr algn="ctr">
              <a:buFont typeface="Arial" charset="0"/>
              <a:buChar char="•"/>
              <a:defRPr/>
            </a:pPr>
            <a:endParaRPr lang="en-US" b="1" dirty="0">
              <a:latin typeface="Century Gothic" pitchFamily="34" charset="0"/>
            </a:endParaRPr>
          </a:p>
        </p:txBody>
      </p:sp>
      <p:pic>
        <p:nvPicPr>
          <p:cNvPr id="67588" name="Picture 4">
            <a:extLst>
              <a:ext uri="{FF2B5EF4-FFF2-40B4-BE49-F238E27FC236}">
                <a16:creationId xmlns:a16="http://schemas.microsoft.com/office/drawing/2014/main" id="{D8E2E92C-0B16-4593-A4DF-C77A64544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733800"/>
            <a:ext cx="47704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7226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43A17713-DFB6-4A8F-89ED-70E40490B067}"/>
              </a:ext>
            </a:extLst>
          </p:cNvPr>
          <p:cNvSpPr>
            <a:spLocks noGrp="1" noChangeArrowheads="1"/>
          </p:cNvSpPr>
          <p:nvPr>
            <p:ph type="title"/>
          </p:nvPr>
        </p:nvSpPr>
        <p:spPr>
          <a:xfrm>
            <a:off x="685800" y="127000"/>
            <a:ext cx="7772400" cy="1143000"/>
          </a:xfrm>
        </p:spPr>
        <p:txBody>
          <a:bodyPr/>
          <a:lstStyle/>
          <a:p>
            <a:pPr eaLnBrk="1" hangingPunct="1"/>
            <a:r>
              <a:rPr lang="en-US" altLang="en-US" b="1">
                <a:solidFill>
                  <a:srgbClr val="008000"/>
                </a:solidFill>
                <a:latin typeface="Comic Sans MS" panose="030F0702030302020204" pitchFamily="66" charset="0"/>
              </a:rPr>
              <a:t>Carbohydrates</a:t>
            </a:r>
          </a:p>
        </p:txBody>
      </p:sp>
      <p:sp>
        <p:nvSpPr>
          <p:cNvPr id="49155" name="Rectangle 3">
            <a:extLst>
              <a:ext uri="{FF2B5EF4-FFF2-40B4-BE49-F238E27FC236}">
                <a16:creationId xmlns:a16="http://schemas.microsoft.com/office/drawing/2014/main" id="{B4823D30-7E13-4D30-B977-42761FA4B440}"/>
              </a:ext>
            </a:extLst>
          </p:cNvPr>
          <p:cNvSpPr>
            <a:spLocks noGrp="1" noChangeArrowheads="1"/>
          </p:cNvSpPr>
          <p:nvPr>
            <p:ph type="body" sz="half" idx="2"/>
          </p:nvPr>
        </p:nvSpPr>
        <p:spPr>
          <a:xfrm>
            <a:off x="3810000" y="1101725"/>
            <a:ext cx="5334000" cy="5603875"/>
          </a:xfrm>
        </p:spPr>
        <p:txBody>
          <a:bodyPr/>
          <a:lstStyle/>
          <a:p>
            <a:pPr eaLnBrk="1" hangingPunct="1"/>
            <a:r>
              <a:rPr lang="en-US" altLang="en-US" sz="1800">
                <a:latin typeface="Comic Sans MS" panose="030F0702030302020204" pitchFamily="66" charset="0"/>
              </a:rPr>
              <a:t>Of the macromolecules that we will cover in this class, those involving carbohydrates are the most abundant in nature.</a:t>
            </a:r>
          </a:p>
          <a:p>
            <a:pPr eaLnBrk="1" hangingPunct="1"/>
            <a:endParaRPr lang="en-US" altLang="en-US" sz="1800">
              <a:latin typeface="Comic Sans MS" panose="030F0702030302020204" pitchFamily="66" charset="0"/>
            </a:endParaRPr>
          </a:p>
          <a:p>
            <a:pPr eaLnBrk="1" hangingPunct="1"/>
            <a:r>
              <a:rPr lang="en-US" altLang="en-US" sz="1800">
                <a:latin typeface="Comic Sans MS" panose="030F0702030302020204" pitchFamily="66" charset="0"/>
              </a:rPr>
              <a:t>Via photosynthesis, over 100 billion metric tons of CO</a:t>
            </a:r>
            <a:r>
              <a:rPr lang="en-US" altLang="en-US" sz="1800" baseline="-25000">
                <a:latin typeface="Comic Sans MS" panose="030F0702030302020204" pitchFamily="66" charset="0"/>
              </a:rPr>
              <a:t>2</a:t>
            </a:r>
            <a:r>
              <a:rPr lang="en-US" altLang="en-US" sz="1800">
                <a:latin typeface="Comic Sans MS" panose="030F0702030302020204" pitchFamily="66" charset="0"/>
              </a:rPr>
              <a:t> and H</a:t>
            </a:r>
            <a:r>
              <a:rPr lang="en-US" altLang="en-US" sz="1800" baseline="-25000">
                <a:latin typeface="Comic Sans MS" panose="030F0702030302020204" pitchFamily="66" charset="0"/>
              </a:rPr>
              <a:t>2</a:t>
            </a:r>
            <a:r>
              <a:rPr lang="en-US" altLang="en-US" sz="1800">
                <a:latin typeface="Comic Sans MS" panose="030F0702030302020204" pitchFamily="66" charset="0"/>
              </a:rPr>
              <a:t>O are converted into cellulose and other plant products.  </a:t>
            </a:r>
          </a:p>
          <a:p>
            <a:pPr eaLnBrk="1" hangingPunct="1"/>
            <a:endParaRPr lang="en-US" altLang="en-US" sz="1800">
              <a:latin typeface="Comic Sans MS" panose="030F0702030302020204" pitchFamily="66" charset="0"/>
            </a:endParaRPr>
          </a:p>
          <a:p>
            <a:pPr eaLnBrk="1" hangingPunct="1"/>
            <a:r>
              <a:rPr lang="en-US" altLang="en-US" sz="1800">
                <a:latin typeface="Comic Sans MS" panose="030F0702030302020204" pitchFamily="66" charset="0"/>
              </a:rPr>
              <a:t>The term carbohydrate is a generic one that refers primarily to carbon-containing compounds that contain hydroxyl, keto, or aldehydic functionalities.</a:t>
            </a:r>
          </a:p>
          <a:p>
            <a:pPr eaLnBrk="1" hangingPunct="1"/>
            <a:endParaRPr lang="en-US" altLang="en-US" sz="1800">
              <a:latin typeface="Comic Sans MS" panose="030F0702030302020204" pitchFamily="66" charset="0"/>
            </a:endParaRPr>
          </a:p>
          <a:p>
            <a:pPr eaLnBrk="1" hangingPunct="1"/>
            <a:r>
              <a:rPr lang="en-US" altLang="en-US" sz="1800">
                <a:latin typeface="Comic Sans MS" panose="030F0702030302020204" pitchFamily="66" charset="0"/>
              </a:rPr>
              <a:t>Carbohydrates can range in sizes, from simple monosaccharides (sugars) to oligosaccharides, to polysaccharides.</a:t>
            </a:r>
          </a:p>
        </p:txBody>
      </p:sp>
      <p:pic>
        <p:nvPicPr>
          <p:cNvPr id="49156" name="Picture 4">
            <a:extLst>
              <a:ext uri="{FF2B5EF4-FFF2-40B4-BE49-F238E27FC236}">
                <a16:creationId xmlns:a16="http://schemas.microsoft.com/office/drawing/2014/main" id="{A71ADB7A-EFF8-4C9B-A2CA-22F65245952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47650" y="1033463"/>
            <a:ext cx="3576638" cy="5824537"/>
          </a:xfrm>
        </p:spPr>
      </p:pic>
    </p:spTree>
    <p:extLst>
      <p:ext uri="{BB962C8B-B14F-4D97-AF65-F5344CB8AC3E}">
        <p14:creationId xmlns:p14="http://schemas.microsoft.com/office/powerpoint/2010/main" val="251112780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0047l">
            <a:extLst>
              <a:ext uri="{FF2B5EF4-FFF2-40B4-BE49-F238E27FC236}">
                <a16:creationId xmlns:a16="http://schemas.microsoft.com/office/drawing/2014/main" id="{101347DB-8464-4E61-A566-EE46E0F54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5875"/>
            <a:ext cx="9136063"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8822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86D1A4FA-698F-40E7-ACDB-01D5FEE495EB}"/>
              </a:ext>
            </a:extLst>
          </p:cNvPr>
          <p:cNvSpPr>
            <a:spLocks noGrp="1" noChangeArrowheads="1"/>
          </p:cNvSpPr>
          <p:nvPr>
            <p:ph type="title" idx="4294967295"/>
          </p:nvPr>
        </p:nvSpPr>
        <p:spPr>
          <a:xfrm>
            <a:off x="0" y="203200"/>
            <a:ext cx="9144000" cy="508000"/>
          </a:xfrm>
        </p:spPr>
        <p:txBody>
          <a:bodyPr lIns="90487" tIns="44450" rIns="90487" bIns="44450"/>
          <a:lstStyle/>
          <a:p>
            <a:r>
              <a:rPr lang="en-US" altLang="en-US" sz="3600" b="1">
                <a:solidFill>
                  <a:srgbClr val="008000"/>
                </a:solidFill>
                <a:latin typeface="Comic Sans MS" panose="030F0702030302020204" pitchFamily="66" charset="0"/>
              </a:rPr>
              <a:t>Proteins: Three-dimensional structure</a:t>
            </a:r>
          </a:p>
        </p:txBody>
      </p:sp>
      <p:sp>
        <p:nvSpPr>
          <p:cNvPr id="69635" name="Rectangle 3">
            <a:extLst>
              <a:ext uri="{FF2B5EF4-FFF2-40B4-BE49-F238E27FC236}">
                <a16:creationId xmlns:a16="http://schemas.microsoft.com/office/drawing/2014/main" id="{969F1494-2EEB-4C65-A942-08EE1E257732}"/>
              </a:ext>
            </a:extLst>
          </p:cNvPr>
          <p:cNvSpPr>
            <a:spLocks noGrp="1" noChangeArrowheads="1"/>
          </p:cNvSpPr>
          <p:nvPr>
            <p:ph type="body" idx="4294967295"/>
          </p:nvPr>
        </p:nvSpPr>
        <p:spPr>
          <a:xfrm>
            <a:off x="0" y="736600"/>
            <a:ext cx="8763000" cy="6121400"/>
          </a:xfrm>
        </p:spPr>
        <p:txBody>
          <a:bodyPr lIns="90487" tIns="44450" rIns="90487" bIns="44450"/>
          <a:lstStyle/>
          <a:p>
            <a:pPr>
              <a:lnSpc>
                <a:spcPct val="80000"/>
              </a:lnSpc>
            </a:pPr>
            <a:r>
              <a:rPr lang="en-US" altLang="en-US" sz="2400">
                <a:solidFill>
                  <a:srgbClr val="CC0000"/>
                </a:solidFill>
                <a:latin typeface="Comic Sans MS" panose="030F0702030302020204" pitchFamily="66" charset="0"/>
              </a:rPr>
              <a:t>Background on protein composition</a:t>
            </a:r>
            <a:r>
              <a:rPr lang="en-US" altLang="en-US" sz="2400" b="1">
                <a:solidFill>
                  <a:srgbClr val="CC0000"/>
                </a:solidFill>
                <a:latin typeface="Comic Sans MS" panose="030F0702030302020204" pitchFamily="66" charset="0"/>
              </a:rPr>
              <a:t>:</a:t>
            </a:r>
            <a:endParaRPr lang="en-US" altLang="en-US" sz="2400" b="1">
              <a:latin typeface="Comic Sans MS" panose="030F0702030302020204" pitchFamily="66" charset="0"/>
            </a:endParaRPr>
          </a:p>
          <a:p>
            <a:pPr>
              <a:lnSpc>
                <a:spcPct val="80000"/>
              </a:lnSpc>
            </a:pPr>
            <a:r>
              <a:rPr lang="en-US" altLang="en-US" sz="2400" b="1">
                <a:latin typeface="Comic Sans MS" panose="030F0702030302020204" pitchFamily="66" charset="0"/>
              </a:rPr>
              <a:t> </a:t>
            </a:r>
            <a:r>
              <a:rPr lang="en-US" altLang="en-US" sz="2400" b="1">
                <a:solidFill>
                  <a:srgbClr val="187534"/>
                </a:solidFill>
                <a:latin typeface="Comic Sans MS" panose="030F0702030302020204" pitchFamily="66" charset="0"/>
              </a:rPr>
              <a:t>Two general classes of proteins</a:t>
            </a:r>
            <a:endParaRPr lang="en-US" altLang="en-US" sz="2400" b="1">
              <a:latin typeface="Comic Sans MS" panose="030F0702030302020204" pitchFamily="66" charset="0"/>
            </a:endParaRPr>
          </a:p>
          <a:p>
            <a:pPr lvl="1">
              <a:lnSpc>
                <a:spcPct val="80000"/>
              </a:lnSpc>
              <a:buFont typeface="Symbol" panose="05050102010706020507" pitchFamily="18" charset="2"/>
              <a:buChar char="·"/>
            </a:pPr>
            <a:r>
              <a:rPr lang="en-US" altLang="en-US" sz="2400" b="1" u="sng">
                <a:solidFill>
                  <a:schemeClr val="accent2"/>
                </a:solidFill>
                <a:latin typeface="Comic Sans MS" panose="030F0702030302020204" pitchFamily="66" charset="0"/>
              </a:rPr>
              <a:t>Fibrous</a:t>
            </a:r>
            <a:r>
              <a:rPr lang="en-US" altLang="en-US" sz="2400" b="1">
                <a:solidFill>
                  <a:schemeClr val="accent2"/>
                </a:solidFill>
                <a:latin typeface="Comic Sans MS" panose="030F0702030302020204" pitchFamily="66" charset="0"/>
              </a:rPr>
              <a:t> -</a:t>
            </a:r>
            <a:r>
              <a:rPr lang="en-US" altLang="en-US" sz="2400" b="1">
                <a:latin typeface="Comic Sans MS" panose="030F0702030302020204" pitchFamily="66" charset="0"/>
              </a:rPr>
              <a:t> </a:t>
            </a:r>
            <a:r>
              <a:rPr lang="en-US" altLang="en-US" sz="2400">
                <a:latin typeface="Comic Sans MS" panose="030F0702030302020204" pitchFamily="66" charset="0"/>
              </a:rPr>
              <a:t>long rod-shaped, insoluble proteins.  These proteins are strong (high tensile strength).  </a:t>
            </a:r>
          </a:p>
          <a:p>
            <a:pPr lvl="1">
              <a:lnSpc>
                <a:spcPct val="80000"/>
              </a:lnSpc>
              <a:buFont typeface="Symbol" panose="05050102010706020507" pitchFamily="18" charset="2"/>
              <a:buChar char="·"/>
            </a:pPr>
            <a:endParaRPr lang="en-US" altLang="en-US" sz="2400" b="1">
              <a:latin typeface="Comic Sans MS" panose="030F0702030302020204" pitchFamily="66" charset="0"/>
            </a:endParaRPr>
          </a:p>
          <a:p>
            <a:pPr lvl="1">
              <a:lnSpc>
                <a:spcPct val="80000"/>
              </a:lnSpc>
              <a:buFont typeface="Symbol" panose="05050102010706020507" pitchFamily="18" charset="2"/>
              <a:buChar char="·"/>
            </a:pPr>
            <a:r>
              <a:rPr lang="en-US" altLang="en-US" sz="2400" b="1" u="sng">
                <a:solidFill>
                  <a:schemeClr val="accent2"/>
                </a:solidFill>
                <a:latin typeface="Comic Sans MS" panose="030F0702030302020204" pitchFamily="66" charset="0"/>
              </a:rPr>
              <a:t>Globular</a:t>
            </a:r>
            <a:r>
              <a:rPr lang="en-US" altLang="en-US" sz="2400" b="1">
                <a:latin typeface="Comic Sans MS" panose="030F0702030302020204" pitchFamily="66" charset="0"/>
              </a:rPr>
              <a:t> -  </a:t>
            </a:r>
            <a:r>
              <a:rPr lang="en-US" altLang="en-US" sz="2400">
                <a:latin typeface="Comic Sans MS" panose="030F0702030302020204" pitchFamily="66" charset="0"/>
              </a:rPr>
              <a:t>compact spherical shaped proteins usually water-soluble.  Most hydrophobic amino acids found in the interior away from the water.  Nearly all enzymes are globular</a:t>
            </a:r>
            <a:r>
              <a:rPr lang="en-US" altLang="en-US" sz="2400" b="1">
                <a:latin typeface="Comic Sans MS" panose="030F0702030302020204" pitchFamily="66" charset="0"/>
              </a:rPr>
              <a:t>… </a:t>
            </a:r>
          </a:p>
          <a:p>
            <a:pPr lvl="1">
              <a:lnSpc>
                <a:spcPct val="80000"/>
              </a:lnSpc>
              <a:buFont typeface="Symbol" panose="05050102010706020507" pitchFamily="18" charset="2"/>
              <a:buChar char="·"/>
            </a:pPr>
            <a:endParaRPr lang="en-US" altLang="en-US" sz="2000" u="sng">
              <a:solidFill>
                <a:srgbClr val="CC0000"/>
              </a:solidFill>
              <a:latin typeface="Comic Sans MS" panose="030F0702030302020204" pitchFamily="66" charset="0"/>
            </a:endParaRPr>
          </a:p>
          <a:p>
            <a:pPr lvl="1">
              <a:lnSpc>
                <a:spcPct val="80000"/>
              </a:lnSpc>
              <a:buFont typeface="Symbol" panose="05050102010706020507" pitchFamily="18" charset="2"/>
              <a:buChar char="·"/>
            </a:pPr>
            <a:r>
              <a:rPr lang="en-US" altLang="en-US" sz="2000" u="sng">
                <a:solidFill>
                  <a:srgbClr val="CC0000"/>
                </a:solidFill>
                <a:latin typeface="Comic Sans MS" panose="030F0702030302020204" pitchFamily="66" charset="0"/>
              </a:rPr>
              <a:t>Proteins can be simple</a:t>
            </a:r>
            <a:r>
              <a:rPr lang="en-US" altLang="en-US" sz="2000" b="1">
                <a:solidFill>
                  <a:srgbClr val="CC0000"/>
                </a:solidFill>
                <a:latin typeface="Comic Sans MS" panose="030F0702030302020204" pitchFamily="66" charset="0"/>
              </a:rPr>
              <a:t> -</a:t>
            </a:r>
            <a:r>
              <a:rPr lang="en-US" altLang="en-US" sz="2000" b="1">
                <a:latin typeface="Comic Sans MS" panose="030F0702030302020204" pitchFamily="66" charset="0"/>
              </a:rPr>
              <a:t> </a:t>
            </a:r>
            <a:r>
              <a:rPr lang="en-US" altLang="en-US" sz="2000" b="1">
                <a:solidFill>
                  <a:schemeClr val="accent2"/>
                </a:solidFill>
                <a:latin typeface="Comic Sans MS" panose="030F0702030302020204" pitchFamily="66" charset="0"/>
              </a:rPr>
              <a:t>no added groups or modifications, just amino acids</a:t>
            </a:r>
          </a:p>
          <a:p>
            <a:pPr>
              <a:lnSpc>
                <a:spcPct val="80000"/>
              </a:lnSpc>
              <a:buFont typeface="Symbol" panose="05050102010706020507" pitchFamily="18" charset="2"/>
              <a:buChar char="•"/>
            </a:pPr>
            <a:endParaRPr lang="en-US" altLang="en-US" sz="2400" b="1">
              <a:latin typeface="Comic Sans MS" panose="030F0702030302020204" pitchFamily="66" charset="0"/>
            </a:endParaRPr>
          </a:p>
          <a:p>
            <a:pPr>
              <a:lnSpc>
                <a:spcPct val="80000"/>
              </a:lnSpc>
              <a:buFont typeface="Symbol" panose="05050102010706020507" pitchFamily="18" charset="2"/>
              <a:buChar char="•"/>
            </a:pPr>
            <a:r>
              <a:rPr lang="en-US" altLang="en-US" sz="2400" u="sng">
                <a:solidFill>
                  <a:srgbClr val="187534"/>
                </a:solidFill>
                <a:latin typeface="Comic Sans MS" panose="030F0702030302020204" pitchFamily="66" charset="0"/>
              </a:rPr>
              <a:t>Or proteins can be conjugated</a:t>
            </a:r>
            <a:r>
              <a:rPr lang="en-US" altLang="en-US" sz="2400" b="1">
                <a:solidFill>
                  <a:srgbClr val="187534"/>
                </a:solidFill>
                <a:latin typeface="Comic Sans MS" panose="030F0702030302020204" pitchFamily="66" charset="0"/>
              </a:rPr>
              <a:t>.</a:t>
            </a:r>
            <a:r>
              <a:rPr lang="en-US" altLang="en-US" sz="2400" b="1">
                <a:latin typeface="Comic Sans MS" panose="030F0702030302020204" pitchFamily="66" charset="0"/>
              </a:rPr>
              <a:t>  </a:t>
            </a:r>
            <a:r>
              <a:rPr lang="en-US" altLang="en-US" sz="2400" b="1">
                <a:solidFill>
                  <a:schemeClr val="accent2"/>
                </a:solidFill>
                <a:latin typeface="Comic Sans MS" panose="030F0702030302020204" pitchFamily="66" charset="0"/>
              </a:rPr>
              <a:t>Additional groups covalently bound to the amino acids.  The naked protein is called the apoprotein and the added group is the prosthetic group.  Together the protein and prosthetic group is called the holoprotein.  </a:t>
            </a:r>
            <a:r>
              <a:rPr lang="en-US" altLang="en-US" sz="2400" i="1" u="sng">
                <a:solidFill>
                  <a:schemeClr val="folHlink"/>
                </a:solidFill>
                <a:latin typeface="Comic Sans MS" panose="030F0702030302020204" pitchFamily="66" charset="0"/>
              </a:rPr>
              <a:t>Ex. chlorophyll</a:t>
            </a:r>
          </a:p>
          <a:p>
            <a:pPr algn="ctr">
              <a:lnSpc>
                <a:spcPct val="80000"/>
              </a:lnSpc>
            </a:pPr>
            <a:endParaRPr lang="en-US" altLang="en-US" sz="2400" i="1" u="sng">
              <a:solidFill>
                <a:schemeClr val="folHlink"/>
              </a:solidFill>
              <a:latin typeface="Comic Sans MS" panose="030F0702030302020204" pitchFamily="66" charset="0"/>
            </a:endParaRPr>
          </a:p>
          <a:p>
            <a:pPr algn="ctr">
              <a:lnSpc>
                <a:spcPct val="80000"/>
              </a:lnSpc>
            </a:pPr>
            <a:endParaRPr lang="en-US" altLang="en-US" sz="2400" b="1">
              <a:solidFill>
                <a:schemeClr val="accent2"/>
              </a:solidFill>
              <a:latin typeface="Comic Sans MS" panose="030F0702030302020204" pitchFamily="66" charset="0"/>
            </a:endParaRPr>
          </a:p>
        </p:txBody>
      </p:sp>
    </p:spTree>
    <p:extLst>
      <p:ext uri="{BB962C8B-B14F-4D97-AF65-F5344CB8AC3E}">
        <p14:creationId xmlns:p14="http://schemas.microsoft.com/office/powerpoint/2010/main" val="2910595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40BD88D0-C113-4651-AD08-E0A5AAAA3659}"/>
              </a:ext>
            </a:extLst>
          </p:cNvPr>
          <p:cNvSpPr>
            <a:spLocks noGrp="1" noChangeArrowheads="1"/>
          </p:cNvSpPr>
          <p:nvPr>
            <p:ph type="title" idx="4294967295"/>
          </p:nvPr>
        </p:nvSpPr>
        <p:spPr>
          <a:xfrm>
            <a:off x="457200" y="0"/>
            <a:ext cx="8229600" cy="1143000"/>
          </a:xfrm>
        </p:spPr>
        <p:txBody>
          <a:bodyPr lIns="90487" tIns="44450" rIns="90487" bIns="44450"/>
          <a:lstStyle/>
          <a:p>
            <a:pPr>
              <a:defRPr/>
            </a:pPr>
            <a:r>
              <a:rPr lang="en-US" sz="3600" b="1">
                <a:solidFill>
                  <a:srgbClr val="008000"/>
                </a:solidFill>
                <a:effectLst>
                  <a:outerShdw blurRad="38100" dist="38100" dir="2700000" algn="tl">
                    <a:srgbClr val="C0C0C0"/>
                  </a:outerShdw>
                </a:effectLst>
                <a:latin typeface="Comic Sans MS" pitchFamily="66" charset="0"/>
              </a:rPr>
              <a:t>Four levels of protein structure</a:t>
            </a:r>
            <a:endParaRPr lang="en-US" sz="3600" b="1">
              <a:solidFill>
                <a:srgbClr val="008000"/>
              </a:solidFill>
              <a:latin typeface="Comic Sans MS" pitchFamily="66" charset="0"/>
            </a:endParaRPr>
          </a:p>
        </p:txBody>
      </p:sp>
      <p:sp>
        <p:nvSpPr>
          <p:cNvPr id="70659" name="Rectangle 8">
            <a:extLst>
              <a:ext uri="{FF2B5EF4-FFF2-40B4-BE49-F238E27FC236}">
                <a16:creationId xmlns:a16="http://schemas.microsoft.com/office/drawing/2014/main" id="{C9C2BD21-E9F8-4C44-A77E-15C746F6129A}"/>
              </a:ext>
            </a:extLst>
          </p:cNvPr>
          <p:cNvSpPr>
            <a:spLocks noGrp="1"/>
          </p:cNvSpPr>
          <p:nvPr>
            <p:ph sz="quarter" idx="4294967295"/>
          </p:nvPr>
        </p:nvSpPr>
        <p:spPr>
          <a:xfrm>
            <a:off x="4648200" y="3938588"/>
            <a:ext cx="4038600" cy="2187575"/>
          </a:xfrm>
        </p:spPr>
        <p:txBody>
          <a:bodyPr/>
          <a:lstStyle/>
          <a:p>
            <a:endParaRPr lang="en-US" altLang="en-US" sz="2400"/>
          </a:p>
        </p:txBody>
      </p:sp>
      <p:sp>
        <p:nvSpPr>
          <p:cNvPr id="70660" name="Rectangle 3">
            <a:extLst>
              <a:ext uri="{FF2B5EF4-FFF2-40B4-BE49-F238E27FC236}">
                <a16:creationId xmlns:a16="http://schemas.microsoft.com/office/drawing/2014/main" id="{31598787-B15F-46C5-9EBF-9A7AC89D23D2}"/>
              </a:ext>
            </a:extLst>
          </p:cNvPr>
          <p:cNvSpPr>
            <a:spLocks noGrp="1" noChangeArrowheads="1"/>
          </p:cNvSpPr>
          <p:nvPr>
            <p:ph type="body" idx="4294967295"/>
          </p:nvPr>
        </p:nvSpPr>
        <p:spPr>
          <a:xfrm>
            <a:off x="0" y="830263"/>
            <a:ext cx="9144000" cy="1931987"/>
          </a:xfrm>
        </p:spPr>
        <p:txBody>
          <a:bodyPr lIns="90487" tIns="44450" rIns="90487" bIns="44450"/>
          <a:lstStyle/>
          <a:p>
            <a:r>
              <a:rPr lang="en-US" altLang="en-US" sz="2400" u="sng">
                <a:solidFill>
                  <a:srgbClr val="187534"/>
                </a:solidFill>
                <a:latin typeface="Comic Sans MS" panose="030F0702030302020204" pitchFamily="66" charset="0"/>
              </a:rPr>
              <a:t>Primary structure</a:t>
            </a:r>
            <a:r>
              <a:rPr lang="en-US" altLang="en-US" sz="2400" b="1">
                <a:solidFill>
                  <a:srgbClr val="187534"/>
                </a:solidFill>
                <a:latin typeface="Comic Sans MS" panose="030F0702030302020204" pitchFamily="66" charset="0"/>
              </a:rPr>
              <a:t>:</a:t>
            </a:r>
            <a:r>
              <a:rPr lang="en-US" altLang="en-US" sz="2400" b="1">
                <a:latin typeface="Comic Sans MS" panose="030F0702030302020204" pitchFamily="66" charset="0"/>
              </a:rPr>
              <a:t> </a:t>
            </a:r>
            <a:r>
              <a:rPr lang="en-US" altLang="en-US" sz="2400">
                <a:latin typeface="Comic Sans MS" panose="030F0702030302020204" pitchFamily="66" charset="0"/>
              </a:rPr>
              <a:t>amino acid  only.  The actual amino acid sequence is specified by the DNA sequence.  The primary structure is used to determine genetic relationships with other proteins - AKA homology.  Amino acids that are not changed are considered</a:t>
            </a:r>
            <a:r>
              <a:rPr lang="en-US" altLang="en-US">
                <a:latin typeface="Comic Sans MS" panose="030F0702030302020204" pitchFamily="66" charset="0"/>
              </a:rPr>
              <a:t> </a:t>
            </a:r>
            <a:r>
              <a:rPr lang="en-US" altLang="en-US" sz="2400">
                <a:latin typeface="Comic Sans MS" panose="030F0702030302020204" pitchFamily="66" charset="0"/>
              </a:rPr>
              <a:t>invariant or conserved.</a:t>
            </a:r>
            <a:r>
              <a:rPr lang="en-US" altLang="en-US" sz="2400"/>
              <a:t>  </a:t>
            </a:r>
            <a:endParaRPr lang="en-US" altLang="en-US" sz="2400">
              <a:latin typeface="Century Gothic" panose="020B0502020202020204" pitchFamily="34" charset="0"/>
            </a:endParaRPr>
          </a:p>
        </p:txBody>
      </p:sp>
      <p:pic>
        <p:nvPicPr>
          <p:cNvPr id="70661" name="Picture 4">
            <a:extLst>
              <a:ext uri="{FF2B5EF4-FFF2-40B4-BE49-F238E27FC236}">
                <a16:creationId xmlns:a16="http://schemas.microsoft.com/office/drawing/2014/main" id="{82AF3FCC-ECA2-43CB-8388-FA333F22B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038" y="3048000"/>
            <a:ext cx="655796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5" name="Text Box 5">
            <a:extLst>
              <a:ext uri="{FF2B5EF4-FFF2-40B4-BE49-F238E27FC236}">
                <a16:creationId xmlns:a16="http://schemas.microsoft.com/office/drawing/2014/main" id="{622EE15E-2E29-4D5B-A84C-5BACDDEC914A}"/>
              </a:ext>
            </a:extLst>
          </p:cNvPr>
          <p:cNvSpPr txBox="1">
            <a:spLocks noChangeArrowheads="1"/>
          </p:cNvSpPr>
          <p:nvPr/>
        </p:nvSpPr>
        <p:spPr bwMode="auto">
          <a:xfrm>
            <a:off x="238125" y="3443288"/>
            <a:ext cx="2239963" cy="3262312"/>
          </a:xfrm>
          <a:prstGeom prst="rect">
            <a:avLst/>
          </a:prstGeom>
          <a:noFill/>
          <a:ln w="12700">
            <a:noFill/>
            <a:miter lim="800000"/>
            <a:headEnd/>
            <a:tailEnd/>
          </a:ln>
          <a:effectLst/>
        </p:spPr>
        <p:txBody>
          <a:bodyPr>
            <a:spAutoFit/>
          </a:bodyPr>
          <a:lstStyle/>
          <a:p>
            <a:pPr eaLnBrk="0" hangingPunct="0">
              <a:defRPr/>
            </a:pPr>
            <a:r>
              <a:rPr lang="en-US" sz="2000" dirty="0">
                <a:solidFill>
                  <a:srgbClr val="008000"/>
                </a:solidFill>
                <a:effectLst>
                  <a:outerShdw blurRad="38100" dist="38100" dir="2700000" algn="tl">
                    <a:srgbClr val="C0C0C0"/>
                  </a:outerShdw>
                </a:effectLst>
                <a:latin typeface="Comic Sans MS" pitchFamily="66" charset="0"/>
              </a:rPr>
              <a:t>Primary sequence is also used to determine important regions and functions of proteins - domains.</a:t>
            </a:r>
          </a:p>
          <a:p>
            <a:pPr eaLnBrk="0" hangingPunct="0">
              <a:defRPr/>
            </a:pPr>
            <a:endParaRPr lang="en-US" sz="2800" dirty="0">
              <a:solidFill>
                <a:srgbClr val="008000"/>
              </a:solidFill>
              <a:effectLst>
                <a:outerShdw blurRad="38100" dist="38100" dir="2700000" algn="tl">
                  <a:srgbClr val="C0C0C0"/>
                </a:outerShdw>
              </a:effectLst>
              <a:latin typeface="Helvetica" pitchFamily="34" charset="0"/>
            </a:endParaRPr>
          </a:p>
        </p:txBody>
      </p:sp>
    </p:spTree>
    <p:extLst>
      <p:ext uri="{BB962C8B-B14F-4D97-AF65-F5344CB8AC3E}">
        <p14:creationId xmlns:p14="http://schemas.microsoft.com/office/powerpoint/2010/main" val="708773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EFEE6540-DE19-41B0-AD5B-8BA092D0FC47}"/>
              </a:ext>
            </a:extLst>
          </p:cNvPr>
          <p:cNvSpPr>
            <a:spLocks noGrp="1" noChangeArrowheads="1"/>
          </p:cNvSpPr>
          <p:nvPr>
            <p:ph type="title" idx="4294967295"/>
          </p:nvPr>
        </p:nvSpPr>
        <p:spPr>
          <a:xfrm>
            <a:off x="668338" y="304800"/>
            <a:ext cx="7772400" cy="533400"/>
          </a:xfrm>
        </p:spPr>
        <p:txBody>
          <a:bodyPr lIns="90487" tIns="44450" rIns="90487" bIns="44450"/>
          <a:lstStyle/>
          <a:p>
            <a:pPr>
              <a:defRPr/>
            </a:pPr>
            <a:r>
              <a:rPr lang="en-US" sz="3600" b="1">
                <a:solidFill>
                  <a:srgbClr val="008000"/>
                </a:solidFill>
                <a:effectLst>
                  <a:outerShdw blurRad="38100" dist="38100" dir="2700000" algn="tl">
                    <a:srgbClr val="C0C0C0"/>
                  </a:outerShdw>
                </a:effectLst>
                <a:latin typeface="Comic Sans MS" pitchFamily="66" charset="0"/>
              </a:rPr>
              <a:t>Four levels of protein structure</a:t>
            </a:r>
          </a:p>
        </p:txBody>
      </p:sp>
      <p:sp>
        <p:nvSpPr>
          <p:cNvPr id="169987" name="Rectangle 3">
            <a:extLst>
              <a:ext uri="{FF2B5EF4-FFF2-40B4-BE49-F238E27FC236}">
                <a16:creationId xmlns:a16="http://schemas.microsoft.com/office/drawing/2014/main" id="{8067B1BA-6772-4711-91DD-ACD9F04331C8}"/>
              </a:ext>
            </a:extLst>
          </p:cNvPr>
          <p:cNvSpPr>
            <a:spLocks noGrp="1" noChangeArrowheads="1"/>
          </p:cNvSpPr>
          <p:nvPr>
            <p:ph type="body" idx="4294967295"/>
          </p:nvPr>
        </p:nvSpPr>
        <p:spPr>
          <a:xfrm>
            <a:off x="0" y="795338"/>
            <a:ext cx="9144000" cy="1506537"/>
          </a:xfrm>
        </p:spPr>
        <p:txBody>
          <a:bodyPr lIns="90487" tIns="44450" rIns="90487" bIns="44450"/>
          <a:lstStyle/>
          <a:p>
            <a:pPr>
              <a:buFont typeface="Arial" charset="0"/>
              <a:buChar char="•"/>
              <a:defRPr/>
            </a:pPr>
            <a:r>
              <a:rPr lang="en-US" sz="2400" u="sng" dirty="0">
                <a:solidFill>
                  <a:srgbClr val="187534"/>
                </a:solidFill>
                <a:effectLst>
                  <a:outerShdw blurRad="38100" dist="38100" dir="2700000" algn="tl">
                    <a:srgbClr val="C0C0C0"/>
                  </a:outerShdw>
                </a:effectLst>
                <a:latin typeface="Comic Sans MS" pitchFamily="66" charset="0"/>
              </a:rPr>
              <a:t>Secondary structure</a:t>
            </a:r>
            <a:r>
              <a:rPr lang="en-US" sz="2400" dirty="0">
                <a:solidFill>
                  <a:srgbClr val="187534"/>
                </a:solidFill>
                <a:effectLst>
                  <a:outerShdw blurRad="38100" dist="38100" dir="2700000" algn="tl">
                    <a:srgbClr val="C0C0C0"/>
                  </a:outerShdw>
                </a:effectLst>
                <a:latin typeface="Comic Sans MS" pitchFamily="66" charset="0"/>
              </a:rPr>
              <a:t>:</a:t>
            </a:r>
            <a:r>
              <a:rPr lang="en-US" sz="2400" b="1" dirty="0">
                <a:effectLst>
                  <a:outerShdw blurRad="38100" dist="38100" dir="2700000" algn="tl">
                    <a:srgbClr val="C0C0C0"/>
                  </a:outerShdw>
                </a:effectLst>
                <a:latin typeface="Comic Sans MS" pitchFamily="66" charset="0"/>
              </a:rPr>
              <a:t> </a:t>
            </a:r>
            <a:r>
              <a:rPr lang="en-US" sz="2400" dirty="0">
                <a:latin typeface="Comic Sans MS" pitchFamily="66" charset="0"/>
              </a:rPr>
              <a:t>This level is only concerned with the local or close in structures on the protein - peptide backbone.  The side chains are not considered here, even though they have an affect on the secondary structure.</a:t>
            </a:r>
            <a:r>
              <a:rPr lang="en-US" dirty="0"/>
              <a:t>  </a:t>
            </a:r>
          </a:p>
        </p:txBody>
      </p:sp>
      <p:pic>
        <p:nvPicPr>
          <p:cNvPr id="71684" name="Picture 4">
            <a:extLst>
              <a:ext uri="{FF2B5EF4-FFF2-40B4-BE49-F238E27FC236}">
                <a16:creationId xmlns:a16="http://schemas.microsoft.com/office/drawing/2014/main" id="{D4A3138E-CF5A-4A92-88A0-2DB1300DD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438400"/>
            <a:ext cx="6248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Box 5">
            <a:extLst>
              <a:ext uri="{FF2B5EF4-FFF2-40B4-BE49-F238E27FC236}">
                <a16:creationId xmlns:a16="http://schemas.microsoft.com/office/drawing/2014/main" id="{7E3A7969-9113-47A0-8FC0-72300E075190}"/>
              </a:ext>
            </a:extLst>
          </p:cNvPr>
          <p:cNvSpPr txBox="1">
            <a:spLocks noChangeArrowheads="1"/>
          </p:cNvSpPr>
          <p:nvPr/>
        </p:nvSpPr>
        <p:spPr bwMode="auto">
          <a:xfrm>
            <a:off x="0" y="2895600"/>
            <a:ext cx="266065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buFont typeface="Symbol" panose="05050102010706020507" pitchFamily="18" charset="2"/>
              <a:buChar char="·"/>
            </a:pPr>
            <a:r>
              <a:rPr lang="en-US" altLang="en-US" sz="2000">
                <a:solidFill>
                  <a:srgbClr val="187534"/>
                </a:solidFill>
                <a:latin typeface="Comic Sans MS" panose="030F0702030302020204" pitchFamily="66" charset="0"/>
              </a:rPr>
              <a:t>Two common secondary structures - alpha helix and beta pleated sheet</a:t>
            </a:r>
          </a:p>
          <a:p>
            <a:pPr>
              <a:buFont typeface="Symbol" panose="05050102010706020507" pitchFamily="18" charset="2"/>
              <a:buChar char="·"/>
            </a:pPr>
            <a:r>
              <a:rPr lang="en-US" altLang="en-US" sz="2000">
                <a:solidFill>
                  <a:srgbClr val="187534"/>
                </a:solidFill>
                <a:latin typeface="Comic Sans MS" panose="030F0702030302020204" pitchFamily="66" charset="0"/>
              </a:rPr>
              <a:t>Non- regular repeating structure is called a random coil. </a:t>
            </a:r>
          </a:p>
          <a:p>
            <a:pPr>
              <a:buFont typeface="Symbol" panose="05050102010706020507" pitchFamily="18" charset="2"/>
              <a:buNone/>
            </a:pPr>
            <a:r>
              <a:rPr lang="en-US" altLang="en-US" sz="2000">
                <a:solidFill>
                  <a:srgbClr val="187534"/>
                </a:solidFill>
                <a:latin typeface="Comic Sans MS" panose="030F0702030302020204" pitchFamily="66" charset="0"/>
              </a:rPr>
              <a:t> - no specific repeatable pattern</a:t>
            </a:r>
            <a:endParaRPr lang="en-US" altLang="en-US" sz="2000">
              <a:solidFill>
                <a:srgbClr val="FFFF00"/>
              </a:solidFill>
              <a:latin typeface="Comic Sans MS" panose="030F0702030302020204" pitchFamily="66" charset="0"/>
            </a:endParaRPr>
          </a:p>
        </p:txBody>
      </p:sp>
    </p:spTree>
    <p:extLst>
      <p:ext uri="{BB962C8B-B14F-4D97-AF65-F5344CB8AC3E}">
        <p14:creationId xmlns:p14="http://schemas.microsoft.com/office/powerpoint/2010/main" val="1304374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0049bl">
            <a:extLst>
              <a:ext uri="{FF2B5EF4-FFF2-40B4-BE49-F238E27FC236}">
                <a16:creationId xmlns:a16="http://schemas.microsoft.com/office/drawing/2014/main" id="{1ACD806F-F048-42AA-8B32-0B109B56B8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75"/>
            <a:ext cx="9136063"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5336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Rectangle 3">
            <a:extLst>
              <a:ext uri="{FF2B5EF4-FFF2-40B4-BE49-F238E27FC236}">
                <a16:creationId xmlns:a16="http://schemas.microsoft.com/office/drawing/2014/main" id="{58FACDD8-62FE-4AA7-9974-5A48EA7AEA15}"/>
              </a:ext>
            </a:extLst>
          </p:cNvPr>
          <p:cNvSpPr>
            <a:spLocks noChangeArrowheads="1"/>
          </p:cNvSpPr>
          <p:nvPr/>
        </p:nvSpPr>
        <p:spPr bwMode="auto">
          <a:xfrm>
            <a:off x="176213" y="0"/>
            <a:ext cx="8967787" cy="533400"/>
          </a:xfrm>
          <a:prstGeom prst="rect">
            <a:avLst/>
          </a:prstGeom>
          <a:noFill/>
          <a:ln w="12700">
            <a:noFill/>
            <a:miter lim="800000"/>
            <a:headEnd/>
            <a:tailEnd/>
          </a:ln>
          <a:effectLst/>
        </p:spPr>
        <p:txBody>
          <a:bodyPr lIns="90487" tIns="44450" rIns="90487" bIns="44450" anchor="ctr"/>
          <a:lstStyle/>
          <a:p>
            <a:pPr algn="ctr" eaLnBrk="0" hangingPunct="0">
              <a:defRPr/>
            </a:pPr>
            <a:r>
              <a:rPr lang="en-US" sz="3600">
                <a:solidFill>
                  <a:srgbClr val="008000"/>
                </a:solidFill>
                <a:effectLst>
                  <a:outerShdw blurRad="38100" dist="38100" dir="2700000" algn="tl">
                    <a:srgbClr val="C0C0C0"/>
                  </a:outerShdw>
                </a:effectLst>
                <a:latin typeface="Comic Sans MS" pitchFamily="66" charset="0"/>
              </a:rPr>
              <a:t>Four levels of protein structure</a:t>
            </a:r>
          </a:p>
        </p:txBody>
      </p:sp>
      <p:sp>
        <p:nvSpPr>
          <p:cNvPr id="171012" name="Rectangle 4">
            <a:extLst>
              <a:ext uri="{FF2B5EF4-FFF2-40B4-BE49-F238E27FC236}">
                <a16:creationId xmlns:a16="http://schemas.microsoft.com/office/drawing/2014/main" id="{3BE534A9-214B-4818-B6CD-26C2BFA0FA08}"/>
              </a:ext>
            </a:extLst>
          </p:cNvPr>
          <p:cNvSpPr>
            <a:spLocks noChangeArrowheads="1"/>
          </p:cNvSpPr>
          <p:nvPr/>
        </p:nvSpPr>
        <p:spPr bwMode="auto">
          <a:xfrm>
            <a:off x="280988" y="523875"/>
            <a:ext cx="8863012" cy="1643063"/>
          </a:xfrm>
          <a:prstGeom prst="rect">
            <a:avLst/>
          </a:prstGeom>
          <a:noFill/>
          <a:ln w="12700">
            <a:noFill/>
            <a:miter lim="800000"/>
            <a:headEnd/>
            <a:tailEnd/>
          </a:ln>
          <a:effectLst/>
        </p:spPr>
        <p:txBody>
          <a:bodyPr lIns="90487" tIns="44450" rIns="90487" bIns="44450"/>
          <a:lstStyle/>
          <a:p>
            <a:pPr marL="177800" indent="-177800" eaLnBrk="0" hangingPunct="0">
              <a:spcBef>
                <a:spcPct val="20000"/>
              </a:spcBef>
              <a:buClr>
                <a:schemeClr val="tx2"/>
              </a:buClr>
              <a:buSzPct val="75000"/>
              <a:buFont typeface="Monotype Sorts" charset="2"/>
              <a:buNone/>
              <a:defRPr/>
            </a:pPr>
            <a:r>
              <a:rPr lang="en-US" sz="2400" u="sng" dirty="0">
                <a:solidFill>
                  <a:srgbClr val="CC0000"/>
                </a:solidFill>
                <a:effectLst>
                  <a:outerShdw blurRad="38100" dist="38100" dir="2700000" algn="tl">
                    <a:srgbClr val="C0C0C0"/>
                  </a:outerShdw>
                </a:effectLst>
                <a:latin typeface="Comic Sans MS" pitchFamily="66" charset="0"/>
              </a:rPr>
              <a:t>Tertiary structure</a:t>
            </a:r>
            <a:r>
              <a:rPr lang="en-US" sz="2400" b="0" dirty="0">
                <a:solidFill>
                  <a:schemeClr val="bg1"/>
                </a:solidFill>
                <a:effectLst>
                  <a:outerShdw blurRad="38100" dist="38100" dir="2700000" algn="tl">
                    <a:srgbClr val="C0C0C0"/>
                  </a:outerShdw>
                </a:effectLst>
                <a:latin typeface="Comic Sans MS" pitchFamily="66" charset="0"/>
              </a:rPr>
              <a:t> </a:t>
            </a:r>
            <a:r>
              <a:rPr lang="en-US" sz="2400" b="0" dirty="0">
                <a:effectLst>
                  <a:outerShdw blurRad="38100" dist="38100" dir="2700000" algn="tl">
                    <a:srgbClr val="C0C0C0"/>
                  </a:outerShdw>
                </a:effectLst>
                <a:latin typeface="Comic Sans MS" pitchFamily="66" charset="0"/>
              </a:rPr>
              <a:t>- </a:t>
            </a:r>
            <a:r>
              <a:rPr lang="en-US" sz="2400" b="0" dirty="0">
                <a:latin typeface="Comic Sans MS" pitchFamily="66" charset="0"/>
              </a:rPr>
              <a:t>the overall three-dimensional shape that a protein assumes.  This includes all of the secondary structures and the side groups as well as any prosthetic groups.  This level is also where one looks for native vs. denatured state.  The hydrophobic effect, salt bridges</a:t>
            </a:r>
            <a:r>
              <a:rPr lang="en-US" sz="2400" b="0" dirty="0">
                <a:solidFill>
                  <a:schemeClr val="bg1"/>
                </a:solidFill>
                <a:latin typeface="Comic Sans MS" pitchFamily="66" charset="0"/>
              </a:rPr>
              <a:t> </a:t>
            </a:r>
          </a:p>
        </p:txBody>
      </p:sp>
      <p:pic>
        <p:nvPicPr>
          <p:cNvPr id="73732" name="Picture 5">
            <a:extLst>
              <a:ext uri="{FF2B5EF4-FFF2-40B4-BE49-F238E27FC236}">
                <a16:creationId xmlns:a16="http://schemas.microsoft.com/office/drawing/2014/main" id="{388FC4B5-AF2F-4984-B53C-7E78D8BBB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514600"/>
            <a:ext cx="6477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Rectangle 6">
            <a:extLst>
              <a:ext uri="{FF2B5EF4-FFF2-40B4-BE49-F238E27FC236}">
                <a16:creationId xmlns:a16="http://schemas.microsoft.com/office/drawing/2014/main" id="{5B32C904-FAA5-48E6-B764-27AE801F3E96}"/>
              </a:ext>
            </a:extLst>
          </p:cNvPr>
          <p:cNvSpPr>
            <a:spLocks noChangeArrowheads="1"/>
          </p:cNvSpPr>
          <p:nvPr/>
        </p:nvSpPr>
        <p:spPr bwMode="auto">
          <a:xfrm>
            <a:off x="420688" y="2657475"/>
            <a:ext cx="2132012"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spcBef>
                <a:spcPct val="20000"/>
              </a:spcBef>
              <a:buClr>
                <a:schemeClr val="tx2"/>
              </a:buClr>
              <a:buSzPct val="75000"/>
              <a:buFont typeface="Monotype Sorts"/>
              <a:buNone/>
            </a:pPr>
            <a:r>
              <a:rPr lang="en-US" altLang="en-US" sz="2400" b="0">
                <a:solidFill>
                  <a:srgbClr val="008000"/>
                </a:solidFill>
                <a:latin typeface="Comic Sans MS" panose="030F0702030302020204" pitchFamily="66" charset="0"/>
              </a:rPr>
              <a:t>And other molecular forces are responsible for maintaining the tertiary structure</a:t>
            </a:r>
            <a:endParaRPr lang="en-US" altLang="en-US" sz="2000" b="0">
              <a:solidFill>
                <a:srgbClr val="008000"/>
              </a:solidFill>
              <a:latin typeface="Century Gothic" panose="020B0502020202020204" pitchFamily="34" charset="0"/>
            </a:endParaRPr>
          </a:p>
        </p:txBody>
      </p:sp>
    </p:spTree>
    <p:extLst>
      <p:ext uri="{BB962C8B-B14F-4D97-AF65-F5344CB8AC3E}">
        <p14:creationId xmlns:p14="http://schemas.microsoft.com/office/powerpoint/2010/main" val="300402039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608AA0C4-3529-4BEB-848F-76BFFD1932B7}"/>
              </a:ext>
            </a:extLst>
          </p:cNvPr>
          <p:cNvSpPr>
            <a:spLocks noGrp="1" noChangeArrowheads="1"/>
          </p:cNvSpPr>
          <p:nvPr>
            <p:ph type="title"/>
          </p:nvPr>
        </p:nvSpPr>
        <p:spPr>
          <a:xfrm>
            <a:off x="762000" y="304800"/>
            <a:ext cx="7772400" cy="609600"/>
          </a:xfrm>
        </p:spPr>
        <p:txBody>
          <a:bodyPr/>
          <a:lstStyle/>
          <a:p>
            <a:r>
              <a:rPr lang="en-US" altLang="en-US" sz="4000" b="1">
                <a:solidFill>
                  <a:srgbClr val="008000"/>
                </a:solidFill>
                <a:latin typeface="Comic Sans MS" panose="030F0702030302020204" pitchFamily="66" charset="0"/>
              </a:rPr>
              <a:t>Lipids</a:t>
            </a:r>
          </a:p>
        </p:txBody>
      </p:sp>
      <p:sp>
        <p:nvSpPr>
          <p:cNvPr id="75779" name="Rectangle 3">
            <a:extLst>
              <a:ext uri="{FF2B5EF4-FFF2-40B4-BE49-F238E27FC236}">
                <a16:creationId xmlns:a16="http://schemas.microsoft.com/office/drawing/2014/main" id="{22E186A2-9B8D-4C1B-9331-C8CBE435FE57}"/>
              </a:ext>
            </a:extLst>
          </p:cNvPr>
          <p:cNvSpPr>
            <a:spLocks noGrp="1" noChangeArrowheads="1"/>
          </p:cNvSpPr>
          <p:nvPr>
            <p:ph type="body" idx="1"/>
          </p:nvPr>
        </p:nvSpPr>
        <p:spPr>
          <a:xfrm>
            <a:off x="228600" y="914400"/>
            <a:ext cx="8610600" cy="5410200"/>
          </a:xfrm>
        </p:spPr>
        <p:txBody>
          <a:bodyPr/>
          <a:lstStyle/>
          <a:p>
            <a:pPr>
              <a:lnSpc>
                <a:spcPct val="90000"/>
              </a:lnSpc>
              <a:buFontTx/>
              <a:buNone/>
            </a:pPr>
            <a:r>
              <a:rPr lang="en-US" altLang="en-US" sz="2000">
                <a:latin typeface="Comic Sans MS" panose="030F0702030302020204" pitchFamily="66" charset="0"/>
              </a:rPr>
              <a:t>Lipids fats oils…. Greasy molecules, mmmmm donuts.</a:t>
            </a:r>
          </a:p>
          <a:p>
            <a:pPr>
              <a:lnSpc>
                <a:spcPct val="90000"/>
              </a:lnSpc>
            </a:pPr>
            <a:endParaRPr lang="en-US" altLang="en-US" sz="2000">
              <a:latin typeface="Comic Sans MS" panose="030F0702030302020204" pitchFamily="66" charset="0"/>
            </a:endParaRPr>
          </a:p>
          <a:p>
            <a:pPr>
              <a:lnSpc>
                <a:spcPct val="90000"/>
              </a:lnSpc>
              <a:buFontTx/>
              <a:buNone/>
            </a:pPr>
            <a:r>
              <a:rPr lang="en-US" altLang="en-US" sz="2000">
                <a:latin typeface="Comic Sans MS" panose="030F0702030302020204" pitchFamily="66" charset="0"/>
              </a:rPr>
              <a:t>Several levels of complexity:</a:t>
            </a:r>
          </a:p>
          <a:p>
            <a:pPr>
              <a:lnSpc>
                <a:spcPct val="90000"/>
              </a:lnSpc>
            </a:pPr>
            <a:r>
              <a:rPr lang="en-US" altLang="en-US" sz="2000">
                <a:latin typeface="Comic Sans MS" panose="030F0702030302020204" pitchFamily="66" charset="0"/>
              </a:rPr>
              <a:t>Simple lipids - a lipid that cannot be broken down to smaller constituents by hydrolysis.</a:t>
            </a:r>
          </a:p>
          <a:p>
            <a:pPr lvl="1">
              <a:lnSpc>
                <a:spcPct val="90000"/>
              </a:lnSpc>
            </a:pPr>
            <a:r>
              <a:rPr lang="en-US" altLang="en-US" sz="2000">
                <a:latin typeface="Comic Sans MS" panose="030F0702030302020204" pitchFamily="66" charset="0"/>
              </a:rPr>
              <a:t>Fatty acids, waxes and cholesterol</a:t>
            </a:r>
          </a:p>
          <a:p>
            <a:pPr>
              <a:lnSpc>
                <a:spcPct val="90000"/>
              </a:lnSpc>
            </a:pPr>
            <a:r>
              <a:rPr lang="en-US" altLang="en-US" sz="2000">
                <a:latin typeface="Comic Sans MS" panose="030F0702030302020204" pitchFamily="66" charset="0"/>
              </a:rPr>
              <a:t>Complex lipids - a lipid composed of different molecules held together mostly by ester linkages and susceptible to cleavage reactions.</a:t>
            </a:r>
          </a:p>
          <a:p>
            <a:pPr lvl="1">
              <a:lnSpc>
                <a:spcPct val="90000"/>
              </a:lnSpc>
            </a:pPr>
            <a:r>
              <a:rPr lang="en-US" altLang="en-US" sz="2000">
                <a:latin typeface="Comic Sans MS" panose="030F0702030302020204" pitchFamily="66" charset="0"/>
              </a:rPr>
              <a:t>acylglycerols -  mono, di and triacyl glycerols ( fatty acids and glycerol)</a:t>
            </a:r>
          </a:p>
          <a:p>
            <a:pPr lvl="1">
              <a:lnSpc>
                <a:spcPct val="90000"/>
              </a:lnSpc>
            </a:pPr>
            <a:r>
              <a:rPr lang="en-US" altLang="en-US" sz="2000" b="1" i="1">
                <a:solidFill>
                  <a:srgbClr val="008000"/>
                </a:solidFill>
                <a:latin typeface="Comic Sans MS" panose="030F0702030302020204" pitchFamily="66" charset="0"/>
              </a:rPr>
              <a:t>phospholipids</a:t>
            </a:r>
            <a:r>
              <a:rPr lang="en-US" altLang="en-US" sz="2000">
                <a:latin typeface="Comic Sans MS" panose="030F0702030302020204" pitchFamily="66" charset="0"/>
              </a:rPr>
              <a:t> (also known as </a:t>
            </a:r>
            <a:r>
              <a:rPr lang="en-US" altLang="en-US" sz="2000" b="1" i="1">
                <a:solidFill>
                  <a:srgbClr val="008000"/>
                </a:solidFill>
                <a:latin typeface="Comic Sans MS" panose="030F0702030302020204" pitchFamily="66" charset="0"/>
              </a:rPr>
              <a:t>glycerophospholipids</a:t>
            </a:r>
            <a:r>
              <a:rPr lang="en-US" altLang="en-US" sz="2000">
                <a:latin typeface="Comic Sans MS" panose="030F0702030302020204" pitchFamily="66" charset="0"/>
              </a:rPr>
              <a:t>) - lipids which are made of fatty acids, glycerol, a phosphoryl group and an alcohol.  Many also contain nitrogen</a:t>
            </a:r>
          </a:p>
          <a:p>
            <a:pPr lvl="1">
              <a:lnSpc>
                <a:spcPct val="90000"/>
              </a:lnSpc>
            </a:pPr>
            <a:r>
              <a:rPr lang="en-US" altLang="en-US" sz="2000">
                <a:latin typeface="Comic Sans MS" panose="030F0702030302020204" pitchFamily="66" charset="0"/>
              </a:rPr>
              <a:t>glycolipids (also known as glycosphingolipids):  Lipids which have a spingosine and different backbone than the phospholipids</a:t>
            </a:r>
          </a:p>
        </p:txBody>
      </p:sp>
    </p:spTree>
    <p:extLst>
      <p:ext uri="{BB962C8B-B14F-4D97-AF65-F5344CB8AC3E}">
        <p14:creationId xmlns:p14="http://schemas.microsoft.com/office/powerpoint/2010/main" val="3194162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F1B7509A-D7F5-42E8-9860-EC905A1E5EA2}"/>
              </a:ext>
            </a:extLst>
          </p:cNvPr>
          <p:cNvSpPr>
            <a:spLocks noGrp="1"/>
          </p:cNvSpPr>
          <p:nvPr>
            <p:ph type="title"/>
          </p:nvPr>
        </p:nvSpPr>
        <p:spPr/>
        <p:txBody>
          <a:bodyPr/>
          <a:lstStyle/>
          <a:p>
            <a:r>
              <a:rPr lang="en-US" altLang="en-US" b="1">
                <a:solidFill>
                  <a:srgbClr val="008000"/>
                </a:solidFill>
                <a:latin typeface="Comic Sans MS" panose="030F0702030302020204" pitchFamily="66" charset="0"/>
              </a:rPr>
              <a:t>General Structure</a:t>
            </a:r>
          </a:p>
        </p:txBody>
      </p:sp>
      <p:sp>
        <p:nvSpPr>
          <p:cNvPr id="76803" name="Content Placeholder 2">
            <a:extLst>
              <a:ext uri="{FF2B5EF4-FFF2-40B4-BE49-F238E27FC236}">
                <a16:creationId xmlns:a16="http://schemas.microsoft.com/office/drawing/2014/main" id="{308FF723-CF3A-4612-8541-1B5419F0D7A2}"/>
              </a:ext>
            </a:extLst>
          </p:cNvPr>
          <p:cNvSpPr>
            <a:spLocks noGrp="1"/>
          </p:cNvSpPr>
          <p:nvPr>
            <p:ph idx="1"/>
          </p:nvPr>
        </p:nvSpPr>
        <p:spPr>
          <a:xfrm>
            <a:off x="304800" y="1219200"/>
            <a:ext cx="5105400" cy="5410200"/>
          </a:xfrm>
        </p:spPr>
        <p:txBody>
          <a:bodyPr/>
          <a:lstStyle/>
          <a:p>
            <a:r>
              <a:rPr lang="en-US" altLang="en-US" sz="2000">
                <a:latin typeface="Comic Sans MS" panose="030F0702030302020204" pitchFamily="66" charset="0"/>
              </a:rPr>
              <a:t>glycerol (a type of alcohol with a hydroxyl group on each of its three carbons) </a:t>
            </a:r>
          </a:p>
          <a:p>
            <a:endParaRPr lang="en-US" altLang="en-US" sz="2000">
              <a:latin typeface="Comic Sans MS" panose="030F0702030302020204" pitchFamily="66" charset="0"/>
            </a:endParaRPr>
          </a:p>
          <a:p>
            <a:r>
              <a:rPr lang="en-US" altLang="en-US" sz="2000">
                <a:latin typeface="Comic Sans MS" panose="030F0702030302020204" pitchFamily="66" charset="0"/>
              </a:rPr>
              <a:t>Three fatty acids joined by dehydration synthesis. </a:t>
            </a:r>
          </a:p>
          <a:p>
            <a:endParaRPr lang="en-US" altLang="en-US" sz="2000">
              <a:latin typeface="Comic Sans MS" panose="030F0702030302020204" pitchFamily="66" charset="0"/>
            </a:endParaRPr>
          </a:p>
          <a:p>
            <a:r>
              <a:rPr lang="en-US" altLang="en-US" sz="2000">
                <a:latin typeface="Comic Sans MS" panose="030F0702030302020204" pitchFamily="66" charset="0"/>
              </a:rPr>
              <a:t>Since there are three fatty acids attached, these are known as</a:t>
            </a:r>
            <a:r>
              <a:rPr lang="en-US" altLang="en-US">
                <a:latin typeface="Comic Sans MS" panose="030F0702030302020204" pitchFamily="66" charset="0"/>
              </a:rPr>
              <a:t> </a:t>
            </a:r>
            <a:r>
              <a:rPr lang="en-US" altLang="en-US" sz="2000" i="1">
                <a:solidFill>
                  <a:schemeClr val="tx2"/>
                </a:solidFill>
                <a:latin typeface="Comic Sans MS" panose="030F0702030302020204" pitchFamily="66" charset="0"/>
              </a:rPr>
              <a:t>triglycerides</a:t>
            </a:r>
            <a:r>
              <a:rPr lang="en-US" altLang="en-US" sz="2000">
                <a:latin typeface="Comic Sans MS" panose="030F0702030302020204" pitchFamily="66" charset="0"/>
              </a:rPr>
              <a:t>.</a:t>
            </a:r>
            <a:r>
              <a:rPr lang="en-US" altLang="en-US">
                <a:latin typeface="Comic Sans MS" panose="030F0702030302020204" pitchFamily="66" charset="0"/>
              </a:rPr>
              <a:t> </a:t>
            </a:r>
          </a:p>
        </p:txBody>
      </p:sp>
      <p:pic>
        <p:nvPicPr>
          <p:cNvPr id="76804" name="Picture 2" descr="[Triglyceride]">
            <a:extLst>
              <a:ext uri="{FF2B5EF4-FFF2-40B4-BE49-F238E27FC236}">
                <a16:creationId xmlns:a16="http://schemas.microsoft.com/office/drawing/2014/main" id="{1B9127A4-BFA4-4DDD-9897-D6D773227E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143000"/>
            <a:ext cx="3733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90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8773C4DC-34AC-4EA5-9F94-27897D98E983}"/>
              </a:ext>
            </a:extLst>
          </p:cNvPr>
          <p:cNvSpPr>
            <a:spLocks noGrp="1"/>
          </p:cNvSpPr>
          <p:nvPr>
            <p:ph type="title"/>
          </p:nvPr>
        </p:nvSpPr>
        <p:spPr>
          <a:xfrm>
            <a:off x="228600" y="304800"/>
            <a:ext cx="8305800" cy="838200"/>
          </a:xfrm>
        </p:spPr>
        <p:txBody>
          <a:bodyPr/>
          <a:lstStyle/>
          <a:p>
            <a:r>
              <a:rPr lang="en-US" altLang="en-US" b="1">
                <a:solidFill>
                  <a:srgbClr val="008000"/>
                </a:solidFill>
                <a:latin typeface="Comic Sans MS" panose="030F0702030302020204" pitchFamily="66" charset="0"/>
              </a:rPr>
              <a:t>General Structure</a:t>
            </a:r>
          </a:p>
        </p:txBody>
      </p:sp>
      <p:sp>
        <p:nvSpPr>
          <p:cNvPr id="77827" name="Content Placeholder 2">
            <a:extLst>
              <a:ext uri="{FF2B5EF4-FFF2-40B4-BE49-F238E27FC236}">
                <a16:creationId xmlns:a16="http://schemas.microsoft.com/office/drawing/2014/main" id="{75AF5844-FEE9-4347-B671-3B87A41D264E}"/>
              </a:ext>
            </a:extLst>
          </p:cNvPr>
          <p:cNvSpPr>
            <a:spLocks noGrp="1"/>
          </p:cNvSpPr>
          <p:nvPr>
            <p:ph idx="1"/>
          </p:nvPr>
        </p:nvSpPr>
        <p:spPr>
          <a:xfrm>
            <a:off x="304800" y="1219200"/>
            <a:ext cx="4800600" cy="5410200"/>
          </a:xfrm>
        </p:spPr>
        <p:txBody>
          <a:bodyPr/>
          <a:lstStyle/>
          <a:p>
            <a:pPr>
              <a:lnSpc>
                <a:spcPct val="90000"/>
              </a:lnSpc>
              <a:buFontTx/>
              <a:buChar char="-"/>
            </a:pPr>
            <a:r>
              <a:rPr lang="en-US" altLang="en-US" sz="1800">
                <a:latin typeface="Comic Sans MS" panose="030F0702030302020204" pitchFamily="66" charset="0"/>
              </a:rPr>
              <a:t>The longer the fatty acids the higher the melting point.</a:t>
            </a:r>
          </a:p>
          <a:p>
            <a:pPr>
              <a:lnSpc>
                <a:spcPct val="90000"/>
              </a:lnSpc>
              <a:buFontTx/>
              <a:buChar char="-"/>
            </a:pPr>
            <a:endParaRPr lang="en-US" altLang="en-US" sz="1800">
              <a:latin typeface="Comic Sans MS" panose="030F0702030302020204" pitchFamily="66" charset="0"/>
            </a:endParaRPr>
          </a:p>
          <a:p>
            <a:pPr>
              <a:lnSpc>
                <a:spcPct val="90000"/>
              </a:lnSpc>
              <a:buFontTx/>
              <a:buChar char="-"/>
            </a:pPr>
            <a:r>
              <a:rPr lang="en-US" altLang="en-US" sz="1800">
                <a:solidFill>
                  <a:schemeClr val="tx2"/>
                </a:solidFill>
                <a:latin typeface="Comic Sans MS" panose="030F0702030302020204" pitchFamily="66" charset="0"/>
              </a:rPr>
              <a:t>Again the more hydrophobic interactions effects the more the energy it takes to break the order. Decreases in the packing efficiency decreases the mp</a:t>
            </a:r>
            <a:r>
              <a:rPr lang="en-US" altLang="en-US" sz="1800">
                <a:latin typeface="Comic Sans MS" panose="030F0702030302020204" pitchFamily="66" charset="0"/>
              </a:rPr>
              <a:t> </a:t>
            </a:r>
          </a:p>
          <a:p>
            <a:pPr>
              <a:lnSpc>
                <a:spcPct val="90000"/>
              </a:lnSpc>
              <a:buFontTx/>
              <a:buChar char="-"/>
            </a:pPr>
            <a:endParaRPr lang="en-US" altLang="en-US">
              <a:latin typeface="Comic Sans MS" panose="030F0702030302020204" pitchFamily="66" charset="0"/>
            </a:endParaRPr>
          </a:p>
          <a:p>
            <a:pPr>
              <a:lnSpc>
                <a:spcPct val="90000"/>
              </a:lnSpc>
              <a:buFontTx/>
              <a:buChar char="-"/>
            </a:pPr>
            <a:r>
              <a:rPr lang="en-US" altLang="en-US" sz="1800">
                <a:latin typeface="Comic Sans MS" panose="030F0702030302020204" pitchFamily="66" charset="0"/>
              </a:rPr>
              <a:t>The van der Waals forces then come apart more easily at lower temperatures.</a:t>
            </a:r>
          </a:p>
          <a:p>
            <a:pPr>
              <a:lnSpc>
                <a:spcPct val="90000"/>
              </a:lnSpc>
              <a:buFontTx/>
              <a:buChar char="-"/>
            </a:pPr>
            <a:endParaRPr lang="en-US" altLang="en-US" sz="1800">
              <a:latin typeface="Comic Sans MS" panose="030F0702030302020204" pitchFamily="66" charset="0"/>
            </a:endParaRPr>
          </a:p>
          <a:p>
            <a:pPr>
              <a:lnSpc>
                <a:spcPct val="90000"/>
              </a:lnSpc>
              <a:buFontTx/>
              <a:buChar char="-"/>
            </a:pPr>
            <a:r>
              <a:rPr lang="en-US" altLang="en-US" sz="1800">
                <a:solidFill>
                  <a:schemeClr val="tx2"/>
                </a:solidFill>
                <a:latin typeface="Comic Sans MS" panose="030F0702030302020204" pitchFamily="66" charset="0"/>
              </a:rPr>
              <a:t>Animal alter the length and unsaturated level of the fatty acids in lipids (cholesterol  too) to deal with the cold temps</a:t>
            </a:r>
            <a:endParaRPr lang="en-US" altLang="en-US" sz="1800">
              <a:latin typeface="Comic Sans MS" panose="030F0702030302020204" pitchFamily="66" charset="0"/>
            </a:endParaRPr>
          </a:p>
          <a:p>
            <a:endParaRPr lang="en-US" altLang="en-US" sz="1800">
              <a:latin typeface="Comic Sans MS" panose="030F0702030302020204" pitchFamily="66" charset="0"/>
            </a:endParaRPr>
          </a:p>
        </p:txBody>
      </p:sp>
      <p:pic>
        <p:nvPicPr>
          <p:cNvPr id="77828" name="Picture 2" descr="[Triglyceride]">
            <a:extLst>
              <a:ext uri="{FF2B5EF4-FFF2-40B4-BE49-F238E27FC236}">
                <a16:creationId xmlns:a16="http://schemas.microsoft.com/office/drawing/2014/main" id="{6B164E5C-8687-41A7-B96F-4AFDFAD45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143000"/>
            <a:ext cx="3733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2637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1C76409C-51B5-4013-85E4-A3F8A6F87074}"/>
              </a:ext>
            </a:extLst>
          </p:cNvPr>
          <p:cNvSpPr>
            <a:spLocks noGrp="1"/>
          </p:cNvSpPr>
          <p:nvPr>
            <p:ph type="title"/>
          </p:nvPr>
        </p:nvSpPr>
        <p:spPr>
          <a:xfrm>
            <a:off x="228600" y="304800"/>
            <a:ext cx="8305800" cy="838200"/>
          </a:xfrm>
        </p:spPr>
        <p:txBody>
          <a:bodyPr/>
          <a:lstStyle/>
          <a:p>
            <a:r>
              <a:rPr lang="en-US" altLang="en-US" sz="3600" b="1">
                <a:solidFill>
                  <a:srgbClr val="008000"/>
                </a:solidFill>
                <a:latin typeface="Comic Sans MS" panose="030F0702030302020204" pitchFamily="66" charset="0"/>
              </a:rPr>
              <a:t>Saturated or not – the power of H</a:t>
            </a:r>
          </a:p>
        </p:txBody>
      </p:sp>
      <p:sp>
        <p:nvSpPr>
          <p:cNvPr id="78851" name="Content Placeholder 2">
            <a:extLst>
              <a:ext uri="{FF2B5EF4-FFF2-40B4-BE49-F238E27FC236}">
                <a16:creationId xmlns:a16="http://schemas.microsoft.com/office/drawing/2014/main" id="{07EFD2AA-551E-414B-9A45-BC28E8B25CA2}"/>
              </a:ext>
            </a:extLst>
          </p:cNvPr>
          <p:cNvSpPr>
            <a:spLocks noGrp="1"/>
          </p:cNvSpPr>
          <p:nvPr>
            <p:ph idx="1"/>
          </p:nvPr>
        </p:nvSpPr>
        <p:spPr>
          <a:xfrm>
            <a:off x="304800" y="1219200"/>
            <a:ext cx="4800600" cy="5410200"/>
          </a:xfrm>
        </p:spPr>
        <p:txBody>
          <a:bodyPr/>
          <a:lstStyle/>
          <a:p>
            <a:r>
              <a:rPr lang="en-US" altLang="en-US" sz="1800">
                <a:latin typeface="Comic Sans MS" panose="030F0702030302020204" pitchFamily="66" charset="0"/>
              </a:rPr>
              <a:t>The terms saturated, mono-unsaturated, and poly-unsaturated refer to the number of hydrogens attached to the hydrocarbon tails of the fatty acids as compared to the number of double bonds between carbon atoms in the tail.</a:t>
            </a:r>
          </a:p>
          <a:p>
            <a:endParaRPr lang="en-US" altLang="en-US">
              <a:latin typeface="Comic Sans MS" panose="030F0702030302020204" pitchFamily="66" charset="0"/>
            </a:endParaRPr>
          </a:p>
          <a:p>
            <a:r>
              <a:rPr lang="en-US" altLang="en-US" sz="1800">
                <a:latin typeface="Comic Sans MS" panose="030F0702030302020204" pitchFamily="66" charset="0"/>
              </a:rPr>
              <a:t>Oils, mostly from plant sources, have some double bonds between some of the carbons in the hydrocarbon tail, causing bends or “kinks” in the shape of the molecules. </a:t>
            </a:r>
          </a:p>
          <a:p>
            <a:endParaRPr lang="en-US" altLang="en-US" sz="1800">
              <a:latin typeface="Comic Sans MS" panose="030F0702030302020204" pitchFamily="66" charset="0"/>
            </a:endParaRPr>
          </a:p>
          <a:p>
            <a:r>
              <a:rPr lang="en-US" altLang="en-US" sz="1800">
                <a:latin typeface="Comic Sans MS" panose="030F0702030302020204" pitchFamily="66" charset="0"/>
              </a:rPr>
              <a:t>Because some of the carbons share double bonds, they’re not bonded to as many hydrogens as they could if they weren’t double bonded to each other.</a:t>
            </a:r>
          </a:p>
        </p:txBody>
      </p:sp>
      <p:pic>
        <p:nvPicPr>
          <p:cNvPr id="78852" name="Picture 2" descr="[Fatty Acids]">
            <a:extLst>
              <a:ext uri="{FF2B5EF4-FFF2-40B4-BE49-F238E27FC236}">
                <a16:creationId xmlns:a16="http://schemas.microsoft.com/office/drawing/2014/main" id="{B13AC740-0926-4763-99B7-ABA029BF4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219200"/>
            <a:ext cx="3810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038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D83FB458-A569-4512-ADA3-1A0C9E1550BE}"/>
              </a:ext>
            </a:extLst>
          </p:cNvPr>
          <p:cNvSpPr>
            <a:spLocks noGrp="1" noChangeArrowheads="1"/>
          </p:cNvSpPr>
          <p:nvPr>
            <p:ph type="title"/>
          </p:nvPr>
        </p:nvSpPr>
        <p:spPr>
          <a:xfrm>
            <a:off x="668338" y="119063"/>
            <a:ext cx="7772400" cy="720725"/>
          </a:xfrm>
        </p:spPr>
        <p:txBody>
          <a:bodyPr/>
          <a:lstStyle/>
          <a:p>
            <a:pPr eaLnBrk="1" hangingPunct="1"/>
            <a:r>
              <a:rPr lang="en-US" altLang="en-US" b="1">
                <a:solidFill>
                  <a:srgbClr val="008000"/>
                </a:solidFill>
                <a:latin typeface="Comic Sans MS" panose="030F0702030302020204" pitchFamily="66" charset="0"/>
              </a:rPr>
              <a:t>Carbohydrates</a:t>
            </a:r>
          </a:p>
        </p:txBody>
      </p:sp>
      <p:sp>
        <p:nvSpPr>
          <p:cNvPr id="50179" name="Rectangle 3">
            <a:extLst>
              <a:ext uri="{FF2B5EF4-FFF2-40B4-BE49-F238E27FC236}">
                <a16:creationId xmlns:a16="http://schemas.microsoft.com/office/drawing/2014/main" id="{0486ABF4-92FA-4699-ABC9-0895F71380EA}"/>
              </a:ext>
            </a:extLst>
          </p:cNvPr>
          <p:cNvSpPr>
            <a:spLocks noGrp="1" noChangeArrowheads="1"/>
          </p:cNvSpPr>
          <p:nvPr>
            <p:ph type="body" idx="1"/>
          </p:nvPr>
        </p:nvSpPr>
        <p:spPr>
          <a:xfrm>
            <a:off x="0" y="949325"/>
            <a:ext cx="9144000" cy="5908675"/>
          </a:xfrm>
        </p:spPr>
        <p:txBody>
          <a:bodyPr/>
          <a:lstStyle/>
          <a:p>
            <a:pPr eaLnBrk="1" hangingPunct="1"/>
            <a:r>
              <a:rPr lang="en-US" altLang="en-US" sz="2000">
                <a:latin typeface="Comic Sans MS" panose="030F0702030302020204" pitchFamily="66" charset="0"/>
              </a:rPr>
              <a:t>Carbohydrates constitute more than 1/2 of organic molecules</a:t>
            </a:r>
          </a:p>
          <a:p>
            <a:pPr eaLnBrk="1" hangingPunct="1"/>
            <a:r>
              <a:rPr lang="en-US" altLang="en-US" sz="2000">
                <a:latin typeface="Comic Sans MS" panose="030F0702030302020204" pitchFamily="66" charset="0"/>
              </a:rPr>
              <a:t>Main role of carbos in nature</a:t>
            </a:r>
          </a:p>
          <a:p>
            <a:pPr lvl="1" eaLnBrk="1" hangingPunct="1">
              <a:buFont typeface="Symbol" panose="05050102010706020507" pitchFamily="18" charset="2"/>
              <a:buChar char="·"/>
            </a:pPr>
            <a:r>
              <a:rPr lang="en-US" altLang="en-US" sz="2000">
                <a:latin typeface="Comic Sans MS" panose="030F0702030302020204" pitchFamily="66" charset="0"/>
              </a:rPr>
              <a:t>Storage of energy </a:t>
            </a:r>
          </a:p>
          <a:p>
            <a:pPr lvl="1" eaLnBrk="1" hangingPunct="1">
              <a:buFont typeface="Symbol" panose="05050102010706020507" pitchFamily="18" charset="2"/>
              <a:buChar char="·"/>
            </a:pPr>
            <a:r>
              <a:rPr lang="en-US" altLang="en-US" sz="2000">
                <a:latin typeface="Comic Sans MS" panose="030F0702030302020204" pitchFamily="66" charset="0"/>
              </a:rPr>
              <a:t>Structural support</a:t>
            </a:r>
          </a:p>
          <a:p>
            <a:pPr lvl="1" eaLnBrk="1" hangingPunct="1">
              <a:buFont typeface="Symbol" panose="05050102010706020507" pitchFamily="18" charset="2"/>
              <a:buChar char="·"/>
            </a:pPr>
            <a:r>
              <a:rPr lang="en-US" altLang="en-US" sz="2000">
                <a:latin typeface="Comic Sans MS" panose="030F0702030302020204" pitchFamily="66" charset="0"/>
              </a:rPr>
              <a:t>Lipid and protein modification:</a:t>
            </a:r>
          </a:p>
          <a:p>
            <a:pPr lvl="2" eaLnBrk="1" hangingPunct="1">
              <a:buFont typeface="Symbol" panose="05050102010706020507" pitchFamily="18" charset="2"/>
              <a:buChar char="·"/>
            </a:pPr>
            <a:r>
              <a:rPr lang="en-US" altLang="en-US" sz="2000">
                <a:latin typeface="Comic Sans MS" panose="030F0702030302020204" pitchFamily="66" charset="0"/>
              </a:rPr>
              <a:t>membranes asymmetry,  recognition by IgG/fertilization/virus recognition/cell cell communication</a:t>
            </a:r>
          </a:p>
          <a:p>
            <a:pPr eaLnBrk="1" hangingPunct="1">
              <a:buFont typeface="Monotype Sorts"/>
              <a:buNone/>
            </a:pPr>
            <a:endParaRPr lang="en-US" altLang="en-US" sz="2000">
              <a:latin typeface="Comic Sans MS" panose="030F0702030302020204" pitchFamily="66" charset="0"/>
            </a:endParaRPr>
          </a:p>
          <a:p>
            <a:pPr eaLnBrk="1" hangingPunct="1">
              <a:buFont typeface="Monotype Sorts"/>
              <a:buNone/>
            </a:pPr>
            <a:r>
              <a:rPr lang="en-US" altLang="en-US" sz="1800">
                <a:latin typeface="Comic Sans MS" panose="030F0702030302020204" pitchFamily="66" charset="0"/>
              </a:rPr>
              <a:t>Definition:  Carbohydrates, Sugars and Saccharides- are all polyhydroxy </a:t>
            </a:r>
          </a:p>
          <a:p>
            <a:pPr lvl="2" eaLnBrk="1" hangingPunct="1">
              <a:buFont typeface="Symbol" panose="05050102010706020507" pitchFamily="18" charset="2"/>
              <a:buChar char="·"/>
            </a:pPr>
            <a:r>
              <a:rPr lang="en-US" altLang="en-US" sz="1800">
                <a:latin typeface="Comic Sans MS" panose="030F0702030302020204" pitchFamily="66" charset="0"/>
              </a:rPr>
              <a:t>(at least 2 OH)  C</a:t>
            </a:r>
            <a:r>
              <a:rPr lang="en-US" altLang="en-US" sz="1800" baseline="-25000">
                <a:latin typeface="Comic Sans MS" panose="030F0702030302020204" pitchFamily="66" charset="0"/>
              </a:rPr>
              <a:t>n</a:t>
            </a:r>
            <a:r>
              <a:rPr lang="en-US" altLang="en-US" sz="1800">
                <a:latin typeface="Comic Sans MS" panose="030F0702030302020204" pitchFamily="66" charset="0"/>
              </a:rPr>
              <a:t>(H</a:t>
            </a:r>
            <a:r>
              <a:rPr lang="en-US" altLang="en-US" sz="1800" baseline="-25000">
                <a:latin typeface="Comic Sans MS" panose="030F0702030302020204" pitchFamily="66" charset="0"/>
              </a:rPr>
              <a:t>2</a:t>
            </a:r>
            <a:r>
              <a:rPr lang="en-US" altLang="en-US" sz="1800">
                <a:latin typeface="Comic Sans MS" panose="030F0702030302020204" pitchFamily="66" charset="0"/>
              </a:rPr>
              <a:t>0)</a:t>
            </a:r>
            <a:r>
              <a:rPr lang="en-US" altLang="en-US" sz="1800" baseline="-25000">
                <a:latin typeface="Comic Sans MS" panose="030F0702030302020204" pitchFamily="66" charset="0"/>
              </a:rPr>
              <a:t> n</a:t>
            </a:r>
            <a:r>
              <a:rPr lang="en-US" altLang="en-US" sz="1800">
                <a:latin typeface="Comic Sans MS" panose="030F0702030302020204" pitchFamily="66" charset="0"/>
              </a:rPr>
              <a:t> = hydrate of carbon</a:t>
            </a:r>
          </a:p>
          <a:p>
            <a:pPr eaLnBrk="1" hangingPunct="1"/>
            <a:endParaRPr lang="en-US" altLang="en-US" sz="1800">
              <a:latin typeface="Comic Sans MS" panose="030F0702030302020204" pitchFamily="66" charset="0"/>
            </a:endParaRPr>
          </a:p>
          <a:p>
            <a:pPr eaLnBrk="1" hangingPunct="1"/>
            <a:r>
              <a:rPr lang="en-US" altLang="en-US" sz="1800">
                <a:latin typeface="Comic Sans MS" panose="030F0702030302020204" pitchFamily="66" charset="0"/>
              </a:rPr>
              <a:t>Notice that there are two distinct types of monosaccharides, ketoses and aldoses.  </a:t>
            </a:r>
          </a:p>
          <a:p>
            <a:pPr eaLnBrk="1" hangingPunct="1"/>
            <a:endParaRPr lang="en-US" altLang="en-US" sz="1800">
              <a:latin typeface="Comic Sans MS" panose="030F0702030302020204" pitchFamily="66" charset="0"/>
            </a:endParaRPr>
          </a:p>
          <a:p>
            <a:pPr eaLnBrk="1" hangingPunct="1"/>
            <a:r>
              <a:rPr lang="en-US" altLang="en-US" sz="1800">
                <a:latin typeface="Comic Sans MS" panose="030F0702030302020204" pitchFamily="66" charset="0"/>
              </a:rPr>
              <a:t>The number of carbons is important in general nomenclature (triose = 3, pentose = 5, hexose =6,</a:t>
            </a:r>
          </a:p>
          <a:p>
            <a:pPr eaLnBrk="1" hangingPunct="1"/>
            <a:endParaRPr lang="en-US" altLang="en-US" sz="1200">
              <a:latin typeface="Comic Sans MS" panose="030F0702030302020204" pitchFamily="66" charset="0"/>
            </a:endParaRPr>
          </a:p>
        </p:txBody>
      </p:sp>
    </p:spTree>
    <p:extLst>
      <p:ext uri="{BB962C8B-B14F-4D97-AF65-F5344CB8AC3E}">
        <p14:creationId xmlns:p14="http://schemas.microsoft.com/office/powerpoint/2010/main" val="2543475462"/>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C4C32CE5-D2CA-4C3F-9000-CB92DDE4E117}"/>
              </a:ext>
            </a:extLst>
          </p:cNvPr>
          <p:cNvSpPr>
            <a:spLocks noGrp="1"/>
          </p:cNvSpPr>
          <p:nvPr>
            <p:ph type="title"/>
          </p:nvPr>
        </p:nvSpPr>
        <p:spPr/>
        <p:txBody>
          <a:bodyPr/>
          <a:lstStyle/>
          <a:p>
            <a:r>
              <a:rPr lang="en-US" altLang="en-US" b="1">
                <a:solidFill>
                  <a:srgbClr val="008000"/>
                </a:solidFill>
                <a:latin typeface="Comic Sans MS" panose="030F0702030302020204" pitchFamily="66" charset="0"/>
              </a:rPr>
              <a:t>Trans and Cis</a:t>
            </a:r>
          </a:p>
        </p:txBody>
      </p:sp>
      <p:sp>
        <p:nvSpPr>
          <p:cNvPr id="79875" name="Content Placeholder 2">
            <a:extLst>
              <a:ext uri="{FF2B5EF4-FFF2-40B4-BE49-F238E27FC236}">
                <a16:creationId xmlns:a16="http://schemas.microsoft.com/office/drawing/2014/main" id="{C17A049A-9D85-4481-A4B8-27F04F58C316}"/>
              </a:ext>
            </a:extLst>
          </p:cNvPr>
          <p:cNvSpPr>
            <a:spLocks noGrp="1"/>
          </p:cNvSpPr>
          <p:nvPr>
            <p:ph idx="1"/>
          </p:nvPr>
        </p:nvSpPr>
        <p:spPr>
          <a:xfrm>
            <a:off x="0" y="1219200"/>
            <a:ext cx="5486400" cy="5410200"/>
          </a:xfrm>
        </p:spPr>
        <p:txBody>
          <a:bodyPr/>
          <a:lstStyle/>
          <a:p>
            <a:r>
              <a:rPr lang="en-US" altLang="en-US" sz="1800">
                <a:latin typeface="Comic Sans MS" panose="030F0702030302020204" pitchFamily="66" charset="0"/>
              </a:rPr>
              <a:t>In unsaturated fatty acids, there are two ways the pieces of the hydrocarbon tail can be arranged around a C=C double bond.</a:t>
            </a:r>
          </a:p>
          <a:p>
            <a:endParaRPr lang="en-US" altLang="en-US" sz="1800">
              <a:latin typeface="Comic Sans MS" panose="030F0702030302020204" pitchFamily="66" charset="0"/>
            </a:endParaRPr>
          </a:p>
          <a:p>
            <a:r>
              <a:rPr lang="en-US" altLang="en-US" sz="1800" b="1" i="1">
                <a:solidFill>
                  <a:schemeClr val="folHlink"/>
                </a:solidFill>
                <a:latin typeface="Comic Sans MS" panose="030F0702030302020204" pitchFamily="66" charset="0"/>
              </a:rPr>
              <a:t>TRANS</a:t>
            </a:r>
          </a:p>
          <a:p>
            <a:pPr lvl="1"/>
            <a:r>
              <a:rPr lang="en-US" altLang="en-US" sz="1800">
                <a:latin typeface="Comic Sans MS" panose="030F0702030302020204" pitchFamily="66" charset="0"/>
              </a:rPr>
              <a:t>The two pieces of the molecule are on opposite sides of the double bond, that is, one “up” and one “down” across from each other. </a:t>
            </a:r>
          </a:p>
          <a:p>
            <a:pPr lvl="1"/>
            <a:endParaRPr lang="en-US" altLang="en-US" sz="1800">
              <a:latin typeface="Comic Sans MS" panose="030F0702030302020204" pitchFamily="66" charset="0"/>
            </a:endParaRPr>
          </a:p>
          <a:p>
            <a:r>
              <a:rPr lang="en-US" altLang="en-US" sz="1800" b="1" i="1">
                <a:solidFill>
                  <a:schemeClr val="folHlink"/>
                </a:solidFill>
                <a:latin typeface="Comic Sans MS" panose="030F0702030302020204" pitchFamily="66" charset="0"/>
              </a:rPr>
              <a:t>CIS</a:t>
            </a:r>
          </a:p>
          <a:p>
            <a:pPr lvl="1"/>
            <a:r>
              <a:rPr lang="en-US" altLang="en-US" sz="1800">
                <a:latin typeface="Comic Sans MS" panose="030F0702030302020204" pitchFamily="66" charset="0"/>
              </a:rPr>
              <a:t>the two pieces of the carbon chain on either side of the double bond are either both “up” or both “down,” such that both are on the same side of the molecule</a:t>
            </a:r>
          </a:p>
          <a:p>
            <a:endParaRPr lang="en-US" altLang="en-US" sz="1800">
              <a:latin typeface="Comic Sans MS" panose="030F0702030302020204" pitchFamily="66" charset="0"/>
            </a:endParaRPr>
          </a:p>
          <a:p>
            <a:endParaRPr lang="en-US" altLang="en-US" sz="1800">
              <a:latin typeface="Comic Sans MS" panose="030F0702030302020204" pitchFamily="66" charset="0"/>
            </a:endParaRPr>
          </a:p>
        </p:txBody>
      </p:sp>
      <p:pic>
        <p:nvPicPr>
          <p:cNvPr id="79876" name="Picture 2" descr="[Cis and Trans Bonds]">
            <a:extLst>
              <a:ext uri="{FF2B5EF4-FFF2-40B4-BE49-F238E27FC236}">
                <a16:creationId xmlns:a16="http://schemas.microsoft.com/office/drawing/2014/main" id="{8F82579D-25E0-4E76-B843-9145E37E7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371600"/>
            <a:ext cx="3352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58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A00FBEA8-2178-48BE-8799-8CEEEEE68435}"/>
              </a:ext>
            </a:extLst>
          </p:cNvPr>
          <p:cNvSpPr>
            <a:spLocks noGrp="1"/>
          </p:cNvSpPr>
          <p:nvPr>
            <p:ph type="title"/>
          </p:nvPr>
        </p:nvSpPr>
        <p:spPr/>
        <p:txBody>
          <a:bodyPr/>
          <a:lstStyle/>
          <a:p>
            <a:r>
              <a:rPr lang="en-US" altLang="en-US" b="1">
                <a:solidFill>
                  <a:srgbClr val="008000"/>
                </a:solidFill>
                <a:latin typeface="Comic Sans MS" panose="030F0702030302020204" pitchFamily="66" charset="0"/>
              </a:rPr>
              <a:t>Trans and Cis</a:t>
            </a:r>
          </a:p>
        </p:txBody>
      </p:sp>
      <p:sp>
        <p:nvSpPr>
          <p:cNvPr id="80899" name="Content Placeholder 2">
            <a:extLst>
              <a:ext uri="{FF2B5EF4-FFF2-40B4-BE49-F238E27FC236}">
                <a16:creationId xmlns:a16="http://schemas.microsoft.com/office/drawing/2014/main" id="{86797305-6B15-42F7-9019-B770F5DF6D10}"/>
              </a:ext>
            </a:extLst>
          </p:cNvPr>
          <p:cNvSpPr>
            <a:spLocks noGrp="1"/>
          </p:cNvSpPr>
          <p:nvPr>
            <p:ph idx="1"/>
          </p:nvPr>
        </p:nvSpPr>
        <p:spPr>
          <a:xfrm>
            <a:off x="0" y="1219200"/>
            <a:ext cx="5486400" cy="5410200"/>
          </a:xfrm>
        </p:spPr>
        <p:txBody>
          <a:bodyPr/>
          <a:lstStyle/>
          <a:p>
            <a:r>
              <a:rPr lang="en-US" altLang="en-US" sz="1800">
                <a:latin typeface="Comic Sans MS" panose="030F0702030302020204" pitchFamily="66" charset="0"/>
              </a:rPr>
              <a:t>Naturally-occurring unsaturated vegetable oils have almost all cis bonds</a:t>
            </a:r>
          </a:p>
          <a:p>
            <a:pPr lvl="1"/>
            <a:r>
              <a:rPr lang="en-US" altLang="en-US" sz="1800" i="1">
                <a:solidFill>
                  <a:srgbClr val="008000"/>
                </a:solidFill>
                <a:latin typeface="Comic Sans MS" panose="030F0702030302020204" pitchFamily="66" charset="0"/>
              </a:rPr>
              <a:t>but using oil for frying causes some of the cis bonds to convert to trans bonds</a:t>
            </a:r>
            <a:r>
              <a:rPr lang="en-US" altLang="en-US" sz="1800">
                <a:solidFill>
                  <a:srgbClr val="008000"/>
                </a:solidFill>
                <a:latin typeface="Comic Sans MS" panose="030F0702030302020204" pitchFamily="66" charset="0"/>
              </a:rPr>
              <a:t>. </a:t>
            </a:r>
          </a:p>
          <a:p>
            <a:endParaRPr lang="en-US" altLang="en-US" sz="1800">
              <a:solidFill>
                <a:srgbClr val="008000"/>
              </a:solidFill>
              <a:latin typeface="Comic Sans MS" panose="030F0702030302020204" pitchFamily="66" charset="0"/>
            </a:endParaRPr>
          </a:p>
          <a:p>
            <a:r>
              <a:rPr lang="en-US" altLang="en-US" sz="1800">
                <a:latin typeface="Comic Sans MS" panose="030F0702030302020204" pitchFamily="66" charset="0"/>
              </a:rPr>
              <a:t>If oil is used only once like when you fry an egg, only a few of the bonds do this so it’s not too bad. </a:t>
            </a:r>
          </a:p>
          <a:p>
            <a:endParaRPr lang="en-US" altLang="en-US" sz="1800">
              <a:latin typeface="Comic Sans MS" panose="030F0702030302020204" pitchFamily="66" charset="0"/>
            </a:endParaRPr>
          </a:p>
          <a:p>
            <a:r>
              <a:rPr lang="en-US" altLang="en-US" sz="1800">
                <a:latin typeface="Comic Sans MS" panose="030F0702030302020204" pitchFamily="66" charset="0"/>
              </a:rPr>
              <a:t>However, if oil is constantly reused, like in fast food French fry machines, more and more of the cis bonds are changed to trans until significant numbers of fatty acids with trans bonds build up. </a:t>
            </a:r>
          </a:p>
          <a:p>
            <a:endParaRPr lang="en-US" altLang="en-US" sz="1800">
              <a:latin typeface="Comic Sans MS" panose="030F0702030302020204" pitchFamily="66" charset="0"/>
            </a:endParaRPr>
          </a:p>
          <a:p>
            <a:r>
              <a:rPr lang="en-US" altLang="en-US" sz="1800" i="1">
                <a:solidFill>
                  <a:srgbClr val="008000"/>
                </a:solidFill>
                <a:latin typeface="Comic Sans MS" panose="030F0702030302020204" pitchFamily="66" charset="0"/>
              </a:rPr>
              <a:t>The reason this is of concern is that fatty acids with trans bonds are carcinogenic!</a:t>
            </a:r>
          </a:p>
          <a:p>
            <a:endParaRPr lang="en-US" altLang="en-US" sz="1800">
              <a:solidFill>
                <a:srgbClr val="008000"/>
              </a:solidFill>
              <a:latin typeface="Comic Sans MS" panose="030F0702030302020204" pitchFamily="66" charset="0"/>
            </a:endParaRPr>
          </a:p>
        </p:txBody>
      </p:sp>
      <p:pic>
        <p:nvPicPr>
          <p:cNvPr id="80900" name="Picture 2" descr="[Cis and Trans Bonds]">
            <a:extLst>
              <a:ext uri="{FF2B5EF4-FFF2-40B4-BE49-F238E27FC236}">
                <a16:creationId xmlns:a16="http://schemas.microsoft.com/office/drawing/2014/main" id="{6A5AC3B3-62AA-4468-8DDB-6C9940111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371600"/>
            <a:ext cx="3352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3048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37C28C67-B98A-459B-8CBB-83752CCDE7C0}"/>
              </a:ext>
            </a:extLst>
          </p:cNvPr>
          <p:cNvSpPr>
            <a:spLocks noGrp="1"/>
          </p:cNvSpPr>
          <p:nvPr>
            <p:ph type="title"/>
          </p:nvPr>
        </p:nvSpPr>
        <p:spPr/>
        <p:txBody>
          <a:bodyPr/>
          <a:lstStyle/>
          <a:p>
            <a:r>
              <a:rPr lang="en-US" altLang="en-US" b="1">
                <a:solidFill>
                  <a:srgbClr val="008000"/>
                </a:solidFill>
                <a:latin typeface="Comic Sans MS" panose="030F0702030302020204" pitchFamily="66" charset="0"/>
              </a:rPr>
              <a:t>Phospholipids</a:t>
            </a:r>
          </a:p>
        </p:txBody>
      </p:sp>
      <p:sp>
        <p:nvSpPr>
          <p:cNvPr id="81923" name="Content Placeholder 2">
            <a:extLst>
              <a:ext uri="{FF2B5EF4-FFF2-40B4-BE49-F238E27FC236}">
                <a16:creationId xmlns:a16="http://schemas.microsoft.com/office/drawing/2014/main" id="{B0BA7A09-890C-4A52-8647-782894DEC95F}"/>
              </a:ext>
            </a:extLst>
          </p:cNvPr>
          <p:cNvSpPr>
            <a:spLocks noGrp="1"/>
          </p:cNvSpPr>
          <p:nvPr>
            <p:ph idx="1"/>
          </p:nvPr>
        </p:nvSpPr>
        <p:spPr>
          <a:xfrm>
            <a:off x="304800" y="1219200"/>
            <a:ext cx="4267200" cy="5410200"/>
          </a:xfrm>
        </p:spPr>
        <p:txBody>
          <a:bodyPr/>
          <a:lstStyle/>
          <a:p>
            <a:r>
              <a:rPr lang="en-US" altLang="en-US" sz="1800">
                <a:latin typeface="Comic Sans MS" panose="030F0702030302020204" pitchFamily="66" charset="0"/>
              </a:rPr>
              <a:t>Made from glycerol, two fatty acids, and (in place of the third fatty acid) a phosphate group with some other molecule attached to its other end.</a:t>
            </a:r>
          </a:p>
          <a:p>
            <a:endParaRPr lang="en-US" altLang="en-US" sz="1800">
              <a:latin typeface="Comic Sans MS" panose="030F0702030302020204" pitchFamily="66" charset="0"/>
            </a:endParaRPr>
          </a:p>
          <a:p>
            <a:r>
              <a:rPr lang="en-US" altLang="en-US" sz="1800">
                <a:latin typeface="Comic Sans MS" panose="030F0702030302020204" pitchFamily="66" charset="0"/>
              </a:rPr>
              <a:t>The hydrocarbon tails of the fatty acids are still hydrophobic, but the phosphate group end of the molecule is hydrophilic because of the oxygens with all of their pairs of unshared electrons. </a:t>
            </a:r>
          </a:p>
          <a:p>
            <a:endParaRPr lang="en-US" altLang="en-US" sz="1800">
              <a:latin typeface="Comic Sans MS" panose="030F0702030302020204" pitchFamily="66" charset="0"/>
            </a:endParaRPr>
          </a:p>
          <a:p>
            <a:r>
              <a:rPr lang="en-US" altLang="en-US" sz="1800" i="1">
                <a:solidFill>
                  <a:srgbClr val="008000"/>
                </a:solidFill>
                <a:latin typeface="Comic Sans MS" panose="030F0702030302020204" pitchFamily="66" charset="0"/>
              </a:rPr>
              <a:t>This means that phospholipids are soluble in both water and oil</a:t>
            </a:r>
            <a:r>
              <a:rPr lang="en-US" altLang="en-US" sz="1800">
                <a:solidFill>
                  <a:srgbClr val="008000"/>
                </a:solidFill>
                <a:latin typeface="Comic Sans MS" panose="030F0702030302020204" pitchFamily="66" charset="0"/>
              </a:rPr>
              <a:t>.</a:t>
            </a:r>
          </a:p>
          <a:p>
            <a:br>
              <a:rPr lang="en-US" altLang="en-US" sz="1800">
                <a:latin typeface="Comic Sans MS" panose="030F0702030302020204" pitchFamily="66" charset="0"/>
              </a:rPr>
            </a:br>
            <a:endParaRPr lang="en-US" altLang="en-US" sz="1800">
              <a:latin typeface="Comic Sans MS" panose="030F0702030302020204" pitchFamily="66" charset="0"/>
            </a:endParaRPr>
          </a:p>
        </p:txBody>
      </p:sp>
      <p:pic>
        <p:nvPicPr>
          <p:cNvPr id="81924" name="Picture 2" descr="[Lecithin]">
            <a:extLst>
              <a:ext uri="{FF2B5EF4-FFF2-40B4-BE49-F238E27FC236}">
                <a16:creationId xmlns:a16="http://schemas.microsoft.com/office/drawing/2014/main" id="{46323C4E-20C9-470E-8A47-467A8E5B7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447800"/>
            <a:ext cx="4267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8444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1325562"/>
          </a:xfrm>
        </p:spPr>
        <p:txBody>
          <a:bodyPr/>
          <a:lstStyle/>
          <a:p>
            <a:pPr eaLnBrk="1" hangingPunct="1"/>
            <a:r>
              <a:rPr lang="en-US" altLang="en-US" sz="4000">
                <a:solidFill>
                  <a:srgbClr val="008000"/>
                </a:solidFill>
                <a:latin typeface="Comic Sans MS" pitchFamily="66" charset="0"/>
              </a:rPr>
              <a:t>Overview of Plant Structure</a:t>
            </a:r>
          </a:p>
        </p:txBody>
      </p:sp>
      <p:sp>
        <p:nvSpPr>
          <p:cNvPr id="3075" name="Rectangle 3"/>
          <p:cNvSpPr>
            <a:spLocks noGrp="1" noChangeArrowheads="1"/>
          </p:cNvSpPr>
          <p:nvPr>
            <p:ph type="body" idx="1"/>
          </p:nvPr>
        </p:nvSpPr>
        <p:spPr>
          <a:xfrm>
            <a:off x="457200" y="1600200"/>
            <a:ext cx="8229600" cy="5029200"/>
          </a:xfrm>
        </p:spPr>
        <p:txBody>
          <a:bodyPr/>
          <a:lstStyle/>
          <a:p>
            <a:pPr eaLnBrk="1" hangingPunct="1"/>
            <a:r>
              <a:rPr lang="en-US" altLang="en-US" sz="2800">
                <a:latin typeface="Comic Sans MS" pitchFamily="66" charset="0"/>
              </a:rPr>
              <a:t>Plants are Earth’s Primary Producers</a:t>
            </a:r>
          </a:p>
          <a:p>
            <a:pPr lvl="1" eaLnBrk="1" hangingPunct="1"/>
            <a:r>
              <a:rPr lang="en-US" altLang="en-US" sz="2400">
                <a:latin typeface="Comic Sans MS" pitchFamily="66" charset="0"/>
              </a:rPr>
              <a:t>Harvest Energy from sunlight by converting </a:t>
            </a:r>
            <a:r>
              <a:rPr lang="en-US" altLang="en-US" sz="2400" b="1" i="1">
                <a:solidFill>
                  <a:srgbClr val="FF9900"/>
                </a:solidFill>
                <a:latin typeface="Comic Sans MS" pitchFamily="66" charset="0"/>
              </a:rPr>
              <a:t>light</a:t>
            </a:r>
            <a:r>
              <a:rPr lang="en-US" altLang="en-US" sz="2400">
                <a:latin typeface="Comic Sans MS" pitchFamily="66" charset="0"/>
              </a:rPr>
              <a:t> energy into </a:t>
            </a:r>
            <a:r>
              <a:rPr lang="en-US" altLang="en-US" sz="2400" b="1" i="1">
                <a:solidFill>
                  <a:srgbClr val="FF0000"/>
                </a:solidFill>
                <a:latin typeface="Comic Sans MS" pitchFamily="66" charset="0"/>
              </a:rPr>
              <a:t>chemical</a:t>
            </a:r>
            <a:r>
              <a:rPr lang="en-US" altLang="en-US" sz="2400">
                <a:latin typeface="Comic Sans MS" pitchFamily="66" charset="0"/>
              </a:rPr>
              <a:t> energy</a:t>
            </a:r>
          </a:p>
          <a:p>
            <a:pPr eaLnBrk="1" hangingPunct="1"/>
            <a:r>
              <a:rPr lang="en-US" altLang="en-US" sz="2800">
                <a:latin typeface="Comic Sans MS" pitchFamily="66" charset="0"/>
              </a:rPr>
              <a:t>They store this Chemical Energy in bonds formed when the synthesize </a:t>
            </a:r>
            <a:r>
              <a:rPr lang="en-US" altLang="en-US" sz="2800" b="1" i="1">
                <a:solidFill>
                  <a:srgbClr val="003399"/>
                </a:solidFill>
                <a:latin typeface="Comic Sans MS" pitchFamily="66" charset="0"/>
              </a:rPr>
              <a:t>Carbohydrates</a:t>
            </a:r>
            <a:r>
              <a:rPr lang="en-US" altLang="en-US" sz="2800">
                <a:latin typeface="Comic Sans MS" pitchFamily="66" charset="0"/>
              </a:rPr>
              <a:t> from Carbon Dioxide and Water.</a:t>
            </a:r>
          </a:p>
          <a:p>
            <a:pPr eaLnBrk="1" hangingPunct="1"/>
            <a:endParaRPr lang="en-US" altLang="en-US" sz="2800">
              <a:latin typeface="Comic Sans MS" pitchFamily="66" charset="0"/>
            </a:endParaRPr>
          </a:p>
          <a:p>
            <a:pPr eaLnBrk="1" hangingPunct="1"/>
            <a:r>
              <a:rPr lang="en-US" altLang="en-US" sz="2800">
                <a:latin typeface="Comic Sans MS" pitchFamily="66" charset="0"/>
              </a:rPr>
              <a:t>Non- motile</a:t>
            </a:r>
          </a:p>
          <a:p>
            <a:pPr lvl="1" eaLnBrk="1" hangingPunct="1"/>
            <a:r>
              <a:rPr lang="en-US" altLang="en-US" sz="2400">
                <a:latin typeface="Comic Sans MS" pitchFamily="66" charset="0"/>
              </a:rPr>
              <a:t>Have evolved to grow towards resources throughout their life span.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sz="4000">
                <a:solidFill>
                  <a:srgbClr val="008000"/>
                </a:solidFill>
                <a:latin typeface="Comic Sans MS" pitchFamily="66" charset="0"/>
              </a:rPr>
              <a:t>Overview of Plant Structure</a:t>
            </a:r>
          </a:p>
        </p:txBody>
      </p:sp>
      <p:sp>
        <p:nvSpPr>
          <p:cNvPr id="4099" name="Rectangle 3"/>
          <p:cNvSpPr>
            <a:spLocks noGrp="1" noChangeArrowheads="1"/>
          </p:cNvSpPr>
          <p:nvPr>
            <p:ph type="body" idx="1"/>
          </p:nvPr>
        </p:nvSpPr>
        <p:spPr>
          <a:xfrm>
            <a:off x="152400" y="1143000"/>
            <a:ext cx="4800600" cy="5562600"/>
          </a:xfrm>
        </p:spPr>
        <p:txBody>
          <a:bodyPr/>
          <a:lstStyle/>
          <a:p>
            <a:pPr eaLnBrk="1" hangingPunct="1"/>
            <a:r>
              <a:rPr lang="en-US" altLang="en-US" sz="2800">
                <a:latin typeface="Comic Sans MS" pitchFamily="66" charset="0"/>
              </a:rPr>
              <a:t>The vegetative body consists of:</a:t>
            </a:r>
          </a:p>
          <a:p>
            <a:pPr eaLnBrk="1" hangingPunct="1"/>
            <a:r>
              <a:rPr lang="en-US" altLang="en-US" sz="2800" b="1">
                <a:solidFill>
                  <a:srgbClr val="003399"/>
                </a:solidFill>
                <a:latin typeface="Comic Sans MS" pitchFamily="66" charset="0"/>
              </a:rPr>
              <a:t>Leaf:</a:t>
            </a:r>
            <a:r>
              <a:rPr lang="en-US" altLang="en-US" sz="2800">
                <a:latin typeface="Comic Sans MS" pitchFamily="66" charset="0"/>
              </a:rPr>
              <a:t> </a:t>
            </a:r>
            <a:r>
              <a:rPr lang="en-US" altLang="en-US" sz="2800" b="1" i="1">
                <a:solidFill>
                  <a:srgbClr val="FF0000"/>
                </a:solidFill>
                <a:latin typeface="Comic Sans MS" pitchFamily="66" charset="0"/>
              </a:rPr>
              <a:t>Photosynthesis</a:t>
            </a:r>
          </a:p>
          <a:p>
            <a:pPr eaLnBrk="1" hangingPunct="1"/>
            <a:r>
              <a:rPr lang="en-US" altLang="en-US" sz="2800" b="1">
                <a:solidFill>
                  <a:srgbClr val="003399"/>
                </a:solidFill>
                <a:latin typeface="Comic Sans MS" pitchFamily="66" charset="0"/>
              </a:rPr>
              <a:t>Stem:</a:t>
            </a:r>
            <a:r>
              <a:rPr lang="en-US" altLang="en-US" sz="2800" b="1" i="1">
                <a:solidFill>
                  <a:srgbClr val="FF0000"/>
                </a:solidFill>
                <a:latin typeface="Comic Sans MS" pitchFamily="66" charset="0"/>
              </a:rPr>
              <a:t> Support</a:t>
            </a:r>
          </a:p>
          <a:p>
            <a:pPr eaLnBrk="1" hangingPunct="1"/>
            <a:r>
              <a:rPr lang="en-US" altLang="en-US" sz="2800" b="1">
                <a:solidFill>
                  <a:srgbClr val="003399"/>
                </a:solidFill>
                <a:latin typeface="Comic Sans MS" pitchFamily="66" charset="0"/>
              </a:rPr>
              <a:t>Roots:</a:t>
            </a:r>
            <a:r>
              <a:rPr lang="en-US" altLang="en-US" sz="2800">
                <a:latin typeface="Comic Sans MS" pitchFamily="66" charset="0"/>
              </a:rPr>
              <a:t> </a:t>
            </a:r>
            <a:r>
              <a:rPr lang="en-US" altLang="en-US" sz="2800" b="1" i="1">
                <a:solidFill>
                  <a:srgbClr val="FF0000"/>
                </a:solidFill>
                <a:latin typeface="Comic Sans MS" pitchFamily="66" charset="0"/>
              </a:rPr>
              <a:t>anchorage</a:t>
            </a:r>
            <a:r>
              <a:rPr lang="en-US" altLang="en-US" sz="2800">
                <a:latin typeface="Comic Sans MS" pitchFamily="66" charset="0"/>
              </a:rPr>
              <a:t> and absorption of </a:t>
            </a:r>
            <a:r>
              <a:rPr lang="en-US" altLang="en-US" sz="2800" b="1" i="1">
                <a:solidFill>
                  <a:srgbClr val="FF0000"/>
                </a:solidFill>
                <a:latin typeface="Comic Sans MS" pitchFamily="66" charset="0"/>
              </a:rPr>
              <a:t>water</a:t>
            </a:r>
            <a:r>
              <a:rPr lang="en-US" altLang="en-US" sz="2800">
                <a:latin typeface="Comic Sans MS" pitchFamily="66" charset="0"/>
              </a:rPr>
              <a:t> &amp; </a:t>
            </a:r>
            <a:r>
              <a:rPr lang="en-US" altLang="en-US" sz="2800" b="1" i="1">
                <a:solidFill>
                  <a:srgbClr val="FF0000"/>
                </a:solidFill>
                <a:latin typeface="Comic Sans MS" pitchFamily="66" charset="0"/>
              </a:rPr>
              <a:t>minerals</a:t>
            </a:r>
            <a:r>
              <a:rPr lang="en-US" altLang="en-US" sz="2800">
                <a:latin typeface="Comic Sans MS" pitchFamily="66" charset="0"/>
              </a:rPr>
              <a:t>.</a:t>
            </a:r>
          </a:p>
          <a:p>
            <a:pPr eaLnBrk="1" hangingPunct="1"/>
            <a:r>
              <a:rPr lang="en-US" altLang="en-US" sz="2800" b="1">
                <a:solidFill>
                  <a:srgbClr val="003399"/>
                </a:solidFill>
                <a:latin typeface="Comic Sans MS" pitchFamily="66" charset="0"/>
              </a:rPr>
              <a:t>Nodes:</a:t>
            </a:r>
            <a:r>
              <a:rPr lang="en-US" altLang="en-US" sz="2800">
                <a:latin typeface="Comic Sans MS" pitchFamily="66" charset="0"/>
              </a:rPr>
              <a:t>  leaf attached to stem.</a:t>
            </a:r>
          </a:p>
          <a:p>
            <a:pPr eaLnBrk="1" hangingPunct="1"/>
            <a:r>
              <a:rPr lang="en-US" altLang="en-US" sz="2800" b="1">
                <a:solidFill>
                  <a:srgbClr val="003399"/>
                </a:solidFill>
                <a:latin typeface="Comic Sans MS" pitchFamily="66" charset="0"/>
              </a:rPr>
              <a:t>Internode:</a:t>
            </a:r>
            <a:r>
              <a:rPr lang="en-US" altLang="en-US" sz="2800">
                <a:latin typeface="Comic Sans MS" pitchFamily="66" charset="0"/>
              </a:rPr>
              <a:t> Region of stem between two nodes</a:t>
            </a:r>
          </a:p>
          <a:p>
            <a:pPr eaLnBrk="1" hangingPunct="1"/>
            <a:endParaRPr lang="en-US" altLang="en-US" sz="2800">
              <a:latin typeface="Comic Sans MS" pitchFamily="66" charset="0"/>
            </a:endParaRPr>
          </a:p>
        </p:txBody>
      </p:sp>
      <p:pic>
        <p:nvPicPr>
          <p:cNvPr id="4100" name="Picture 4" descr="pp0101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219200"/>
            <a:ext cx="4343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b="1" dirty="0">
                <a:solidFill>
                  <a:srgbClr val="008000"/>
                </a:solidFill>
                <a:latin typeface="Comic Sans MS" panose="030F0702030302020204" pitchFamily="66" charset="0"/>
              </a:rPr>
              <a:t>The leaf</a:t>
            </a:r>
          </a:p>
        </p:txBody>
      </p:sp>
      <p:pic>
        <p:nvPicPr>
          <p:cNvPr id="5123" name="Picture 4" descr="pp0101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43000"/>
            <a:ext cx="82296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b="1" dirty="0">
                <a:solidFill>
                  <a:srgbClr val="008000"/>
                </a:solidFill>
                <a:latin typeface="Comic Sans MS" panose="030F0702030302020204" pitchFamily="66" charset="0"/>
              </a:rPr>
              <a:t>The stem</a:t>
            </a:r>
          </a:p>
        </p:txBody>
      </p:sp>
      <p:pic>
        <p:nvPicPr>
          <p:cNvPr id="6147" name="Picture 4" descr="pp0101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8229600" cy="513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b="1" dirty="0">
                <a:solidFill>
                  <a:srgbClr val="008000"/>
                </a:solidFill>
                <a:latin typeface="Comic Sans MS" panose="030F0702030302020204" pitchFamily="66" charset="0"/>
              </a:rPr>
              <a:t>The Root</a:t>
            </a:r>
          </a:p>
        </p:txBody>
      </p:sp>
      <p:pic>
        <p:nvPicPr>
          <p:cNvPr id="7171" name="Picture 4" descr="pp0101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82296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417638"/>
          </a:xfrm>
        </p:spPr>
        <p:txBody>
          <a:bodyPr/>
          <a:lstStyle/>
          <a:p>
            <a:pPr eaLnBrk="1" hangingPunct="1"/>
            <a:r>
              <a:rPr lang="en-US" altLang="en-US" sz="4000">
                <a:solidFill>
                  <a:srgbClr val="008000"/>
                </a:solidFill>
                <a:latin typeface="Comic Sans MS" pitchFamily="66" charset="0"/>
              </a:rPr>
              <a:t>Overview of Plant Structure</a:t>
            </a:r>
          </a:p>
        </p:txBody>
      </p:sp>
      <p:sp>
        <p:nvSpPr>
          <p:cNvPr id="8195" name="Rectangle 3"/>
          <p:cNvSpPr>
            <a:spLocks noGrp="1" noChangeArrowheads="1"/>
          </p:cNvSpPr>
          <p:nvPr>
            <p:ph type="body" idx="1"/>
          </p:nvPr>
        </p:nvSpPr>
        <p:spPr>
          <a:xfrm>
            <a:off x="457200" y="1066800"/>
            <a:ext cx="8458200" cy="5486400"/>
          </a:xfrm>
        </p:spPr>
        <p:txBody>
          <a:bodyPr/>
          <a:lstStyle/>
          <a:p>
            <a:pPr eaLnBrk="1" hangingPunct="1"/>
            <a:r>
              <a:rPr lang="en-US" altLang="en-US">
                <a:latin typeface="Comic Sans MS" pitchFamily="66" charset="0"/>
              </a:rPr>
              <a:t>Two general types of plants:</a:t>
            </a:r>
          </a:p>
          <a:p>
            <a:pPr eaLnBrk="1" hangingPunct="1"/>
            <a:r>
              <a:rPr lang="en-US" altLang="en-US" b="1" i="1">
                <a:solidFill>
                  <a:srgbClr val="800080"/>
                </a:solidFill>
                <a:latin typeface="Comic Sans MS" pitchFamily="66" charset="0"/>
              </a:rPr>
              <a:t>Angiosperms</a:t>
            </a:r>
            <a:r>
              <a:rPr lang="en-US" altLang="en-US">
                <a:latin typeface="Comic Sans MS" pitchFamily="66" charset="0"/>
              </a:rPr>
              <a:t>:</a:t>
            </a:r>
          </a:p>
          <a:p>
            <a:pPr lvl="1" eaLnBrk="1" hangingPunct="1"/>
            <a:r>
              <a:rPr lang="en-US" altLang="en-US">
                <a:latin typeface="Comic Sans MS" pitchFamily="66" charset="0"/>
              </a:rPr>
              <a:t>More advanced type of plant</a:t>
            </a:r>
          </a:p>
          <a:p>
            <a:pPr lvl="2" eaLnBrk="1" hangingPunct="1"/>
            <a:r>
              <a:rPr lang="en-US" altLang="en-US">
                <a:latin typeface="Comic Sans MS" pitchFamily="66" charset="0"/>
              </a:rPr>
              <a:t>About 250,000 species known</a:t>
            </a:r>
          </a:p>
          <a:p>
            <a:pPr lvl="2" eaLnBrk="1" hangingPunct="1"/>
            <a:r>
              <a:rPr lang="en-US" altLang="en-US">
                <a:latin typeface="Comic Sans MS" pitchFamily="66" charset="0"/>
              </a:rPr>
              <a:t>Major innovation is the Flower</a:t>
            </a:r>
          </a:p>
          <a:p>
            <a:pPr lvl="3" eaLnBrk="1" hangingPunct="1"/>
            <a:r>
              <a:rPr lang="en-US" altLang="en-US" sz="2400">
                <a:latin typeface="Comic Sans MS" pitchFamily="66" charset="0"/>
              </a:rPr>
              <a:t>So these are also known as flowing plants!</a:t>
            </a:r>
          </a:p>
          <a:p>
            <a:pPr eaLnBrk="1" hangingPunct="1"/>
            <a:r>
              <a:rPr lang="en-US" altLang="en-US" b="1" i="1">
                <a:solidFill>
                  <a:srgbClr val="800080"/>
                </a:solidFill>
                <a:latin typeface="Comic Sans MS" pitchFamily="66" charset="0"/>
              </a:rPr>
              <a:t>Gymnosperms</a:t>
            </a:r>
            <a:r>
              <a:rPr lang="en-US" altLang="en-US">
                <a:latin typeface="Comic Sans MS" pitchFamily="66" charset="0"/>
              </a:rPr>
              <a:t>:</a:t>
            </a:r>
          </a:p>
          <a:p>
            <a:pPr lvl="1" eaLnBrk="1" hangingPunct="1"/>
            <a:r>
              <a:rPr lang="en-US" altLang="en-US">
                <a:latin typeface="Comic Sans MS" pitchFamily="66" charset="0"/>
              </a:rPr>
              <a:t>Less advanced than angiosperms</a:t>
            </a:r>
          </a:p>
          <a:p>
            <a:pPr lvl="2" eaLnBrk="1" hangingPunct="1"/>
            <a:r>
              <a:rPr lang="en-US" altLang="en-US">
                <a:latin typeface="Comic Sans MS" pitchFamily="66" charset="0"/>
              </a:rPr>
              <a:t>About 700 species known</a:t>
            </a:r>
          </a:p>
          <a:p>
            <a:pPr lvl="2" eaLnBrk="1" hangingPunct="1"/>
            <a:r>
              <a:rPr lang="en-US" altLang="en-US">
                <a:latin typeface="Comic Sans MS" pitchFamily="66" charset="0"/>
              </a:rPr>
              <a:t>Largest group is the conifer (cone bearer)</a:t>
            </a:r>
          </a:p>
          <a:p>
            <a:pPr lvl="3" eaLnBrk="1" hangingPunct="1"/>
            <a:r>
              <a:rPr lang="en-US" altLang="en-US" sz="2400">
                <a:latin typeface="Comic Sans MS" pitchFamily="66" charset="0"/>
              </a:rPr>
              <a:t>ie, pine, fir, spruce, and redwood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xyl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143000"/>
            <a:ext cx="3962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body" idx="1"/>
          </p:nvPr>
        </p:nvSpPr>
        <p:spPr>
          <a:xfrm>
            <a:off x="152400" y="1143000"/>
            <a:ext cx="4876800" cy="5486400"/>
          </a:xfrm>
        </p:spPr>
        <p:txBody>
          <a:bodyPr/>
          <a:lstStyle/>
          <a:p>
            <a:pPr eaLnBrk="1" hangingPunct="1">
              <a:lnSpc>
                <a:spcPct val="80000"/>
              </a:lnSpc>
            </a:pPr>
            <a:r>
              <a:rPr lang="en-US" altLang="en-US" sz="2800" b="1" i="1">
                <a:solidFill>
                  <a:srgbClr val="800080"/>
                </a:solidFill>
                <a:latin typeface="Comic Sans MS" pitchFamily="66" charset="0"/>
              </a:rPr>
              <a:t>Xylem:</a:t>
            </a:r>
          </a:p>
          <a:p>
            <a:pPr lvl="1" eaLnBrk="1" hangingPunct="1">
              <a:lnSpc>
                <a:spcPct val="80000"/>
              </a:lnSpc>
            </a:pPr>
            <a:r>
              <a:rPr lang="en-US" altLang="en-US" sz="2400">
                <a:latin typeface="Comic Sans MS" pitchFamily="66" charset="0"/>
              </a:rPr>
              <a:t>Main water-conducting tissue of vascular plants</a:t>
            </a:r>
            <a:r>
              <a:rPr lang="en-US" altLang="en-US">
                <a:latin typeface="Comic Sans MS" pitchFamily="66" charset="0"/>
              </a:rPr>
              <a:t>.</a:t>
            </a:r>
          </a:p>
          <a:p>
            <a:pPr lvl="1" eaLnBrk="1" hangingPunct="1">
              <a:lnSpc>
                <a:spcPct val="80000"/>
              </a:lnSpc>
            </a:pPr>
            <a:r>
              <a:rPr lang="en-US" altLang="en-US" sz="2400">
                <a:latin typeface="Comic Sans MS" pitchFamily="66" charset="0"/>
              </a:rPr>
              <a:t>arise from individual cylindrical cells oriented end to end.</a:t>
            </a:r>
            <a:r>
              <a:rPr lang="en-US" altLang="en-US">
                <a:latin typeface="Comic Sans MS" pitchFamily="66" charset="0"/>
              </a:rPr>
              <a:t>  </a:t>
            </a:r>
          </a:p>
          <a:p>
            <a:pPr lvl="1" eaLnBrk="1" hangingPunct="1">
              <a:lnSpc>
                <a:spcPct val="80000"/>
              </a:lnSpc>
            </a:pPr>
            <a:r>
              <a:rPr lang="en-US" altLang="en-US" sz="2400">
                <a:latin typeface="Comic Sans MS" pitchFamily="66" charset="0"/>
              </a:rPr>
              <a:t>At maturity the end walls of these cells dissolve away and the cytoplasmic contents die.</a:t>
            </a:r>
          </a:p>
          <a:p>
            <a:pPr lvl="1" eaLnBrk="1" hangingPunct="1">
              <a:lnSpc>
                <a:spcPct val="80000"/>
              </a:lnSpc>
            </a:pPr>
            <a:r>
              <a:rPr lang="en-US" altLang="en-US" sz="2400">
                <a:latin typeface="Comic Sans MS" pitchFamily="66" charset="0"/>
              </a:rPr>
              <a:t> </a:t>
            </a:r>
            <a:r>
              <a:rPr lang="en-US" altLang="en-US" sz="2400" b="1" i="1">
                <a:solidFill>
                  <a:srgbClr val="FF0000"/>
                </a:solidFill>
                <a:latin typeface="Comic Sans MS" pitchFamily="66" charset="0"/>
              </a:rPr>
              <a:t>The result is the xylem vessel, a continuous nonliving duct</a:t>
            </a:r>
            <a:r>
              <a:rPr lang="en-US" altLang="en-US" sz="2400">
                <a:latin typeface="Comic Sans MS" pitchFamily="66" charset="0"/>
              </a:rPr>
              <a:t>. </a:t>
            </a:r>
          </a:p>
          <a:p>
            <a:pPr lvl="1" eaLnBrk="1" hangingPunct="1">
              <a:lnSpc>
                <a:spcPct val="80000"/>
              </a:lnSpc>
            </a:pPr>
            <a:r>
              <a:rPr lang="en-US" altLang="en-US" sz="2400">
                <a:latin typeface="Comic Sans MS" pitchFamily="66" charset="0"/>
              </a:rPr>
              <a:t>carry water and some dissolved solutes, such as inorganic ions, up the plant </a:t>
            </a:r>
          </a:p>
        </p:txBody>
      </p:sp>
      <p:sp>
        <p:nvSpPr>
          <p:cNvPr id="9220" name="Rectangle 2"/>
          <p:cNvSpPr>
            <a:spLocks noGrp="1" noChangeArrowheads="1"/>
          </p:cNvSpPr>
          <p:nvPr>
            <p:ph type="title"/>
          </p:nvPr>
        </p:nvSpPr>
        <p:spPr/>
        <p:txBody>
          <a:bodyPr/>
          <a:lstStyle/>
          <a:p>
            <a:pPr eaLnBrk="1" hangingPunct="1"/>
            <a:r>
              <a:rPr lang="en-US" altLang="en-US" sz="4000">
                <a:solidFill>
                  <a:srgbClr val="008000"/>
                </a:solidFill>
                <a:latin typeface="Comic Sans MS" pitchFamily="66" charset="0"/>
              </a:rPr>
              <a:t>Overview of Plant Structure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2A98314E-EA59-4540-A664-2785BB7F0C30}"/>
              </a:ext>
            </a:extLst>
          </p:cNvPr>
          <p:cNvSpPr>
            <a:spLocks noGrp="1" noChangeArrowheads="1"/>
          </p:cNvSpPr>
          <p:nvPr>
            <p:ph type="title"/>
          </p:nvPr>
        </p:nvSpPr>
        <p:spPr>
          <a:xfrm>
            <a:off x="673100" y="0"/>
            <a:ext cx="7772400" cy="1143000"/>
          </a:xfrm>
        </p:spPr>
        <p:txBody>
          <a:bodyPr/>
          <a:lstStyle/>
          <a:p>
            <a:pPr eaLnBrk="1" hangingPunct="1"/>
            <a:r>
              <a:rPr lang="en-US" altLang="en-US" b="1">
                <a:solidFill>
                  <a:srgbClr val="008000"/>
                </a:solidFill>
                <a:latin typeface="Comic Sans MS" panose="030F0702030302020204" pitchFamily="66" charset="0"/>
              </a:rPr>
              <a:t>Basic facts</a:t>
            </a:r>
          </a:p>
        </p:txBody>
      </p:sp>
      <p:sp>
        <p:nvSpPr>
          <p:cNvPr id="51203" name="Rectangle 3">
            <a:extLst>
              <a:ext uri="{FF2B5EF4-FFF2-40B4-BE49-F238E27FC236}">
                <a16:creationId xmlns:a16="http://schemas.microsoft.com/office/drawing/2014/main" id="{7738ED22-71AD-4BCB-9037-27068D80E827}"/>
              </a:ext>
            </a:extLst>
          </p:cNvPr>
          <p:cNvSpPr>
            <a:spLocks noGrp="1" noChangeArrowheads="1"/>
          </p:cNvSpPr>
          <p:nvPr>
            <p:ph type="body" idx="1"/>
          </p:nvPr>
        </p:nvSpPr>
        <p:spPr>
          <a:xfrm>
            <a:off x="180975" y="850900"/>
            <a:ext cx="8747125" cy="6007100"/>
          </a:xfrm>
        </p:spPr>
        <p:txBody>
          <a:bodyPr/>
          <a:lstStyle/>
          <a:p>
            <a:pPr eaLnBrk="1" hangingPunct="1">
              <a:buFont typeface="Monotype Sorts"/>
              <a:buNone/>
            </a:pPr>
            <a:r>
              <a:rPr lang="en-US" altLang="en-US" sz="2000"/>
              <a:t>   </a:t>
            </a:r>
            <a:r>
              <a:rPr lang="en-US" altLang="en-US" sz="2000">
                <a:solidFill>
                  <a:schemeClr val="tx2"/>
                </a:solidFill>
                <a:latin typeface="Comic Sans MS" panose="030F0702030302020204" pitchFamily="66" charset="0"/>
              </a:rPr>
              <a:t>Monosaccharides </a:t>
            </a:r>
            <a:r>
              <a:rPr lang="en-US" altLang="en-US" sz="2000">
                <a:latin typeface="Comic Sans MS" panose="030F0702030302020204" pitchFamily="66" charset="0"/>
              </a:rPr>
              <a:t>- Simple sugars</a:t>
            </a:r>
          </a:p>
          <a:p>
            <a:pPr lvl="2" eaLnBrk="1" hangingPunct="1"/>
            <a:r>
              <a:rPr lang="en-US" altLang="en-US" sz="2000">
                <a:latin typeface="Comic Sans MS" panose="030F0702030302020204" pitchFamily="66" charset="0"/>
              </a:rPr>
              <a:t>Single polyhydroxyl </a:t>
            </a:r>
          </a:p>
          <a:p>
            <a:pPr lvl="4" eaLnBrk="1" hangingPunct="1">
              <a:buFont typeface="Symbol" panose="05050102010706020507" pitchFamily="18" charset="2"/>
              <a:buChar char="·"/>
            </a:pPr>
            <a:r>
              <a:rPr lang="en-US" altLang="en-US">
                <a:latin typeface="Comic Sans MS" panose="030F0702030302020204" pitchFamily="66" charset="0"/>
              </a:rPr>
              <a:t>Can’t be hydrolyzed to simpler form</a:t>
            </a:r>
          </a:p>
          <a:p>
            <a:pPr eaLnBrk="1" hangingPunct="1">
              <a:buFont typeface="Symbol" panose="05050102010706020507" pitchFamily="18" charset="2"/>
              <a:buNone/>
            </a:pPr>
            <a:endParaRPr lang="en-US" altLang="en-US" sz="1800">
              <a:latin typeface="Comic Sans MS" panose="030F0702030302020204" pitchFamily="66" charset="0"/>
            </a:endParaRPr>
          </a:p>
          <a:p>
            <a:pPr eaLnBrk="1" hangingPunct="1">
              <a:buFont typeface="Monotype Sorts"/>
              <a:buNone/>
            </a:pPr>
            <a:r>
              <a:rPr lang="en-US" altLang="en-US" sz="2000">
                <a:latin typeface="Comic Sans MS" panose="030F0702030302020204" pitchFamily="66" charset="0"/>
              </a:rPr>
              <a:t>  	 </a:t>
            </a:r>
            <a:r>
              <a:rPr lang="en-US" altLang="en-US" sz="2000" b="1" i="1">
                <a:solidFill>
                  <a:srgbClr val="7030A0"/>
                </a:solidFill>
                <a:latin typeface="Comic Sans MS" panose="030F0702030302020204" pitchFamily="66" charset="0"/>
              </a:rPr>
              <a:t>Trioses</a:t>
            </a:r>
            <a:r>
              <a:rPr lang="en-US" altLang="en-US" sz="2000">
                <a:latin typeface="Comic Sans MS" panose="030F0702030302020204" pitchFamily="66" charset="0"/>
              </a:rPr>
              <a:t> - Smallest monosaccharides have three carbon atoms</a:t>
            </a:r>
          </a:p>
          <a:p>
            <a:pPr eaLnBrk="1" hangingPunct="1">
              <a:buFont typeface="Monotype Sorts"/>
              <a:buNone/>
            </a:pPr>
            <a:r>
              <a:rPr lang="en-US" altLang="en-US" sz="2000">
                <a:latin typeface="Comic Sans MS" panose="030F0702030302020204" pitchFamily="66" charset="0"/>
              </a:rPr>
              <a:t>	</a:t>
            </a:r>
            <a:r>
              <a:rPr lang="en-US" altLang="en-US" sz="2000" b="1" i="1">
                <a:solidFill>
                  <a:srgbClr val="7030A0"/>
                </a:solidFill>
                <a:latin typeface="Comic Sans MS" panose="030F0702030302020204" pitchFamily="66" charset="0"/>
              </a:rPr>
              <a:t> Tetroses </a:t>
            </a:r>
            <a:r>
              <a:rPr lang="en-US" altLang="en-US" sz="2000">
                <a:latin typeface="Comic Sans MS" panose="030F0702030302020204" pitchFamily="66" charset="0"/>
              </a:rPr>
              <a:t>(4C) </a:t>
            </a:r>
            <a:r>
              <a:rPr lang="en-US" altLang="en-US" sz="2000" b="1" i="1">
                <a:solidFill>
                  <a:srgbClr val="7030A0"/>
                </a:solidFill>
                <a:latin typeface="Comic Sans MS" panose="030F0702030302020204" pitchFamily="66" charset="0"/>
              </a:rPr>
              <a:t>Pentose</a:t>
            </a:r>
            <a:r>
              <a:rPr lang="en-US" altLang="en-US" sz="2000">
                <a:latin typeface="Comic Sans MS" panose="030F0702030302020204" pitchFamily="66" charset="0"/>
              </a:rPr>
              <a:t> (5C) </a:t>
            </a:r>
            <a:r>
              <a:rPr lang="en-US" altLang="en-US" sz="2000" b="1" i="1">
                <a:solidFill>
                  <a:srgbClr val="7030A0"/>
                </a:solidFill>
                <a:latin typeface="Comic Sans MS" panose="030F0702030302020204" pitchFamily="66" charset="0"/>
              </a:rPr>
              <a:t>Hexoses</a:t>
            </a:r>
            <a:r>
              <a:rPr lang="en-US" altLang="en-US" sz="2000">
                <a:latin typeface="Comic Sans MS" panose="030F0702030302020204" pitchFamily="66" charset="0"/>
              </a:rPr>
              <a:t> (6C) </a:t>
            </a:r>
            <a:r>
              <a:rPr lang="en-US" altLang="en-US" sz="2000" b="1" i="1">
                <a:solidFill>
                  <a:srgbClr val="7030A0"/>
                </a:solidFill>
                <a:latin typeface="Comic Sans MS" panose="030F0702030302020204" pitchFamily="66" charset="0"/>
              </a:rPr>
              <a:t>Heptoses </a:t>
            </a:r>
            <a:r>
              <a:rPr lang="en-US" altLang="en-US" sz="2000">
                <a:latin typeface="Comic Sans MS" panose="030F0702030302020204" pitchFamily="66" charset="0"/>
              </a:rPr>
              <a:t>(7C) etc…</a:t>
            </a:r>
            <a:endParaRPr lang="en-US" altLang="en-US" sz="2000">
              <a:solidFill>
                <a:srgbClr val="FFFF00"/>
              </a:solidFill>
              <a:latin typeface="Comic Sans MS" panose="030F0702030302020204" pitchFamily="66" charset="0"/>
            </a:endParaRPr>
          </a:p>
          <a:p>
            <a:pPr eaLnBrk="1" hangingPunct="1">
              <a:buFont typeface="Monotype Sorts"/>
              <a:buNone/>
            </a:pPr>
            <a:endParaRPr lang="en-US" altLang="en-US" sz="2000">
              <a:latin typeface="Comic Sans MS" panose="030F0702030302020204" pitchFamily="66" charset="0"/>
            </a:endParaRPr>
          </a:p>
          <a:p>
            <a:pPr eaLnBrk="1" hangingPunct="1">
              <a:buFont typeface="Monotype Sorts"/>
              <a:buNone/>
            </a:pPr>
            <a:r>
              <a:rPr lang="en-US" altLang="en-US" sz="2000">
                <a:latin typeface="Comic Sans MS" panose="030F0702030302020204" pitchFamily="66" charset="0"/>
              </a:rPr>
              <a:t>	</a:t>
            </a:r>
            <a:r>
              <a:rPr lang="en-US" altLang="en-US" sz="2000" b="1" i="1">
                <a:solidFill>
                  <a:srgbClr val="7030A0"/>
                </a:solidFill>
                <a:latin typeface="Comic Sans MS" panose="030F0702030302020204" pitchFamily="66" charset="0"/>
              </a:rPr>
              <a:t>Disaccharide</a:t>
            </a:r>
            <a:r>
              <a:rPr lang="en-US" altLang="en-US" sz="2000">
                <a:latin typeface="Comic Sans MS" panose="030F0702030302020204" pitchFamily="66" charset="0"/>
              </a:rPr>
              <a:t> - two sugars linked together.  Can be the same molecule or two different sugars.  Attached together via a glycosidic linkage</a:t>
            </a:r>
          </a:p>
          <a:p>
            <a:pPr eaLnBrk="1" hangingPunct="1"/>
            <a:endParaRPr lang="en-US" altLang="en-US" sz="2000">
              <a:latin typeface="Comic Sans MS" panose="030F0702030302020204" pitchFamily="66" charset="0"/>
            </a:endParaRPr>
          </a:p>
          <a:p>
            <a:pPr eaLnBrk="1" hangingPunct="1">
              <a:buFont typeface="Monotype Sorts"/>
              <a:buNone/>
            </a:pPr>
            <a:r>
              <a:rPr lang="en-US" altLang="en-US" sz="2000">
                <a:latin typeface="Comic Sans MS" panose="030F0702030302020204" pitchFamily="66" charset="0"/>
              </a:rPr>
              <a:t>  </a:t>
            </a:r>
            <a:r>
              <a:rPr lang="en-US" altLang="en-US" sz="2000" b="1" i="1">
                <a:solidFill>
                  <a:srgbClr val="7030A0"/>
                </a:solidFill>
                <a:latin typeface="Comic Sans MS" panose="030F0702030302020204" pitchFamily="66" charset="0"/>
              </a:rPr>
              <a:t>Oligosaccharide</a:t>
            </a:r>
            <a:r>
              <a:rPr lang="en-US" altLang="en-US" sz="2000">
                <a:latin typeface="Comic Sans MS" panose="030F0702030302020204" pitchFamily="66" charset="0"/>
              </a:rPr>
              <a:t> - 2 to 6 monosaccharides</a:t>
            </a:r>
          </a:p>
          <a:p>
            <a:pPr eaLnBrk="1" hangingPunct="1"/>
            <a:endParaRPr lang="en-US" altLang="en-US" sz="2000">
              <a:latin typeface="Comic Sans MS" panose="030F0702030302020204" pitchFamily="66" charset="0"/>
            </a:endParaRPr>
          </a:p>
          <a:p>
            <a:pPr eaLnBrk="1" hangingPunct="1">
              <a:buFont typeface="Monotype Sorts"/>
              <a:buNone/>
            </a:pPr>
            <a:r>
              <a:rPr lang="en-US" altLang="en-US" sz="2000">
                <a:latin typeface="Comic Sans MS" panose="030F0702030302020204" pitchFamily="66" charset="0"/>
              </a:rPr>
              <a:t>  </a:t>
            </a:r>
            <a:r>
              <a:rPr lang="en-US" altLang="en-US" sz="2000" b="1" i="1">
                <a:solidFill>
                  <a:srgbClr val="7030A0"/>
                </a:solidFill>
                <a:latin typeface="Comic Sans MS" panose="030F0702030302020204" pitchFamily="66" charset="0"/>
              </a:rPr>
              <a:t>Polysaccharides </a:t>
            </a:r>
            <a:r>
              <a:rPr lang="en-US" altLang="en-US" sz="2000">
                <a:latin typeface="Comic Sans MS" panose="030F0702030302020204" pitchFamily="66" charset="0"/>
              </a:rPr>
              <a:t>- straight or branched long chain monosaccharides.  Bonded together by glycosidic linkages</a:t>
            </a:r>
          </a:p>
        </p:txBody>
      </p:sp>
    </p:spTree>
    <p:extLst>
      <p:ext uri="{BB962C8B-B14F-4D97-AF65-F5344CB8AC3E}">
        <p14:creationId xmlns:p14="http://schemas.microsoft.com/office/powerpoint/2010/main" val="2743272361"/>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sz="4000">
                <a:solidFill>
                  <a:srgbClr val="008000"/>
                </a:solidFill>
                <a:latin typeface="Comic Sans MS" pitchFamily="66" charset="0"/>
              </a:rPr>
              <a:t>Overview of Plant Structure</a:t>
            </a:r>
          </a:p>
        </p:txBody>
      </p:sp>
      <p:pic>
        <p:nvPicPr>
          <p:cNvPr id="10243" name="Picture 4" descr="phlo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219200"/>
            <a:ext cx="31718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5"/>
          <p:cNvSpPr>
            <a:spLocks noChangeArrowheads="1"/>
          </p:cNvSpPr>
          <p:nvPr/>
        </p:nvSpPr>
        <p:spPr bwMode="auto">
          <a:xfrm>
            <a:off x="0" y="1143000"/>
            <a:ext cx="59436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en-US" altLang="en-US" sz="2800" b="1" i="1">
                <a:solidFill>
                  <a:srgbClr val="800080"/>
                </a:solidFill>
                <a:latin typeface="Comic Sans MS" pitchFamily="66" charset="0"/>
              </a:rPr>
              <a:t>Phloem:</a:t>
            </a:r>
          </a:p>
          <a:p>
            <a:pPr lvl="1" eaLnBrk="1" hangingPunct="1"/>
            <a:r>
              <a:rPr lang="en-US" altLang="en-US" sz="2000">
                <a:latin typeface="Comic Sans MS" pitchFamily="66" charset="0"/>
              </a:rPr>
              <a:t>The main components of phloem are </a:t>
            </a:r>
          </a:p>
          <a:p>
            <a:pPr lvl="2" eaLnBrk="1" hangingPunct="1"/>
            <a:r>
              <a:rPr lang="en-US" altLang="en-US" sz="2000" b="1" i="1">
                <a:latin typeface="Comic Sans MS" pitchFamily="66" charset="0"/>
              </a:rPr>
              <a:t>sieve elements</a:t>
            </a:r>
            <a:endParaRPr lang="en-US" altLang="en-US" sz="2000" i="1">
              <a:latin typeface="Comic Sans MS" pitchFamily="66" charset="0"/>
            </a:endParaRPr>
          </a:p>
          <a:p>
            <a:pPr lvl="2" eaLnBrk="1" hangingPunct="1"/>
            <a:r>
              <a:rPr lang="en-US" altLang="en-US" sz="2000" b="1" i="1">
                <a:latin typeface="Comic Sans MS" pitchFamily="66" charset="0"/>
              </a:rPr>
              <a:t>companion cells</a:t>
            </a:r>
            <a:r>
              <a:rPr lang="en-US" altLang="en-US" sz="2000">
                <a:latin typeface="Comic Sans MS" pitchFamily="66" charset="0"/>
              </a:rPr>
              <a:t>.</a:t>
            </a:r>
          </a:p>
          <a:p>
            <a:pPr lvl="1" eaLnBrk="1" hangingPunct="1"/>
            <a:r>
              <a:rPr lang="en-US" altLang="en-US" sz="2000">
                <a:latin typeface="Comic Sans MS" pitchFamily="66" charset="0"/>
              </a:rPr>
              <a:t>Sieve elements have no nucleus and only a sparse collection of other organelles .  </a:t>
            </a:r>
            <a:r>
              <a:rPr lang="en-US" altLang="en-US" sz="2000" b="1" i="1">
                <a:solidFill>
                  <a:srgbClr val="FF0000"/>
                </a:solidFill>
                <a:latin typeface="Comic Sans MS" pitchFamily="66" charset="0"/>
              </a:rPr>
              <a:t>Companion cell provides energy</a:t>
            </a:r>
          </a:p>
          <a:p>
            <a:pPr lvl="1" eaLnBrk="1" hangingPunct="1"/>
            <a:endParaRPr lang="en-US" altLang="en-US" sz="2000" b="1" i="1">
              <a:solidFill>
                <a:srgbClr val="FF0000"/>
              </a:solidFill>
              <a:latin typeface="Comic Sans MS" pitchFamily="66" charset="0"/>
            </a:endParaRPr>
          </a:p>
          <a:p>
            <a:pPr lvl="1" eaLnBrk="1" hangingPunct="1"/>
            <a:r>
              <a:rPr lang="en-US" altLang="en-US" sz="2000">
                <a:latin typeface="Comic Sans MS" pitchFamily="66" charset="0"/>
              </a:rPr>
              <a:t>so-named because end walls are perforated - allows cytoplasmic connections between vertically-stacked cells .</a:t>
            </a:r>
          </a:p>
          <a:p>
            <a:pPr lvl="1" eaLnBrk="1" hangingPunct="1"/>
            <a:endParaRPr lang="en-US" altLang="en-US" sz="2000">
              <a:latin typeface="Comic Sans MS" pitchFamily="66" charset="0"/>
            </a:endParaRPr>
          </a:p>
          <a:p>
            <a:pPr lvl="1" eaLnBrk="1" hangingPunct="1"/>
            <a:r>
              <a:rPr lang="en-US" altLang="en-US" sz="2000">
                <a:latin typeface="Comic Sans MS" pitchFamily="66" charset="0"/>
              </a:rPr>
              <a:t>conducts sugars and amino acids - from the leaves, to the rest of the plant </a:t>
            </a:r>
          </a:p>
          <a:p>
            <a:pPr lvl="1" eaLnBrk="1" hangingPunct="1"/>
            <a:endParaRPr lang="en-US" altLang="en-US" sz="2000">
              <a:latin typeface="Comic Sans MS" pitchFamily="66"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76200"/>
            <a:ext cx="8229600" cy="1143000"/>
          </a:xfrm>
        </p:spPr>
        <p:txBody>
          <a:bodyPr/>
          <a:lstStyle/>
          <a:p>
            <a:pPr eaLnBrk="1" hangingPunct="1"/>
            <a:r>
              <a:rPr lang="en-US" altLang="en-US" b="1">
                <a:solidFill>
                  <a:srgbClr val="008000"/>
                </a:solidFill>
                <a:latin typeface="Comic Sans MS" pitchFamily="66" charset="0"/>
              </a:rPr>
              <a:t>The Plant Cell</a:t>
            </a:r>
          </a:p>
        </p:txBody>
      </p:sp>
      <p:pic>
        <p:nvPicPr>
          <p:cNvPr id="11267" name="Picture 5" descr="pp0104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8763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1295400"/>
          </a:xfrm>
        </p:spPr>
        <p:txBody>
          <a:bodyPr/>
          <a:lstStyle/>
          <a:p>
            <a:pPr eaLnBrk="1" hangingPunct="1"/>
            <a:r>
              <a:rPr lang="en-US" altLang="en-US" b="1">
                <a:solidFill>
                  <a:srgbClr val="008000"/>
                </a:solidFill>
                <a:latin typeface="Comic Sans MS" pitchFamily="66" charset="0"/>
              </a:rPr>
              <a:t>The Plant Cell</a:t>
            </a:r>
          </a:p>
        </p:txBody>
      </p:sp>
      <p:sp>
        <p:nvSpPr>
          <p:cNvPr id="12291" name="Rectangle 3"/>
          <p:cNvSpPr>
            <a:spLocks noGrp="1" noChangeArrowheads="1"/>
          </p:cNvSpPr>
          <p:nvPr>
            <p:ph type="body" idx="1"/>
          </p:nvPr>
        </p:nvSpPr>
        <p:spPr>
          <a:xfrm>
            <a:off x="228600" y="990600"/>
            <a:ext cx="8686800" cy="5562600"/>
          </a:xfrm>
        </p:spPr>
        <p:txBody>
          <a:bodyPr/>
          <a:lstStyle/>
          <a:p>
            <a:pPr eaLnBrk="1" hangingPunct="1">
              <a:lnSpc>
                <a:spcPct val="90000"/>
              </a:lnSpc>
            </a:pPr>
            <a:r>
              <a:rPr lang="en-US" altLang="en-US" sz="2800" dirty="0">
                <a:latin typeface="Comic Sans MS" pitchFamily="66" charset="0"/>
              </a:rPr>
              <a:t>All plant cells have the same basic eukaryotic organization</a:t>
            </a:r>
          </a:p>
          <a:p>
            <a:pPr lvl="1" eaLnBrk="1" hangingPunct="1">
              <a:lnSpc>
                <a:spcPct val="90000"/>
              </a:lnSpc>
            </a:pPr>
            <a:r>
              <a:rPr lang="en-US" altLang="en-US" sz="2400" b="1" i="1" dirty="0">
                <a:latin typeface="Comic Sans MS" pitchFamily="66" charset="0"/>
              </a:rPr>
              <a:t>However</a:t>
            </a:r>
            <a:r>
              <a:rPr lang="en-US" altLang="en-US" sz="2400" dirty="0">
                <a:latin typeface="Comic Sans MS" pitchFamily="66" charset="0"/>
              </a:rPr>
              <a:t>, at maturity when they become specialized, plant cells may differ greatly from one another in their structures and functions</a:t>
            </a:r>
          </a:p>
          <a:p>
            <a:pPr lvl="2" eaLnBrk="1" hangingPunct="1">
              <a:lnSpc>
                <a:spcPct val="90000"/>
              </a:lnSpc>
            </a:pPr>
            <a:r>
              <a:rPr lang="en-US" altLang="en-US" sz="2000" b="1" i="1" dirty="0">
                <a:latin typeface="Comic Sans MS" pitchFamily="66" charset="0"/>
              </a:rPr>
              <a:t>Even those physically next to each other</a:t>
            </a:r>
            <a:r>
              <a:rPr lang="en-US" altLang="en-US" sz="2000" dirty="0">
                <a:latin typeface="Comic Sans MS" pitchFamily="66" charset="0"/>
              </a:rPr>
              <a:t>.</a:t>
            </a:r>
          </a:p>
          <a:p>
            <a:pPr lvl="2" eaLnBrk="1" hangingPunct="1">
              <a:lnSpc>
                <a:spcPct val="90000"/>
              </a:lnSpc>
            </a:pPr>
            <a:r>
              <a:rPr lang="en-US" altLang="en-US" sz="2000" b="1" i="1" dirty="0">
                <a:latin typeface="Comic Sans MS" pitchFamily="66" charset="0"/>
              </a:rPr>
              <a:t>Even the nucleus can be lost in some plant cells</a:t>
            </a:r>
          </a:p>
          <a:p>
            <a:pPr lvl="2" eaLnBrk="1" hangingPunct="1">
              <a:lnSpc>
                <a:spcPct val="90000"/>
              </a:lnSpc>
            </a:pPr>
            <a:endParaRPr lang="en-US" altLang="en-US" sz="2000" b="1" i="1" dirty="0">
              <a:latin typeface="Comic Sans MS" pitchFamily="66" charset="0"/>
            </a:endParaRPr>
          </a:p>
          <a:p>
            <a:pPr eaLnBrk="1" hangingPunct="1">
              <a:lnSpc>
                <a:spcPct val="90000"/>
              </a:lnSpc>
            </a:pPr>
            <a:r>
              <a:rPr lang="en-US" altLang="en-US" sz="2800" dirty="0">
                <a:latin typeface="Comic Sans MS" pitchFamily="66" charset="0"/>
              </a:rPr>
              <a:t>Contains many organelles with specific functions</a:t>
            </a:r>
          </a:p>
          <a:p>
            <a:pPr eaLnBrk="1" hangingPunct="1">
              <a:lnSpc>
                <a:spcPct val="90000"/>
              </a:lnSpc>
            </a:pPr>
            <a:endParaRPr lang="en-US" altLang="en-US" sz="2800" dirty="0">
              <a:latin typeface="Comic Sans MS" pitchFamily="66" charset="0"/>
            </a:endParaRPr>
          </a:p>
          <a:p>
            <a:pPr eaLnBrk="1" hangingPunct="1">
              <a:lnSpc>
                <a:spcPct val="90000"/>
              </a:lnSpc>
            </a:pPr>
            <a:r>
              <a:rPr lang="en-US" altLang="en-US" sz="2800" dirty="0">
                <a:latin typeface="Comic Sans MS" pitchFamily="66" charset="0"/>
              </a:rPr>
              <a:t>Enclosed by a membrane which defines their boundaries</a:t>
            </a:r>
          </a:p>
          <a:p>
            <a:pPr eaLnBrk="1" hangingPunct="1">
              <a:lnSpc>
                <a:spcPct val="90000"/>
              </a:lnSpc>
            </a:pPr>
            <a:endParaRPr lang="en-US" altLang="en-US" sz="2800" dirty="0">
              <a:latin typeface="Comic Sans MS" pitchFamily="66" charset="0"/>
            </a:endParaRPr>
          </a:p>
          <a:p>
            <a:pPr eaLnBrk="1" hangingPunct="1">
              <a:lnSpc>
                <a:spcPct val="90000"/>
              </a:lnSpc>
            </a:pPr>
            <a:r>
              <a:rPr lang="en-US" altLang="en-US" sz="2800" b="1" i="1" dirty="0">
                <a:solidFill>
                  <a:srgbClr val="800080"/>
                </a:solidFill>
                <a:latin typeface="Comic Sans MS" pitchFamily="66" charset="0"/>
              </a:rPr>
              <a:t>Don’t Forget the Cell Wall!!!!!!!!!!</a:t>
            </a:r>
          </a:p>
          <a:p>
            <a:pPr eaLnBrk="1" hangingPunct="1">
              <a:lnSpc>
                <a:spcPct val="90000"/>
              </a:lnSpc>
            </a:pPr>
            <a:endParaRPr lang="en-US" altLang="en-US" sz="2800" b="1" i="1" dirty="0">
              <a:solidFill>
                <a:srgbClr val="800080"/>
              </a:solidFill>
              <a:latin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76200"/>
            <a:ext cx="8229600" cy="1143000"/>
          </a:xfrm>
        </p:spPr>
        <p:txBody>
          <a:bodyPr/>
          <a:lstStyle/>
          <a:p>
            <a:pPr eaLnBrk="1" hangingPunct="1"/>
            <a:r>
              <a:rPr lang="en-US" altLang="en-US" b="1">
                <a:solidFill>
                  <a:srgbClr val="008000"/>
                </a:solidFill>
                <a:latin typeface="Comic Sans MS" pitchFamily="66" charset="0"/>
              </a:rPr>
              <a:t>The Plasma Membrane</a:t>
            </a:r>
          </a:p>
        </p:txBody>
      </p:sp>
      <p:sp>
        <p:nvSpPr>
          <p:cNvPr id="13315" name="Rectangle 3"/>
          <p:cNvSpPr>
            <a:spLocks noGrp="1" noChangeArrowheads="1"/>
          </p:cNvSpPr>
          <p:nvPr>
            <p:ph type="body" idx="1"/>
          </p:nvPr>
        </p:nvSpPr>
        <p:spPr>
          <a:xfrm>
            <a:off x="0" y="1066800"/>
            <a:ext cx="4191000" cy="5486400"/>
          </a:xfrm>
        </p:spPr>
        <p:txBody>
          <a:bodyPr/>
          <a:lstStyle/>
          <a:p>
            <a:pPr eaLnBrk="1" hangingPunct="1">
              <a:lnSpc>
                <a:spcPct val="80000"/>
              </a:lnSpc>
            </a:pPr>
            <a:r>
              <a:rPr lang="en-US" altLang="en-US" sz="2400">
                <a:latin typeface="Comic Sans MS" pitchFamily="66" charset="0"/>
              </a:rPr>
              <a:t>Composed of a phospholipid bilayer and proteins</a:t>
            </a:r>
            <a:r>
              <a:rPr lang="en-US" altLang="en-US">
                <a:latin typeface="Comic Sans MS" pitchFamily="66" charset="0"/>
              </a:rPr>
              <a:t>.</a:t>
            </a:r>
          </a:p>
          <a:p>
            <a:pPr eaLnBrk="1" hangingPunct="1">
              <a:lnSpc>
                <a:spcPct val="80000"/>
              </a:lnSpc>
            </a:pPr>
            <a:endParaRPr lang="en-US" altLang="en-US">
              <a:latin typeface="Comic Sans MS" pitchFamily="66" charset="0"/>
            </a:endParaRPr>
          </a:p>
          <a:p>
            <a:pPr eaLnBrk="1" hangingPunct="1">
              <a:lnSpc>
                <a:spcPct val="80000"/>
              </a:lnSpc>
            </a:pPr>
            <a:r>
              <a:rPr lang="en-US" altLang="en-US" sz="2400">
                <a:latin typeface="Comic Sans MS" pitchFamily="66" charset="0"/>
              </a:rPr>
              <a:t>The phospholipid sets up the bilayer structure</a:t>
            </a:r>
          </a:p>
          <a:p>
            <a:pPr eaLnBrk="1" hangingPunct="1">
              <a:lnSpc>
                <a:spcPct val="80000"/>
              </a:lnSpc>
            </a:pPr>
            <a:endParaRPr lang="en-US" altLang="en-US" sz="2400">
              <a:latin typeface="Comic Sans MS" pitchFamily="66" charset="0"/>
            </a:endParaRPr>
          </a:p>
          <a:p>
            <a:pPr eaLnBrk="1" hangingPunct="1">
              <a:lnSpc>
                <a:spcPct val="80000"/>
              </a:lnSpc>
            </a:pPr>
            <a:r>
              <a:rPr lang="en-US" altLang="en-US" sz="2400">
                <a:latin typeface="Comic Sans MS" pitchFamily="66" charset="0"/>
              </a:rPr>
              <a:t>Phospholipids have hydrophilic heads and fatty acid tails.</a:t>
            </a:r>
          </a:p>
          <a:p>
            <a:pPr eaLnBrk="1" hangingPunct="1">
              <a:lnSpc>
                <a:spcPct val="80000"/>
              </a:lnSpc>
            </a:pPr>
            <a:endParaRPr lang="en-US" altLang="en-US" sz="2400">
              <a:latin typeface="Comic Sans MS" pitchFamily="66" charset="0"/>
            </a:endParaRPr>
          </a:p>
          <a:p>
            <a:pPr eaLnBrk="1" hangingPunct="1">
              <a:lnSpc>
                <a:spcPct val="80000"/>
              </a:lnSpc>
            </a:pPr>
            <a:r>
              <a:rPr lang="en-US" altLang="en-US" sz="2400">
                <a:latin typeface="Comic Sans MS" pitchFamily="66" charset="0"/>
              </a:rPr>
              <a:t>The plasma membrane is fluid--that is proteins move in a fluid lipid background</a:t>
            </a:r>
          </a:p>
        </p:txBody>
      </p:sp>
      <p:pic>
        <p:nvPicPr>
          <p:cNvPr id="13316" name="Picture 4" descr="pp0105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524000"/>
            <a:ext cx="4724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pp0105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914400"/>
            <a:ext cx="4572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Rectangle 2"/>
          <p:cNvSpPr>
            <a:spLocks noGrp="1" noChangeArrowheads="1"/>
          </p:cNvSpPr>
          <p:nvPr>
            <p:ph type="title"/>
          </p:nvPr>
        </p:nvSpPr>
        <p:spPr>
          <a:xfrm>
            <a:off x="457200" y="152400"/>
            <a:ext cx="8229600" cy="1143000"/>
          </a:xfrm>
        </p:spPr>
        <p:txBody>
          <a:bodyPr/>
          <a:lstStyle/>
          <a:p>
            <a:pPr eaLnBrk="1" hangingPunct="1"/>
            <a:r>
              <a:rPr lang="en-US" altLang="en-US" b="1">
                <a:solidFill>
                  <a:srgbClr val="008000"/>
                </a:solidFill>
                <a:latin typeface="Comic Sans MS" pitchFamily="66" charset="0"/>
              </a:rPr>
              <a:t>The Plasma Membrane</a:t>
            </a:r>
          </a:p>
        </p:txBody>
      </p:sp>
      <p:sp>
        <p:nvSpPr>
          <p:cNvPr id="14340" name="Rectangle 3"/>
          <p:cNvSpPr>
            <a:spLocks noGrp="1" noChangeArrowheads="1"/>
          </p:cNvSpPr>
          <p:nvPr>
            <p:ph type="body" idx="1"/>
          </p:nvPr>
        </p:nvSpPr>
        <p:spPr>
          <a:xfrm>
            <a:off x="0" y="1143000"/>
            <a:ext cx="4724400" cy="5486400"/>
          </a:xfrm>
        </p:spPr>
        <p:txBody>
          <a:bodyPr/>
          <a:lstStyle/>
          <a:p>
            <a:pPr eaLnBrk="1" hangingPunct="1"/>
            <a:r>
              <a:rPr lang="en-US" altLang="en-US" sz="2800" b="1" i="1">
                <a:solidFill>
                  <a:srgbClr val="800080"/>
                </a:solidFill>
                <a:latin typeface="Comic Sans MS" pitchFamily="66" charset="0"/>
              </a:rPr>
              <a:t>Phospholipids</a:t>
            </a:r>
            <a:r>
              <a:rPr lang="en-US" altLang="en-US" sz="2800">
                <a:latin typeface="Comic Sans MS" pitchFamily="66" charset="0"/>
              </a:rPr>
              <a:t>:</a:t>
            </a:r>
          </a:p>
          <a:p>
            <a:pPr eaLnBrk="1" hangingPunct="1"/>
            <a:r>
              <a:rPr lang="en-US" altLang="en-US" sz="2400">
                <a:latin typeface="Comic Sans MS" pitchFamily="66" charset="0"/>
              </a:rPr>
              <a:t>Two fatty acids covalently linked to a </a:t>
            </a:r>
            <a:r>
              <a:rPr lang="en-US" altLang="en-US" sz="2400" b="1" i="1">
                <a:solidFill>
                  <a:srgbClr val="9966FF"/>
                </a:solidFill>
                <a:latin typeface="Comic Sans MS" pitchFamily="66" charset="0"/>
              </a:rPr>
              <a:t>glycerol</a:t>
            </a:r>
            <a:r>
              <a:rPr lang="en-US" altLang="en-US" sz="2400">
                <a:latin typeface="Comic Sans MS" pitchFamily="66" charset="0"/>
              </a:rPr>
              <a:t>, which is linked to a </a:t>
            </a:r>
            <a:r>
              <a:rPr lang="en-US" altLang="en-US" sz="2400" b="1" i="1">
                <a:solidFill>
                  <a:srgbClr val="FF9900"/>
                </a:solidFill>
                <a:latin typeface="Comic Sans MS" pitchFamily="66" charset="0"/>
              </a:rPr>
              <a:t>phosphate</a:t>
            </a:r>
            <a:r>
              <a:rPr lang="en-US" altLang="en-US" sz="2400">
                <a:latin typeface="Comic Sans MS" pitchFamily="66" charset="0"/>
              </a:rPr>
              <a:t>.</a:t>
            </a:r>
          </a:p>
          <a:p>
            <a:pPr eaLnBrk="1" hangingPunct="1"/>
            <a:r>
              <a:rPr lang="en-US" altLang="en-US" sz="2400">
                <a:latin typeface="Comic Sans MS" pitchFamily="66" charset="0"/>
              </a:rPr>
              <a:t>All attached to a “head group”, such as </a:t>
            </a:r>
            <a:r>
              <a:rPr lang="en-US" altLang="en-US" sz="2400" b="1" i="1">
                <a:solidFill>
                  <a:srgbClr val="996633"/>
                </a:solidFill>
                <a:latin typeface="Comic Sans MS" pitchFamily="66" charset="0"/>
              </a:rPr>
              <a:t>choline</a:t>
            </a:r>
            <a:r>
              <a:rPr lang="en-US" altLang="en-US" sz="2400">
                <a:latin typeface="Comic Sans MS" pitchFamily="66" charset="0"/>
              </a:rPr>
              <a:t>, an amino acid.</a:t>
            </a:r>
          </a:p>
          <a:p>
            <a:pPr eaLnBrk="1" hangingPunct="1"/>
            <a:r>
              <a:rPr lang="en-US" altLang="en-US" sz="2400">
                <a:latin typeface="Comic Sans MS" pitchFamily="66" charset="0"/>
              </a:rPr>
              <a:t>Head group POLAR – so </a:t>
            </a:r>
            <a:r>
              <a:rPr lang="en-US" altLang="en-US" sz="2400" b="1" i="1">
                <a:solidFill>
                  <a:srgbClr val="FF0000"/>
                </a:solidFill>
                <a:latin typeface="Comic Sans MS" pitchFamily="66" charset="0"/>
              </a:rPr>
              <a:t>hydrophilic</a:t>
            </a:r>
            <a:r>
              <a:rPr lang="en-US" altLang="en-US" sz="2400">
                <a:latin typeface="Comic Sans MS" pitchFamily="66" charset="0"/>
              </a:rPr>
              <a:t> (loves water)</a:t>
            </a:r>
          </a:p>
          <a:p>
            <a:pPr eaLnBrk="1" hangingPunct="1"/>
            <a:r>
              <a:rPr lang="en-US" altLang="en-US" sz="2400">
                <a:latin typeface="Comic Sans MS" pitchFamily="66" charset="0"/>
              </a:rPr>
              <a:t>Tail is non-polar -</a:t>
            </a:r>
            <a:r>
              <a:rPr lang="en-US" altLang="en-US" sz="2400" b="1" i="1">
                <a:solidFill>
                  <a:srgbClr val="FF0000"/>
                </a:solidFill>
                <a:latin typeface="Comic Sans MS" pitchFamily="66" charset="0"/>
              </a:rPr>
              <a:t>hydrophobic</a:t>
            </a:r>
          </a:p>
          <a:p>
            <a:pPr eaLnBrk="1" hangingPunct="1"/>
            <a:r>
              <a:rPr lang="en-US" altLang="en-US" sz="2400">
                <a:latin typeface="Comic Sans MS" pitchFamily="66" charset="0"/>
              </a:rPr>
              <a:t>The tail varies in length from 14 to 28 carbons.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altLang="en-US" b="1">
                <a:solidFill>
                  <a:srgbClr val="008000"/>
                </a:solidFill>
                <a:latin typeface="Comic Sans MS" pitchFamily="66" charset="0"/>
              </a:rPr>
              <a:t>The Plasma Membrane</a:t>
            </a:r>
          </a:p>
        </p:txBody>
      </p:sp>
      <p:pic>
        <p:nvPicPr>
          <p:cNvPr id="118787" name="Picture 3" descr="membrane prank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1066800"/>
            <a:ext cx="7848600" cy="5638800"/>
          </a:xfrm>
          <a:noFill/>
        </p:spPr>
      </p:pic>
    </p:spTree>
    <p:extLst>
      <p:ext uri="{BB962C8B-B14F-4D97-AF65-F5344CB8AC3E}">
        <p14:creationId xmlns:p14="http://schemas.microsoft.com/office/powerpoint/2010/main" val="29058305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685800" y="76200"/>
            <a:ext cx="7772400" cy="1143000"/>
          </a:xfrm>
        </p:spPr>
        <p:txBody>
          <a:bodyPr/>
          <a:lstStyle/>
          <a:p>
            <a:pPr eaLnBrk="1" hangingPunct="1"/>
            <a:r>
              <a:rPr lang="en-US" altLang="en-US" b="1">
                <a:solidFill>
                  <a:srgbClr val="008000"/>
                </a:solidFill>
                <a:latin typeface="Comic Sans MS" pitchFamily="66" charset="0"/>
              </a:rPr>
              <a:t>The Fluid Mosaic Model</a:t>
            </a:r>
          </a:p>
        </p:txBody>
      </p:sp>
      <p:sp>
        <p:nvSpPr>
          <p:cNvPr id="7171" name="Rectangle 3"/>
          <p:cNvSpPr>
            <a:spLocks noGrp="1" noChangeArrowheads="1"/>
          </p:cNvSpPr>
          <p:nvPr>
            <p:ph type="body" idx="4294967295"/>
          </p:nvPr>
        </p:nvSpPr>
        <p:spPr>
          <a:xfrm>
            <a:off x="0" y="990600"/>
            <a:ext cx="4800600" cy="5562600"/>
          </a:xfrm>
        </p:spPr>
        <p:txBody>
          <a:bodyPr/>
          <a:lstStyle/>
          <a:p>
            <a:pPr eaLnBrk="1" hangingPunct="1">
              <a:lnSpc>
                <a:spcPct val="90000"/>
              </a:lnSpc>
            </a:pPr>
            <a:r>
              <a:rPr lang="en-US" altLang="en-US" sz="2400">
                <a:latin typeface="Comic Sans MS" pitchFamily="66" charset="0"/>
              </a:rPr>
              <a:t>Originally proposed by S. Jonathan Singer and Garth Nicolson in 1972.</a:t>
            </a:r>
            <a:r>
              <a:rPr lang="en-US" altLang="en-US" sz="2400"/>
              <a:t> </a:t>
            </a:r>
          </a:p>
          <a:p>
            <a:pPr eaLnBrk="1" hangingPunct="1">
              <a:lnSpc>
                <a:spcPct val="90000"/>
              </a:lnSpc>
            </a:pPr>
            <a:endParaRPr lang="en-US" altLang="en-US" sz="2400">
              <a:latin typeface="Comic Sans MS" pitchFamily="66" charset="0"/>
            </a:endParaRPr>
          </a:p>
          <a:p>
            <a:pPr eaLnBrk="1" hangingPunct="1">
              <a:lnSpc>
                <a:spcPct val="90000"/>
              </a:lnSpc>
            </a:pPr>
            <a:r>
              <a:rPr lang="en-US" altLang="en-US" sz="2400">
                <a:latin typeface="Comic Sans MS" pitchFamily="66" charset="0"/>
              </a:rPr>
              <a:t>Allows for dynamic nature of membrane</a:t>
            </a:r>
          </a:p>
          <a:p>
            <a:pPr eaLnBrk="1" hangingPunct="1">
              <a:lnSpc>
                <a:spcPct val="90000"/>
              </a:lnSpc>
            </a:pPr>
            <a:endParaRPr lang="en-US" altLang="en-US" sz="2400">
              <a:latin typeface="Comic Sans MS" pitchFamily="66" charset="0"/>
            </a:endParaRPr>
          </a:p>
          <a:p>
            <a:pPr eaLnBrk="1" hangingPunct="1">
              <a:lnSpc>
                <a:spcPct val="90000"/>
              </a:lnSpc>
            </a:pPr>
            <a:r>
              <a:rPr lang="en-US" altLang="en-US" sz="2400">
                <a:latin typeface="Comic Sans MS" pitchFamily="66" charset="0"/>
              </a:rPr>
              <a:t>Little transition of lipids can take place without specific enzymes to mediate transfer - </a:t>
            </a:r>
            <a:r>
              <a:rPr lang="en-US" altLang="en-US" sz="2400" b="1" i="1">
                <a:solidFill>
                  <a:srgbClr val="FF0000"/>
                </a:solidFill>
                <a:latin typeface="Comic Sans MS" pitchFamily="66" charset="0"/>
              </a:rPr>
              <a:t>flippase</a:t>
            </a:r>
            <a:r>
              <a:rPr lang="en-US" altLang="en-US" sz="2400">
                <a:latin typeface="Comic Sans MS" pitchFamily="66" charset="0"/>
              </a:rPr>
              <a:t>.</a:t>
            </a:r>
          </a:p>
          <a:p>
            <a:pPr eaLnBrk="1" hangingPunct="1">
              <a:lnSpc>
                <a:spcPct val="90000"/>
              </a:lnSpc>
            </a:pPr>
            <a:endParaRPr lang="en-US" altLang="en-US" sz="2400">
              <a:latin typeface="Comic Sans MS" pitchFamily="66" charset="0"/>
            </a:endParaRPr>
          </a:p>
        </p:txBody>
      </p:sp>
      <p:pic>
        <p:nvPicPr>
          <p:cNvPr id="7172" name="Picture 4" descr="pp0105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990600"/>
            <a:ext cx="41148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152201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685800" y="0"/>
            <a:ext cx="7772400" cy="1143000"/>
          </a:xfrm>
        </p:spPr>
        <p:txBody>
          <a:bodyPr/>
          <a:lstStyle/>
          <a:p>
            <a:pPr eaLnBrk="1" hangingPunct="1"/>
            <a:r>
              <a:rPr lang="en-US" altLang="en-US" b="1">
                <a:solidFill>
                  <a:srgbClr val="008000"/>
                </a:solidFill>
                <a:latin typeface="Comic Sans MS" pitchFamily="66" charset="0"/>
              </a:rPr>
              <a:t>Flippase</a:t>
            </a:r>
          </a:p>
        </p:txBody>
      </p:sp>
      <p:sp>
        <p:nvSpPr>
          <p:cNvPr id="8195" name="Content Placeholder 2"/>
          <p:cNvSpPr>
            <a:spLocks noGrp="1"/>
          </p:cNvSpPr>
          <p:nvPr>
            <p:ph idx="1"/>
          </p:nvPr>
        </p:nvSpPr>
        <p:spPr>
          <a:xfrm>
            <a:off x="304800" y="1295400"/>
            <a:ext cx="4343400" cy="4800600"/>
          </a:xfrm>
        </p:spPr>
        <p:txBody>
          <a:bodyPr/>
          <a:lstStyle/>
          <a:p>
            <a:pPr eaLnBrk="1" hangingPunct="1"/>
            <a:r>
              <a:rPr lang="en-US" altLang="en-US" sz="2400">
                <a:latin typeface="Comic Sans MS" pitchFamily="66" charset="0"/>
              </a:rPr>
              <a:t>Enzymes located in the membrane responsible for aiding the movement of phospholipid molecules between the two leaflets that compose a cell's membrane </a:t>
            </a:r>
          </a:p>
          <a:p>
            <a:pPr eaLnBrk="1" hangingPunct="1"/>
            <a:endParaRPr lang="en-US" altLang="en-US" sz="2400">
              <a:latin typeface="Comic Sans MS" pitchFamily="66" charset="0"/>
            </a:endParaRPr>
          </a:p>
          <a:p>
            <a:pPr eaLnBrk="1" hangingPunct="1"/>
            <a:r>
              <a:rPr lang="en-US" altLang="en-US" sz="2400">
                <a:latin typeface="Comic Sans MS" pitchFamily="66" charset="0"/>
              </a:rPr>
              <a:t>Two types:</a:t>
            </a:r>
          </a:p>
          <a:p>
            <a:pPr lvl="1" eaLnBrk="1" hangingPunct="1"/>
            <a:r>
              <a:rPr lang="en-US" altLang="en-US" b="1">
                <a:solidFill>
                  <a:srgbClr val="FF0000"/>
                </a:solidFill>
                <a:latin typeface="Comic Sans MS" pitchFamily="66" charset="0"/>
              </a:rPr>
              <a:t>Transverse</a:t>
            </a:r>
          </a:p>
          <a:p>
            <a:pPr lvl="1" eaLnBrk="1" hangingPunct="1"/>
            <a:r>
              <a:rPr lang="en-US" altLang="en-US" b="1">
                <a:solidFill>
                  <a:srgbClr val="FF0000"/>
                </a:solidFill>
                <a:latin typeface="Comic Sans MS" pitchFamily="66" charset="0"/>
              </a:rPr>
              <a:t>Lateral</a:t>
            </a:r>
            <a:endParaRPr lang="en-US" altLang="en-US" sz="2000">
              <a:latin typeface="Comic Sans MS" pitchFamily="66" charset="0"/>
            </a:endParaRPr>
          </a:p>
          <a:p>
            <a:pPr eaLnBrk="1" hangingPunct="1"/>
            <a:endParaRPr lang="en-US" altLang="en-US" sz="2400">
              <a:latin typeface="Comic Sans MS" pitchFamily="66" charset="0"/>
            </a:endParaRPr>
          </a:p>
        </p:txBody>
      </p:sp>
      <p:pic>
        <p:nvPicPr>
          <p:cNvPr id="81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9813" y="990600"/>
            <a:ext cx="4065587"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20266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idx="4294967295"/>
          </p:nvPr>
        </p:nvSpPr>
        <p:spPr>
          <a:xfrm>
            <a:off x="685800" y="76200"/>
            <a:ext cx="7772400" cy="1143000"/>
          </a:xfrm>
        </p:spPr>
        <p:txBody>
          <a:bodyPr/>
          <a:lstStyle/>
          <a:p>
            <a:pPr eaLnBrk="1" hangingPunct="1"/>
            <a:r>
              <a:rPr lang="en-US" altLang="en-US" sz="4000" b="1">
                <a:solidFill>
                  <a:srgbClr val="008000"/>
                </a:solidFill>
                <a:latin typeface="Comic Sans MS" pitchFamily="66" charset="0"/>
              </a:rPr>
              <a:t>Transverse Diffusion</a:t>
            </a:r>
            <a:br>
              <a:rPr lang="en-US" altLang="en-US" sz="4000" b="1">
                <a:solidFill>
                  <a:srgbClr val="FF0000"/>
                </a:solidFill>
                <a:latin typeface="Comic Sans MS" pitchFamily="66" charset="0"/>
              </a:rPr>
            </a:br>
            <a:endParaRPr lang="en-US" altLang="en-US" sz="4000" b="1">
              <a:solidFill>
                <a:srgbClr val="FF0000"/>
              </a:solidFill>
              <a:latin typeface="Comic Sans MS" pitchFamily="66" charset="0"/>
            </a:endParaRPr>
          </a:p>
        </p:txBody>
      </p:sp>
      <p:sp>
        <p:nvSpPr>
          <p:cNvPr id="9219" name="Content Placeholder 2"/>
          <p:cNvSpPr>
            <a:spLocks noGrp="1"/>
          </p:cNvSpPr>
          <p:nvPr>
            <p:ph idx="4294967295"/>
          </p:nvPr>
        </p:nvSpPr>
        <p:spPr>
          <a:xfrm>
            <a:off x="152400" y="685800"/>
            <a:ext cx="4724400" cy="6172200"/>
          </a:xfrm>
        </p:spPr>
        <p:txBody>
          <a:bodyPr/>
          <a:lstStyle/>
          <a:p>
            <a:pPr eaLnBrk="1" hangingPunct="1"/>
            <a:r>
              <a:rPr lang="en-US" altLang="en-US" sz="2400">
                <a:latin typeface="Comic Sans MS" pitchFamily="66" charset="0"/>
              </a:rPr>
              <a:t>Or </a:t>
            </a:r>
            <a:r>
              <a:rPr lang="en-US" altLang="en-US" sz="2400" b="1">
                <a:latin typeface="Comic Sans MS" pitchFamily="66" charset="0"/>
              </a:rPr>
              <a:t>flip-flop</a:t>
            </a:r>
            <a:r>
              <a:rPr lang="en-US" altLang="en-US" sz="2400">
                <a:latin typeface="Comic Sans MS" pitchFamily="66" charset="0"/>
              </a:rPr>
              <a:t> involves the movement of a lipid or protein from one membrane surface to the other. </a:t>
            </a:r>
          </a:p>
          <a:p>
            <a:pPr eaLnBrk="1" hangingPunct="1"/>
            <a:endParaRPr lang="en-US" altLang="en-US" sz="2400">
              <a:latin typeface="Comic Sans MS" pitchFamily="66" charset="0"/>
            </a:endParaRPr>
          </a:p>
          <a:p>
            <a:pPr eaLnBrk="1" hangingPunct="1"/>
            <a:r>
              <a:rPr lang="en-US" altLang="en-US" sz="2400">
                <a:latin typeface="Comic Sans MS" pitchFamily="66" charset="0"/>
              </a:rPr>
              <a:t>Is a fairly </a:t>
            </a:r>
            <a:r>
              <a:rPr lang="en-US" altLang="en-US" sz="2400" b="1" i="1">
                <a:solidFill>
                  <a:srgbClr val="FF0000"/>
                </a:solidFill>
                <a:latin typeface="Comic Sans MS" pitchFamily="66" charset="0"/>
              </a:rPr>
              <a:t>slow</a:t>
            </a:r>
            <a:r>
              <a:rPr lang="en-US" altLang="en-US" sz="2400">
                <a:latin typeface="Comic Sans MS" pitchFamily="66" charset="0"/>
              </a:rPr>
              <a:t> process due to the fact that a relatively significant amount of energy is required for flip-flopping to occur. </a:t>
            </a: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685800"/>
            <a:ext cx="3886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55092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685800" y="76200"/>
            <a:ext cx="7772400" cy="1143000"/>
          </a:xfrm>
        </p:spPr>
        <p:txBody>
          <a:bodyPr/>
          <a:lstStyle/>
          <a:p>
            <a:pPr eaLnBrk="1" hangingPunct="1"/>
            <a:r>
              <a:rPr lang="en-US" altLang="en-US" sz="4000" b="1">
                <a:solidFill>
                  <a:srgbClr val="008000"/>
                </a:solidFill>
                <a:latin typeface="Comic Sans MS" pitchFamily="66" charset="0"/>
              </a:rPr>
              <a:t>Transverse Diffusion</a:t>
            </a:r>
            <a:br>
              <a:rPr lang="en-US" altLang="en-US" sz="4000" b="1">
                <a:solidFill>
                  <a:srgbClr val="FF0000"/>
                </a:solidFill>
                <a:latin typeface="Comic Sans MS" pitchFamily="66" charset="0"/>
              </a:rPr>
            </a:br>
            <a:endParaRPr lang="en-US" altLang="en-US" sz="4000" b="1">
              <a:solidFill>
                <a:srgbClr val="FF0000"/>
              </a:solidFill>
              <a:latin typeface="Comic Sans MS" pitchFamily="66" charset="0"/>
            </a:endParaRPr>
          </a:p>
        </p:txBody>
      </p:sp>
      <p:sp>
        <p:nvSpPr>
          <p:cNvPr id="10243" name="Content Placeholder 2"/>
          <p:cNvSpPr>
            <a:spLocks noGrp="1"/>
          </p:cNvSpPr>
          <p:nvPr>
            <p:ph idx="4294967295"/>
          </p:nvPr>
        </p:nvSpPr>
        <p:spPr>
          <a:xfrm>
            <a:off x="152400" y="685800"/>
            <a:ext cx="4724400" cy="6172200"/>
          </a:xfrm>
        </p:spPr>
        <p:txBody>
          <a:bodyPr/>
          <a:lstStyle/>
          <a:p>
            <a:pPr eaLnBrk="1" hangingPunct="1"/>
            <a:r>
              <a:rPr lang="en-US" altLang="en-US" sz="2400">
                <a:latin typeface="Comic Sans MS" pitchFamily="66" charset="0"/>
              </a:rPr>
              <a:t>Most large proteins do not flip-flop due to their extensive polar regions, which are unfavorable in the hydrophobic core of a membrane bilayer. </a:t>
            </a:r>
          </a:p>
          <a:p>
            <a:pPr eaLnBrk="1" hangingPunct="1"/>
            <a:endParaRPr lang="en-US" altLang="en-US" sz="2400">
              <a:latin typeface="Comic Sans MS" pitchFamily="66" charset="0"/>
            </a:endParaRPr>
          </a:p>
          <a:p>
            <a:pPr eaLnBrk="1" hangingPunct="1"/>
            <a:r>
              <a:rPr lang="en-US" altLang="en-US" sz="2400">
                <a:latin typeface="Comic Sans MS" pitchFamily="66" charset="0"/>
              </a:rPr>
              <a:t>This allows the asymmetry of membranes to be retained for long periods, which is an important aspect of cell regulation.</a:t>
            </a:r>
            <a:r>
              <a:rPr lang="en-US" altLang="en-US"/>
              <a:t> </a:t>
            </a:r>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685800"/>
            <a:ext cx="3886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7566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DD7D3845-5ED3-4ABD-AC8B-959BAA5A6EDD}"/>
              </a:ext>
            </a:extLst>
          </p:cNvPr>
          <p:cNvSpPr>
            <a:spLocks noGrp="1" noChangeArrowheads="1"/>
          </p:cNvSpPr>
          <p:nvPr>
            <p:ph type="title"/>
          </p:nvPr>
        </p:nvSpPr>
        <p:spPr>
          <a:xfrm>
            <a:off x="685800" y="152400"/>
            <a:ext cx="7772400" cy="1143000"/>
          </a:xfrm>
        </p:spPr>
        <p:txBody>
          <a:bodyPr/>
          <a:lstStyle/>
          <a:p>
            <a:pPr eaLnBrk="1" hangingPunct="1"/>
            <a:r>
              <a:rPr lang="en-US" altLang="en-US" b="1">
                <a:solidFill>
                  <a:srgbClr val="008000"/>
                </a:solidFill>
                <a:latin typeface="Comic Sans MS" panose="030F0702030302020204" pitchFamily="66" charset="0"/>
              </a:rPr>
              <a:t>The functional groups</a:t>
            </a:r>
          </a:p>
        </p:txBody>
      </p:sp>
      <p:sp>
        <p:nvSpPr>
          <p:cNvPr id="52227" name="Rectangle 3">
            <a:extLst>
              <a:ext uri="{FF2B5EF4-FFF2-40B4-BE49-F238E27FC236}">
                <a16:creationId xmlns:a16="http://schemas.microsoft.com/office/drawing/2014/main" id="{7CBC47E3-60AE-454E-BF1E-6A4E1AAE8A1A}"/>
              </a:ext>
            </a:extLst>
          </p:cNvPr>
          <p:cNvSpPr>
            <a:spLocks noGrp="1" noChangeArrowheads="1"/>
          </p:cNvSpPr>
          <p:nvPr>
            <p:ph type="body" sz="half" idx="1"/>
          </p:nvPr>
        </p:nvSpPr>
        <p:spPr>
          <a:xfrm>
            <a:off x="0" y="1117600"/>
            <a:ext cx="7899400" cy="5740400"/>
          </a:xfrm>
        </p:spPr>
        <p:txBody>
          <a:bodyPr/>
          <a:lstStyle/>
          <a:p>
            <a:pPr eaLnBrk="1" hangingPunct="1"/>
            <a:r>
              <a:rPr lang="en-US" altLang="en-US" b="1" i="1">
                <a:solidFill>
                  <a:srgbClr val="7030A0"/>
                </a:solidFill>
                <a:latin typeface="Comic Sans MS" panose="030F0702030302020204" pitchFamily="66" charset="0"/>
              </a:rPr>
              <a:t>Aldehyde:</a:t>
            </a:r>
            <a:r>
              <a:rPr lang="en-US" altLang="en-US" sz="1400" b="1" i="1">
                <a:solidFill>
                  <a:srgbClr val="7030A0"/>
                </a:solidFill>
                <a:latin typeface="Comic Sans MS" panose="030F0702030302020204" pitchFamily="66" charset="0"/>
              </a:rPr>
              <a:t> </a:t>
            </a:r>
            <a:r>
              <a:rPr lang="en-US" altLang="en-US" sz="2800">
                <a:latin typeface="Comic Sans MS" panose="030F0702030302020204" pitchFamily="66" charset="0"/>
              </a:rPr>
              <a:t>Consists of a carbon atom bonded to a hydrogen atom and double-bonded to an oxygen atom.</a:t>
            </a:r>
          </a:p>
          <a:p>
            <a:pPr lvl="1" eaLnBrk="1" hangingPunct="1"/>
            <a:r>
              <a:rPr lang="en-US" altLang="en-US" sz="2000">
                <a:latin typeface="Comic Sans MS" panose="030F0702030302020204" pitchFamily="66" charset="0"/>
              </a:rPr>
              <a:t>Polar. Oxygen, more electronegative than carbon, pulls the electrons in the carbon-oxygen bond towards itself, creating an electron deficiency at the carbon atom.</a:t>
            </a:r>
          </a:p>
          <a:p>
            <a:pPr eaLnBrk="1" hangingPunct="1"/>
            <a:endParaRPr lang="en-US" altLang="en-US" sz="1400">
              <a:latin typeface="Comic Sans MS" panose="030F0702030302020204" pitchFamily="66" charset="0"/>
            </a:endParaRPr>
          </a:p>
          <a:p>
            <a:pPr eaLnBrk="1" hangingPunct="1"/>
            <a:r>
              <a:rPr lang="en-US" altLang="en-US" b="1" i="1">
                <a:solidFill>
                  <a:srgbClr val="7030A0"/>
                </a:solidFill>
                <a:latin typeface="Comic Sans MS" panose="030F0702030302020204" pitchFamily="66" charset="0"/>
              </a:rPr>
              <a:t>Ketone:</a:t>
            </a:r>
            <a:r>
              <a:rPr lang="en-US" altLang="en-US" sz="1400" b="1" i="1">
                <a:solidFill>
                  <a:srgbClr val="7030A0"/>
                </a:solidFill>
                <a:latin typeface="Comic Sans MS" panose="030F0702030302020204" pitchFamily="66" charset="0"/>
              </a:rPr>
              <a:t> </a:t>
            </a:r>
            <a:r>
              <a:rPr lang="en-US" altLang="en-US" sz="2400">
                <a:latin typeface="Comic Sans MS" panose="030F0702030302020204" pitchFamily="66" charset="0"/>
              </a:rPr>
              <a:t>Characterized by a carbonyl group (O=C) linked to two other carbon atoms or a chemical compound that contains a carbonyl group</a:t>
            </a:r>
            <a:r>
              <a:rPr lang="en-US" altLang="en-US" sz="1400">
                <a:latin typeface="Comic Sans MS" panose="030F0702030302020204" pitchFamily="66" charset="0"/>
              </a:rPr>
              <a:t> </a:t>
            </a:r>
          </a:p>
          <a:p>
            <a:pPr lvl="1" eaLnBrk="1" hangingPunct="1"/>
            <a:r>
              <a:rPr lang="en-US" altLang="en-US" sz="2000">
                <a:latin typeface="Comic Sans MS" panose="030F0702030302020204" pitchFamily="66" charset="0"/>
              </a:rPr>
              <a:t>A carbonyl carbon bonded to two carbon atoms distinguishes ketones from carboxylic acids, aldehydes, esters, amides, and other oxygen-containing compounds </a:t>
            </a:r>
          </a:p>
        </p:txBody>
      </p:sp>
      <p:pic>
        <p:nvPicPr>
          <p:cNvPr id="52228" name="Picture 8" descr="An aldehyde.-R is the group attached to the aldehyde group.">
            <a:hlinkClick r:id="rId2" tooltip="An aldehyde.-R is the group attached to the aldehyde group."/>
            <a:extLst>
              <a:ext uri="{FF2B5EF4-FFF2-40B4-BE49-F238E27FC236}">
                <a16:creationId xmlns:a16="http://schemas.microsoft.com/office/drawing/2014/main" id="{9C6D77B6-3D36-4F4D-8028-3CD7A346A4E7}"/>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813675" y="1330325"/>
            <a:ext cx="1330325" cy="2051050"/>
          </a:xfrm>
        </p:spPr>
      </p:pic>
      <p:pic>
        <p:nvPicPr>
          <p:cNvPr id="52229" name="Picture 11" descr="Ketone group">
            <a:hlinkClick r:id="rId4" tooltip="Ketone group"/>
            <a:extLst>
              <a:ext uri="{FF2B5EF4-FFF2-40B4-BE49-F238E27FC236}">
                <a16:creationId xmlns:a16="http://schemas.microsoft.com/office/drawing/2014/main" id="{5BBD0301-F106-43A9-9C32-77EC06D26FF4}"/>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7715250" y="4657725"/>
            <a:ext cx="1428750" cy="1822450"/>
          </a:xfrm>
        </p:spPr>
      </p:pic>
    </p:spTree>
    <p:extLst>
      <p:ext uri="{BB962C8B-B14F-4D97-AF65-F5344CB8AC3E}">
        <p14:creationId xmlns:p14="http://schemas.microsoft.com/office/powerpoint/2010/main" val="1379558797"/>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85800" y="76200"/>
            <a:ext cx="7772400" cy="1143000"/>
          </a:xfrm>
        </p:spPr>
        <p:txBody>
          <a:bodyPr/>
          <a:lstStyle/>
          <a:p>
            <a:pPr eaLnBrk="1" hangingPunct="1"/>
            <a:r>
              <a:rPr lang="en-US" altLang="en-US" sz="4000" b="1">
                <a:solidFill>
                  <a:srgbClr val="008000"/>
                </a:solidFill>
                <a:latin typeface="Comic Sans MS" pitchFamily="66" charset="0"/>
              </a:rPr>
              <a:t>Lateral Diffusion</a:t>
            </a:r>
            <a:br>
              <a:rPr lang="en-US" altLang="en-US" sz="4000" b="1">
                <a:solidFill>
                  <a:srgbClr val="FF0000"/>
                </a:solidFill>
                <a:latin typeface="Comic Sans MS" pitchFamily="66" charset="0"/>
              </a:rPr>
            </a:br>
            <a:endParaRPr lang="en-US" altLang="en-US" sz="4000" b="1">
              <a:solidFill>
                <a:srgbClr val="FF0000"/>
              </a:solidFill>
              <a:latin typeface="Comic Sans MS" pitchFamily="66" charset="0"/>
            </a:endParaRPr>
          </a:p>
        </p:txBody>
      </p:sp>
      <p:sp>
        <p:nvSpPr>
          <p:cNvPr id="11267" name="Content Placeholder 2"/>
          <p:cNvSpPr>
            <a:spLocks noGrp="1"/>
          </p:cNvSpPr>
          <p:nvPr>
            <p:ph idx="1"/>
          </p:nvPr>
        </p:nvSpPr>
        <p:spPr>
          <a:xfrm>
            <a:off x="152400" y="685800"/>
            <a:ext cx="4724400" cy="6172200"/>
          </a:xfrm>
        </p:spPr>
        <p:txBody>
          <a:bodyPr/>
          <a:lstStyle/>
          <a:p>
            <a:pPr eaLnBrk="1" hangingPunct="1"/>
            <a:r>
              <a:rPr lang="en-US" altLang="en-US" sz="2400">
                <a:latin typeface="Comic Sans MS" pitchFamily="66" charset="0"/>
              </a:rPr>
              <a:t>Refers to the lateral movement of lipids and proteins found in the membrane. </a:t>
            </a:r>
          </a:p>
          <a:p>
            <a:pPr eaLnBrk="1" hangingPunct="1"/>
            <a:endParaRPr lang="en-US" altLang="en-US" sz="2400">
              <a:latin typeface="Comic Sans MS" pitchFamily="66" charset="0"/>
            </a:endParaRPr>
          </a:p>
          <a:p>
            <a:pPr eaLnBrk="1" hangingPunct="1"/>
            <a:r>
              <a:rPr lang="en-US" altLang="en-US" sz="2400">
                <a:latin typeface="Comic Sans MS" pitchFamily="66" charset="0"/>
              </a:rPr>
              <a:t>Membrane lipids and proteins are generally free to move laterally if they are not restricted by certain interactions. </a:t>
            </a:r>
          </a:p>
          <a:p>
            <a:pPr eaLnBrk="1" hangingPunct="1"/>
            <a:endParaRPr lang="en-US" altLang="en-US" sz="2400">
              <a:latin typeface="Comic Sans MS" pitchFamily="66" charset="0"/>
            </a:endParaRPr>
          </a:p>
          <a:p>
            <a:pPr eaLnBrk="1" hangingPunct="1"/>
            <a:r>
              <a:rPr lang="en-US" altLang="en-US" sz="2400">
                <a:latin typeface="Comic Sans MS" pitchFamily="66" charset="0"/>
              </a:rPr>
              <a:t>Is a fairly </a:t>
            </a:r>
            <a:r>
              <a:rPr lang="en-US" altLang="en-US" sz="2400" b="1" i="1">
                <a:solidFill>
                  <a:srgbClr val="FF0000"/>
                </a:solidFill>
                <a:latin typeface="Comic Sans MS" pitchFamily="66" charset="0"/>
              </a:rPr>
              <a:t>quick</a:t>
            </a:r>
            <a:r>
              <a:rPr lang="en-US" altLang="en-US" sz="2400">
                <a:latin typeface="Comic Sans MS" pitchFamily="66" charset="0"/>
              </a:rPr>
              <a:t> and spontaneous process</a:t>
            </a:r>
            <a:r>
              <a:rPr lang="en-US" altLang="en-US"/>
              <a:t> </a:t>
            </a:r>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685800"/>
            <a:ext cx="3886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47957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Grp="1" noChangeArrowheads="1"/>
          </p:cNvSpPr>
          <p:nvPr>
            <p:ph type="title"/>
          </p:nvPr>
        </p:nvSpPr>
        <p:spPr>
          <a:xfrm>
            <a:off x="685800" y="76200"/>
            <a:ext cx="7772400" cy="1143000"/>
          </a:xfrm>
        </p:spPr>
        <p:txBody>
          <a:bodyPr/>
          <a:lstStyle/>
          <a:p>
            <a:pPr eaLnBrk="1" hangingPunct="1"/>
            <a:r>
              <a:rPr lang="en-US" altLang="en-US" b="1">
                <a:solidFill>
                  <a:srgbClr val="008000"/>
                </a:solidFill>
                <a:latin typeface="Comic Sans MS" pitchFamily="66" charset="0"/>
              </a:rPr>
              <a:t>Flippase</a:t>
            </a:r>
          </a:p>
        </p:txBody>
      </p:sp>
      <p:sp>
        <p:nvSpPr>
          <p:cNvPr id="12291" name="Rectangle 3"/>
          <p:cNvSpPr>
            <a:spLocks noGrp="1" noChangeArrowheads="1"/>
          </p:cNvSpPr>
          <p:nvPr>
            <p:ph type="body" sz="half" idx="1"/>
          </p:nvPr>
        </p:nvSpPr>
        <p:spPr>
          <a:xfrm>
            <a:off x="152400" y="990600"/>
            <a:ext cx="4572000" cy="5562600"/>
          </a:xfrm>
        </p:spPr>
        <p:txBody>
          <a:bodyPr/>
          <a:lstStyle/>
          <a:p>
            <a:pPr eaLnBrk="1" hangingPunct="1"/>
            <a:r>
              <a:rPr lang="en-US" altLang="en-US" sz="2400">
                <a:latin typeface="Comic Sans MS" pitchFamily="66" charset="0"/>
              </a:rPr>
              <a:t>Potential role of ATP-dependent lipid flippases in vesicle formation. </a:t>
            </a:r>
          </a:p>
          <a:p>
            <a:pPr eaLnBrk="1" hangingPunct="1"/>
            <a:endParaRPr lang="en-US" altLang="en-US" sz="2400">
              <a:latin typeface="Comic Sans MS" pitchFamily="66" charset="0"/>
            </a:endParaRPr>
          </a:p>
          <a:p>
            <a:pPr eaLnBrk="1" hangingPunct="1"/>
            <a:r>
              <a:rPr lang="en-US" altLang="en-US" sz="2400">
                <a:latin typeface="Comic Sans MS" pitchFamily="66" charset="0"/>
              </a:rPr>
              <a:t>ATP-dependent lipid translocation might help deform the membrane by moving lipid mass towards the cytoplasmic leaflet</a:t>
            </a:r>
          </a:p>
        </p:txBody>
      </p:sp>
      <p:pic>
        <p:nvPicPr>
          <p:cNvPr id="12292"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49813" y="1066800"/>
            <a:ext cx="4065587" cy="5410200"/>
          </a:xfrm>
        </p:spPr>
      </p:pic>
    </p:spTree>
    <p:extLst>
      <p:ext uri="{BB962C8B-B14F-4D97-AF65-F5344CB8AC3E}">
        <p14:creationId xmlns:p14="http://schemas.microsoft.com/office/powerpoint/2010/main" val="566871928"/>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76200"/>
            <a:ext cx="7772400" cy="1143000"/>
          </a:xfrm>
        </p:spPr>
        <p:txBody>
          <a:bodyPr/>
          <a:lstStyle/>
          <a:p>
            <a:pPr eaLnBrk="1" hangingPunct="1"/>
            <a:r>
              <a:rPr lang="en-US" altLang="en-US" b="1">
                <a:solidFill>
                  <a:srgbClr val="008000"/>
                </a:solidFill>
                <a:latin typeface="Comic Sans MS" pitchFamily="66" charset="0"/>
              </a:rPr>
              <a:t>Flippase</a:t>
            </a:r>
          </a:p>
        </p:txBody>
      </p:sp>
      <p:sp>
        <p:nvSpPr>
          <p:cNvPr id="13315" name="Rectangle 3"/>
          <p:cNvSpPr>
            <a:spLocks noGrp="1" noChangeArrowheads="1"/>
          </p:cNvSpPr>
          <p:nvPr>
            <p:ph type="body" sz="half" idx="1"/>
          </p:nvPr>
        </p:nvSpPr>
        <p:spPr>
          <a:xfrm>
            <a:off x="0" y="1066800"/>
            <a:ext cx="4953000" cy="5791200"/>
          </a:xfrm>
        </p:spPr>
        <p:txBody>
          <a:bodyPr/>
          <a:lstStyle/>
          <a:p>
            <a:pPr eaLnBrk="1" hangingPunct="1"/>
            <a:r>
              <a:rPr lang="en-US" altLang="en-US" sz="2000">
                <a:latin typeface="Comic Sans MS" pitchFamily="66" charset="0"/>
              </a:rPr>
              <a:t>This area asymmetry will increase the spontaneous curvature of the bilayer, and may thus help deform the membrane during vesicle budding.</a:t>
            </a:r>
          </a:p>
          <a:p>
            <a:pPr eaLnBrk="1" hangingPunct="1"/>
            <a:endParaRPr lang="en-US" altLang="en-US" sz="2000">
              <a:latin typeface="Comic Sans MS" pitchFamily="66" charset="0"/>
            </a:endParaRPr>
          </a:p>
          <a:p>
            <a:pPr eaLnBrk="1" hangingPunct="1"/>
            <a:r>
              <a:rPr lang="en-US" altLang="en-US" sz="2000" b="1">
                <a:solidFill>
                  <a:srgbClr val="FF0000"/>
                </a:solidFill>
                <a:latin typeface="Comic Sans MS" pitchFamily="66" charset="0"/>
              </a:rPr>
              <a:t>Lem3-Cdc50</a:t>
            </a:r>
            <a:r>
              <a:rPr lang="en-US" altLang="en-US" sz="2000">
                <a:latin typeface="Comic Sans MS" pitchFamily="66" charset="0"/>
              </a:rPr>
              <a:t> proteins regulate the localization and activity of P4-ATPases. </a:t>
            </a:r>
          </a:p>
          <a:p>
            <a:pPr eaLnBrk="1" hangingPunct="1"/>
            <a:endParaRPr lang="en-US" altLang="en-US" sz="2000">
              <a:latin typeface="Comic Sans MS" pitchFamily="66" charset="0"/>
            </a:endParaRPr>
          </a:p>
          <a:p>
            <a:pPr eaLnBrk="1" hangingPunct="1"/>
            <a:r>
              <a:rPr lang="en-US" altLang="en-US" sz="2000" b="1">
                <a:solidFill>
                  <a:srgbClr val="FF0000"/>
                </a:solidFill>
                <a:latin typeface="Comic Sans MS" pitchFamily="66" charset="0"/>
              </a:rPr>
              <a:t>P4-ATPases</a:t>
            </a:r>
            <a:r>
              <a:rPr lang="en-US" altLang="en-US" sz="2000">
                <a:latin typeface="Comic Sans MS" pitchFamily="66" charset="0"/>
              </a:rPr>
              <a:t> play a pivotal role in the biogenesis of intracellular transport vesicles, polarized protein transport and protein maturation.</a:t>
            </a:r>
          </a:p>
          <a:p>
            <a:pPr eaLnBrk="1" hangingPunct="1"/>
            <a:endParaRPr lang="en-US" altLang="en-US" sz="2000">
              <a:latin typeface="Comic Sans MS" pitchFamily="66" charset="0"/>
            </a:endParaRPr>
          </a:p>
          <a:p>
            <a:pPr eaLnBrk="1" hangingPunct="1"/>
            <a:r>
              <a:rPr lang="en-US" altLang="en-US" sz="2000">
                <a:latin typeface="Comic Sans MS" pitchFamily="66" charset="0"/>
              </a:rPr>
              <a:t> </a:t>
            </a:r>
          </a:p>
          <a:p>
            <a:pPr eaLnBrk="1" hangingPunct="1"/>
            <a:endParaRPr lang="en-US" altLang="en-US" sz="2000">
              <a:latin typeface="Comic Sans MS" pitchFamily="66" charset="0"/>
            </a:endParaRPr>
          </a:p>
          <a:p>
            <a:pPr eaLnBrk="1" hangingPunct="1"/>
            <a:endParaRPr lang="en-US" altLang="en-US" sz="2000">
              <a:latin typeface="Comic Sans MS" pitchFamily="66" charset="0"/>
            </a:endParaRPr>
          </a:p>
        </p:txBody>
      </p:sp>
      <p:pic>
        <p:nvPicPr>
          <p:cNvPr id="13316"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105400" y="1066800"/>
            <a:ext cx="3810000" cy="5410200"/>
          </a:xfrm>
        </p:spPr>
      </p:pic>
    </p:spTree>
    <p:extLst>
      <p:ext uri="{BB962C8B-B14F-4D97-AF65-F5344CB8AC3E}">
        <p14:creationId xmlns:p14="http://schemas.microsoft.com/office/powerpoint/2010/main" val="4154921369"/>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76200"/>
            <a:ext cx="7772400" cy="1143000"/>
          </a:xfrm>
        </p:spPr>
        <p:txBody>
          <a:bodyPr/>
          <a:lstStyle/>
          <a:p>
            <a:pPr eaLnBrk="1" hangingPunct="1"/>
            <a:r>
              <a:rPr lang="en-US" altLang="en-US" b="1">
                <a:solidFill>
                  <a:srgbClr val="008000"/>
                </a:solidFill>
                <a:latin typeface="Comic Sans MS" pitchFamily="66" charset="0"/>
              </a:rPr>
              <a:t>Flippase</a:t>
            </a:r>
          </a:p>
        </p:txBody>
      </p:sp>
      <p:sp>
        <p:nvSpPr>
          <p:cNvPr id="14339" name="Rectangle 3"/>
          <p:cNvSpPr>
            <a:spLocks noGrp="1" noChangeArrowheads="1"/>
          </p:cNvSpPr>
          <p:nvPr>
            <p:ph type="body" sz="half" idx="1"/>
          </p:nvPr>
        </p:nvSpPr>
        <p:spPr>
          <a:xfrm>
            <a:off x="0" y="1066800"/>
            <a:ext cx="5029200" cy="5791200"/>
          </a:xfrm>
        </p:spPr>
        <p:txBody>
          <a:bodyPr/>
          <a:lstStyle/>
          <a:p>
            <a:pPr eaLnBrk="1" hangingPunct="1"/>
            <a:r>
              <a:rPr lang="en-US" altLang="en-US" sz="2000">
                <a:latin typeface="Comic Sans MS" pitchFamily="66" charset="0"/>
              </a:rPr>
              <a:t>Interaction of P4-ATPases with peripheral </a:t>
            </a:r>
            <a:r>
              <a:rPr lang="en-US" altLang="en-US" sz="2000" b="1" i="1">
                <a:solidFill>
                  <a:srgbClr val="FF0000"/>
                </a:solidFill>
                <a:latin typeface="Comic Sans MS" pitchFamily="66" charset="0"/>
              </a:rPr>
              <a:t>guanine nucleotide-exchange factors</a:t>
            </a:r>
            <a:r>
              <a:rPr lang="en-US" altLang="en-US" sz="2000">
                <a:latin typeface="Comic Sans MS" pitchFamily="66" charset="0"/>
              </a:rPr>
              <a:t> (GEFs) might cause activation of small GTPases.</a:t>
            </a:r>
          </a:p>
          <a:p>
            <a:pPr eaLnBrk="1" hangingPunct="1"/>
            <a:endParaRPr lang="en-US" altLang="en-US" sz="2000">
              <a:latin typeface="Comic Sans MS" pitchFamily="66" charset="0"/>
            </a:endParaRPr>
          </a:p>
          <a:p>
            <a:pPr eaLnBrk="1" hangingPunct="1"/>
            <a:r>
              <a:rPr lang="en-US" altLang="en-US" sz="2000" b="1">
                <a:solidFill>
                  <a:srgbClr val="FF0000"/>
                </a:solidFill>
                <a:latin typeface="Comic Sans MS" pitchFamily="66" charset="0"/>
              </a:rPr>
              <a:t>GTPases </a:t>
            </a:r>
            <a:r>
              <a:rPr lang="en-US" altLang="en-US" sz="2000">
                <a:latin typeface="Comic Sans MS" pitchFamily="66" charset="0"/>
              </a:rPr>
              <a:t>subsequently bind to the membrane and facilitate the assembly of coat proteins (if required) </a:t>
            </a:r>
          </a:p>
          <a:p>
            <a:pPr eaLnBrk="1" hangingPunct="1"/>
            <a:endParaRPr lang="en-US" altLang="en-US" sz="2000">
              <a:latin typeface="Comic Sans MS" pitchFamily="66" charset="0"/>
            </a:endParaRPr>
          </a:p>
          <a:p>
            <a:pPr eaLnBrk="1" hangingPunct="1"/>
            <a:r>
              <a:rPr lang="en-US" altLang="en-US" sz="2000">
                <a:latin typeface="Comic Sans MS" pitchFamily="66" charset="0"/>
              </a:rPr>
              <a:t>And thus, the endo-membrane system allows gene expression, post-translational modification, and secretion to occur!</a:t>
            </a:r>
          </a:p>
          <a:p>
            <a:pPr eaLnBrk="1" hangingPunct="1"/>
            <a:endParaRPr lang="en-US" altLang="en-US" sz="2000">
              <a:latin typeface="Comic Sans MS" pitchFamily="66" charset="0"/>
            </a:endParaRPr>
          </a:p>
          <a:p>
            <a:pPr eaLnBrk="1" hangingPunct="1"/>
            <a:endParaRPr lang="en-US" altLang="en-US" sz="2000">
              <a:latin typeface="Comic Sans MS" pitchFamily="66" charset="0"/>
            </a:endParaRPr>
          </a:p>
        </p:txBody>
      </p:sp>
      <p:pic>
        <p:nvPicPr>
          <p:cNvPr id="14340"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105400" y="1066800"/>
            <a:ext cx="3810000" cy="5410200"/>
          </a:xfrm>
        </p:spPr>
      </p:pic>
    </p:spTree>
    <p:extLst>
      <p:ext uri="{BB962C8B-B14F-4D97-AF65-F5344CB8AC3E}">
        <p14:creationId xmlns:p14="http://schemas.microsoft.com/office/powerpoint/2010/main" val="3827032501"/>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b="1">
                <a:solidFill>
                  <a:srgbClr val="008000"/>
                </a:solidFill>
                <a:latin typeface="Comic Sans MS" pitchFamily="66" charset="0"/>
              </a:rPr>
              <a:t>The Plasma Membrane</a:t>
            </a:r>
          </a:p>
        </p:txBody>
      </p:sp>
      <p:sp>
        <p:nvSpPr>
          <p:cNvPr id="15363" name="Rectangle 3"/>
          <p:cNvSpPr>
            <a:spLocks noGrp="1" noChangeArrowheads="1"/>
          </p:cNvSpPr>
          <p:nvPr>
            <p:ph type="body" idx="1"/>
          </p:nvPr>
        </p:nvSpPr>
        <p:spPr>
          <a:xfrm>
            <a:off x="0" y="1600200"/>
            <a:ext cx="8991600" cy="4953000"/>
          </a:xfrm>
        </p:spPr>
        <p:txBody>
          <a:bodyPr/>
          <a:lstStyle/>
          <a:p>
            <a:pPr eaLnBrk="1" hangingPunct="1"/>
            <a:r>
              <a:rPr lang="en-US" altLang="en-US" sz="2800" b="1" i="1">
                <a:solidFill>
                  <a:srgbClr val="800080"/>
                </a:solidFill>
                <a:latin typeface="Comic Sans MS" pitchFamily="66" charset="0"/>
              </a:rPr>
              <a:t>Proteins</a:t>
            </a:r>
            <a:r>
              <a:rPr lang="en-US" altLang="en-US" sz="2800">
                <a:latin typeface="Comic Sans MS" pitchFamily="66" charset="0"/>
              </a:rPr>
              <a:t>:</a:t>
            </a:r>
          </a:p>
          <a:p>
            <a:pPr eaLnBrk="1" hangingPunct="1"/>
            <a:r>
              <a:rPr lang="en-US" altLang="en-US" sz="2800" b="1" i="1">
                <a:solidFill>
                  <a:srgbClr val="FF0000"/>
                </a:solidFill>
                <a:latin typeface="Comic Sans MS" pitchFamily="66" charset="0"/>
              </a:rPr>
              <a:t>Integral proteins</a:t>
            </a:r>
            <a:r>
              <a:rPr lang="en-US" altLang="en-US" sz="2800">
                <a:latin typeface="Comic Sans MS" pitchFamily="66" charset="0"/>
              </a:rPr>
              <a:t>:</a:t>
            </a:r>
          </a:p>
          <a:p>
            <a:pPr lvl="1" eaLnBrk="1" hangingPunct="1"/>
            <a:r>
              <a:rPr lang="en-US" altLang="en-US" sz="2400">
                <a:latin typeface="Comic Sans MS" pitchFamily="66" charset="0"/>
              </a:rPr>
              <a:t>Embedded in lipid bylayer – serve as “ion pumps”</a:t>
            </a:r>
          </a:p>
          <a:p>
            <a:pPr lvl="1" eaLnBrk="1" hangingPunct="1"/>
            <a:r>
              <a:rPr lang="en-US" altLang="en-US" sz="2400">
                <a:latin typeface="Comic Sans MS" pitchFamily="66" charset="0"/>
              </a:rPr>
              <a:t>They pump ions across the membrane against their concentration gradient</a:t>
            </a:r>
          </a:p>
          <a:p>
            <a:pPr eaLnBrk="1" hangingPunct="1"/>
            <a:r>
              <a:rPr lang="en-US" altLang="en-US" sz="2800" b="1" i="1">
                <a:solidFill>
                  <a:srgbClr val="FF0000"/>
                </a:solidFill>
                <a:latin typeface="Comic Sans MS" pitchFamily="66" charset="0"/>
              </a:rPr>
              <a:t>Peripheral proteins</a:t>
            </a:r>
            <a:r>
              <a:rPr lang="en-US" altLang="en-US" sz="2800">
                <a:latin typeface="Comic Sans MS" pitchFamily="66" charset="0"/>
              </a:rPr>
              <a:t>:</a:t>
            </a:r>
          </a:p>
          <a:p>
            <a:pPr lvl="1" eaLnBrk="1" hangingPunct="1"/>
            <a:r>
              <a:rPr lang="en-US" altLang="en-US" sz="2400">
                <a:latin typeface="Comic Sans MS" pitchFamily="66" charset="0"/>
              </a:rPr>
              <a:t>Bound to membrane surface by ionic bonds.</a:t>
            </a:r>
          </a:p>
          <a:p>
            <a:pPr lvl="1" eaLnBrk="1" hangingPunct="1"/>
            <a:r>
              <a:rPr lang="en-US" altLang="en-US" sz="2400">
                <a:latin typeface="Comic Sans MS" pitchFamily="66" charset="0"/>
              </a:rPr>
              <a:t>Interact with components of the cytoskeleton</a:t>
            </a:r>
          </a:p>
          <a:p>
            <a:pPr eaLnBrk="1" hangingPunct="1"/>
            <a:r>
              <a:rPr lang="en-US" altLang="en-US" sz="2800" b="1" i="1">
                <a:solidFill>
                  <a:srgbClr val="FF0000"/>
                </a:solidFill>
                <a:latin typeface="Comic Sans MS" pitchFamily="66" charset="0"/>
              </a:rPr>
              <a:t>Anchored proteins</a:t>
            </a:r>
            <a:r>
              <a:rPr lang="en-US" altLang="en-US" sz="2800">
                <a:latin typeface="Comic Sans MS" pitchFamily="66" charset="0"/>
              </a:rPr>
              <a:t>:</a:t>
            </a:r>
          </a:p>
          <a:p>
            <a:pPr lvl="1" eaLnBrk="1" hangingPunct="1"/>
            <a:r>
              <a:rPr lang="en-US" altLang="en-US" sz="2400">
                <a:latin typeface="Comic Sans MS" pitchFamily="66" charset="0"/>
              </a:rPr>
              <a:t>Bound to surface via lipid molecules</a:t>
            </a:r>
          </a:p>
          <a:p>
            <a:pPr eaLnBrk="1" hangingPunct="1"/>
            <a:endParaRPr lang="en-US" altLang="en-US">
              <a:latin typeface="Comic Sans MS" pitchFamily="66"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4294967295"/>
          </p:nvPr>
        </p:nvSpPr>
        <p:spPr>
          <a:xfrm>
            <a:off x="0" y="0"/>
            <a:ext cx="7772400" cy="2667000"/>
          </a:xfrm>
        </p:spPr>
        <p:txBody>
          <a:bodyPr/>
          <a:lstStyle/>
          <a:p>
            <a:pPr eaLnBrk="1" hangingPunct="1"/>
            <a:r>
              <a:rPr lang="en-US" altLang="en-US" sz="2000" b="1">
                <a:latin typeface="Comic Sans MS" pitchFamily="66" charset="0"/>
              </a:rPr>
              <a:t>Proteins</a:t>
            </a:r>
            <a:r>
              <a:rPr lang="en-US" altLang="en-US" sz="2000">
                <a:latin typeface="Comic Sans MS" pitchFamily="66" charset="0"/>
              </a:rPr>
              <a:t> - Add function and structure to membrane</a:t>
            </a:r>
          </a:p>
          <a:p>
            <a:pPr eaLnBrk="1" hangingPunct="1"/>
            <a:r>
              <a:rPr lang="en-US" altLang="en-US" sz="2000" b="1">
                <a:solidFill>
                  <a:srgbClr val="FF0000"/>
                </a:solidFill>
                <a:latin typeface="Comic Sans MS" pitchFamily="66" charset="0"/>
              </a:rPr>
              <a:t>Extrinsic proteins (peripheral)</a:t>
            </a:r>
          </a:p>
          <a:p>
            <a:pPr lvl="1" eaLnBrk="1" hangingPunct="1"/>
            <a:r>
              <a:rPr lang="en-US" altLang="en-US" sz="2000">
                <a:latin typeface="Comic Sans MS" pitchFamily="66" charset="0"/>
              </a:rPr>
              <a:t>Loosely attached to membrane</a:t>
            </a:r>
          </a:p>
          <a:p>
            <a:pPr lvl="1" eaLnBrk="1" hangingPunct="1"/>
            <a:r>
              <a:rPr lang="en-US" altLang="en-US" sz="2000">
                <a:latin typeface="Comic Sans MS" pitchFamily="66" charset="0"/>
              </a:rPr>
              <a:t>ionic bonds with polar head groups and carbohydrates</a:t>
            </a:r>
          </a:p>
          <a:p>
            <a:pPr lvl="1" eaLnBrk="1" hangingPunct="1"/>
            <a:r>
              <a:rPr lang="en-US" altLang="en-US" sz="2000">
                <a:latin typeface="Comic Sans MS" pitchFamily="66" charset="0"/>
              </a:rPr>
              <a:t>hydrophobic bonds with lipid</a:t>
            </a:r>
          </a:p>
          <a:p>
            <a:pPr lvl="1" eaLnBrk="1" hangingPunct="1"/>
            <a:r>
              <a:rPr lang="en-US" altLang="en-US" sz="2000">
                <a:latin typeface="Comic Sans MS" pitchFamily="66" charset="0"/>
              </a:rPr>
              <a:t>proteins have lipids tails</a:t>
            </a:r>
          </a:p>
          <a:p>
            <a:pPr eaLnBrk="1" hangingPunct="1"/>
            <a:endParaRPr lang="en-US" altLang="en-US" sz="2000">
              <a:latin typeface="Comic Sans MS" pitchFamily="66" charset="0"/>
            </a:endParaRPr>
          </a:p>
          <a:p>
            <a:pPr eaLnBrk="1" hangingPunct="1">
              <a:buFontTx/>
              <a:buNone/>
            </a:pPr>
            <a:endParaRPr lang="en-US" altLang="en-US" sz="1800"/>
          </a:p>
        </p:txBody>
      </p:sp>
      <p:pic>
        <p:nvPicPr>
          <p:cNvPr id="194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00400"/>
            <a:ext cx="9144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5355403"/>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685800" y="76200"/>
            <a:ext cx="7772400" cy="1143000"/>
          </a:xfrm>
        </p:spPr>
        <p:txBody>
          <a:bodyPr/>
          <a:lstStyle/>
          <a:p>
            <a:pPr eaLnBrk="1" hangingPunct="1"/>
            <a:r>
              <a:rPr lang="en-US" altLang="en-US" b="1">
                <a:solidFill>
                  <a:srgbClr val="008000"/>
                </a:solidFill>
                <a:latin typeface="Comic Sans MS" pitchFamily="66" charset="0"/>
              </a:rPr>
              <a:t>Integral proteins</a:t>
            </a:r>
          </a:p>
        </p:txBody>
      </p:sp>
      <p:sp>
        <p:nvSpPr>
          <p:cNvPr id="20483" name="Rectangle 3"/>
          <p:cNvSpPr>
            <a:spLocks noGrp="1" noChangeArrowheads="1"/>
          </p:cNvSpPr>
          <p:nvPr>
            <p:ph type="body" idx="4294967295"/>
          </p:nvPr>
        </p:nvSpPr>
        <p:spPr>
          <a:xfrm>
            <a:off x="76200" y="1066800"/>
            <a:ext cx="9067800" cy="2438400"/>
          </a:xfrm>
        </p:spPr>
        <p:txBody>
          <a:bodyPr/>
          <a:lstStyle/>
          <a:p>
            <a:pPr eaLnBrk="1" hangingPunct="1">
              <a:buFontTx/>
              <a:buChar char="-"/>
            </a:pPr>
            <a:r>
              <a:rPr lang="en-US" altLang="en-US" sz="2800">
                <a:latin typeface="Comic Sans MS" pitchFamily="66" charset="0"/>
              </a:rPr>
              <a:t>tightly bound to membrane - span both sides</a:t>
            </a:r>
          </a:p>
          <a:p>
            <a:pPr eaLnBrk="1" hangingPunct="1">
              <a:buFontTx/>
              <a:buChar char="-"/>
            </a:pPr>
            <a:endParaRPr lang="en-US" altLang="en-US" sz="2800">
              <a:latin typeface="Comic Sans MS" pitchFamily="66" charset="0"/>
            </a:endParaRPr>
          </a:p>
          <a:p>
            <a:pPr eaLnBrk="1" hangingPunct="1">
              <a:buFont typeface="Wingdings" pitchFamily="2" charset="2"/>
              <a:buNone/>
            </a:pPr>
            <a:r>
              <a:rPr lang="en-US" altLang="en-US" sz="2800">
                <a:latin typeface="Comic Sans MS" pitchFamily="66" charset="0"/>
              </a:rPr>
              <a:t>Protein has both polar and hydrophobic sections removed only through disrupting membrane with detergents</a:t>
            </a:r>
          </a:p>
          <a:p>
            <a:pPr eaLnBrk="1" hangingPunct="1">
              <a:buFontTx/>
              <a:buNone/>
            </a:pPr>
            <a:endParaRPr lang="en-US" altLang="en-US" sz="2800"/>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9144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3782569"/>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idx="4294967295"/>
          </p:nvPr>
        </p:nvSpPr>
        <p:spPr>
          <a:xfrm>
            <a:off x="685800" y="76200"/>
            <a:ext cx="7772400" cy="762000"/>
          </a:xfrm>
        </p:spPr>
        <p:txBody>
          <a:bodyPr/>
          <a:lstStyle/>
          <a:p>
            <a:pPr eaLnBrk="1" hangingPunct="1"/>
            <a:r>
              <a:rPr lang="en-US" altLang="en-US" sz="3600" b="1">
                <a:solidFill>
                  <a:srgbClr val="008000"/>
                </a:solidFill>
                <a:latin typeface="Comic Sans MS" pitchFamily="66" charset="0"/>
              </a:rPr>
              <a:t>Transmembrane</a:t>
            </a:r>
            <a:r>
              <a:rPr lang="en-US" altLang="en-US" b="1">
                <a:solidFill>
                  <a:srgbClr val="008000"/>
                </a:solidFill>
                <a:latin typeface="Comic Sans MS" pitchFamily="66" charset="0"/>
              </a:rPr>
              <a:t> proteins</a:t>
            </a:r>
          </a:p>
        </p:txBody>
      </p:sp>
      <p:sp>
        <p:nvSpPr>
          <p:cNvPr id="21507" name="Rectangle 3"/>
          <p:cNvSpPr>
            <a:spLocks noGrp="1"/>
          </p:cNvSpPr>
          <p:nvPr>
            <p:ph type="body" sz="half" idx="4294967295"/>
          </p:nvPr>
        </p:nvSpPr>
        <p:spPr>
          <a:xfrm>
            <a:off x="0" y="914400"/>
            <a:ext cx="4648200" cy="5715000"/>
          </a:xfrm>
        </p:spPr>
        <p:txBody>
          <a:bodyPr/>
          <a:lstStyle/>
          <a:p>
            <a:pPr eaLnBrk="1" hangingPunct="1">
              <a:lnSpc>
                <a:spcPct val="80000"/>
              </a:lnSpc>
            </a:pPr>
            <a:r>
              <a:rPr lang="en-US" altLang="en-US" sz="2000">
                <a:latin typeface="Comic Sans MS" pitchFamily="66" charset="0"/>
              </a:rPr>
              <a:t>Has a total molecular weight of about 31,000 and is approximately 40% protein and 60% carbohydrate. </a:t>
            </a:r>
          </a:p>
          <a:p>
            <a:pPr eaLnBrk="1" hangingPunct="1">
              <a:lnSpc>
                <a:spcPct val="80000"/>
              </a:lnSpc>
            </a:pPr>
            <a:endParaRPr lang="en-US" altLang="en-US" sz="2000">
              <a:latin typeface="Comic Sans MS" pitchFamily="66" charset="0"/>
            </a:endParaRPr>
          </a:p>
          <a:p>
            <a:pPr eaLnBrk="1" hangingPunct="1">
              <a:lnSpc>
                <a:spcPct val="80000"/>
              </a:lnSpc>
            </a:pPr>
            <a:r>
              <a:rPr lang="en-US" altLang="en-US" sz="2000">
                <a:latin typeface="Comic Sans MS" pitchFamily="66" charset="0"/>
              </a:rPr>
              <a:t>The primary structure consists of a segment of 19 hydrophobic amino acid residues with a short hydrophilic sequence on one end and a longer hydrophilic sequence on the other end. </a:t>
            </a:r>
          </a:p>
          <a:p>
            <a:pPr eaLnBrk="1" hangingPunct="1">
              <a:lnSpc>
                <a:spcPct val="80000"/>
              </a:lnSpc>
            </a:pPr>
            <a:endParaRPr lang="en-US" altLang="en-US" sz="2000">
              <a:latin typeface="Comic Sans MS" pitchFamily="66" charset="0"/>
            </a:endParaRPr>
          </a:p>
          <a:p>
            <a:pPr eaLnBrk="1" hangingPunct="1">
              <a:lnSpc>
                <a:spcPct val="80000"/>
              </a:lnSpc>
            </a:pPr>
            <a:r>
              <a:rPr lang="en-US" altLang="en-US" sz="2000">
                <a:latin typeface="Comic Sans MS" pitchFamily="66" charset="0"/>
              </a:rPr>
              <a:t>The 19-residue sequence is just the right length to span the cell membrane if it is coiled in the shape of an </a:t>
            </a:r>
            <a:r>
              <a:rPr lang="en-US" altLang="en-US" sz="2000" b="1" i="1">
                <a:solidFill>
                  <a:srgbClr val="FF0000"/>
                </a:solidFill>
                <a:latin typeface="Comic Sans MS" pitchFamily="66" charset="0"/>
              </a:rPr>
              <a:t>α-helix.</a:t>
            </a:r>
            <a:r>
              <a:rPr lang="en-US" altLang="en-US" sz="2000">
                <a:latin typeface="Comic Sans MS" pitchFamily="66" charset="0"/>
              </a:rPr>
              <a:t> </a:t>
            </a:r>
          </a:p>
          <a:p>
            <a:pPr eaLnBrk="1" hangingPunct="1">
              <a:lnSpc>
                <a:spcPct val="80000"/>
              </a:lnSpc>
            </a:pPr>
            <a:endParaRPr lang="en-US" altLang="en-US" sz="2000">
              <a:latin typeface="Comic Sans MS" pitchFamily="66" charset="0"/>
            </a:endParaRPr>
          </a:p>
          <a:p>
            <a:pPr eaLnBrk="1" hangingPunct="1">
              <a:lnSpc>
                <a:spcPct val="80000"/>
              </a:lnSpc>
            </a:pPr>
            <a:r>
              <a:rPr lang="en-US" altLang="en-US" sz="2000">
                <a:latin typeface="Comic Sans MS" pitchFamily="66" charset="0"/>
              </a:rPr>
              <a:t>The large hydrophilic sequence includes the amino terminal residue of the polypeptide chain.  </a:t>
            </a:r>
          </a:p>
        </p:txBody>
      </p:sp>
      <p:pic>
        <p:nvPicPr>
          <p:cNvPr id="21508"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4572000" y="914400"/>
            <a:ext cx="4572000" cy="5791200"/>
          </a:xfrm>
        </p:spPr>
      </p:pic>
    </p:spTree>
    <p:extLst>
      <p:ext uri="{BB962C8B-B14F-4D97-AF65-F5344CB8AC3E}">
        <p14:creationId xmlns:p14="http://schemas.microsoft.com/office/powerpoint/2010/main" val="1413737666"/>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idx="4294967295"/>
          </p:nvPr>
        </p:nvSpPr>
        <p:spPr>
          <a:xfrm>
            <a:off x="685800" y="76200"/>
            <a:ext cx="7772400" cy="762000"/>
          </a:xfrm>
        </p:spPr>
        <p:txBody>
          <a:bodyPr/>
          <a:lstStyle/>
          <a:p>
            <a:pPr eaLnBrk="1" hangingPunct="1"/>
            <a:r>
              <a:rPr lang="en-US" altLang="en-US" sz="3600" b="1">
                <a:solidFill>
                  <a:srgbClr val="008000"/>
                </a:solidFill>
                <a:latin typeface="Comic Sans MS" pitchFamily="66" charset="0"/>
              </a:rPr>
              <a:t>Transmembrane</a:t>
            </a:r>
            <a:r>
              <a:rPr lang="en-US" altLang="en-US" b="1">
                <a:solidFill>
                  <a:srgbClr val="008000"/>
                </a:solidFill>
                <a:latin typeface="Comic Sans MS" pitchFamily="66" charset="0"/>
              </a:rPr>
              <a:t> proteins</a:t>
            </a:r>
          </a:p>
        </p:txBody>
      </p:sp>
      <p:sp>
        <p:nvSpPr>
          <p:cNvPr id="22531" name="Rectangle 3"/>
          <p:cNvSpPr>
            <a:spLocks noGrp="1"/>
          </p:cNvSpPr>
          <p:nvPr>
            <p:ph type="body" sz="half" idx="4294967295"/>
          </p:nvPr>
        </p:nvSpPr>
        <p:spPr>
          <a:xfrm>
            <a:off x="0" y="914400"/>
            <a:ext cx="4648200" cy="5715000"/>
          </a:xfrm>
        </p:spPr>
        <p:txBody>
          <a:bodyPr/>
          <a:lstStyle/>
          <a:p>
            <a:pPr eaLnBrk="1" hangingPunct="1"/>
            <a:r>
              <a:rPr lang="en-US" altLang="en-US" sz="2000">
                <a:latin typeface="Comic Sans MS" pitchFamily="66" charset="0"/>
              </a:rPr>
              <a:t>General “</a:t>
            </a:r>
            <a:r>
              <a:rPr lang="en-US" altLang="en-US" sz="2000" b="1" i="1">
                <a:solidFill>
                  <a:srgbClr val="FF0000"/>
                </a:solidFill>
                <a:latin typeface="Comic Sans MS" pitchFamily="66" charset="0"/>
              </a:rPr>
              <a:t>Rules of thumb</a:t>
            </a:r>
            <a:r>
              <a:rPr lang="en-US" altLang="en-US" sz="2000">
                <a:latin typeface="Comic Sans MS" pitchFamily="66" charset="0"/>
              </a:rPr>
              <a:t>”</a:t>
            </a:r>
          </a:p>
          <a:p>
            <a:pPr eaLnBrk="1" hangingPunct="1"/>
            <a:endParaRPr lang="en-US" altLang="en-US" sz="2000">
              <a:latin typeface="Comic Sans MS" pitchFamily="66" charset="0"/>
            </a:endParaRPr>
          </a:p>
          <a:p>
            <a:pPr eaLnBrk="1" hangingPunct="1"/>
            <a:r>
              <a:rPr lang="en-US" altLang="en-US" sz="2000">
                <a:latin typeface="Comic Sans MS" pitchFamily="66" charset="0"/>
              </a:rPr>
              <a:t>takes about 20 aa to cross membrane</a:t>
            </a:r>
          </a:p>
          <a:p>
            <a:pPr lvl="1" eaLnBrk="1" hangingPunct="1">
              <a:buSzPct val="45000"/>
              <a:buFont typeface="Wingdings" pitchFamily="2" charset="2"/>
              <a:buChar char="l"/>
            </a:pPr>
            <a:r>
              <a:rPr lang="en-US" altLang="en-US" sz="2000">
                <a:latin typeface="Comic Sans MS" pitchFamily="66" charset="0"/>
              </a:rPr>
              <a:t>many proteins cross many times </a:t>
            </a:r>
          </a:p>
          <a:p>
            <a:pPr lvl="1" eaLnBrk="1" hangingPunct="1">
              <a:buSzPct val="45000"/>
              <a:buFont typeface="Wingdings" pitchFamily="2" charset="2"/>
              <a:buChar char="l"/>
            </a:pPr>
            <a:r>
              <a:rPr lang="en-US" altLang="en-US" sz="2000">
                <a:latin typeface="Comic Sans MS" pitchFamily="66" charset="0"/>
              </a:rPr>
              <a:t>odd # of transmembrane regions,</a:t>
            </a:r>
          </a:p>
          <a:p>
            <a:pPr lvl="3" eaLnBrk="1" hangingPunct="1">
              <a:buSzPct val="45000"/>
              <a:buFont typeface="Wingdings" pitchFamily="2" charset="2"/>
              <a:buChar char="l"/>
            </a:pPr>
            <a:r>
              <a:rPr lang="en-US" altLang="en-US">
                <a:latin typeface="Comic Sans MS" pitchFamily="66" charset="0"/>
              </a:rPr>
              <a:t>-COOH terminal usually cytosolic</a:t>
            </a:r>
          </a:p>
          <a:p>
            <a:pPr lvl="3" eaLnBrk="1" hangingPunct="1">
              <a:buSzPct val="45000"/>
              <a:buFont typeface="Wingdings" pitchFamily="2" charset="2"/>
              <a:buChar char="l"/>
            </a:pPr>
            <a:r>
              <a:rPr lang="en-US" altLang="en-US">
                <a:latin typeface="Comic Sans MS" pitchFamily="66" charset="0"/>
              </a:rPr>
              <a:t>-NH</a:t>
            </a:r>
            <a:r>
              <a:rPr lang="en-US" altLang="en-US" baseline="-25000">
                <a:latin typeface="Comic Sans MS" pitchFamily="66" charset="0"/>
              </a:rPr>
              <a:t>3</a:t>
            </a:r>
            <a:r>
              <a:rPr lang="en-US" altLang="en-US" baseline="30000">
                <a:latin typeface="Comic Sans MS" pitchFamily="66" charset="0"/>
              </a:rPr>
              <a:t>+</a:t>
            </a:r>
            <a:r>
              <a:rPr lang="en-US" altLang="en-US">
                <a:latin typeface="Comic Sans MS" pitchFamily="66" charset="0"/>
              </a:rPr>
              <a:t> terminal extracellular</a:t>
            </a:r>
          </a:p>
          <a:p>
            <a:pPr lvl="1" eaLnBrk="1" hangingPunct="1">
              <a:buSzPct val="45000"/>
              <a:buFont typeface="Wingdings" pitchFamily="2" charset="2"/>
              <a:buChar char="l"/>
            </a:pPr>
            <a:r>
              <a:rPr lang="en-US" altLang="en-US" sz="2000">
                <a:latin typeface="Comic Sans MS" pitchFamily="66" charset="0"/>
              </a:rPr>
              <a:t>can be predicted by amino acid sequence</a:t>
            </a:r>
          </a:p>
          <a:p>
            <a:pPr lvl="1" eaLnBrk="1" hangingPunct="1">
              <a:buSzPct val="45000"/>
              <a:buFont typeface="Wingdings" pitchFamily="2" charset="2"/>
              <a:buChar char="l"/>
            </a:pPr>
            <a:r>
              <a:rPr lang="en-US" altLang="en-US" sz="2000">
                <a:latin typeface="Comic Sans MS" pitchFamily="66" charset="0"/>
              </a:rPr>
              <a:t>high % of side chains will be hydrophobic</a:t>
            </a:r>
          </a:p>
        </p:txBody>
      </p:sp>
      <p:pic>
        <p:nvPicPr>
          <p:cNvPr id="22532"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5029200" y="914400"/>
            <a:ext cx="4114800" cy="5791200"/>
          </a:xfrm>
        </p:spPr>
      </p:pic>
    </p:spTree>
    <p:extLst>
      <p:ext uri="{BB962C8B-B14F-4D97-AF65-F5344CB8AC3E}">
        <p14:creationId xmlns:p14="http://schemas.microsoft.com/office/powerpoint/2010/main" val="742371269"/>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152400"/>
            <a:ext cx="8229600" cy="1143000"/>
          </a:xfrm>
        </p:spPr>
        <p:txBody>
          <a:bodyPr/>
          <a:lstStyle/>
          <a:p>
            <a:pPr eaLnBrk="1" hangingPunct="1"/>
            <a:r>
              <a:rPr lang="en-US" altLang="en-US" b="1">
                <a:solidFill>
                  <a:srgbClr val="008000"/>
                </a:solidFill>
                <a:latin typeface="Comic Sans MS" pitchFamily="66" charset="0"/>
              </a:rPr>
              <a:t>The nucleus</a:t>
            </a:r>
          </a:p>
        </p:txBody>
      </p:sp>
      <p:sp>
        <p:nvSpPr>
          <p:cNvPr id="16387" name="Rectangle 3"/>
          <p:cNvSpPr>
            <a:spLocks noGrp="1" noChangeArrowheads="1"/>
          </p:cNvSpPr>
          <p:nvPr>
            <p:ph type="body" idx="1"/>
          </p:nvPr>
        </p:nvSpPr>
        <p:spPr>
          <a:xfrm>
            <a:off x="0" y="914400"/>
            <a:ext cx="4648200" cy="5943600"/>
          </a:xfrm>
        </p:spPr>
        <p:txBody>
          <a:bodyPr/>
          <a:lstStyle/>
          <a:p>
            <a:pPr eaLnBrk="1" hangingPunct="1"/>
            <a:r>
              <a:rPr lang="en-US" altLang="en-US" sz="2400">
                <a:latin typeface="Comic Sans MS" pitchFamily="66" charset="0"/>
              </a:rPr>
              <a:t>Contains </a:t>
            </a:r>
            <a:r>
              <a:rPr lang="en-US" altLang="en-US" sz="2400" b="1" i="1">
                <a:latin typeface="Comic Sans MS" pitchFamily="66" charset="0"/>
              </a:rPr>
              <a:t>almost all</a:t>
            </a:r>
            <a:r>
              <a:rPr lang="en-US" altLang="en-US" sz="2400">
                <a:latin typeface="Comic Sans MS" pitchFamily="66" charset="0"/>
              </a:rPr>
              <a:t> of the genetic material</a:t>
            </a:r>
          </a:p>
          <a:p>
            <a:pPr eaLnBrk="1" hangingPunct="1"/>
            <a:r>
              <a:rPr lang="en-US" altLang="en-US" sz="2400">
                <a:latin typeface="Comic Sans MS" pitchFamily="66" charset="0"/>
              </a:rPr>
              <a:t>What it contains is called the </a:t>
            </a:r>
            <a:r>
              <a:rPr lang="en-US" altLang="en-US" sz="2400" b="1" i="1">
                <a:solidFill>
                  <a:srgbClr val="FF0000"/>
                </a:solidFill>
                <a:latin typeface="Comic Sans MS" pitchFamily="66" charset="0"/>
              </a:rPr>
              <a:t>nuclear genome</a:t>
            </a:r>
            <a:r>
              <a:rPr lang="en-US" altLang="en-US" sz="2400">
                <a:latin typeface="Comic Sans MS" pitchFamily="66" charset="0"/>
              </a:rPr>
              <a:t> – this varies greatly between plant species.</a:t>
            </a:r>
          </a:p>
          <a:p>
            <a:pPr eaLnBrk="1" hangingPunct="1"/>
            <a:r>
              <a:rPr lang="en-US" altLang="en-US" sz="2400">
                <a:latin typeface="Comic Sans MS" pitchFamily="66" charset="0"/>
              </a:rPr>
              <a:t>Surrounded by </a:t>
            </a:r>
            <a:r>
              <a:rPr lang="en-US" altLang="en-US" sz="2400" b="1" i="1">
                <a:solidFill>
                  <a:srgbClr val="FF0000"/>
                </a:solidFill>
                <a:latin typeface="Comic Sans MS" pitchFamily="66" charset="0"/>
              </a:rPr>
              <a:t>nuclear envelope-</a:t>
            </a:r>
            <a:r>
              <a:rPr lang="en-US" altLang="en-US" sz="2400">
                <a:latin typeface="Comic Sans MS" pitchFamily="66" charset="0"/>
              </a:rPr>
              <a:t> double membrane - </a:t>
            </a:r>
            <a:r>
              <a:rPr lang="en-US" altLang="en-US" sz="2400" b="1" i="1">
                <a:latin typeface="Comic Sans MS" pitchFamily="66" charset="0"/>
              </a:rPr>
              <a:t>same as the plasma membrane</a:t>
            </a:r>
            <a:r>
              <a:rPr lang="en-US" altLang="en-US" sz="2400">
                <a:latin typeface="Comic Sans MS" pitchFamily="66" charset="0"/>
              </a:rPr>
              <a:t>.</a:t>
            </a:r>
          </a:p>
          <a:p>
            <a:pPr eaLnBrk="1" hangingPunct="1"/>
            <a:r>
              <a:rPr lang="en-US" altLang="en-US" sz="2400">
                <a:latin typeface="Comic Sans MS" pitchFamily="66" charset="0"/>
              </a:rPr>
              <a:t>The </a:t>
            </a:r>
            <a:r>
              <a:rPr lang="en-US" altLang="en-US" sz="2400" b="1" i="1">
                <a:solidFill>
                  <a:srgbClr val="FF0000"/>
                </a:solidFill>
                <a:latin typeface="Comic Sans MS" pitchFamily="66" charset="0"/>
              </a:rPr>
              <a:t>nuclear pores</a:t>
            </a:r>
            <a:r>
              <a:rPr lang="en-US" altLang="en-US" sz="2400">
                <a:latin typeface="Comic Sans MS" pitchFamily="66" charset="0"/>
              </a:rPr>
              <a:t> allow for the passage of macromolecules and ribosomal subunits in and out of the nucleus. </a:t>
            </a:r>
          </a:p>
        </p:txBody>
      </p:sp>
      <p:pic>
        <p:nvPicPr>
          <p:cNvPr id="16388" name="Picture 4" descr="0064b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990600"/>
            <a:ext cx="4343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1EE49636-56B9-4FA8-BCEB-0D58572A4532}"/>
              </a:ext>
            </a:extLst>
          </p:cNvPr>
          <p:cNvSpPr>
            <a:spLocks noGrp="1" noChangeArrowheads="1"/>
          </p:cNvSpPr>
          <p:nvPr>
            <p:ph type="title"/>
          </p:nvPr>
        </p:nvSpPr>
        <p:spPr>
          <a:xfrm>
            <a:off x="685800" y="88900"/>
            <a:ext cx="7772400" cy="1143000"/>
          </a:xfrm>
        </p:spPr>
        <p:txBody>
          <a:bodyPr/>
          <a:lstStyle/>
          <a:p>
            <a:pPr eaLnBrk="1" hangingPunct="1"/>
            <a:r>
              <a:rPr lang="en-US" altLang="en-US" sz="3600" b="1">
                <a:solidFill>
                  <a:srgbClr val="008000"/>
                </a:solidFill>
                <a:latin typeface="Comic Sans MS" panose="030F0702030302020204" pitchFamily="66" charset="0"/>
              </a:rPr>
              <a:t>Classification of monosaccharides</a:t>
            </a:r>
            <a:br>
              <a:rPr lang="en-US" altLang="en-US" sz="2000">
                <a:solidFill>
                  <a:srgbClr val="008000"/>
                </a:solidFill>
              </a:rPr>
            </a:br>
            <a:endParaRPr lang="en-US" altLang="en-US" sz="2000">
              <a:solidFill>
                <a:srgbClr val="008000"/>
              </a:solidFill>
            </a:endParaRPr>
          </a:p>
        </p:txBody>
      </p:sp>
      <p:sp>
        <p:nvSpPr>
          <p:cNvPr id="53251" name="Rectangle 3">
            <a:extLst>
              <a:ext uri="{FF2B5EF4-FFF2-40B4-BE49-F238E27FC236}">
                <a16:creationId xmlns:a16="http://schemas.microsoft.com/office/drawing/2014/main" id="{655D521D-C40C-47FB-8916-CDE418FC4EB8}"/>
              </a:ext>
            </a:extLst>
          </p:cNvPr>
          <p:cNvSpPr>
            <a:spLocks noGrp="1" noChangeArrowheads="1"/>
          </p:cNvSpPr>
          <p:nvPr>
            <p:ph type="body" sz="half" idx="1"/>
          </p:nvPr>
        </p:nvSpPr>
        <p:spPr>
          <a:xfrm>
            <a:off x="0" y="1003300"/>
            <a:ext cx="5816600" cy="5854700"/>
          </a:xfrm>
        </p:spPr>
        <p:txBody>
          <a:bodyPr/>
          <a:lstStyle/>
          <a:p>
            <a:pPr eaLnBrk="1" hangingPunct="1">
              <a:lnSpc>
                <a:spcPct val="80000"/>
              </a:lnSpc>
            </a:pPr>
            <a:r>
              <a:rPr lang="en-US" altLang="en-US" sz="1800">
                <a:latin typeface="Comic Sans MS" panose="030F0702030302020204" pitchFamily="66" charset="0"/>
              </a:rPr>
              <a:t>Monosaccharides are classified according to three different characteristics: </a:t>
            </a:r>
          </a:p>
          <a:p>
            <a:pPr lvl="1" eaLnBrk="1" hangingPunct="1">
              <a:lnSpc>
                <a:spcPct val="80000"/>
              </a:lnSpc>
            </a:pPr>
            <a:r>
              <a:rPr lang="en-US" altLang="en-US" sz="1800" i="1" u="sng">
                <a:latin typeface="Comic Sans MS" panose="030F0702030302020204" pitchFamily="66" charset="0"/>
              </a:rPr>
              <a:t>the placement of its carbonyl group,</a:t>
            </a:r>
          </a:p>
          <a:p>
            <a:pPr lvl="1" eaLnBrk="1" hangingPunct="1">
              <a:lnSpc>
                <a:spcPct val="80000"/>
              </a:lnSpc>
            </a:pPr>
            <a:r>
              <a:rPr lang="en-US" altLang="en-US" sz="1800" i="1" u="sng">
                <a:latin typeface="Comic Sans MS" panose="030F0702030302020204" pitchFamily="66" charset="0"/>
              </a:rPr>
              <a:t> the number of carbon atoms it contains</a:t>
            </a:r>
          </a:p>
          <a:p>
            <a:pPr lvl="1" eaLnBrk="1" hangingPunct="1">
              <a:lnSpc>
                <a:spcPct val="80000"/>
              </a:lnSpc>
            </a:pPr>
            <a:r>
              <a:rPr lang="en-US" altLang="en-US" sz="1800" i="1" u="sng">
                <a:latin typeface="Comic Sans MS" panose="030F0702030302020204" pitchFamily="66" charset="0"/>
              </a:rPr>
              <a:t>its chiral handedness. </a:t>
            </a:r>
          </a:p>
          <a:p>
            <a:pPr lvl="1" eaLnBrk="1" hangingPunct="1">
              <a:lnSpc>
                <a:spcPct val="80000"/>
              </a:lnSpc>
            </a:pPr>
            <a:endParaRPr lang="en-US" altLang="en-US" sz="1800" i="1" u="sng">
              <a:latin typeface="Comic Sans MS" panose="030F0702030302020204" pitchFamily="66" charset="0"/>
            </a:endParaRPr>
          </a:p>
          <a:p>
            <a:pPr eaLnBrk="1" hangingPunct="1">
              <a:lnSpc>
                <a:spcPct val="80000"/>
              </a:lnSpc>
            </a:pPr>
            <a:r>
              <a:rPr lang="en-US" altLang="en-US" sz="2000">
                <a:latin typeface="Comic Sans MS" panose="030F0702030302020204" pitchFamily="66" charset="0"/>
              </a:rPr>
              <a:t>If the carbonyl group is an aldehyde, the monosaccharide is an aldose</a:t>
            </a:r>
          </a:p>
          <a:p>
            <a:pPr eaLnBrk="1" hangingPunct="1">
              <a:lnSpc>
                <a:spcPct val="80000"/>
              </a:lnSpc>
            </a:pPr>
            <a:endParaRPr lang="en-US" altLang="en-US" sz="2000">
              <a:latin typeface="Comic Sans MS" panose="030F0702030302020204" pitchFamily="66" charset="0"/>
            </a:endParaRPr>
          </a:p>
          <a:p>
            <a:pPr eaLnBrk="1" hangingPunct="1">
              <a:lnSpc>
                <a:spcPct val="80000"/>
              </a:lnSpc>
            </a:pPr>
            <a:r>
              <a:rPr lang="en-US" altLang="en-US" sz="2000">
                <a:latin typeface="Comic Sans MS" panose="030F0702030302020204" pitchFamily="66" charset="0"/>
              </a:rPr>
              <a:t>if the carbonyl group is a ketone, the monosaccharide is a ketose. </a:t>
            </a:r>
          </a:p>
          <a:p>
            <a:pPr eaLnBrk="1" hangingPunct="1">
              <a:lnSpc>
                <a:spcPct val="80000"/>
              </a:lnSpc>
            </a:pPr>
            <a:endParaRPr lang="en-US" altLang="en-US" sz="2000">
              <a:latin typeface="Comic Sans MS" panose="030F0702030302020204" pitchFamily="66" charset="0"/>
            </a:endParaRPr>
          </a:p>
          <a:p>
            <a:pPr eaLnBrk="1" hangingPunct="1">
              <a:lnSpc>
                <a:spcPct val="80000"/>
              </a:lnSpc>
            </a:pPr>
            <a:r>
              <a:rPr lang="en-US" altLang="en-US" sz="2000">
                <a:latin typeface="Comic Sans MS" panose="030F0702030302020204" pitchFamily="66" charset="0"/>
              </a:rPr>
              <a:t>Monosaccharides with three carbon atoms are called trioses, those with four are called tetroses, five are called pentoses, six are hexoses, and so on. </a:t>
            </a:r>
          </a:p>
          <a:p>
            <a:pPr eaLnBrk="1" hangingPunct="1">
              <a:lnSpc>
                <a:spcPct val="80000"/>
              </a:lnSpc>
            </a:pPr>
            <a:endParaRPr lang="en-US" altLang="en-US" sz="2000">
              <a:latin typeface="Comic Sans MS" panose="030F0702030302020204" pitchFamily="66" charset="0"/>
            </a:endParaRPr>
          </a:p>
          <a:p>
            <a:pPr eaLnBrk="1" hangingPunct="1">
              <a:lnSpc>
                <a:spcPct val="80000"/>
              </a:lnSpc>
            </a:pPr>
            <a:r>
              <a:rPr lang="en-US" altLang="en-US" sz="2000">
                <a:latin typeface="Comic Sans MS" panose="030F0702030302020204" pitchFamily="66" charset="0"/>
              </a:rPr>
              <a:t>These two systems of classification are often combined. </a:t>
            </a:r>
          </a:p>
          <a:p>
            <a:pPr lvl="1" eaLnBrk="1" hangingPunct="1">
              <a:lnSpc>
                <a:spcPct val="80000"/>
              </a:lnSpc>
            </a:pPr>
            <a:r>
              <a:rPr lang="en-US" altLang="en-US" sz="2000" i="1">
                <a:latin typeface="Comic Sans MS" panose="030F0702030302020204" pitchFamily="66" charset="0"/>
              </a:rPr>
              <a:t>For example, glucose is an aldohexose (a six-carbon aldehyde)</a:t>
            </a:r>
          </a:p>
        </p:txBody>
      </p:sp>
      <p:pic>
        <p:nvPicPr>
          <p:cNvPr id="53252" name="Picture 8" descr="130px-D-glucose_color_coded">
            <a:extLst>
              <a:ext uri="{FF2B5EF4-FFF2-40B4-BE49-F238E27FC236}">
                <a16:creationId xmlns:a16="http://schemas.microsoft.com/office/drawing/2014/main" id="{8070DF32-6305-4C23-96B3-E5FC4EC9C5F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895975" y="938213"/>
            <a:ext cx="3254375" cy="5757862"/>
          </a:xfrm>
        </p:spPr>
      </p:pic>
    </p:spTree>
    <p:extLst>
      <p:ext uri="{BB962C8B-B14F-4D97-AF65-F5344CB8AC3E}">
        <p14:creationId xmlns:p14="http://schemas.microsoft.com/office/powerpoint/2010/main" val="463180166"/>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76200"/>
            <a:ext cx="8229600" cy="1143000"/>
          </a:xfrm>
        </p:spPr>
        <p:txBody>
          <a:bodyPr/>
          <a:lstStyle/>
          <a:p>
            <a:pPr eaLnBrk="1" hangingPunct="1"/>
            <a:r>
              <a:rPr lang="en-US" altLang="en-US" sz="4000" b="1">
                <a:solidFill>
                  <a:srgbClr val="008000"/>
                </a:solidFill>
                <a:latin typeface="Comic Sans MS" pitchFamily="66" charset="0"/>
              </a:rPr>
              <a:t>The Endoplasmic reticulum</a:t>
            </a:r>
          </a:p>
        </p:txBody>
      </p:sp>
      <p:sp>
        <p:nvSpPr>
          <p:cNvPr id="17411" name="Rectangle 3"/>
          <p:cNvSpPr>
            <a:spLocks noGrp="1" noChangeArrowheads="1"/>
          </p:cNvSpPr>
          <p:nvPr>
            <p:ph type="body" idx="1"/>
          </p:nvPr>
        </p:nvSpPr>
        <p:spPr>
          <a:xfrm>
            <a:off x="0" y="1143000"/>
            <a:ext cx="5105400" cy="5715000"/>
          </a:xfrm>
        </p:spPr>
        <p:txBody>
          <a:bodyPr/>
          <a:lstStyle/>
          <a:p>
            <a:pPr eaLnBrk="1" hangingPunct="1">
              <a:lnSpc>
                <a:spcPct val="80000"/>
              </a:lnSpc>
            </a:pPr>
            <a:r>
              <a:rPr lang="en-US" altLang="en-US" sz="2400">
                <a:latin typeface="Comic Sans MS" pitchFamily="66" charset="0"/>
              </a:rPr>
              <a:t>Connected to the nuclear envelope</a:t>
            </a:r>
          </a:p>
          <a:p>
            <a:pPr eaLnBrk="1" hangingPunct="1">
              <a:lnSpc>
                <a:spcPct val="80000"/>
              </a:lnSpc>
            </a:pPr>
            <a:r>
              <a:rPr lang="en-US" altLang="en-US" sz="2400">
                <a:latin typeface="Comic Sans MS" pitchFamily="66" charset="0"/>
              </a:rPr>
              <a:t>3D-network of continuous tubules that course through the cytoplasm.</a:t>
            </a:r>
          </a:p>
          <a:p>
            <a:pPr eaLnBrk="1" hangingPunct="1">
              <a:lnSpc>
                <a:spcPct val="80000"/>
              </a:lnSpc>
            </a:pPr>
            <a:endParaRPr lang="en-US" altLang="en-US" sz="2400">
              <a:latin typeface="Comic Sans MS" pitchFamily="66" charset="0"/>
            </a:endParaRPr>
          </a:p>
          <a:p>
            <a:pPr eaLnBrk="1" hangingPunct="1">
              <a:lnSpc>
                <a:spcPct val="80000"/>
              </a:lnSpc>
            </a:pPr>
            <a:r>
              <a:rPr lang="en-US" altLang="en-US" sz="2400" b="1" i="1">
                <a:solidFill>
                  <a:srgbClr val="FF0000"/>
                </a:solidFill>
                <a:latin typeface="Comic Sans MS" pitchFamily="66" charset="0"/>
              </a:rPr>
              <a:t>Rough ER</a:t>
            </a:r>
            <a:r>
              <a:rPr lang="en-US" altLang="en-US" sz="2400">
                <a:latin typeface="Comic Sans MS" pitchFamily="66" charset="0"/>
              </a:rPr>
              <a:t>: Synthesize, process, and sort proteins targeted to membranes, vacuoles, or the secretory pathway.</a:t>
            </a:r>
          </a:p>
          <a:p>
            <a:pPr eaLnBrk="1" hangingPunct="1">
              <a:lnSpc>
                <a:spcPct val="80000"/>
              </a:lnSpc>
            </a:pPr>
            <a:r>
              <a:rPr lang="en-US" altLang="en-US" sz="2400" b="1" i="1">
                <a:solidFill>
                  <a:srgbClr val="FF0000"/>
                </a:solidFill>
                <a:latin typeface="Comic Sans MS" pitchFamily="66" charset="0"/>
              </a:rPr>
              <a:t>Smooth ER:</a:t>
            </a:r>
            <a:r>
              <a:rPr lang="en-US" altLang="en-US" sz="2400">
                <a:latin typeface="Comic Sans MS" pitchFamily="66" charset="0"/>
              </a:rPr>
              <a:t>  Synthesize lipids and oils.  </a:t>
            </a:r>
          </a:p>
          <a:p>
            <a:pPr eaLnBrk="1" hangingPunct="1">
              <a:lnSpc>
                <a:spcPct val="80000"/>
              </a:lnSpc>
            </a:pPr>
            <a:r>
              <a:rPr lang="en-US" altLang="en-US" sz="2400">
                <a:latin typeface="Comic Sans MS" pitchFamily="66" charset="0"/>
              </a:rPr>
              <a:t>Also:</a:t>
            </a:r>
          </a:p>
          <a:p>
            <a:pPr lvl="1" eaLnBrk="1" hangingPunct="1">
              <a:lnSpc>
                <a:spcPct val="80000"/>
              </a:lnSpc>
            </a:pPr>
            <a:r>
              <a:rPr lang="en-US" altLang="en-US" sz="2000">
                <a:latin typeface="Comic Sans MS" pitchFamily="66" charset="0"/>
              </a:rPr>
              <a:t>Acts as an anchor points for actin filaments </a:t>
            </a:r>
          </a:p>
          <a:p>
            <a:pPr lvl="1" eaLnBrk="1" hangingPunct="1">
              <a:lnSpc>
                <a:spcPct val="80000"/>
              </a:lnSpc>
            </a:pPr>
            <a:r>
              <a:rPr lang="en-US" altLang="en-US" sz="2000">
                <a:latin typeface="Comic Sans MS" pitchFamily="66" charset="0"/>
              </a:rPr>
              <a:t>Controls cytosolic concentrations of calcium ions</a:t>
            </a:r>
          </a:p>
        </p:txBody>
      </p:sp>
      <p:pic>
        <p:nvPicPr>
          <p:cNvPr id="17412" name="Picture 4" descr="03_0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914400"/>
            <a:ext cx="3810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152400"/>
            <a:ext cx="8229600" cy="1143000"/>
          </a:xfrm>
        </p:spPr>
        <p:txBody>
          <a:bodyPr/>
          <a:lstStyle/>
          <a:p>
            <a:pPr eaLnBrk="1" hangingPunct="1"/>
            <a:r>
              <a:rPr lang="en-US" altLang="en-US" sz="4000" b="1">
                <a:solidFill>
                  <a:srgbClr val="008000"/>
                </a:solidFill>
                <a:latin typeface="Comic Sans MS" pitchFamily="66" charset="0"/>
              </a:rPr>
              <a:t>The Endoplasmic reticulum</a:t>
            </a:r>
          </a:p>
        </p:txBody>
      </p:sp>
      <p:sp>
        <p:nvSpPr>
          <p:cNvPr id="18435" name="Rectangle 3"/>
          <p:cNvSpPr>
            <a:spLocks noGrp="1" noChangeArrowheads="1"/>
          </p:cNvSpPr>
          <p:nvPr>
            <p:ph type="body" idx="1"/>
          </p:nvPr>
        </p:nvSpPr>
        <p:spPr>
          <a:xfrm>
            <a:off x="0" y="1143000"/>
            <a:ext cx="4876800" cy="5715000"/>
          </a:xfrm>
        </p:spPr>
        <p:txBody>
          <a:bodyPr/>
          <a:lstStyle/>
          <a:p>
            <a:pPr eaLnBrk="1" hangingPunct="1">
              <a:lnSpc>
                <a:spcPct val="90000"/>
              </a:lnSpc>
            </a:pPr>
            <a:r>
              <a:rPr lang="en-US" altLang="en-US" sz="2400">
                <a:latin typeface="Comic Sans MS" pitchFamily="66" charset="0"/>
              </a:rPr>
              <a:t>Proteins are made in the Rough ER lumen by an attached ribosome.</a:t>
            </a:r>
          </a:p>
          <a:p>
            <a:pPr eaLnBrk="1" hangingPunct="1">
              <a:lnSpc>
                <a:spcPct val="90000"/>
              </a:lnSpc>
            </a:pPr>
            <a:r>
              <a:rPr lang="en-US" altLang="en-US" sz="2400">
                <a:latin typeface="Comic Sans MS" pitchFamily="66" charset="0"/>
              </a:rPr>
              <a:t>Protein detaches from the ribosome</a:t>
            </a:r>
          </a:p>
          <a:p>
            <a:pPr eaLnBrk="1" hangingPunct="1">
              <a:lnSpc>
                <a:spcPct val="90000"/>
              </a:lnSpc>
            </a:pPr>
            <a:r>
              <a:rPr lang="en-US" altLang="en-US" sz="2400">
                <a:latin typeface="Comic Sans MS" pitchFamily="66" charset="0"/>
              </a:rPr>
              <a:t>The ER folds in on itself to form a </a:t>
            </a:r>
            <a:r>
              <a:rPr lang="en-US" altLang="en-US" sz="2400" b="1" i="1">
                <a:solidFill>
                  <a:srgbClr val="FF0000"/>
                </a:solidFill>
                <a:latin typeface="Comic Sans MS" pitchFamily="66" charset="0"/>
              </a:rPr>
              <a:t>transport vesicle</a:t>
            </a:r>
          </a:p>
          <a:p>
            <a:pPr eaLnBrk="1" hangingPunct="1">
              <a:lnSpc>
                <a:spcPct val="90000"/>
              </a:lnSpc>
            </a:pPr>
            <a:r>
              <a:rPr lang="en-US" altLang="en-US" sz="2400">
                <a:latin typeface="Comic Sans MS" pitchFamily="66" charset="0"/>
              </a:rPr>
              <a:t>This transport vesicle “buds off” and moves to the cytoplasm</a:t>
            </a:r>
          </a:p>
          <a:p>
            <a:pPr eaLnBrk="1" hangingPunct="1">
              <a:lnSpc>
                <a:spcPct val="90000"/>
              </a:lnSpc>
            </a:pPr>
            <a:r>
              <a:rPr lang="en-US" altLang="en-US" sz="2400">
                <a:latin typeface="Comic Sans MS" pitchFamily="66" charset="0"/>
              </a:rPr>
              <a:t>Either:</a:t>
            </a:r>
          </a:p>
          <a:p>
            <a:pPr lvl="1" eaLnBrk="1" hangingPunct="1">
              <a:lnSpc>
                <a:spcPct val="90000"/>
              </a:lnSpc>
            </a:pPr>
            <a:r>
              <a:rPr lang="en-US" altLang="en-US" sz="2400">
                <a:latin typeface="Comic Sans MS" pitchFamily="66" charset="0"/>
              </a:rPr>
              <a:t>Fuses with plasma membrane</a:t>
            </a:r>
          </a:p>
          <a:p>
            <a:pPr lvl="1" eaLnBrk="1" hangingPunct="1">
              <a:lnSpc>
                <a:spcPct val="90000"/>
              </a:lnSpc>
            </a:pPr>
            <a:r>
              <a:rPr lang="en-US" altLang="en-US" sz="2400">
                <a:latin typeface="Comic Sans MS" pitchFamily="66" charset="0"/>
              </a:rPr>
              <a:t>Fuses with </a:t>
            </a:r>
            <a:r>
              <a:rPr lang="en-US" altLang="en-US" sz="2400" b="1" i="1">
                <a:solidFill>
                  <a:srgbClr val="008000"/>
                </a:solidFill>
                <a:latin typeface="Comic Sans MS" pitchFamily="66" charset="0"/>
              </a:rPr>
              <a:t>Golgi Apparatus</a:t>
            </a:r>
          </a:p>
        </p:txBody>
      </p:sp>
      <p:pic>
        <p:nvPicPr>
          <p:cNvPr id="18436" name="Picture 4" descr="0065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143000"/>
            <a:ext cx="4114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76200"/>
            <a:ext cx="8229600" cy="1143000"/>
          </a:xfrm>
        </p:spPr>
        <p:txBody>
          <a:bodyPr/>
          <a:lstStyle/>
          <a:p>
            <a:pPr eaLnBrk="1" hangingPunct="1"/>
            <a:r>
              <a:rPr lang="en-US" altLang="en-US" b="1">
                <a:solidFill>
                  <a:srgbClr val="008000"/>
                </a:solidFill>
                <a:latin typeface="Comic Sans MS" pitchFamily="66" charset="0"/>
              </a:rPr>
              <a:t>The Golgi Network</a:t>
            </a:r>
          </a:p>
        </p:txBody>
      </p:sp>
      <p:sp>
        <p:nvSpPr>
          <p:cNvPr id="19459" name="Rectangle 3"/>
          <p:cNvSpPr>
            <a:spLocks noGrp="1" noChangeArrowheads="1"/>
          </p:cNvSpPr>
          <p:nvPr>
            <p:ph type="body" idx="1"/>
          </p:nvPr>
        </p:nvSpPr>
        <p:spPr>
          <a:xfrm>
            <a:off x="0" y="1143000"/>
            <a:ext cx="4648200" cy="5562600"/>
          </a:xfrm>
        </p:spPr>
        <p:txBody>
          <a:bodyPr/>
          <a:lstStyle/>
          <a:p>
            <a:pPr eaLnBrk="1" hangingPunct="1">
              <a:lnSpc>
                <a:spcPct val="90000"/>
              </a:lnSpc>
            </a:pPr>
            <a:r>
              <a:rPr lang="en-US" altLang="en-US" sz="2400">
                <a:latin typeface="Comic Sans MS" pitchFamily="66" charset="0"/>
              </a:rPr>
              <a:t>Proteins or lipids made in the ER contained in transport vesicles fuse with the Golgi.</a:t>
            </a:r>
          </a:p>
          <a:p>
            <a:pPr eaLnBrk="1" hangingPunct="1">
              <a:lnSpc>
                <a:spcPct val="90000"/>
              </a:lnSpc>
            </a:pPr>
            <a:endParaRPr lang="en-US" altLang="en-US" sz="2400">
              <a:latin typeface="Comic Sans MS" pitchFamily="66" charset="0"/>
            </a:endParaRPr>
          </a:p>
          <a:p>
            <a:pPr eaLnBrk="1" hangingPunct="1">
              <a:lnSpc>
                <a:spcPct val="90000"/>
              </a:lnSpc>
            </a:pPr>
            <a:r>
              <a:rPr lang="en-US" altLang="en-US" sz="2400">
                <a:latin typeface="Comic Sans MS" pitchFamily="66" charset="0"/>
              </a:rPr>
              <a:t>The Golgi modifies proteins and lipids from the ER, sorts them and packages them into </a:t>
            </a:r>
            <a:r>
              <a:rPr lang="en-US" altLang="en-US" sz="2400" b="1" i="1">
                <a:solidFill>
                  <a:srgbClr val="FF0000"/>
                </a:solidFill>
                <a:latin typeface="Comic Sans MS" pitchFamily="66" charset="0"/>
              </a:rPr>
              <a:t>transport vesicles</a:t>
            </a:r>
            <a:r>
              <a:rPr lang="en-US" altLang="en-US" sz="2400">
                <a:latin typeface="Comic Sans MS" pitchFamily="66" charset="0"/>
              </a:rPr>
              <a:t>.</a:t>
            </a:r>
          </a:p>
          <a:p>
            <a:pPr eaLnBrk="1" hangingPunct="1">
              <a:lnSpc>
                <a:spcPct val="90000"/>
              </a:lnSpc>
            </a:pPr>
            <a:r>
              <a:rPr lang="en-US" altLang="en-US" sz="2400">
                <a:latin typeface="Comic Sans MS" pitchFamily="66" charset="0"/>
              </a:rPr>
              <a:t>This transport vesicle “buds off” and moves to the cytoplasm.</a:t>
            </a:r>
          </a:p>
          <a:p>
            <a:pPr eaLnBrk="1" hangingPunct="1">
              <a:lnSpc>
                <a:spcPct val="90000"/>
              </a:lnSpc>
            </a:pPr>
            <a:r>
              <a:rPr lang="en-US" altLang="en-US" sz="2400">
                <a:latin typeface="Comic Sans MS" pitchFamily="66" charset="0"/>
              </a:rPr>
              <a:t>Fuse with plasma membrane.</a:t>
            </a:r>
          </a:p>
          <a:p>
            <a:pPr eaLnBrk="1" hangingPunct="1">
              <a:lnSpc>
                <a:spcPct val="90000"/>
              </a:lnSpc>
            </a:pPr>
            <a:r>
              <a:rPr lang="en-US" altLang="en-US" sz="2400">
                <a:latin typeface="Comic Sans MS" pitchFamily="66" charset="0"/>
              </a:rPr>
              <a:t> </a:t>
            </a:r>
          </a:p>
          <a:p>
            <a:pPr eaLnBrk="1" hangingPunct="1">
              <a:lnSpc>
                <a:spcPct val="90000"/>
              </a:lnSpc>
            </a:pPr>
            <a:endParaRPr lang="en-US" altLang="en-US" sz="2400">
              <a:latin typeface="Comic Sans MS" pitchFamily="66" charset="0"/>
            </a:endParaRPr>
          </a:p>
        </p:txBody>
      </p:sp>
      <p:pic>
        <p:nvPicPr>
          <p:cNvPr id="19460" name="Picture 4" descr="06_16EndomembraneSystem_2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143000"/>
            <a:ext cx="4495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04800" y="0"/>
            <a:ext cx="8382000" cy="1219200"/>
          </a:xfrm>
        </p:spPr>
        <p:txBody>
          <a:bodyPr/>
          <a:lstStyle/>
          <a:p>
            <a:pPr eaLnBrk="1" hangingPunct="1"/>
            <a:r>
              <a:rPr lang="en-US" altLang="en-US" b="1">
                <a:solidFill>
                  <a:srgbClr val="008000"/>
                </a:solidFill>
                <a:latin typeface="Comic Sans MS" pitchFamily="66" charset="0"/>
              </a:rPr>
              <a:t>The Golgi Network</a:t>
            </a:r>
          </a:p>
        </p:txBody>
      </p:sp>
      <p:pic>
        <p:nvPicPr>
          <p:cNvPr id="20483" name="Picture 6" descr="Golgi-a"/>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1025" y="914400"/>
            <a:ext cx="47529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7" descr="Golgi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43878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a:xfrm>
            <a:off x="457200" y="0"/>
            <a:ext cx="8229600" cy="868363"/>
          </a:xfrm>
        </p:spPr>
        <p:txBody>
          <a:bodyPr/>
          <a:lstStyle/>
          <a:p>
            <a:pPr eaLnBrk="1" hangingPunct="1"/>
            <a:r>
              <a:rPr lang="en-US" altLang="en-US" b="1" dirty="0">
                <a:solidFill>
                  <a:srgbClr val="008000"/>
                </a:solidFill>
              </a:rPr>
              <a:t>Golgi Trafficking</a:t>
            </a:r>
          </a:p>
        </p:txBody>
      </p:sp>
      <p:pic>
        <p:nvPicPr>
          <p:cNvPr id="44035" name="Picture 6" descr="The image “http://www.aspb.org/publications/biotext/imagelibrary/imagelibrary/chapter1/Figure1.28.jpg” cannot be displayed, because it contains erro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838" y="1447800"/>
            <a:ext cx="800576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28800" y="1143000"/>
            <a:ext cx="5200463" cy="369332"/>
          </a:xfrm>
          <a:prstGeom prst="rect">
            <a:avLst/>
          </a:prstGeom>
          <a:noFill/>
        </p:spPr>
        <p:txBody>
          <a:bodyPr wrap="none" rtlCol="0">
            <a:spAutoFit/>
          </a:bodyPr>
          <a:lstStyle/>
          <a:p>
            <a:r>
              <a:rPr lang="en-US" dirty="0"/>
              <a:t>Xyloglucan			        </a:t>
            </a:r>
            <a:r>
              <a:rPr lang="en-US" dirty="0" err="1"/>
              <a:t>Pectins</a:t>
            </a:r>
            <a:endParaRPr lang="en-US" dirty="0"/>
          </a:p>
        </p:txBody>
      </p:sp>
    </p:spTree>
    <p:extLst>
      <p:ext uri="{BB962C8B-B14F-4D97-AF65-F5344CB8AC3E}">
        <p14:creationId xmlns:p14="http://schemas.microsoft.com/office/powerpoint/2010/main" val="14797311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b="1">
                <a:solidFill>
                  <a:srgbClr val="008000"/>
                </a:solidFill>
                <a:latin typeface="Comic Sans MS" pitchFamily="66" charset="0"/>
              </a:rPr>
              <a:t>The Mitochondria</a:t>
            </a:r>
            <a:r>
              <a:rPr lang="en-US" altLang="en-US">
                <a:solidFill>
                  <a:srgbClr val="008000"/>
                </a:solidFill>
                <a:latin typeface="Showcard Gothic" pitchFamily="82" charset="0"/>
              </a:rPr>
              <a:t> </a:t>
            </a:r>
          </a:p>
        </p:txBody>
      </p:sp>
      <p:pic>
        <p:nvPicPr>
          <p:cNvPr id="21507" name="Picture 4" descr="06_17Mitochondrion_C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304925"/>
            <a:ext cx="43434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6"/>
          <p:cNvSpPr>
            <a:spLocks noGrp="1" noChangeArrowheads="1"/>
          </p:cNvSpPr>
          <p:nvPr>
            <p:ph type="body" idx="1"/>
          </p:nvPr>
        </p:nvSpPr>
        <p:spPr>
          <a:xfrm>
            <a:off x="0" y="1371600"/>
            <a:ext cx="4572000" cy="5486400"/>
          </a:xfrm>
          <a:noFill/>
        </p:spPr>
        <p:txBody>
          <a:bodyPr/>
          <a:lstStyle/>
          <a:p>
            <a:pPr eaLnBrk="1" hangingPunct="1">
              <a:lnSpc>
                <a:spcPct val="90000"/>
              </a:lnSpc>
            </a:pPr>
            <a:r>
              <a:rPr lang="en-US" altLang="en-US" sz="2400">
                <a:latin typeface="Comic Sans MS" pitchFamily="66" charset="0"/>
              </a:rPr>
              <a:t>Contain their own DNA and protein-synthesizing machinery</a:t>
            </a:r>
          </a:p>
          <a:p>
            <a:pPr lvl="1" eaLnBrk="1" hangingPunct="1">
              <a:lnSpc>
                <a:spcPct val="90000"/>
              </a:lnSpc>
            </a:pPr>
            <a:r>
              <a:rPr lang="en-US" altLang="en-US" sz="2400">
                <a:latin typeface="Comic Sans MS" pitchFamily="66" charset="0"/>
              </a:rPr>
              <a:t>Ribosomes, transfer RNAs, nucleotides.</a:t>
            </a:r>
          </a:p>
          <a:p>
            <a:pPr lvl="1" eaLnBrk="1" hangingPunct="1">
              <a:lnSpc>
                <a:spcPct val="90000"/>
              </a:lnSpc>
            </a:pPr>
            <a:r>
              <a:rPr lang="en-US" altLang="en-US" sz="2400">
                <a:latin typeface="Comic Sans MS" pitchFamily="66" charset="0"/>
              </a:rPr>
              <a:t>Thought to have evolved from </a:t>
            </a:r>
            <a:r>
              <a:rPr lang="en-US" altLang="en-US" sz="2400" b="1" i="1">
                <a:solidFill>
                  <a:srgbClr val="FF0000"/>
                </a:solidFill>
                <a:latin typeface="Comic Sans MS" pitchFamily="66" charset="0"/>
              </a:rPr>
              <a:t>endosymbiotic bacteria</a:t>
            </a:r>
            <a:r>
              <a:rPr lang="en-US" altLang="en-US" sz="2400">
                <a:latin typeface="Comic Sans MS" pitchFamily="66" charset="0"/>
              </a:rPr>
              <a:t>.</a:t>
            </a:r>
          </a:p>
          <a:p>
            <a:pPr lvl="1" eaLnBrk="1" hangingPunct="1">
              <a:lnSpc>
                <a:spcPct val="90000"/>
              </a:lnSpc>
            </a:pPr>
            <a:r>
              <a:rPr lang="en-US" altLang="en-US" sz="2400">
                <a:latin typeface="Comic Sans MS" pitchFamily="66" charset="0"/>
              </a:rPr>
              <a:t>Divide by fusion</a:t>
            </a:r>
          </a:p>
          <a:p>
            <a:pPr lvl="1" eaLnBrk="1" hangingPunct="1">
              <a:lnSpc>
                <a:spcPct val="90000"/>
              </a:lnSpc>
            </a:pPr>
            <a:r>
              <a:rPr lang="en-US" altLang="en-US" sz="2400">
                <a:latin typeface="Comic Sans MS" pitchFamily="66" charset="0"/>
              </a:rPr>
              <a:t>The DNA is in the form of circular chromosomes, like bacteria</a:t>
            </a:r>
          </a:p>
          <a:p>
            <a:pPr lvl="1" eaLnBrk="1" hangingPunct="1">
              <a:lnSpc>
                <a:spcPct val="90000"/>
              </a:lnSpc>
            </a:pPr>
            <a:r>
              <a:rPr lang="en-US" altLang="en-US" sz="2400">
                <a:latin typeface="Comic Sans MS" pitchFamily="66" charset="0"/>
              </a:rPr>
              <a:t>DNA replication is independent from DNA replication in the nucleus</a:t>
            </a:r>
          </a:p>
          <a:p>
            <a:pPr lvl="1" eaLnBrk="1" hangingPunct="1">
              <a:lnSpc>
                <a:spcPct val="90000"/>
              </a:lnSpc>
            </a:pPr>
            <a:endParaRPr lang="en-US" altLang="en-US" sz="2400">
              <a:latin typeface="Times New Roman"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0"/>
            <a:ext cx="8229600" cy="1219200"/>
          </a:xfrm>
        </p:spPr>
        <p:txBody>
          <a:bodyPr/>
          <a:lstStyle/>
          <a:p>
            <a:pPr eaLnBrk="1" hangingPunct="1"/>
            <a:r>
              <a:rPr lang="en-US" altLang="en-US" b="1">
                <a:solidFill>
                  <a:srgbClr val="008000"/>
                </a:solidFill>
                <a:latin typeface="Comic Sans MS" pitchFamily="66" charset="0"/>
              </a:rPr>
              <a:t>The Mitochondria</a:t>
            </a:r>
          </a:p>
        </p:txBody>
      </p:sp>
      <p:sp>
        <p:nvSpPr>
          <p:cNvPr id="22531" name="Rectangle 3"/>
          <p:cNvSpPr>
            <a:spLocks noGrp="1" noChangeArrowheads="1"/>
          </p:cNvSpPr>
          <p:nvPr>
            <p:ph type="body" idx="1"/>
          </p:nvPr>
        </p:nvSpPr>
        <p:spPr>
          <a:xfrm>
            <a:off x="0" y="914400"/>
            <a:ext cx="4572000" cy="5791200"/>
          </a:xfrm>
        </p:spPr>
        <p:txBody>
          <a:bodyPr/>
          <a:lstStyle/>
          <a:p>
            <a:pPr lvl="1" eaLnBrk="1" hangingPunct="1">
              <a:lnSpc>
                <a:spcPct val="90000"/>
              </a:lnSpc>
              <a:buFontTx/>
              <a:buNone/>
            </a:pPr>
            <a:r>
              <a:rPr lang="en-US" altLang="en-US" sz="2000" b="1" u="sng">
                <a:solidFill>
                  <a:srgbClr val="003399"/>
                </a:solidFill>
                <a:latin typeface="Comic Sans MS" pitchFamily="66" charset="0"/>
              </a:rPr>
              <a:t>Site of Cellular Respiration</a:t>
            </a:r>
          </a:p>
          <a:p>
            <a:pPr eaLnBrk="1" hangingPunct="1">
              <a:lnSpc>
                <a:spcPct val="90000"/>
              </a:lnSpc>
            </a:pPr>
            <a:r>
              <a:rPr lang="en-US" altLang="en-US" sz="2000">
                <a:latin typeface="Comic Sans MS" pitchFamily="66" charset="0"/>
              </a:rPr>
              <a:t>This process requires oxygen.</a:t>
            </a:r>
          </a:p>
          <a:p>
            <a:pPr eaLnBrk="1" hangingPunct="1">
              <a:lnSpc>
                <a:spcPct val="90000"/>
              </a:lnSpc>
            </a:pPr>
            <a:r>
              <a:rPr lang="en-US" altLang="en-US" sz="2000">
                <a:latin typeface="Comic Sans MS" pitchFamily="66" charset="0"/>
              </a:rPr>
              <a:t>Composed of three stages:</a:t>
            </a:r>
          </a:p>
          <a:p>
            <a:pPr eaLnBrk="1" hangingPunct="1">
              <a:lnSpc>
                <a:spcPct val="90000"/>
              </a:lnSpc>
            </a:pPr>
            <a:endParaRPr lang="en-US" altLang="en-US" sz="2000">
              <a:latin typeface="Comic Sans MS" pitchFamily="66" charset="0"/>
            </a:endParaRPr>
          </a:p>
          <a:p>
            <a:pPr lvl="1" eaLnBrk="1" hangingPunct="1">
              <a:lnSpc>
                <a:spcPct val="90000"/>
              </a:lnSpc>
            </a:pPr>
            <a:r>
              <a:rPr lang="en-US" altLang="en-US" sz="2000" b="1" i="1">
                <a:solidFill>
                  <a:srgbClr val="FF0000"/>
                </a:solidFill>
                <a:latin typeface="Comic Sans MS" pitchFamily="66" charset="0"/>
              </a:rPr>
              <a:t>Glycolysis</a:t>
            </a:r>
            <a:r>
              <a:rPr lang="en-US" altLang="en-US" sz="2000">
                <a:latin typeface="Comic Sans MS" pitchFamily="66" charset="0"/>
              </a:rPr>
              <a:t>--glucose splitting, occurs in the cell.  Glucose is converted to Pyruvate.</a:t>
            </a:r>
          </a:p>
          <a:p>
            <a:pPr lvl="1" eaLnBrk="1" hangingPunct="1">
              <a:lnSpc>
                <a:spcPct val="90000"/>
              </a:lnSpc>
            </a:pPr>
            <a:endParaRPr lang="en-US" altLang="en-US" sz="2000">
              <a:latin typeface="Comic Sans MS" pitchFamily="66" charset="0"/>
            </a:endParaRPr>
          </a:p>
          <a:p>
            <a:pPr lvl="1" eaLnBrk="1" hangingPunct="1">
              <a:lnSpc>
                <a:spcPct val="90000"/>
              </a:lnSpc>
            </a:pPr>
            <a:r>
              <a:rPr lang="en-US" altLang="en-US" sz="2000" b="1" i="1">
                <a:solidFill>
                  <a:srgbClr val="FF0000"/>
                </a:solidFill>
                <a:latin typeface="Comic Sans MS" pitchFamily="66" charset="0"/>
              </a:rPr>
              <a:t>Krebs cycle-</a:t>
            </a:r>
            <a:r>
              <a:rPr lang="en-US" altLang="en-US" sz="2000">
                <a:latin typeface="Comic Sans MS" pitchFamily="66" charset="0"/>
              </a:rPr>
              <a:t>-Electrons are removed--carriers are charged and CO</a:t>
            </a:r>
            <a:r>
              <a:rPr lang="en-US" altLang="en-US" sz="1800">
                <a:latin typeface="Comic Sans MS" pitchFamily="66" charset="0"/>
              </a:rPr>
              <a:t>2</a:t>
            </a:r>
            <a:r>
              <a:rPr lang="en-US" altLang="en-US" sz="2000">
                <a:latin typeface="Comic Sans MS" pitchFamily="66" charset="0"/>
              </a:rPr>
              <a:t> is produced. This occurs  in the mitochondrion.</a:t>
            </a:r>
          </a:p>
          <a:p>
            <a:pPr lvl="1" eaLnBrk="1" hangingPunct="1">
              <a:lnSpc>
                <a:spcPct val="90000"/>
              </a:lnSpc>
            </a:pPr>
            <a:endParaRPr lang="en-US" altLang="en-US" sz="2000">
              <a:latin typeface="Comic Sans MS" pitchFamily="66" charset="0"/>
            </a:endParaRPr>
          </a:p>
          <a:p>
            <a:pPr lvl="1" eaLnBrk="1" hangingPunct="1">
              <a:lnSpc>
                <a:spcPct val="90000"/>
              </a:lnSpc>
            </a:pPr>
            <a:r>
              <a:rPr lang="en-US" altLang="en-US" sz="2000" b="1" i="1">
                <a:solidFill>
                  <a:srgbClr val="FF0000"/>
                </a:solidFill>
                <a:latin typeface="Comic Sans MS" pitchFamily="66" charset="0"/>
              </a:rPr>
              <a:t>Electron transport-</a:t>
            </a:r>
            <a:r>
              <a:rPr lang="en-US" altLang="en-US" sz="2000">
                <a:latin typeface="Comic Sans MS" pitchFamily="66" charset="0"/>
              </a:rPr>
              <a:t>-electrons are transferred to oxygen.  This produces H2O and ATP. Occurs in the mito.</a:t>
            </a:r>
          </a:p>
        </p:txBody>
      </p:sp>
      <p:pic>
        <p:nvPicPr>
          <p:cNvPr id="22532" name="Picture 4" descr="pp0115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7388" y="990600"/>
            <a:ext cx="4646612"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b="1">
                <a:solidFill>
                  <a:srgbClr val="008000"/>
                </a:solidFill>
                <a:latin typeface="Comic Sans MS" pitchFamily="66" charset="0"/>
              </a:rPr>
              <a:t>The Chloroplast</a:t>
            </a:r>
          </a:p>
        </p:txBody>
      </p:sp>
      <p:pic>
        <p:nvPicPr>
          <p:cNvPr id="23555" name="Picture 5" descr="06_18Chloroplast_C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143000"/>
            <a:ext cx="41910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6"/>
          <p:cNvSpPr>
            <a:spLocks noGrp="1" noChangeArrowheads="1"/>
          </p:cNvSpPr>
          <p:nvPr>
            <p:ph type="body" idx="1"/>
          </p:nvPr>
        </p:nvSpPr>
        <p:spPr>
          <a:xfrm>
            <a:off x="0" y="1295400"/>
            <a:ext cx="4572000" cy="5257800"/>
          </a:xfrm>
          <a:noFill/>
        </p:spPr>
        <p:txBody>
          <a:bodyPr/>
          <a:lstStyle/>
          <a:p>
            <a:pPr eaLnBrk="1" hangingPunct="1">
              <a:lnSpc>
                <a:spcPct val="80000"/>
              </a:lnSpc>
            </a:pPr>
            <a:r>
              <a:rPr lang="en-US" altLang="en-US" sz="2400">
                <a:latin typeface="Comic Sans MS" pitchFamily="66" charset="0"/>
              </a:rPr>
              <a:t>Contain their own DNA and protein-synthesizing machinery</a:t>
            </a:r>
          </a:p>
          <a:p>
            <a:pPr lvl="1" eaLnBrk="1" hangingPunct="1">
              <a:lnSpc>
                <a:spcPct val="80000"/>
              </a:lnSpc>
            </a:pPr>
            <a:r>
              <a:rPr lang="en-US" altLang="en-US" sz="2400">
                <a:latin typeface="Comic Sans MS" pitchFamily="66" charset="0"/>
              </a:rPr>
              <a:t>Ribosomes, transfer RNAs, nucleotides.</a:t>
            </a:r>
          </a:p>
          <a:p>
            <a:pPr lvl="1" eaLnBrk="1" hangingPunct="1">
              <a:lnSpc>
                <a:spcPct val="80000"/>
              </a:lnSpc>
            </a:pPr>
            <a:r>
              <a:rPr lang="en-US" altLang="en-US" sz="2400">
                <a:latin typeface="Comic Sans MS" pitchFamily="66" charset="0"/>
              </a:rPr>
              <a:t>Thought to have evolved from </a:t>
            </a:r>
            <a:r>
              <a:rPr lang="en-US" altLang="en-US" sz="2400" b="1" i="1">
                <a:solidFill>
                  <a:srgbClr val="FF0000"/>
                </a:solidFill>
                <a:latin typeface="Comic Sans MS" pitchFamily="66" charset="0"/>
              </a:rPr>
              <a:t>endosymbiotic bacteria</a:t>
            </a:r>
            <a:r>
              <a:rPr lang="en-US" altLang="en-US" sz="2400">
                <a:latin typeface="Comic Sans MS" pitchFamily="66" charset="0"/>
              </a:rPr>
              <a:t>.</a:t>
            </a:r>
          </a:p>
          <a:p>
            <a:pPr lvl="1" eaLnBrk="1" hangingPunct="1">
              <a:lnSpc>
                <a:spcPct val="80000"/>
              </a:lnSpc>
            </a:pPr>
            <a:r>
              <a:rPr lang="en-US" altLang="en-US" sz="2400">
                <a:latin typeface="Comic Sans MS" pitchFamily="66" charset="0"/>
              </a:rPr>
              <a:t>Divide by fusion</a:t>
            </a:r>
          </a:p>
          <a:p>
            <a:pPr lvl="1" eaLnBrk="1" hangingPunct="1">
              <a:lnSpc>
                <a:spcPct val="80000"/>
              </a:lnSpc>
            </a:pPr>
            <a:r>
              <a:rPr lang="en-US" altLang="en-US" sz="2400">
                <a:latin typeface="Comic Sans MS" pitchFamily="66" charset="0"/>
              </a:rPr>
              <a:t>The DNA is in the form of circular chromosomes, like bacteria</a:t>
            </a:r>
          </a:p>
          <a:p>
            <a:pPr lvl="1" eaLnBrk="1" hangingPunct="1">
              <a:lnSpc>
                <a:spcPct val="80000"/>
              </a:lnSpc>
            </a:pPr>
            <a:r>
              <a:rPr lang="en-US" altLang="en-US" sz="2400">
                <a:latin typeface="Comic Sans MS" pitchFamily="66" charset="0"/>
              </a:rPr>
              <a:t>DNA replication is independent from DNA replication in the nucleus</a:t>
            </a:r>
          </a:p>
          <a:p>
            <a:pPr lvl="1" eaLnBrk="1" hangingPunct="1">
              <a:lnSpc>
                <a:spcPct val="80000"/>
              </a:lnSpc>
            </a:pPr>
            <a:endParaRPr lang="en-US" altLang="en-US" sz="2400">
              <a:latin typeface="Comic Sans MS" pitchFamily="66"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152400"/>
            <a:ext cx="8229600" cy="1143000"/>
          </a:xfrm>
        </p:spPr>
        <p:txBody>
          <a:bodyPr/>
          <a:lstStyle/>
          <a:p>
            <a:pPr eaLnBrk="1" hangingPunct="1"/>
            <a:r>
              <a:rPr lang="en-US" altLang="en-US" b="1">
                <a:solidFill>
                  <a:srgbClr val="008000"/>
                </a:solidFill>
                <a:latin typeface="Comic Sans MS" pitchFamily="66" charset="0"/>
              </a:rPr>
              <a:t>The Chloroplast</a:t>
            </a:r>
          </a:p>
        </p:txBody>
      </p:sp>
      <p:sp>
        <p:nvSpPr>
          <p:cNvPr id="24579" name="Rectangle 3"/>
          <p:cNvSpPr>
            <a:spLocks noGrp="1" noChangeArrowheads="1"/>
          </p:cNvSpPr>
          <p:nvPr>
            <p:ph type="body" idx="1"/>
          </p:nvPr>
        </p:nvSpPr>
        <p:spPr>
          <a:xfrm>
            <a:off x="0" y="1143000"/>
            <a:ext cx="4724400" cy="5715000"/>
          </a:xfrm>
        </p:spPr>
        <p:txBody>
          <a:bodyPr/>
          <a:lstStyle/>
          <a:p>
            <a:pPr eaLnBrk="1" hangingPunct="1">
              <a:lnSpc>
                <a:spcPct val="90000"/>
              </a:lnSpc>
            </a:pPr>
            <a:r>
              <a:rPr lang="en-US" altLang="en-US" sz="2400">
                <a:latin typeface="Comic Sans MS" pitchFamily="66" charset="0"/>
              </a:rPr>
              <a:t>Membranes contain chlophyll and it’s associated proteins</a:t>
            </a:r>
          </a:p>
          <a:p>
            <a:pPr lvl="1" eaLnBrk="1" hangingPunct="1">
              <a:lnSpc>
                <a:spcPct val="90000"/>
              </a:lnSpc>
            </a:pPr>
            <a:r>
              <a:rPr lang="en-US" altLang="en-US" sz="2400" b="1" i="1">
                <a:solidFill>
                  <a:srgbClr val="FF0000"/>
                </a:solidFill>
                <a:latin typeface="Comic Sans MS" pitchFamily="66" charset="0"/>
              </a:rPr>
              <a:t>Site of photosynthesis</a:t>
            </a:r>
          </a:p>
          <a:p>
            <a:pPr eaLnBrk="1" hangingPunct="1">
              <a:lnSpc>
                <a:spcPct val="90000"/>
              </a:lnSpc>
            </a:pPr>
            <a:r>
              <a:rPr lang="en-US" altLang="en-US" sz="2400">
                <a:latin typeface="Comic Sans MS" pitchFamily="66" charset="0"/>
              </a:rPr>
              <a:t>Have inner &amp; outer membranes</a:t>
            </a:r>
          </a:p>
          <a:p>
            <a:pPr eaLnBrk="1" hangingPunct="1">
              <a:lnSpc>
                <a:spcPct val="90000"/>
              </a:lnSpc>
            </a:pPr>
            <a:r>
              <a:rPr lang="en-US" altLang="en-US" sz="2400">
                <a:latin typeface="Comic Sans MS" pitchFamily="66" charset="0"/>
              </a:rPr>
              <a:t>3</a:t>
            </a:r>
            <a:r>
              <a:rPr lang="en-US" altLang="en-US" sz="2400" baseline="30000">
                <a:latin typeface="Comic Sans MS" pitchFamily="66" charset="0"/>
              </a:rPr>
              <a:t>rd</a:t>
            </a:r>
            <a:r>
              <a:rPr lang="en-US" altLang="en-US" sz="2400">
                <a:latin typeface="Comic Sans MS" pitchFamily="66" charset="0"/>
              </a:rPr>
              <a:t> membrane system</a:t>
            </a:r>
          </a:p>
          <a:p>
            <a:pPr lvl="1" eaLnBrk="1" hangingPunct="1">
              <a:lnSpc>
                <a:spcPct val="90000"/>
              </a:lnSpc>
            </a:pPr>
            <a:r>
              <a:rPr lang="en-US" altLang="en-US" sz="2000" b="1" i="1">
                <a:solidFill>
                  <a:srgbClr val="FF0000"/>
                </a:solidFill>
                <a:latin typeface="Comic Sans MS" pitchFamily="66" charset="0"/>
              </a:rPr>
              <a:t>Thylakoids</a:t>
            </a:r>
          </a:p>
          <a:p>
            <a:pPr eaLnBrk="1" hangingPunct="1">
              <a:lnSpc>
                <a:spcPct val="90000"/>
              </a:lnSpc>
            </a:pPr>
            <a:r>
              <a:rPr lang="en-US" altLang="en-US" sz="2400">
                <a:latin typeface="Comic Sans MS" pitchFamily="66" charset="0"/>
              </a:rPr>
              <a:t>Stack of Thylakoids = </a:t>
            </a:r>
            <a:r>
              <a:rPr lang="en-US" altLang="en-US" sz="2400" b="1" i="1">
                <a:solidFill>
                  <a:srgbClr val="FF0000"/>
                </a:solidFill>
                <a:latin typeface="Comic Sans MS" pitchFamily="66" charset="0"/>
              </a:rPr>
              <a:t>Granum</a:t>
            </a:r>
          </a:p>
          <a:p>
            <a:pPr eaLnBrk="1" hangingPunct="1">
              <a:lnSpc>
                <a:spcPct val="90000"/>
              </a:lnSpc>
            </a:pPr>
            <a:r>
              <a:rPr lang="en-US" altLang="en-US" sz="2400">
                <a:latin typeface="Comic Sans MS" pitchFamily="66" charset="0"/>
              </a:rPr>
              <a:t>Surrounded by </a:t>
            </a:r>
            <a:r>
              <a:rPr lang="en-US" altLang="en-US" sz="2400" b="1" i="1">
                <a:solidFill>
                  <a:srgbClr val="FF0000"/>
                </a:solidFill>
                <a:latin typeface="Comic Sans MS" pitchFamily="66" charset="0"/>
              </a:rPr>
              <a:t>Stroma</a:t>
            </a:r>
          </a:p>
          <a:p>
            <a:pPr lvl="1" eaLnBrk="1" hangingPunct="1">
              <a:lnSpc>
                <a:spcPct val="90000"/>
              </a:lnSpc>
            </a:pPr>
            <a:r>
              <a:rPr lang="en-US" altLang="en-US" sz="2000">
                <a:latin typeface="Comic Sans MS" pitchFamily="66" charset="0"/>
              </a:rPr>
              <a:t>Works like mitochondria</a:t>
            </a:r>
          </a:p>
          <a:p>
            <a:pPr eaLnBrk="1" hangingPunct="1">
              <a:lnSpc>
                <a:spcPct val="90000"/>
              </a:lnSpc>
            </a:pPr>
            <a:r>
              <a:rPr lang="en-US" altLang="en-US" sz="2400">
                <a:latin typeface="Comic Sans MS" pitchFamily="66" charset="0"/>
              </a:rPr>
              <a:t>During photosynthesis, ATP from stroma provide the energy for the production of sugar molecules</a:t>
            </a:r>
          </a:p>
        </p:txBody>
      </p:sp>
      <p:pic>
        <p:nvPicPr>
          <p:cNvPr id="24580" name="Picture 4" descr="pp0116c"/>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066800"/>
            <a:ext cx="44196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52400" y="76200"/>
            <a:ext cx="4191000" cy="715963"/>
          </a:xfrm>
        </p:spPr>
        <p:txBody>
          <a:bodyPr/>
          <a:lstStyle/>
          <a:p>
            <a:pPr eaLnBrk="1" hangingPunct="1"/>
            <a:r>
              <a:rPr lang="en-US" altLang="en-US" sz="4000" b="1">
                <a:solidFill>
                  <a:srgbClr val="008000"/>
                </a:solidFill>
                <a:latin typeface="Comic Sans MS" pitchFamily="66" charset="0"/>
              </a:rPr>
              <a:t>The Vacuole</a:t>
            </a:r>
          </a:p>
        </p:txBody>
      </p:sp>
      <p:sp>
        <p:nvSpPr>
          <p:cNvPr id="29699" name="Rectangle 3"/>
          <p:cNvSpPr>
            <a:spLocks noGrp="1" noChangeArrowheads="1"/>
          </p:cNvSpPr>
          <p:nvPr>
            <p:ph type="body" idx="1"/>
          </p:nvPr>
        </p:nvSpPr>
        <p:spPr>
          <a:xfrm>
            <a:off x="0" y="685800"/>
            <a:ext cx="4648200" cy="5867400"/>
          </a:xfrm>
        </p:spPr>
        <p:txBody>
          <a:bodyPr/>
          <a:lstStyle/>
          <a:p>
            <a:pPr eaLnBrk="1" hangingPunct="1">
              <a:lnSpc>
                <a:spcPct val="80000"/>
              </a:lnSpc>
            </a:pPr>
            <a:r>
              <a:rPr lang="en-US" altLang="en-US" sz="2400" dirty="0">
                <a:latin typeface="Comic Sans MS" pitchFamily="66" charset="0"/>
              </a:rPr>
              <a:t>Can be 80 – 90% of the plant cell</a:t>
            </a:r>
          </a:p>
          <a:p>
            <a:pPr eaLnBrk="1" hangingPunct="1">
              <a:lnSpc>
                <a:spcPct val="80000"/>
              </a:lnSpc>
            </a:pPr>
            <a:endParaRPr lang="en-US" altLang="en-US" sz="2400" dirty="0">
              <a:latin typeface="Comic Sans MS" pitchFamily="66" charset="0"/>
            </a:endParaRPr>
          </a:p>
          <a:p>
            <a:pPr eaLnBrk="1" hangingPunct="1">
              <a:lnSpc>
                <a:spcPct val="80000"/>
              </a:lnSpc>
            </a:pPr>
            <a:r>
              <a:rPr lang="en-US" altLang="en-US" sz="2400" dirty="0">
                <a:latin typeface="Comic Sans MS" pitchFamily="66" charset="0"/>
              </a:rPr>
              <a:t>Contained within a vacuolar membrane (</a:t>
            </a:r>
            <a:r>
              <a:rPr lang="en-US" altLang="en-US" sz="2400" b="1" i="1" dirty="0">
                <a:solidFill>
                  <a:srgbClr val="FF0000"/>
                </a:solidFill>
                <a:latin typeface="Comic Sans MS" pitchFamily="66" charset="0"/>
              </a:rPr>
              <a:t>Tonoplast</a:t>
            </a:r>
            <a:r>
              <a:rPr lang="en-US" altLang="en-US" sz="2400" dirty="0">
                <a:latin typeface="Comic Sans MS" pitchFamily="66" charset="0"/>
              </a:rPr>
              <a:t>)</a:t>
            </a:r>
          </a:p>
          <a:p>
            <a:pPr eaLnBrk="1" hangingPunct="1">
              <a:lnSpc>
                <a:spcPct val="80000"/>
              </a:lnSpc>
            </a:pPr>
            <a:r>
              <a:rPr lang="en-US" altLang="en-US" sz="2400" dirty="0">
                <a:latin typeface="Comic Sans MS" pitchFamily="66" charset="0"/>
              </a:rPr>
              <a:t>Contains:</a:t>
            </a:r>
          </a:p>
          <a:p>
            <a:pPr lvl="1" eaLnBrk="1" hangingPunct="1">
              <a:lnSpc>
                <a:spcPct val="80000"/>
              </a:lnSpc>
            </a:pPr>
            <a:r>
              <a:rPr lang="en-US" altLang="en-US" sz="2400" b="1" i="1" u="sng" dirty="0">
                <a:solidFill>
                  <a:srgbClr val="003399"/>
                </a:solidFill>
                <a:latin typeface="Comic Sans MS" pitchFamily="66" charset="0"/>
              </a:rPr>
              <a:t>Water, inorganic ions, organic acids, sugars, enzymes, and secondary metabolites</a:t>
            </a:r>
            <a:r>
              <a:rPr lang="en-US" altLang="en-US" sz="2400" dirty="0">
                <a:latin typeface="Comic Sans MS" pitchFamily="66" charset="0"/>
              </a:rPr>
              <a:t>.</a:t>
            </a:r>
          </a:p>
          <a:p>
            <a:pPr lvl="1" eaLnBrk="1" hangingPunct="1">
              <a:lnSpc>
                <a:spcPct val="80000"/>
              </a:lnSpc>
            </a:pPr>
            <a:endParaRPr lang="en-US" altLang="en-US" sz="2400" dirty="0">
              <a:latin typeface="Comic Sans MS" pitchFamily="66" charset="0"/>
            </a:endParaRPr>
          </a:p>
          <a:p>
            <a:pPr eaLnBrk="1" hangingPunct="1">
              <a:lnSpc>
                <a:spcPct val="80000"/>
              </a:lnSpc>
            </a:pPr>
            <a:r>
              <a:rPr lang="en-US" altLang="en-US" sz="2400" dirty="0">
                <a:latin typeface="Comic Sans MS" pitchFamily="66" charset="0"/>
              </a:rPr>
              <a:t>Required for plant cell enlargement</a:t>
            </a:r>
          </a:p>
          <a:p>
            <a:pPr eaLnBrk="1" hangingPunct="1">
              <a:lnSpc>
                <a:spcPct val="80000"/>
              </a:lnSpc>
            </a:pPr>
            <a:endParaRPr lang="en-US" altLang="en-US" sz="2400" dirty="0">
              <a:latin typeface="Comic Sans MS" pitchFamily="66" charset="0"/>
            </a:endParaRPr>
          </a:p>
          <a:p>
            <a:pPr eaLnBrk="1" hangingPunct="1">
              <a:lnSpc>
                <a:spcPct val="80000"/>
              </a:lnSpc>
            </a:pPr>
            <a:r>
              <a:rPr lang="en-US" altLang="en-US" sz="2400" b="1" i="1" u="sng" dirty="0">
                <a:solidFill>
                  <a:srgbClr val="FF0000"/>
                </a:solidFill>
                <a:latin typeface="Comic Sans MS" pitchFamily="66" charset="0"/>
              </a:rPr>
              <a:t>The turgor pressure generated by vacuoles provides the structural rigidity needed to keep herbaceous plants upright</a:t>
            </a:r>
            <a:r>
              <a:rPr lang="en-US" altLang="en-US" sz="2400" dirty="0">
                <a:latin typeface="Comic Sans MS" pitchFamily="66" charset="0"/>
              </a:rPr>
              <a:t>.</a:t>
            </a:r>
          </a:p>
        </p:txBody>
      </p:sp>
      <p:pic>
        <p:nvPicPr>
          <p:cNvPr id="29701" name="Picture 5" descr="pp0611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0"/>
            <a:ext cx="4343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895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37A22D6F-604C-4DA8-86F4-5B1E8AA4424C}"/>
              </a:ext>
            </a:extLst>
          </p:cNvPr>
          <p:cNvSpPr>
            <a:spLocks noGrp="1" noChangeArrowheads="1"/>
          </p:cNvSpPr>
          <p:nvPr>
            <p:ph type="title"/>
          </p:nvPr>
        </p:nvSpPr>
        <p:spPr>
          <a:xfrm>
            <a:off x="685800" y="0"/>
            <a:ext cx="7772400" cy="1143000"/>
          </a:xfrm>
        </p:spPr>
        <p:txBody>
          <a:bodyPr/>
          <a:lstStyle/>
          <a:p>
            <a:pPr eaLnBrk="1" hangingPunct="1"/>
            <a:r>
              <a:rPr lang="en-US" altLang="en-US" b="1">
                <a:solidFill>
                  <a:srgbClr val="008000"/>
                </a:solidFill>
                <a:latin typeface="Comic Sans MS" panose="030F0702030302020204" pitchFamily="66" charset="0"/>
              </a:rPr>
              <a:t>carbonyl group</a:t>
            </a:r>
          </a:p>
        </p:txBody>
      </p:sp>
      <p:sp>
        <p:nvSpPr>
          <p:cNvPr id="54275" name="Rectangle 3">
            <a:extLst>
              <a:ext uri="{FF2B5EF4-FFF2-40B4-BE49-F238E27FC236}">
                <a16:creationId xmlns:a16="http://schemas.microsoft.com/office/drawing/2014/main" id="{73B344BD-C90E-42B4-BE33-B326FC60E6A9}"/>
              </a:ext>
            </a:extLst>
          </p:cNvPr>
          <p:cNvSpPr>
            <a:spLocks noGrp="1" noChangeArrowheads="1"/>
          </p:cNvSpPr>
          <p:nvPr>
            <p:ph type="body" sz="half" idx="1"/>
          </p:nvPr>
        </p:nvSpPr>
        <p:spPr>
          <a:xfrm>
            <a:off x="0" y="1193800"/>
            <a:ext cx="5867400" cy="5918200"/>
          </a:xfrm>
        </p:spPr>
        <p:txBody>
          <a:bodyPr/>
          <a:lstStyle/>
          <a:p>
            <a:pPr eaLnBrk="1" hangingPunct="1"/>
            <a:r>
              <a:rPr lang="en-US" altLang="en-US" sz="2800">
                <a:latin typeface="Comic Sans MS" panose="030F0702030302020204" pitchFamily="66" charset="0"/>
              </a:rPr>
              <a:t>A functional group composed of a carbon atom double-bonded to an oxygen atom: C=O.</a:t>
            </a:r>
          </a:p>
          <a:p>
            <a:pPr eaLnBrk="1" hangingPunct="1"/>
            <a:endParaRPr lang="en-US" altLang="en-US" sz="2800">
              <a:latin typeface="Comic Sans MS" panose="030F0702030302020204" pitchFamily="66" charset="0"/>
            </a:endParaRPr>
          </a:p>
          <a:p>
            <a:pPr eaLnBrk="1" hangingPunct="1"/>
            <a:r>
              <a:rPr lang="en-US" altLang="en-US" sz="2800">
                <a:latin typeface="Comic Sans MS" panose="030F0702030302020204" pitchFamily="66" charset="0"/>
              </a:rPr>
              <a:t>The term carbonyl can also refer to carbon monoxide as a ligand in an inorganic or organometallic   complex.</a:t>
            </a:r>
          </a:p>
          <a:p>
            <a:pPr eaLnBrk="1" hangingPunct="1"/>
            <a:endParaRPr lang="en-US" altLang="en-US" sz="2800"/>
          </a:p>
          <a:p>
            <a:pPr eaLnBrk="1" hangingPunct="1"/>
            <a:endParaRPr lang="en-US" altLang="en-US" sz="2800"/>
          </a:p>
        </p:txBody>
      </p:sp>
      <p:pic>
        <p:nvPicPr>
          <p:cNvPr id="54276" name="Picture 5" descr="150px-Carbonyl-general">
            <a:extLst>
              <a:ext uri="{FF2B5EF4-FFF2-40B4-BE49-F238E27FC236}">
                <a16:creationId xmlns:a16="http://schemas.microsoft.com/office/drawing/2014/main" id="{ED656555-F44B-462D-B1F7-A73F30A94FA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991225" y="1271588"/>
            <a:ext cx="3152775" cy="4006850"/>
          </a:xfrm>
        </p:spPr>
      </p:pic>
    </p:spTree>
    <p:extLst>
      <p:ext uri="{BB962C8B-B14F-4D97-AF65-F5344CB8AC3E}">
        <p14:creationId xmlns:p14="http://schemas.microsoft.com/office/powerpoint/2010/main" val="809164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228600" y="76200"/>
            <a:ext cx="3657600" cy="838200"/>
          </a:xfrm>
        </p:spPr>
        <p:txBody>
          <a:bodyPr/>
          <a:lstStyle/>
          <a:p>
            <a:r>
              <a:rPr lang="en-US" altLang="en-US" b="1">
                <a:solidFill>
                  <a:srgbClr val="008000"/>
                </a:solidFill>
                <a:latin typeface="Comic Sans MS" pitchFamily="66" charset="0"/>
              </a:rPr>
              <a:t>The Vacuole</a:t>
            </a:r>
          </a:p>
        </p:txBody>
      </p:sp>
      <p:sp>
        <p:nvSpPr>
          <p:cNvPr id="115715" name="Rectangle 3"/>
          <p:cNvSpPr>
            <a:spLocks noGrp="1" noChangeArrowheads="1"/>
          </p:cNvSpPr>
          <p:nvPr>
            <p:ph type="body" sz="half" idx="1"/>
          </p:nvPr>
        </p:nvSpPr>
        <p:spPr>
          <a:xfrm>
            <a:off x="0" y="762000"/>
            <a:ext cx="4495800" cy="6096000"/>
          </a:xfrm>
        </p:spPr>
        <p:txBody>
          <a:bodyPr/>
          <a:lstStyle/>
          <a:p>
            <a:pPr>
              <a:lnSpc>
                <a:spcPct val="80000"/>
              </a:lnSpc>
              <a:buFontTx/>
              <a:buNone/>
            </a:pPr>
            <a:r>
              <a:rPr lang="en-US" altLang="en-US" sz="1400" b="1" i="1" u="sng">
                <a:solidFill>
                  <a:srgbClr val="FF0000"/>
                </a:solidFill>
                <a:latin typeface="Comic Sans MS" pitchFamily="66" charset="0"/>
              </a:rPr>
              <a:t>In general, the functions of the vacuole include:</a:t>
            </a:r>
          </a:p>
          <a:p>
            <a:pPr>
              <a:lnSpc>
                <a:spcPct val="80000"/>
              </a:lnSpc>
              <a:buFontTx/>
              <a:buNone/>
            </a:pPr>
            <a:endParaRPr lang="en-US" altLang="en-US" sz="1400">
              <a:latin typeface="Comic Sans MS" pitchFamily="66" charset="0"/>
            </a:endParaRPr>
          </a:p>
          <a:p>
            <a:pPr>
              <a:lnSpc>
                <a:spcPct val="80000"/>
              </a:lnSpc>
            </a:pPr>
            <a:r>
              <a:rPr lang="en-US" altLang="en-US" sz="1600">
                <a:latin typeface="Comic Sans MS" pitchFamily="66" charset="0"/>
              </a:rPr>
              <a:t>Isolating materials that might be harmful or a threat to the cell</a:t>
            </a:r>
          </a:p>
          <a:p>
            <a:pPr>
              <a:lnSpc>
                <a:spcPct val="80000"/>
              </a:lnSpc>
            </a:pPr>
            <a:endParaRPr lang="en-US" altLang="en-US" sz="1600">
              <a:latin typeface="Comic Sans MS" pitchFamily="66" charset="0"/>
            </a:endParaRPr>
          </a:p>
          <a:p>
            <a:pPr>
              <a:lnSpc>
                <a:spcPct val="80000"/>
              </a:lnSpc>
            </a:pPr>
            <a:r>
              <a:rPr lang="en-US" altLang="en-US" sz="1600">
                <a:latin typeface="Comic Sans MS" pitchFamily="66" charset="0"/>
              </a:rPr>
              <a:t>Containing waste products</a:t>
            </a:r>
          </a:p>
          <a:p>
            <a:pPr>
              <a:lnSpc>
                <a:spcPct val="80000"/>
              </a:lnSpc>
            </a:pPr>
            <a:endParaRPr lang="en-US" altLang="en-US" sz="1600">
              <a:latin typeface="Comic Sans MS" pitchFamily="66" charset="0"/>
            </a:endParaRPr>
          </a:p>
          <a:p>
            <a:pPr>
              <a:lnSpc>
                <a:spcPct val="80000"/>
              </a:lnSpc>
            </a:pPr>
            <a:r>
              <a:rPr lang="en-US" altLang="en-US" sz="1600">
                <a:latin typeface="Comic Sans MS" pitchFamily="66" charset="0"/>
              </a:rPr>
              <a:t>Containing water in plant cells</a:t>
            </a:r>
          </a:p>
          <a:p>
            <a:pPr>
              <a:lnSpc>
                <a:spcPct val="80000"/>
              </a:lnSpc>
            </a:pPr>
            <a:endParaRPr lang="en-US" altLang="en-US" sz="1600">
              <a:latin typeface="Comic Sans MS" pitchFamily="66" charset="0"/>
            </a:endParaRPr>
          </a:p>
          <a:p>
            <a:pPr>
              <a:lnSpc>
                <a:spcPct val="80000"/>
              </a:lnSpc>
            </a:pPr>
            <a:r>
              <a:rPr lang="en-US" altLang="en-US" sz="1600">
                <a:latin typeface="Comic Sans MS" pitchFamily="66" charset="0"/>
              </a:rPr>
              <a:t>Maintaining internal hydrostatic pressure or turgor within the cell</a:t>
            </a:r>
          </a:p>
          <a:p>
            <a:pPr>
              <a:lnSpc>
                <a:spcPct val="80000"/>
              </a:lnSpc>
            </a:pPr>
            <a:endParaRPr lang="en-US" altLang="en-US" sz="1600">
              <a:latin typeface="Comic Sans MS" pitchFamily="66" charset="0"/>
            </a:endParaRPr>
          </a:p>
          <a:p>
            <a:pPr>
              <a:lnSpc>
                <a:spcPct val="80000"/>
              </a:lnSpc>
            </a:pPr>
            <a:r>
              <a:rPr lang="en-US" altLang="en-US" sz="1600">
                <a:latin typeface="Comic Sans MS" pitchFamily="66" charset="0"/>
              </a:rPr>
              <a:t>Maintaining an acidic internal pH</a:t>
            </a:r>
          </a:p>
          <a:p>
            <a:pPr>
              <a:lnSpc>
                <a:spcPct val="80000"/>
              </a:lnSpc>
            </a:pPr>
            <a:endParaRPr lang="en-US" altLang="en-US" sz="1600">
              <a:latin typeface="Comic Sans MS" pitchFamily="66" charset="0"/>
            </a:endParaRPr>
          </a:p>
          <a:p>
            <a:pPr>
              <a:lnSpc>
                <a:spcPct val="80000"/>
              </a:lnSpc>
            </a:pPr>
            <a:r>
              <a:rPr lang="en-US" altLang="en-US" sz="1600">
                <a:latin typeface="Comic Sans MS" pitchFamily="66" charset="0"/>
              </a:rPr>
              <a:t>Containing small molecules</a:t>
            </a:r>
          </a:p>
          <a:p>
            <a:pPr>
              <a:lnSpc>
                <a:spcPct val="80000"/>
              </a:lnSpc>
            </a:pPr>
            <a:endParaRPr lang="en-US" altLang="en-US" sz="1600">
              <a:latin typeface="Comic Sans MS" pitchFamily="66" charset="0"/>
            </a:endParaRPr>
          </a:p>
          <a:p>
            <a:pPr>
              <a:lnSpc>
                <a:spcPct val="80000"/>
              </a:lnSpc>
            </a:pPr>
            <a:r>
              <a:rPr lang="en-US" altLang="en-US" sz="1600">
                <a:latin typeface="Comic Sans MS" pitchFamily="66" charset="0"/>
              </a:rPr>
              <a:t>Exporting unwanted substances from the cell</a:t>
            </a:r>
          </a:p>
          <a:p>
            <a:pPr>
              <a:lnSpc>
                <a:spcPct val="80000"/>
              </a:lnSpc>
            </a:pPr>
            <a:endParaRPr lang="en-US" altLang="en-US" sz="1600">
              <a:latin typeface="Comic Sans MS" pitchFamily="66" charset="0"/>
            </a:endParaRPr>
          </a:p>
          <a:p>
            <a:pPr>
              <a:lnSpc>
                <a:spcPct val="80000"/>
              </a:lnSpc>
            </a:pPr>
            <a:r>
              <a:rPr lang="en-US" altLang="en-US" sz="1600">
                <a:latin typeface="Comic Sans MS" pitchFamily="66" charset="0"/>
              </a:rPr>
              <a:t>Allows plants to support structures such as leaves and flowers due to the pressure of the central vacuole</a:t>
            </a:r>
          </a:p>
          <a:p>
            <a:pPr>
              <a:lnSpc>
                <a:spcPct val="80000"/>
              </a:lnSpc>
            </a:pPr>
            <a:endParaRPr lang="en-US" altLang="en-US" sz="1600">
              <a:latin typeface="Comic Sans MS" pitchFamily="66" charset="0"/>
            </a:endParaRPr>
          </a:p>
          <a:p>
            <a:pPr>
              <a:lnSpc>
                <a:spcPct val="80000"/>
              </a:lnSpc>
            </a:pPr>
            <a:r>
              <a:rPr lang="en-US" altLang="en-US" sz="1600" b="1" i="1" u="sng">
                <a:solidFill>
                  <a:srgbClr val="003399"/>
                </a:solidFill>
                <a:latin typeface="Comic Sans MS" pitchFamily="66" charset="0"/>
              </a:rPr>
              <a:t>In seeds, stored proteins needed for germination are kept in 'protein bodies', which are modified vacuole</a:t>
            </a:r>
          </a:p>
          <a:p>
            <a:pPr>
              <a:lnSpc>
                <a:spcPct val="80000"/>
              </a:lnSpc>
            </a:pPr>
            <a:endParaRPr lang="en-US" altLang="en-US" sz="1600">
              <a:latin typeface="Comic Sans MS" pitchFamily="66" charset="0"/>
            </a:endParaRPr>
          </a:p>
        </p:txBody>
      </p:sp>
      <p:pic>
        <p:nvPicPr>
          <p:cNvPr id="115716" name="Picture 4" descr="pp06111"/>
          <p:cNvPicPr preferRelativeResize="0">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0"/>
            <a:ext cx="4343400" cy="6858000"/>
          </a:xfrm>
          <a:noFill/>
          <a:ln/>
        </p:spPr>
      </p:pic>
    </p:spTree>
    <p:extLst>
      <p:ext uri="{BB962C8B-B14F-4D97-AF65-F5344CB8AC3E}">
        <p14:creationId xmlns:p14="http://schemas.microsoft.com/office/powerpoint/2010/main" val="23663026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76200"/>
            <a:ext cx="8229600" cy="1143000"/>
          </a:xfrm>
        </p:spPr>
        <p:txBody>
          <a:bodyPr/>
          <a:lstStyle/>
          <a:p>
            <a:pPr eaLnBrk="1" hangingPunct="1"/>
            <a:r>
              <a:rPr lang="en-US" altLang="en-US" b="1">
                <a:solidFill>
                  <a:srgbClr val="008000"/>
                </a:solidFill>
                <a:latin typeface="Comic Sans MS" pitchFamily="66" charset="0"/>
              </a:rPr>
              <a:t>The cytoskeleton</a:t>
            </a:r>
          </a:p>
        </p:txBody>
      </p:sp>
      <p:sp>
        <p:nvSpPr>
          <p:cNvPr id="26627" name="Rectangle 3"/>
          <p:cNvSpPr>
            <a:spLocks noGrp="1" noChangeArrowheads="1"/>
          </p:cNvSpPr>
          <p:nvPr>
            <p:ph type="body" sz="half" idx="1"/>
          </p:nvPr>
        </p:nvSpPr>
        <p:spPr>
          <a:xfrm>
            <a:off x="0" y="990600"/>
            <a:ext cx="4876800" cy="5867400"/>
          </a:xfrm>
        </p:spPr>
        <p:txBody>
          <a:bodyPr/>
          <a:lstStyle/>
          <a:p>
            <a:pPr eaLnBrk="1" hangingPunct="1"/>
            <a:r>
              <a:rPr lang="en-US" altLang="en-US" sz="2800" b="1" i="1">
                <a:latin typeface="Comic Sans MS" pitchFamily="66" charset="0"/>
              </a:rPr>
              <a:t>Three main components:</a:t>
            </a:r>
          </a:p>
          <a:p>
            <a:pPr eaLnBrk="1" hangingPunct="1"/>
            <a:r>
              <a:rPr lang="en-US" altLang="en-US" sz="2400" b="1" i="1">
                <a:solidFill>
                  <a:srgbClr val="FF0000"/>
                </a:solidFill>
                <a:latin typeface="Comic Sans MS" pitchFamily="66" charset="0"/>
              </a:rPr>
              <a:t>Microtubules</a:t>
            </a:r>
            <a:r>
              <a:rPr lang="en-US" altLang="en-US" sz="2400">
                <a:solidFill>
                  <a:srgbClr val="FF0000"/>
                </a:solidFill>
                <a:latin typeface="Comic Sans MS" pitchFamily="66" charset="0"/>
              </a:rPr>
              <a:t>:</a:t>
            </a:r>
            <a:r>
              <a:rPr lang="en-US" altLang="en-US" sz="2400">
                <a:latin typeface="Comic Sans MS" pitchFamily="66" charset="0"/>
              </a:rPr>
              <a:t> are </a:t>
            </a:r>
            <a:r>
              <a:rPr lang="en-US" altLang="en-US" sz="2400">
                <a:latin typeface="Symbol" pitchFamily="18" charset="2"/>
              </a:rPr>
              <a:t>a</a:t>
            </a:r>
            <a:r>
              <a:rPr lang="en-US" altLang="en-US" sz="2400">
                <a:latin typeface="Comic Sans MS" pitchFamily="66" charset="0"/>
              </a:rPr>
              <a:t> and </a:t>
            </a:r>
            <a:r>
              <a:rPr lang="en-US" altLang="en-US" sz="2400">
                <a:latin typeface="Symbol" pitchFamily="18" charset="2"/>
              </a:rPr>
              <a:t>b</a:t>
            </a:r>
            <a:r>
              <a:rPr lang="en-US" altLang="en-US" sz="2400">
                <a:latin typeface="Comic Sans MS" pitchFamily="66" charset="0"/>
              </a:rPr>
              <a:t> proteins that create scaffolding in a cell.  MTs are formed from the protein tubulin.  </a:t>
            </a:r>
            <a:r>
              <a:rPr lang="en-US" altLang="en-US" sz="2400" b="1" i="1">
                <a:solidFill>
                  <a:srgbClr val="FF0000"/>
                </a:solidFill>
                <a:latin typeface="Comic Sans MS" pitchFamily="66" charset="0"/>
              </a:rPr>
              <a:t>13 rows of tubulin =1 microtubule</a:t>
            </a:r>
          </a:p>
          <a:p>
            <a:pPr eaLnBrk="1" hangingPunct="1"/>
            <a:endParaRPr lang="en-US" altLang="en-US" sz="2400" b="1" i="1">
              <a:solidFill>
                <a:srgbClr val="FF0000"/>
              </a:solidFill>
              <a:latin typeface="Comic Sans MS" pitchFamily="66" charset="0"/>
            </a:endParaRPr>
          </a:p>
          <a:p>
            <a:pPr eaLnBrk="1" hangingPunct="1"/>
            <a:r>
              <a:rPr lang="en-US" altLang="en-US" sz="2400" b="1" i="1">
                <a:solidFill>
                  <a:srgbClr val="FF0000"/>
                </a:solidFill>
                <a:latin typeface="Comic Sans MS" pitchFamily="66" charset="0"/>
              </a:rPr>
              <a:t>Microfilaments</a:t>
            </a:r>
            <a:r>
              <a:rPr lang="en-US" altLang="en-US" sz="2400">
                <a:latin typeface="Comic Sans MS" pitchFamily="66" charset="0"/>
              </a:rPr>
              <a:t>: solid (7 nm) made from </a:t>
            </a:r>
            <a:r>
              <a:rPr lang="en-US" altLang="en-US" sz="2400" b="1" i="1">
                <a:solidFill>
                  <a:srgbClr val="FF0000"/>
                </a:solidFill>
                <a:latin typeface="Comic Sans MS" pitchFamily="66" charset="0"/>
              </a:rPr>
              <a:t>G-actin</a:t>
            </a:r>
            <a:r>
              <a:rPr lang="en-US" altLang="en-US" sz="2400">
                <a:latin typeface="Comic Sans MS" pitchFamily="66" charset="0"/>
              </a:rPr>
              <a:t> protein.  Consists of 2 chains of actin subunits that intertwine in a helical fashion</a:t>
            </a:r>
          </a:p>
        </p:txBody>
      </p:sp>
      <p:pic>
        <p:nvPicPr>
          <p:cNvPr id="26628" name="Picture 4" descr="pp01210"/>
          <p:cNvPicPr preferRelativeResize="0">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53000" y="1143000"/>
            <a:ext cx="4114800" cy="5715000"/>
          </a:xfr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76200"/>
            <a:ext cx="8229600" cy="1143000"/>
          </a:xfrm>
        </p:spPr>
        <p:txBody>
          <a:bodyPr/>
          <a:lstStyle/>
          <a:p>
            <a:pPr eaLnBrk="1" hangingPunct="1"/>
            <a:r>
              <a:rPr lang="en-US" altLang="en-US" b="1">
                <a:solidFill>
                  <a:srgbClr val="008000"/>
                </a:solidFill>
                <a:latin typeface="Comic Sans MS" pitchFamily="66" charset="0"/>
              </a:rPr>
              <a:t>The cytoskeleton</a:t>
            </a:r>
          </a:p>
        </p:txBody>
      </p:sp>
      <p:sp>
        <p:nvSpPr>
          <p:cNvPr id="27651" name="Rectangle 3"/>
          <p:cNvSpPr>
            <a:spLocks noGrp="1" noChangeArrowheads="1"/>
          </p:cNvSpPr>
          <p:nvPr>
            <p:ph type="body" sz="half" idx="1"/>
          </p:nvPr>
        </p:nvSpPr>
        <p:spPr>
          <a:xfrm>
            <a:off x="152400" y="1219200"/>
            <a:ext cx="4800600" cy="5486400"/>
          </a:xfrm>
        </p:spPr>
        <p:txBody>
          <a:bodyPr/>
          <a:lstStyle/>
          <a:p>
            <a:pPr eaLnBrk="1" hangingPunct="1"/>
            <a:r>
              <a:rPr lang="en-US" altLang="en-US" sz="2800" b="1" i="1">
                <a:solidFill>
                  <a:srgbClr val="FF0000"/>
                </a:solidFill>
                <a:latin typeface="Comic Sans MS" pitchFamily="66" charset="0"/>
              </a:rPr>
              <a:t>Intermediate filaments</a:t>
            </a:r>
            <a:r>
              <a:rPr lang="en-US" altLang="en-US" sz="2800">
                <a:latin typeface="Comic Sans MS" pitchFamily="66" charset="0"/>
              </a:rPr>
              <a:t>: a diverse group of helically wound linear proteins.</a:t>
            </a:r>
          </a:p>
          <a:p>
            <a:pPr eaLnBrk="1" hangingPunct="1"/>
            <a:r>
              <a:rPr lang="en-US" altLang="en-US" sz="2800">
                <a:latin typeface="Comic Sans MS" pitchFamily="66" charset="0"/>
              </a:rPr>
              <a:t>Dimers line up parallel to each other</a:t>
            </a:r>
          </a:p>
          <a:p>
            <a:pPr eaLnBrk="1" hangingPunct="1"/>
            <a:r>
              <a:rPr lang="en-US" altLang="en-US" sz="2800">
                <a:latin typeface="Comic Sans MS" pitchFamily="66" charset="0"/>
              </a:rPr>
              <a:t>These form anti-parallel Tetramers</a:t>
            </a:r>
          </a:p>
          <a:p>
            <a:pPr eaLnBrk="1" hangingPunct="1"/>
            <a:r>
              <a:rPr lang="en-US" altLang="en-US" sz="2800">
                <a:latin typeface="Comic Sans MS" pitchFamily="66" charset="0"/>
              </a:rPr>
              <a:t>These join together to form a filament</a:t>
            </a:r>
          </a:p>
        </p:txBody>
      </p:sp>
      <p:pic>
        <p:nvPicPr>
          <p:cNvPr id="27652" name="Picture 4" descr="pp01220"/>
          <p:cNvPicPr preferRelativeResize="0">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29200" y="1219200"/>
            <a:ext cx="4114800" cy="5486400"/>
          </a:xfr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b="1">
                <a:solidFill>
                  <a:srgbClr val="008000"/>
                </a:solidFill>
                <a:latin typeface="Comic Sans MS" pitchFamily="66" charset="0"/>
              </a:rPr>
              <a:t>The cytoskeleton</a:t>
            </a:r>
          </a:p>
        </p:txBody>
      </p:sp>
      <p:sp>
        <p:nvSpPr>
          <p:cNvPr id="28675" name="Rectangle 3"/>
          <p:cNvSpPr>
            <a:spLocks noGrp="1" noChangeArrowheads="1"/>
          </p:cNvSpPr>
          <p:nvPr>
            <p:ph type="body" idx="1"/>
          </p:nvPr>
        </p:nvSpPr>
        <p:spPr>
          <a:xfrm>
            <a:off x="152400" y="1600200"/>
            <a:ext cx="8991600" cy="4525963"/>
          </a:xfrm>
        </p:spPr>
        <p:txBody>
          <a:bodyPr/>
          <a:lstStyle/>
          <a:p>
            <a:pPr eaLnBrk="1" hangingPunct="1"/>
            <a:r>
              <a:rPr lang="en-US" altLang="en-US">
                <a:latin typeface="Comic Sans MS" pitchFamily="66" charset="0"/>
              </a:rPr>
              <a:t>All these elements can assemble and disassemble</a:t>
            </a:r>
          </a:p>
          <a:p>
            <a:pPr eaLnBrk="1" hangingPunct="1"/>
            <a:endParaRPr lang="en-US" altLang="en-US">
              <a:latin typeface="Comic Sans MS" pitchFamily="66" charset="0"/>
            </a:endParaRPr>
          </a:p>
          <a:p>
            <a:pPr eaLnBrk="1" hangingPunct="1"/>
            <a:r>
              <a:rPr lang="en-US" altLang="en-US">
                <a:latin typeface="Comic Sans MS" pitchFamily="66" charset="0"/>
              </a:rPr>
              <a:t>Involved in plant cell division </a:t>
            </a:r>
          </a:p>
          <a:p>
            <a:pPr lvl="1" eaLnBrk="1" hangingPunct="1"/>
            <a:r>
              <a:rPr lang="en-US" altLang="en-US" sz="3200">
                <a:latin typeface="Comic Sans MS" pitchFamily="66" charset="0"/>
              </a:rPr>
              <a:t>During mitosis</a:t>
            </a:r>
          </a:p>
          <a:p>
            <a:pPr lvl="2" eaLnBrk="1" hangingPunct="1"/>
            <a:r>
              <a:rPr lang="en-US" altLang="en-US" sz="2800" b="1" i="1">
                <a:latin typeface="Comic Sans MS" pitchFamily="66" charset="0"/>
              </a:rPr>
              <a:t>Process of division that produces two daughter cells with identical chromosomal content of parent cell</a:t>
            </a:r>
          </a:p>
          <a:p>
            <a:pPr lvl="2" eaLnBrk="1" hangingPunct="1"/>
            <a:endParaRPr lang="en-US" altLang="en-US" sz="2800">
              <a:latin typeface="Comic Sans MS" pitchFamily="66"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76200"/>
            <a:ext cx="8229600" cy="1143000"/>
          </a:xfrm>
        </p:spPr>
        <p:txBody>
          <a:bodyPr/>
          <a:lstStyle/>
          <a:p>
            <a:pPr eaLnBrk="1" hangingPunct="1"/>
            <a:r>
              <a:rPr lang="en-US" altLang="en-US" b="1">
                <a:solidFill>
                  <a:srgbClr val="008000"/>
                </a:solidFill>
                <a:latin typeface="Comic Sans MS" pitchFamily="66" charset="0"/>
              </a:rPr>
              <a:t>Plamodesmarta</a:t>
            </a:r>
          </a:p>
        </p:txBody>
      </p:sp>
      <p:sp>
        <p:nvSpPr>
          <p:cNvPr id="29699" name="Rectangle 3"/>
          <p:cNvSpPr>
            <a:spLocks noGrp="1" noChangeArrowheads="1"/>
          </p:cNvSpPr>
          <p:nvPr>
            <p:ph type="body" sz="half" idx="1"/>
          </p:nvPr>
        </p:nvSpPr>
        <p:spPr>
          <a:xfrm>
            <a:off x="152400" y="1143000"/>
            <a:ext cx="4876800" cy="5562600"/>
          </a:xfrm>
        </p:spPr>
        <p:txBody>
          <a:bodyPr/>
          <a:lstStyle/>
          <a:p>
            <a:pPr eaLnBrk="1" hangingPunct="1"/>
            <a:r>
              <a:rPr lang="en-US" altLang="en-US" sz="2400">
                <a:latin typeface="Comic Sans MS" pitchFamily="66" charset="0"/>
              </a:rPr>
              <a:t>Each contains a tube called a </a:t>
            </a:r>
            <a:r>
              <a:rPr lang="en-US" altLang="en-US" sz="2400" b="1" i="1">
                <a:solidFill>
                  <a:srgbClr val="FF0000"/>
                </a:solidFill>
                <a:latin typeface="Comic Sans MS" pitchFamily="66" charset="0"/>
              </a:rPr>
              <a:t>Desmotubule</a:t>
            </a:r>
            <a:r>
              <a:rPr lang="en-US" altLang="en-US" sz="2400">
                <a:latin typeface="Comic Sans MS" pitchFamily="66" charset="0"/>
              </a:rPr>
              <a:t>, which is part of the ER.</a:t>
            </a:r>
          </a:p>
          <a:p>
            <a:pPr eaLnBrk="1" hangingPunct="1"/>
            <a:r>
              <a:rPr lang="en-US" altLang="en-US" sz="2400">
                <a:latin typeface="Comic Sans MS" pitchFamily="66" charset="0"/>
              </a:rPr>
              <a:t>This is what connects adjacent cell and allow chemical communication and transport of material throughout the whole plant.</a:t>
            </a:r>
          </a:p>
          <a:p>
            <a:pPr eaLnBrk="1" hangingPunct="1"/>
            <a:endParaRPr lang="en-US" altLang="en-US" sz="2400">
              <a:latin typeface="Comic Sans MS" pitchFamily="66" charset="0"/>
            </a:endParaRPr>
          </a:p>
          <a:p>
            <a:pPr eaLnBrk="1" hangingPunct="1"/>
            <a:r>
              <a:rPr lang="en-US" altLang="en-US" sz="2400">
                <a:latin typeface="Comic Sans MS" pitchFamily="66" charset="0"/>
              </a:rPr>
              <a:t>The restriction acts to control the size of the molecules which pass through. </a:t>
            </a:r>
          </a:p>
        </p:txBody>
      </p:sp>
      <p:pic>
        <p:nvPicPr>
          <p:cNvPr id="29700" name="Picture 8" descr="pp0127b"/>
          <p:cNvPicPr preferRelativeResize="0">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53000" y="1219200"/>
            <a:ext cx="4191000" cy="5638800"/>
          </a:xfr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76200"/>
            <a:ext cx="8229600" cy="1143000"/>
          </a:xfrm>
        </p:spPr>
        <p:txBody>
          <a:bodyPr/>
          <a:lstStyle/>
          <a:p>
            <a:pPr eaLnBrk="1" hangingPunct="1"/>
            <a:r>
              <a:rPr lang="en-US" altLang="en-US" b="1" dirty="0">
                <a:solidFill>
                  <a:srgbClr val="008000"/>
                </a:solidFill>
              </a:rPr>
              <a:t>The Plant Cell wall</a:t>
            </a:r>
          </a:p>
        </p:txBody>
      </p:sp>
      <p:sp>
        <p:nvSpPr>
          <p:cNvPr id="9219" name="Rectangle 3"/>
          <p:cNvSpPr>
            <a:spLocks noGrp="1" noChangeArrowheads="1"/>
          </p:cNvSpPr>
          <p:nvPr>
            <p:ph type="body" sz="half" idx="1"/>
          </p:nvPr>
        </p:nvSpPr>
        <p:spPr>
          <a:xfrm>
            <a:off x="0" y="1143000"/>
            <a:ext cx="4800600" cy="5715000"/>
          </a:xfrm>
        </p:spPr>
        <p:txBody>
          <a:bodyPr/>
          <a:lstStyle/>
          <a:p>
            <a:pPr eaLnBrk="1" hangingPunct="1"/>
            <a:r>
              <a:rPr lang="en-US" altLang="en-US" sz="2400"/>
              <a:t>The cell wall is the organelle that ultimately controls the shape of plant cells and consequently of organs and whole organisms.</a:t>
            </a:r>
          </a:p>
          <a:p>
            <a:pPr eaLnBrk="1" hangingPunct="1"/>
            <a:endParaRPr lang="en-US" altLang="en-US" sz="2400"/>
          </a:p>
          <a:p>
            <a:pPr eaLnBrk="1" hangingPunct="1"/>
            <a:r>
              <a:rPr lang="en-US" altLang="en-US" sz="2400"/>
              <a:t>It is sometimes naturally strengthened and made considerably more resistant to such abuses as pathogen infection by the release of specific oligosaccharides and enzymes and by overlaying or impregnation with cutin, suberin, waxes or silica</a:t>
            </a:r>
          </a:p>
        </p:txBody>
      </p:sp>
      <p:graphicFrame>
        <p:nvGraphicFramePr>
          <p:cNvPr id="9220" name="Object 4"/>
          <p:cNvGraphicFramePr>
            <a:graphicFrameLocks noGrp="1"/>
          </p:cNvGraphicFramePr>
          <p:nvPr>
            <p:ph sz="half" idx="2"/>
          </p:nvPr>
        </p:nvGraphicFramePr>
        <p:xfrm>
          <a:off x="4648200" y="1219200"/>
          <a:ext cx="4495800" cy="5638800"/>
        </p:xfrm>
        <a:graphic>
          <a:graphicData uri="http://schemas.openxmlformats.org/presentationml/2006/ole">
            <mc:AlternateContent xmlns:mc="http://schemas.openxmlformats.org/markup-compatibility/2006">
              <mc:Choice xmlns:v="urn:schemas-microsoft-com:vml" Requires="v">
                <p:oleObj spid="_x0000_s2058" name="Image" r:id="rId3" imgW="5185976" imgH="4042683" progId="Photoshop.Image.7">
                  <p:embed/>
                </p:oleObj>
              </mc:Choice>
              <mc:Fallback>
                <p:oleObj name="Image" r:id="rId3" imgW="5185976" imgH="4042683" progId="Photoshop.Image.7">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219200"/>
                        <a:ext cx="44958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907151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76200" y="0"/>
            <a:ext cx="9067800" cy="944563"/>
          </a:xfrm>
        </p:spPr>
        <p:txBody>
          <a:bodyPr/>
          <a:lstStyle/>
          <a:p>
            <a:pPr eaLnBrk="1" hangingPunct="1"/>
            <a:r>
              <a:rPr lang="en-US" altLang="en-US" sz="2800" b="1" dirty="0">
                <a:solidFill>
                  <a:srgbClr val="008000"/>
                </a:solidFill>
              </a:rPr>
              <a:t>Major structural components of the primary cell wall and their likely arrangement</a:t>
            </a:r>
          </a:p>
        </p:txBody>
      </p:sp>
      <p:pic>
        <p:nvPicPr>
          <p:cNvPr id="45059"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990600"/>
            <a:ext cx="9144000" cy="5867400"/>
          </a:xfr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028236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76200"/>
            <a:ext cx="8229600" cy="1143000"/>
          </a:xfrm>
        </p:spPr>
        <p:txBody>
          <a:bodyPr/>
          <a:lstStyle/>
          <a:p>
            <a:pPr eaLnBrk="1" hangingPunct="1"/>
            <a:r>
              <a:rPr lang="en-US" altLang="en-US" b="1" dirty="0">
                <a:solidFill>
                  <a:srgbClr val="008000"/>
                </a:solidFill>
              </a:rPr>
              <a:t>The Plant cell wall</a:t>
            </a:r>
          </a:p>
        </p:txBody>
      </p:sp>
      <p:sp>
        <p:nvSpPr>
          <p:cNvPr id="5123" name="Rectangle 3"/>
          <p:cNvSpPr>
            <a:spLocks noGrp="1" noChangeArrowheads="1"/>
          </p:cNvSpPr>
          <p:nvPr>
            <p:ph type="body" idx="1"/>
          </p:nvPr>
        </p:nvSpPr>
        <p:spPr>
          <a:xfrm>
            <a:off x="0" y="1219200"/>
            <a:ext cx="9144000" cy="5638800"/>
          </a:xfrm>
        </p:spPr>
        <p:txBody>
          <a:bodyPr/>
          <a:lstStyle/>
          <a:p>
            <a:pPr lvl="2" eaLnBrk="1" hangingPunct="1">
              <a:lnSpc>
                <a:spcPct val="80000"/>
              </a:lnSpc>
            </a:pPr>
            <a:r>
              <a:rPr lang="en-US" altLang="en-US" b="1" dirty="0">
                <a:solidFill>
                  <a:srgbClr val="FF3300"/>
                </a:solidFill>
              </a:rPr>
              <a:t>Critical to:</a:t>
            </a:r>
          </a:p>
          <a:p>
            <a:pPr lvl="2" eaLnBrk="1" hangingPunct="1">
              <a:lnSpc>
                <a:spcPct val="80000"/>
              </a:lnSpc>
            </a:pPr>
            <a:r>
              <a:rPr lang="en-US" altLang="en-US" sz="2000" b="1" dirty="0">
                <a:solidFill>
                  <a:srgbClr val="006600"/>
                </a:solidFill>
              </a:rPr>
              <a:t>	      </a:t>
            </a:r>
            <a:r>
              <a:rPr lang="en-US" altLang="en-US" b="1" dirty="0">
                <a:solidFill>
                  <a:srgbClr val="006600"/>
                </a:solidFill>
              </a:rPr>
              <a:t>plant cell growth </a:t>
            </a:r>
          </a:p>
          <a:p>
            <a:pPr lvl="2" eaLnBrk="1" hangingPunct="1">
              <a:lnSpc>
                <a:spcPct val="80000"/>
              </a:lnSpc>
            </a:pPr>
            <a:r>
              <a:rPr lang="en-US" altLang="en-US" b="1" dirty="0">
                <a:solidFill>
                  <a:srgbClr val="006600"/>
                </a:solidFill>
              </a:rPr>
              <a:t>	      plant growth and development</a:t>
            </a:r>
          </a:p>
          <a:p>
            <a:pPr lvl="2" eaLnBrk="1" hangingPunct="1">
              <a:lnSpc>
                <a:spcPct val="80000"/>
              </a:lnSpc>
            </a:pPr>
            <a:r>
              <a:rPr lang="en-US" altLang="en-US" b="1" dirty="0">
                <a:solidFill>
                  <a:srgbClr val="006600"/>
                </a:solidFill>
              </a:rPr>
              <a:t>	      differentiation </a:t>
            </a:r>
          </a:p>
          <a:p>
            <a:pPr lvl="2" eaLnBrk="1" hangingPunct="1">
              <a:lnSpc>
                <a:spcPct val="80000"/>
              </a:lnSpc>
            </a:pPr>
            <a:r>
              <a:rPr lang="en-US" altLang="en-US" b="1" dirty="0">
                <a:solidFill>
                  <a:srgbClr val="006600"/>
                </a:solidFill>
              </a:rPr>
              <a:t>	      response to biotic and abiotic stress</a:t>
            </a:r>
          </a:p>
          <a:p>
            <a:pPr lvl="2" eaLnBrk="1" hangingPunct="1">
              <a:lnSpc>
                <a:spcPct val="80000"/>
              </a:lnSpc>
            </a:pPr>
            <a:endParaRPr lang="en-US" altLang="en-US" b="1" dirty="0">
              <a:solidFill>
                <a:srgbClr val="006600"/>
              </a:solidFill>
            </a:endParaRPr>
          </a:p>
          <a:p>
            <a:pPr lvl="2" eaLnBrk="1" hangingPunct="1">
              <a:lnSpc>
                <a:spcPct val="80000"/>
              </a:lnSpc>
            </a:pPr>
            <a:r>
              <a:rPr lang="en-US" altLang="en-US" b="1" dirty="0">
                <a:solidFill>
                  <a:srgbClr val="FF3300"/>
                </a:solidFill>
              </a:rPr>
              <a:t>Impact human activities in many ways:</a:t>
            </a:r>
          </a:p>
          <a:p>
            <a:pPr lvl="2" eaLnBrk="1" hangingPunct="1">
              <a:lnSpc>
                <a:spcPct val="80000"/>
              </a:lnSpc>
            </a:pPr>
            <a:r>
              <a:rPr lang="en-US" altLang="en-US" sz="2000" b="1" dirty="0">
                <a:solidFill>
                  <a:srgbClr val="006600"/>
                </a:solidFill>
              </a:rPr>
              <a:t>		</a:t>
            </a:r>
            <a:r>
              <a:rPr lang="en-US" altLang="en-US" b="1" dirty="0">
                <a:solidFill>
                  <a:srgbClr val="006600"/>
                </a:solidFill>
              </a:rPr>
              <a:t>wood </a:t>
            </a:r>
          </a:p>
          <a:p>
            <a:pPr lvl="2" eaLnBrk="1" hangingPunct="1">
              <a:lnSpc>
                <a:spcPct val="80000"/>
              </a:lnSpc>
            </a:pPr>
            <a:r>
              <a:rPr lang="en-US" altLang="en-US" b="1" dirty="0">
                <a:solidFill>
                  <a:srgbClr val="006600"/>
                </a:solidFill>
              </a:rPr>
              <a:t>		paper </a:t>
            </a:r>
          </a:p>
          <a:p>
            <a:pPr lvl="2" eaLnBrk="1" hangingPunct="1">
              <a:lnSpc>
                <a:spcPct val="80000"/>
              </a:lnSpc>
            </a:pPr>
            <a:r>
              <a:rPr lang="en-US" altLang="en-US" b="1" dirty="0">
                <a:solidFill>
                  <a:srgbClr val="006600"/>
                </a:solidFill>
              </a:rPr>
              <a:t>		textile </a:t>
            </a:r>
          </a:p>
          <a:p>
            <a:pPr lvl="2" eaLnBrk="1" hangingPunct="1">
              <a:lnSpc>
                <a:spcPct val="80000"/>
              </a:lnSpc>
            </a:pPr>
            <a:r>
              <a:rPr lang="en-US" altLang="en-US" b="1" dirty="0">
                <a:solidFill>
                  <a:srgbClr val="006600"/>
                </a:solidFill>
              </a:rPr>
              <a:t>		fuel</a:t>
            </a:r>
          </a:p>
          <a:p>
            <a:pPr lvl="2" eaLnBrk="1" hangingPunct="1">
              <a:lnSpc>
                <a:spcPct val="80000"/>
              </a:lnSpc>
            </a:pPr>
            <a:r>
              <a:rPr lang="en-US" altLang="en-US" b="1" dirty="0">
                <a:solidFill>
                  <a:srgbClr val="006600"/>
                </a:solidFill>
              </a:rPr>
              <a:t>		food </a:t>
            </a:r>
          </a:p>
          <a:p>
            <a:pPr lvl="2" eaLnBrk="1" hangingPunct="1">
              <a:lnSpc>
                <a:spcPct val="80000"/>
              </a:lnSpc>
            </a:pPr>
            <a:r>
              <a:rPr lang="en-US" altLang="en-US" b="1" dirty="0">
                <a:solidFill>
                  <a:srgbClr val="006600"/>
                </a:solidFill>
              </a:rPr>
              <a:t>		livestock feed</a:t>
            </a:r>
          </a:p>
          <a:p>
            <a:pPr lvl="2" eaLnBrk="1" hangingPunct="1">
              <a:lnSpc>
                <a:spcPct val="80000"/>
              </a:lnSpc>
            </a:pPr>
            <a:r>
              <a:rPr lang="en-US" altLang="en-US" b="1" dirty="0">
                <a:solidFill>
                  <a:srgbClr val="006600"/>
                </a:solidFill>
              </a:rPr>
              <a:t>		brewing </a:t>
            </a:r>
          </a:p>
          <a:p>
            <a:pPr lvl="2" eaLnBrk="1" hangingPunct="1">
              <a:lnSpc>
                <a:spcPct val="80000"/>
              </a:lnSpc>
            </a:pPr>
            <a:r>
              <a:rPr lang="en-US" altLang="en-US" b="1" dirty="0">
                <a:solidFill>
                  <a:srgbClr val="006600"/>
                </a:solidFill>
              </a:rPr>
              <a:t>		pharmaceuticals</a:t>
            </a:r>
          </a:p>
        </p:txBody>
      </p:sp>
    </p:spTree>
    <p:extLst>
      <p:ext uri="{BB962C8B-B14F-4D97-AF65-F5344CB8AC3E}">
        <p14:creationId xmlns:p14="http://schemas.microsoft.com/office/powerpoint/2010/main" val="8423492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en-US" b="1">
                <a:solidFill>
                  <a:srgbClr val="008000"/>
                </a:solidFill>
                <a:latin typeface="Comic Sans MS" pitchFamily="66" charset="0"/>
              </a:rPr>
              <a:t>The Plant Cell wall</a:t>
            </a:r>
          </a:p>
        </p:txBody>
      </p:sp>
      <p:sp>
        <p:nvSpPr>
          <p:cNvPr id="30723" name="Rectangle 3"/>
          <p:cNvSpPr>
            <a:spLocks noGrp="1" noChangeArrowheads="1"/>
          </p:cNvSpPr>
          <p:nvPr>
            <p:ph type="body" idx="1"/>
          </p:nvPr>
        </p:nvSpPr>
        <p:spPr>
          <a:xfrm>
            <a:off x="228600" y="1524000"/>
            <a:ext cx="3962400" cy="5105400"/>
          </a:xfrm>
        </p:spPr>
        <p:txBody>
          <a:bodyPr/>
          <a:lstStyle/>
          <a:p>
            <a:pPr eaLnBrk="1" hangingPunct="1">
              <a:lnSpc>
                <a:spcPct val="90000"/>
              </a:lnSpc>
            </a:pPr>
            <a:r>
              <a:rPr lang="en-US" altLang="en-US" sz="2400">
                <a:latin typeface="Comic Sans MS" pitchFamily="66" charset="0"/>
              </a:rPr>
              <a:t>Cell walls are held together by the </a:t>
            </a:r>
            <a:r>
              <a:rPr lang="en-US" altLang="en-US" sz="2400" b="1" i="1">
                <a:solidFill>
                  <a:srgbClr val="FF0000"/>
                </a:solidFill>
                <a:latin typeface="Comic Sans MS" pitchFamily="66" charset="0"/>
              </a:rPr>
              <a:t>middle Lamella</a:t>
            </a:r>
            <a:r>
              <a:rPr lang="en-US" altLang="en-US" sz="2400">
                <a:latin typeface="Comic Sans MS" pitchFamily="66" charset="0"/>
              </a:rPr>
              <a:t>.</a:t>
            </a:r>
          </a:p>
          <a:p>
            <a:pPr eaLnBrk="1" hangingPunct="1">
              <a:lnSpc>
                <a:spcPct val="90000"/>
              </a:lnSpc>
            </a:pPr>
            <a:r>
              <a:rPr lang="en-US" altLang="en-US" sz="2400">
                <a:latin typeface="Comic Sans MS" pitchFamily="66" charset="0"/>
              </a:rPr>
              <a:t>Made up of:</a:t>
            </a:r>
          </a:p>
          <a:p>
            <a:pPr eaLnBrk="1" hangingPunct="1">
              <a:lnSpc>
                <a:spcPct val="90000"/>
              </a:lnSpc>
            </a:pPr>
            <a:r>
              <a:rPr lang="en-US" altLang="en-US" sz="2400">
                <a:latin typeface="Comic Sans MS" pitchFamily="66" charset="0"/>
              </a:rPr>
              <a:t>Cellulose</a:t>
            </a:r>
          </a:p>
          <a:p>
            <a:pPr eaLnBrk="1" hangingPunct="1">
              <a:lnSpc>
                <a:spcPct val="90000"/>
              </a:lnSpc>
            </a:pPr>
            <a:r>
              <a:rPr lang="en-US" altLang="en-US" sz="2400">
                <a:latin typeface="Comic Sans MS" pitchFamily="66" charset="0"/>
              </a:rPr>
              <a:t>Xyloglucan</a:t>
            </a:r>
          </a:p>
          <a:p>
            <a:pPr eaLnBrk="1" hangingPunct="1">
              <a:lnSpc>
                <a:spcPct val="90000"/>
              </a:lnSpc>
            </a:pPr>
            <a:r>
              <a:rPr lang="en-US" altLang="en-US" sz="2400">
                <a:latin typeface="Comic Sans MS" pitchFamily="66" charset="0"/>
              </a:rPr>
              <a:t>Pectin</a:t>
            </a:r>
          </a:p>
          <a:p>
            <a:pPr eaLnBrk="1" hangingPunct="1">
              <a:lnSpc>
                <a:spcPct val="90000"/>
              </a:lnSpc>
            </a:pPr>
            <a:r>
              <a:rPr lang="en-US" altLang="en-US" sz="2400">
                <a:latin typeface="Comic Sans MS" pitchFamily="66" charset="0"/>
              </a:rPr>
              <a:t>Proteins</a:t>
            </a:r>
          </a:p>
          <a:p>
            <a:pPr eaLnBrk="1" hangingPunct="1">
              <a:lnSpc>
                <a:spcPct val="90000"/>
              </a:lnSpc>
            </a:pPr>
            <a:r>
              <a:rPr lang="en-US" altLang="en-US" sz="2400">
                <a:latin typeface="Comic Sans MS" pitchFamily="66" charset="0"/>
              </a:rPr>
              <a:t>Ca ions</a:t>
            </a:r>
          </a:p>
          <a:p>
            <a:pPr eaLnBrk="1" hangingPunct="1">
              <a:lnSpc>
                <a:spcPct val="90000"/>
              </a:lnSpc>
            </a:pPr>
            <a:r>
              <a:rPr lang="en-US" altLang="en-US" sz="2400">
                <a:latin typeface="Comic Sans MS" pitchFamily="66" charset="0"/>
              </a:rPr>
              <a:t>Lignin</a:t>
            </a:r>
          </a:p>
          <a:p>
            <a:pPr eaLnBrk="1" hangingPunct="1">
              <a:lnSpc>
                <a:spcPct val="90000"/>
              </a:lnSpc>
            </a:pPr>
            <a:r>
              <a:rPr lang="en-US" altLang="en-US" sz="2400">
                <a:latin typeface="Comic Sans MS" pitchFamily="66" charset="0"/>
              </a:rPr>
              <a:t>other ions</a:t>
            </a:r>
          </a:p>
          <a:p>
            <a:pPr eaLnBrk="1" hangingPunct="1">
              <a:lnSpc>
                <a:spcPct val="90000"/>
              </a:lnSpc>
            </a:pPr>
            <a:r>
              <a:rPr lang="en-US" altLang="en-US" sz="2400">
                <a:latin typeface="Comic Sans MS" pitchFamily="66" charset="0"/>
              </a:rPr>
              <a:t>Water</a:t>
            </a:r>
          </a:p>
        </p:txBody>
      </p:sp>
      <p:pic>
        <p:nvPicPr>
          <p:cNvPr id="30724" name="Picture 5" descr="06_28PlantCellWalls_C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0" y="1371600"/>
            <a:ext cx="48577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1265238"/>
            <a:ext cx="8229600" cy="3992562"/>
          </a:xfrm>
        </p:spPr>
        <p:txBody>
          <a:bodyPr/>
          <a:lstStyle/>
          <a:p>
            <a:pPr eaLnBrk="1" hangingPunct="1"/>
            <a:r>
              <a:rPr lang="en-US" altLang="en-US" sz="8000" b="1">
                <a:solidFill>
                  <a:srgbClr val="008000"/>
                </a:solidFill>
                <a:latin typeface="Comic Sans MS" pitchFamily="66" charset="0"/>
              </a:rPr>
              <a:t>ANY QUESTIONS?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CF4DF351-B574-4F00-9E55-F03554F94A45}"/>
              </a:ext>
            </a:extLst>
          </p:cNvPr>
          <p:cNvSpPr>
            <a:spLocks noGrp="1" noChangeArrowheads="1"/>
          </p:cNvSpPr>
          <p:nvPr>
            <p:ph type="title"/>
          </p:nvPr>
        </p:nvSpPr>
        <p:spPr>
          <a:xfrm>
            <a:off x="685800" y="50800"/>
            <a:ext cx="7772400" cy="1143000"/>
          </a:xfrm>
        </p:spPr>
        <p:txBody>
          <a:bodyPr/>
          <a:lstStyle/>
          <a:p>
            <a:pPr eaLnBrk="1" hangingPunct="1"/>
            <a:r>
              <a:rPr lang="en-US" altLang="en-US" sz="3600" b="1">
                <a:solidFill>
                  <a:srgbClr val="008000"/>
                </a:solidFill>
                <a:latin typeface="Comic Sans MS" panose="030F0702030302020204" pitchFamily="66" charset="0"/>
              </a:rPr>
              <a:t>Classification of monosaccharides</a:t>
            </a:r>
            <a:br>
              <a:rPr lang="en-US" altLang="en-US" sz="2000">
                <a:solidFill>
                  <a:srgbClr val="008000"/>
                </a:solidFill>
              </a:rPr>
            </a:br>
            <a:endParaRPr lang="en-US" altLang="en-US" sz="2000">
              <a:solidFill>
                <a:srgbClr val="008000"/>
              </a:solidFill>
            </a:endParaRPr>
          </a:p>
        </p:txBody>
      </p:sp>
      <p:sp>
        <p:nvSpPr>
          <p:cNvPr id="55299" name="Rectangle 3">
            <a:extLst>
              <a:ext uri="{FF2B5EF4-FFF2-40B4-BE49-F238E27FC236}">
                <a16:creationId xmlns:a16="http://schemas.microsoft.com/office/drawing/2014/main" id="{717F619D-4024-415C-99F7-8C87CAF5E93F}"/>
              </a:ext>
            </a:extLst>
          </p:cNvPr>
          <p:cNvSpPr>
            <a:spLocks noGrp="1" noChangeArrowheads="1"/>
          </p:cNvSpPr>
          <p:nvPr>
            <p:ph type="body" sz="half" idx="1"/>
          </p:nvPr>
        </p:nvSpPr>
        <p:spPr>
          <a:xfrm>
            <a:off x="0" y="952500"/>
            <a:ext cx="5930900" cy="5740400"/>
          </a:xfrm>
        </p:spPr>
        <p:txBody>
          <a:bodyPr/>
          <a:lstStyle/>
          <a:p>
            <a:pPr eaLnBrk="1" hangingPunct="1"/>
            <a:r>
              <a:rPr lang="en-US" altLang="en-US" sz="2400">
                <a:latin typeface="Comic Sans MS" panose="030F0702030302020204" pitchFamily="66" charset="0"/>
              </a:rPr>
              <a:t>D-glucose </a:t>
            </a:r>
          </a:p>
          <a:p>
            <a:pPr eaLnBrk="1" hangingPunct="1"/>
            <a:endParaRPr lang="en-US" altLang="en-US" sz="2400">
              <a:latin typeface="Comic Sans MS" panose="030F0702030302020204" pitchFamily="66" charset="0"/>
            </a:endParaRPr>
          </a:p>
          <a:p>
            <a:pPr eaLnBrk="1" hangingPunct="1"/>
            <a:r>
              <a:rPr lang="en-US" altLang="en-US" sz="2400">
                <a:latin typeface="Comic Sans MS" panose="030F0702030302020204" pitchFamily="66" charset="0"/>
              </a:rPr>
              <a:t>is an aldohexose with the formula (C·H2O)6. </a:t>
            </a:r>
          </a:p>
          <a:p>
            <a:pPr eaLnBrk="1" hangingPunct="1"/>
            <a:endParaRPr lang="en-US" altLang="en-US" sz="2400">
              <a:latin typeface="Comic Sans MS" panose="030F0702030302020204" pitchFamily="66" charset="0"/>
            </a:endParaRPr>
          </a:p>
          <a:p>
            <a:pPr eaLnBrk="1" hangingPunct="1"/>
            <a:r>
              <a:rPr lang="en-US" altLang="en-US" sz="2400">
                <a:latin typeface="Comic Sans MS" panose="030F0702030302020204" pitchFamily="66" charset="0"/>
              </a:rPr>
              <a:t>The red atoms highlight the aldehyde group</a:t>
            </a:r>
          </a:p>
          <a:p>
            <a:pPr eaLnBrk="1" hangingPunct="1"/>
            <a:endParaRPr lang="en-US" altLang="en-US" sz="2400">
              <a:latin typeface="Comic Sans MS" panose="030F0702030302020204" pitchFamily="66" charset="0"/>
            </a:endParaRPr>
          </a:p>
          <a:p>
            <a:pPr eaLnBrk="1" hangingPunct="1"/>
            <a:r>
              <a:rPr lang="en-US" altLang="en-US" sz="2400">
                <a:latin typeface="Comic Sans MS" panose="030F0702030302020204" pitchFamily="66" charset="0"/>
              </a:rPr>
              <a:t>the blue atoms highlight the asymmetric center furthest from the aldehyde; because this -OH is on the right of the Fischer projection, this is a D sugar. </a:t>
            </a:r>
          </a:p>
        </p:txBody>
      </p:sp>
      <p:pic>
        <p:nvPicPr>
          <p:cNvPr id="55300" name="Picture 6" descr="130px-D-glucose_color_coded">
            <a:extLst>
              <a:ext uri="{FF2B5EF4-FFF2-40B4-BE49-F238E27FC236}">
                <a16:creationId xmlns:a16="http://schemas.microsoft.com/office/drawing/2014/main" id="{F43B6B54-572A-4E58-BF02-3A773065ADC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857875" y="938213"/>
            <a:ext cx="3254375" cy="5757862"/>
          </a:xfrm>
        </p:spPr>
      </p:pic>
    </p:spTree>
    <p:extLst>
      <p:ext uri="{BB962C8B-B14F-4D97-AF65-F5344CB8AC3E}">
        <p14:creationId xmlns:p14="http://schemas.microsoft.com/office/powerpoint/2010/main" val="1315381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25700BE1-87F4-4E3E-8134-3ACD7C6B5E10}"/>
              </a:ext>
            </a:extLst>
          </p:cNvPr>
          <p:cNvSpPr>
            <a:spLocks noGrp="1" noChangeArrowheads="1"/>
          </p:cNvSpPr>
          <p:nvPr>
            <p:ph type="title"/>
          </p:nvPr>
        </p:nvSpPr>
        <p:spPr>
          <a:xfrm>
            <a:off x="152400" y="88900"/>
            <a:ext cx="8991600" cy="1143000"/>
          </a:xfrm>
        </p:spPr>
        <p:txBody>
          <a:bodyPr rtlCol="0">
            <a:normAutofit fontScale="90000"/>
          </a:bodyPr>
          <a:lstStyle/>
          <a:p>
            <a:pPr eaLnBrk="1" fontAlgn="auto" hangingPunct="1">
              <a:spcAft>
                <a:spcPts val="0"/>
              </a:spcAft>
              <a:defRPr/>
            </a:pPr>
            <a:r>
              <a:rPr lang="en-US" b="1" dirty="0">
                <a:solidFill>
                  <a:srgbClr val="008000"/>
                </a:solidFill>
                <a:latin typeface="Comic Sans MS" pitchFamily="66" charset="0"/>
              </a:rPr>
              <a:t>Classification of </a:t>
            </a:r>
            <a:r>
              <a:rPr lang="en-US" b="1" dirty="0" err="1">
                <a:solidFill>
                  <a:srgbClr val="008000"/>
                </a:solidFill>
                <a:latin typeface="Comic Sans MS" pitchFamily="66" charset="0"/>
              </a:rPr>
              <a:t>monosaccharides</a:t>
            </a:r>
            <a:br>
              <a:rPr lang="en-US" sz="2000" dirty="0"/>
            </a:br>
            <a:endParaRPr lang="en-US" sz="2000" dirty="0"/>
          </a:p>
        </p:txBody>
      </p:sp>
      <p:sp>
        <p:nvSpPr>
          <p:cNvPr id="56323" name="Rectangle 3">
            <a:extLst>
              <a:ext uri="{FF2B5EF4-FFF2-40B4-BE49-F238E27FC236}">
                <a16:creationId xmlns:a16="http://schemas.microsoft.com/office/drawing/2014/main" id="{DFF6AD09-BDF5-4C47-8E79-B75AD1FB743A}"/>
              </a:ext>
            </a:extLst>
          </p:cNvPr>
          <p:cNvSpPr>
            <a:spLocks noGrp="1" noChangeArrowheads="1"/>
          </p:cNvSpPr>
          <p:nvPr>
            <p:ph type="body" sz="half" idx="1"/>
          </p:nvPr>
        </p:nvSpPr>
        <p:spPr>
          <a:xfrm>
            <a:off x="0" y="1003300"/>
            <a:ext cx="6146800" cy="5854700"/>
          </a:xfrm>
        </p:spPr>
        <p:txBody>
          <a:bodyPr/>
          <a:lstStyle/>
          <a:p>
            <a:pPr eaLnBrk="1" hangingPunct="1"/>
            <a:r>
              <a:rPr lang="en-US" altLang="en-US" sz="2400">
                <a:latin typeface="Comic Sans MS" panose="030F0702030302020204" pitchFamily="66" charset="0"/>
              </a:rPr>
              <a:t>The </a:t>
            </a:r>
            <a:r>
              <a:rPr lang="en-US" altLang="en-US" sz="2400">
                <a:latin typeface="Symbol" panose="05050102010706020507" pitchFamily="18" charset="2"/>
              </a:rPr>
              <a:t>a</a:t>
            </a:r>
            <a:r>
              <a:rPr lang="en-US" altLang="en-US" sz="2400">
                <a:latin typeface="Comic Sans MS" panose="030F0702030302020204" pitchFamily="66" charset="0"/>
              </a:rPr>
              <a:t> and </a:t>
            </a:r>
            <a:r>
              <a:rPr lang="en-US" altLang="en-US" sz="2400">
                <a:latin typeface="Symbol" panose="05050102010706020507" pitchFamily="18" charset="2"/>
              </a:rPr>
              <a:t>b</a:t>
            </a:r>
            <a:r>
              <a:rPr lang="en-US" altLang="en-US" sz="2400">
                <a:latin typeface="Comic Sans MS" panose="030F0702030302020204" pitchFamily="66" charset="0"/>
              </a:rPr>
              <a:t> anomers of glucose. </a:t>
            </a:r>
          </a:p>
          <a:p>
            <a:pPr eaLnBrk="1" hangingPunct="1"/>
            <a:endParaRPr lang="en-US" altLang="en-US" sz="2400">
              <a:latin typeface="Comic Sans MS" panose="030F0702030302020204" pitchFamily="66" charset="0"/>
            </a:endParaRPr>
          </a:p>
          <a:p>
            <a:pPr eaLnBrk="1" hangingPunct="1"/>
            <a:r>
              <a:rPr lang="en-US" altLang="en-US" sz="2400">
                <a:latin typeface="Comic Sans MS" panose="030F0702030302020204" pitchFamily="66" charset="0"/>
              </a:rPr>
              <a:t>Note the position of the hydroxyl group (red or green) on the anomeric carbon relative to the CH2OH group bound to carbon 5: </a:t>
            </a:r>
          </a:p>
          <a:p>
            <a:pPr eaLnBrk="1" hangingPunct="1"/>
            <a:endParaRPr lang="en-US" altLang="en-US" sz="2400">
              <a:latin typeface="Comic Sans MS" panose="030F0702030302020204" pitchFamily="66" charset="0"/>
            </a:endParaRPr>
          </a:p>
          <a:p>
            <a:pPr eaLnBrk="1" hangingPunct="1"/>
            <a:r>
              <a:rPr lang="en-US" altLang="en-US" sz="2400">
                <a:latin typeface="Comic Sans MS" panose="030F0702030302020204" pitchFamily="66" charset="0"/>
              </a:rPr>
              <a:t> Either on the opposite sides (</a:t>
            </a:r>
            <a:r>
              <a:rPr lang="en-US" altLang="en-US" sz="2400">
                <a:latin typeface="Symbol" panose="05050102010706020507" pitchFamily="18" charset="2"/>
              </a:rPr>
              <a:t>a</a:t>
            </a:r>
            <a:r>
              <a:rPr lang="en-US" altLang="en-US" sz="2400">
                <a:latin typeface="Comic Sans MS" panose="030F0702030302020204" pitchFamily="66" charset="0"/>
              </a:rPr>
              <a:t>)</a:t>
            </a:r>
          </a:p>
          <a:p>
            <a:pPr eaLnBrk="1" hangingPunct="1"/>
            <a:endParaRPr lang="en-US" altLang="en-US" sz="2400">
              <a:latin typeface="Comic Sans MS" panose="030F0702030302020204" pitchFamily="66" charset="0"/>
            </a:endParaRPr>
          </a:p>
          <a:p>
            <a:pPr eaLnBrk="1" hangingPunct="1"/>
            <a:r>
              <a:rPr lang="en-US" altLang="en-US" sz="2400">
                <a:latin typeface="Comic Sans MS" panose="030F0702030302020204" pitchFamily="66" charset="0"/>
              </a:rPr>
              <a:t> Or the same side (</a:t>
            </a:r>
            <a:r>
              <a:rPr lang="en-US" altLang="en-US" sz="2400">
                <a:latin typeface="Symbol" panose="05050102010706020507" pitchFamily="18" charset="2"/>
              </a:rPr>
              <a:t>b</a:t>
            </a:r>
            <a:r>
              <a:rPr lang="en-US" altLang="en-US" sz="2400">
                <a:latin typeface="Comic Sans MS" panose="030F0702030302020204" pitchFamily="66" charset="0"/>
              </a:rPr>
              <a:t>). </a:t>
            </a:r>
          </a:p>
        </p:txBody>
      </p:sp>
      <p:pic>
        <p:nvPicPr>
          <p:cNvPr id="56324" name="Picture 11" descr="File:Alpha-D-glucopyranose-2D-skeletal.png">
            <a:extLst>
              <a:ext uri="{FF2B5EF4-FFF2-40B4-BE49-F238E27FC236}">
                <a16:creationId xmlns:a16="http://schemas.microsoft.com/office/drawing/2014/main" id="{68E52A81-42FC-4EDF-8629-427CD49363A4}"/>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210300" y="1447800"/>
            <a:ext cx="2957513" cy="2514600"/>
          </a:xfrm>
        </p:spPr>
      </p:pic>
      <p:pic>
        <p:nvPicPr>
          <p:cNvPr id="56325" name="Picture 14" descr="File:Beta-D-glucopyranose-2D-skeletal.png">
            <a:extLst>
              <a:ext uri="{FF2B5EF4-FFF2-40B4-BE49-F238E27FC236}">
                <a16:creationId xmlns:a16="http://schemas.microsoft.com/office/drawing/2014/main" id="{641848AC-532C-4FCB-8458-912D05789060}"/>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221413" y="3886200"/>
            <a:ext cx="2962275" cy="2387600"/>
          </a:xfrm>
        </p:spPr>
      </p:pic>
    </p:spTree>
    <p:extLst>
      <p:ext uri="{BB962C8B-B14F-4D97-AF65-F5344CB8AC3E}">
        <p14:creationId xmlns:p14="http://schemas.microsoft.com/office/powerpoint/2010/main" val="1928155907"/>
      </p:ext>
    </p:extLst>
  </p:cSld>
  <p:clrMapOvr>
    <a:masterClrMapping/>
  </p:clrMapOvr>
  <p:transition spd="med"/>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594</TotalTime>
  <Words>3650</Words>
  <Application>Microsoft Office PowerPoint</Application>
  <PresentationFormat>On-screen Show (4:3)</PresentationFormat>
  <Paragraphs>525</Paragraphs>
  <Slides>79</Slides>
  <Notes>20</Notes>
  <HiddenSlides>0</HiddenSlides>
  <MMClips>0</MMClips>
  <ScaleCrop>false</ScaleCrop>
  <HeadingPairs>
    <vt:vector size="8" baseType="variant">
      <vt:variant>
        <vt:lpstr>Fonts Used</vt:lpstr>
      </vt:variant>
      <vt:variant>
        <vt:i4>10</vt:i4>
      </vt:variant>
      <vt:variant>
        <vt:lpstr>Theme</vt:lpstr>
      </vt:variant>
      <vt:variant>
        <vt:i4>19</vt:i4>
      </vt:variant>
      <vt:variant>
        <vt:lpstr>Embedded OLE Servers</vt:lpstr>
      </vt:variant>
      <vt:variant>
        <vt:i4>1</vt:i4>
      </vt:variant>
      <vt:variant>
        <vt:lpstr>Slide Titles</vt:lpstr>
      </vt:variant>
      <vt:variant>
        <vt:i4>79</vt:i4>
      </vt:variant>
    </vt:vector>
  </HeadingPairs>
  <TitlesOfParts>
    <vt:vector size="109" baseType="lpstr">
      <vt:lpstr>Arial</vt:lpstr>
      <vt:lpstr>Century Gothic</vt:lpstr>
      <vt:lpstr>Comic Sans MS</vt:lpstr>
      <vt:lpstr>Helvetica</vt:lpstr>
      <vt:lpstr>Monotype Sorts</vt:lpstr>
      <vt:lpstr>Showcard Gothic</vt:lpstr>
      <vt:lpstr>Symbol</vt:lpstr>
      <vt:lpstr>Times</vt:lpstr>
      <vt:lpstr>Times New Roman</vt:lpstr>
      <vt:lpstr>Wingdings</vt:lpstr>
      <vt:lpstr>Default Design</vt:lpstr>
      <vt:lpstr>1_Default Design</vt:lpstr>
      <vt:lpstr>2_Default Design</vt:lpstr>
      <vt:lpstr>3_Default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12_Default Design</vt:lpstr>
      <vt:lpstr>13_Default Design</vt:lpstr>
      <vt:lpstr>14_Default Design</vt:lpstr>
      <vt:lpstr>15_Default Design</vt:lpstr>
      <vt:lpstr>16_Default Design</vt:lpstr>
      <vt:lpstr>17_Default Design</vt:lpstr>
      <vt:lpstr>18_Default Design</vt:lpstr>
      <vt:lpstr>Image</vt:lpstr>
      <vt:lpstr>Plant Chemistry and Higher Plant Cells  </vt:lpstr>
      <vt:lpstr>Carbohydrates</vt:lpstr>
      <vt:lpstr>Carbohydrates</vt:lpstr>
      <vt:lpstr>Basic facts</vt:lpstr>
      <vt:lpstr>The functional groups</vt:lpstr>
      <vt:lpstr>Classification of monosaccharides </vt:lpstr>
      <vt:lpstr>carbonyl group</vt:lpstr>
      <vt:lpstr>Classification of monosaccharides </vt:lpstr>
      <vt:lpstr>Classification of monosaccharides </vt:lpstr>
      <vt:lpstr>Important disaccharides</vt:lpstr>
      <vt:lpstr>Important disaccharides</vt:lpstr>
      <vt:lpstr>Important plant saccharides</vt:lpstr>
      <vt:lpstr>Carbohydrates-make up 16-25% of sap.</vt:lpstr>
      <vt:lpstr>Important Polysaccharides:</vt:lpstr>
      <vt:lpstr>Important Polysaccharides:</vt:lpstr>
      <vt:lpstr>Plant Starch (Amylose and Amylopectin)</vt:lpstr>
      <vt:lpstr>Cellulose</vt:lpstr>
      <vt:lpstr>Cellulose</vt:lpstr>
      <vt:lpstr>Amino acids</vt:lpstr>
      <vt:lpstr>PowerPoint Presentation</vt:lpstr>
      <vt:lpstr>Proteins: Three-dimensional structure</vt:lpstr>
      <vt:lpstr>Four levels of protein structure</vt:lpstr>
      <vt:lpstr>Four levels of protein structure</vt:lpstr>
      <vt:lpstr>PowerPoint Presentation</vt:lpstr>
      <vt:lpstr>PowerPoint Presentation</vt:lpstr>
      <vt:lpstr>Lipids</vt:lpstr>
      <vt:lpstr>General Structure</vt:lpstr>
      <vt:lpstr>General Structure</vt:lpstr>
      <vt:lpstr>Saturated or not – the power of H</vt:lpstr>
      <vt:lpstr>Trans and Cis</vt:lpstr>
      <vt:lpstr>Trans and Cis</vt:lpstr>
      <vt:lpstr>Phospholipids</vt:lpstr>
      <vt:lpstr>Overview of Plant Structure</vt:lpstr>
      <vt:lpstr>Overview of Plant Structure</vt:lpstr>
      <vt:lpstr>The leaf</vt:lpstr>
      <vt:lpstr>The stem</vt:lpstr>
      <vt:lpstr>The Root</vt:lpstr>
      <vt:lpstr>Overview of Plant Structure</vt:lpstr>
      <vt:lpstr>Overview of Plant Structure</vt:lpstr>
      <vt:lpstr>Overview of Plant Structure</vt:lpstr>
      <vt:lpstr>The Plant Cell</vt:lpstr>
      <vt:lpstr>The Plant Cell</vt:lpstr>
      <vt:lpstr>The Plasma Membrane</vt:lpstr>
      <vt:lpstr>The Plasma Membrane</vt:lpstr>
      <vt:lpstr>The Plasma Membrane</vt:lpstr>
      <vt:lpstr>The Fluid Mosaic Model</vt:lpstr>
      <vt:lpstr>Flippase</vt:lpstr>
      <vt:lpstr>Transverse Diffusion </vt:lpstr>
      <vt:lpstr>Transverse Diffusion </vt:lpstr>
      <vt:lpstr>Lateral Diffusion </vt:lpstr>
      <vt:lpstr>Flippase</vt:lpstr>
      <vt:lpstr>Flippase</vt:lpstr>
      <vt:lpstr>Flippase</vt:lpstr>
      <vt:lpstr>The Plasma Membrane</vt:lpstr>
      <vt:lpstr>PowerPoint Presentation</vt:lpstr>
      <vt:lpstr>Integral proteins</vt:lpstr>
      <vt:lpstr>Transmembrane proteins</vt:lpstr>
      <vt:lpstr>Transmembrane proteins</vt:lpstr>
      <vt:lpstr>The nucleus</vt:lpstr>
      <vt:lpstr>The Endoplasmic reticulum</vt:lpstr>
      <vt:lpstr>The Endoplasmic reticulum</vt:lpstr>
      <vt:lpstr>The Golgi Network</vt:lpstr>
      <vt:lpstr>The Golgi Network</vt:lpstr>
      <vt:lpstr>Golgi Trafficking</vt:lpstr>
      <vt:lpstr>The Mitochondria </vt:lpstr>
      <vt:lpstr>The Mitochondria</vt:lpstr>
      <vt:lpstr>The Chloroplast</vt:lpstr>
      <vt:lpstr>The Chloroplast</vt:lpstr>
      <vt:lpstr>The Vacuole</vt:lpstr>
      <vt:lpstr>The Vacuole</vt:lpstr>
      <vt:lpstr>The cytoskeleton</vt:lpstr>
      <vt:lpstr>The cytoskeleton</vt:lpstr>
      <vt:lpstr>The cytoskeleton</vt:lpstr>
      <vt:lpstr>Plamodesmarta</vt:lpstr>
      <vt:lpstr>The Plant Cell wall</vt:lpstr>
      <vt:lpstr>Major structural components of the primary cell wall and their likely arrangement</vt:lpstr>
      <vt:lpstr>The Plant cell wall</vt:lpstr>
      <vt:lpstr>The Plant Cell wall</vt:lpstr>
      <vt:lpstr>ANY QUESTIONS?</vt:lpstr>
    </vt:vector>
  </TitlesOfParts>
  <Company>MSUM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 Cells (The Basics)</dc:title>
  <dc:creator>marryand</dc:creator>
  <cp:lastModifiedBy>Andrew Marry</cp:lastModifiedBy>
  <cp:revision>29</cp:revision>
  <dcterms:created xsi:type="dcterms:W3CDTF">2006-01-12T19:08:54Z</dcterms:created>
  <dcterms:modified xsi:type="dcterms:W3CDTF">2018-08-21T02:07:37Z</dcterms:modified>
</cp:coreProperties>
</file>