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8" r:id="rId4"/>
    <p:sldMasterId id="2147483702" r:id="rId5"/>
    <p:sldMasterId id="2147483716" r:id="rId6"/>
  </p:sldMasterIdLst>
  <p:notesMasterIdLst>
    <p:notesMasterId r:id="rId84"/>
  </p:notesMasterIdLst>
  <p:sldIdLst>
    <p:sldId id="256" r:id="rId7"/>
    <p:sldId id="264" r:id="rId8"/>
    <p:sldId id="266" r:id="rId9"/>
    <p:sldId id="270" r:id="rId10"/>
    <p:sldId id="328" r:id="rId11"/>
    <p:sldId id="274" r:id="rId12"/>
    <p:sldId id="275" r:id="rId13"/>
    <p:sldId id="279" r:id="rId14"/>
    <p:sldId id="280" r:id="rId15"/>
    <p:sldId id="276" r:id="rId16"/>
    <p:sldId id="277" r:id="rId17"/>
    <p:sldId id="278" r:id="rId18"/>
    <p:sldId id="271" r:id="rId19"/>
    <p:sldId id="272" r:id="rId20"/>
    <p:sldId id="269" r:id="rId21"/>
    <p:sldId id="273" r:id="rId22"/>
    <p:sldId id="267" r:id="rId23"/>
    <p:sldId id="281" r:id="rId24"/>
    <p:sldId id="343" r:id="rId25"/>
    <p:sldId id="261" r:id="rId26"/>
    <p:sldId id="335" r:id="rId27"/>
    <p:sldId id="336" r:id="rId28"/>
    <p:sldId id="337" r:id="rId29"/>
    <p:sldId id="338" r:id="rId30"/>
    <p:sldId id="322" r:id="rId31"/>
    <p:sldId id="339" r:id="rId32"/>
    <p:sldId id="344" r:id="rId33"/>
    <p:sldId id="342" r:id="rId34"/>
    <p:sldId id="349" r:id="rId35"/>
    <p:sldId id="330" r:id="rId36"/>
    <p:sldId id="282" r:id="rId37"/>
    <p:sldId id="283" r:id="rId38"/>
    <p:sldId id="285" r:id="rId39"/>
    <p:sldId id="286" r:id="rId40"/>
    <p:sldId id="294" r:id="rId41"/>
    <p:sldId id="296" r:id="rId42"/>
    <p:sldId id="284" r:id="rId43"/>
    <p:sldId id="289" r:id="rId44"/>
    <p:sldId id="302" r:id="rId45"/>
    <p:sldId id="307" r:id="rId46"/>
    <p:sldId id="303" r:id="rId47"/>
    <p:sldId id="308" r:id="rId48"/>
    <p:sldId id="309" r:id="rId49"/>
    <p:sldId id="310" r:id="rId50"/>
    <p:sldId id="313" r:id="rId51"/>
    <p:sldId id="312" r:id="rId52"/>
    <p:sldId id="311" r:id="rId53"/>
    <p:sldId id="297" r:id="rId54"/>
    <p:sldId id="314" r:id="rId55"/>
    <p:sldId id="288" r:id="rId56"/>
    <p:sldId id="290" r:id="rId57"/>
    <p:sldId id="291" r:id="rId58"/>
    <p:sldId id="316" r:id="rId59"/>
    <p:sldId id="323" r:id="rId60"/>
    <p:sldId id="327" r:id="rId61"/>
    <p:sldId id="325" r:id="rId62"/>
    <p:sldId id="326" r:id="rId63"/>
    <p:sldId id="317" r:id="rId64"/>
    <p:sldId id="318" r:id="rId65"/>
    <p:sldId id="319" r:id="rId66"/>
    <p:sldId id="320" r:id="rId67"/>
    <p:sldId id="324" r:id="rId68"/>
    <p:sldId id="315" r:id="rId69"/>
    <p:sldId id="304" r:id="rId70"/>
    <p:sldId id="258" r:id="rId71"/>
    <p:sldId id="259" r:id="rId72"/>
    <p:sldId id="340" r:id="rId73"/>
    <p:sldId id="262" r:id="rId74"/>
    <p:sldId id="351" r:id="rId75"/>
    <p:sldId id="348" r:id="rId76"/>
    <p:sldId id="352" r:id="rId77"/>
    <p:sldId id="353" r:id="rId78"/>
    <p:sldId id="356" r:id="rId79"/>
    <p:sldId id="357" r:id="rId80"/>
    <p:sldId id="358" r:id="rId81"/>
    <p:sldId id="341" r:id="rId82"/>
    <p:sldId id="29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26" autoAdjust="0"/>
    <p:restoredTop sz="94660"/>
  </p:normalViewPr>
  <p:slideViewPr>
    <p:cSldViewPr snapToGrid="0">
      <p:cViewPr varScale="1">
        <p:scale>
          <a:sx n="103" d="100"/>
          <a:sy n="103" d="100"/>
        </p:scale>
        <p:origin x="150" y="348"/>
      </p:cViewPr>
      <p:guideLst/>
    </p:cSldViewPr>
  </p:slideViewPr>
  <p:notesTextViewPr>
    <p:cViewPr>
      <p:scale>
        <a:sx n="1" d="1"/>
        <a:sy n="1" d="1"/>
      </p:scale>
      <p:origin x="0" y="0"/>
    </p:cViewPr>
  </p:notesTextViewPr>
  <p:sorterViewPr>
    <p:cViewPr>
      <p:scale>
        <a:sx n="66" d="100"/>
        <a:sy n="66" d="100"/>
      </p:scale>
      <p:origin x="0" y="-71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DA140-00E3-4E07-B984-A05DE175685C}"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44E41-5C20-4EB3-8F2A-56E6DA804B42}" type="slidenum">
              <a:rPr lang="en-US" smtClean="0"/>
              <a:t>‹#›</a:t>
            </a:fld>
            <a:endParaRPr lang="en-US"/>
          </a:p>
        </p:txBody>
      </p:sp>
    </p:spTree>
    <p:extLst>
      <p:ext uri="{BB962C8B-B14F-4D97-AF65-F5344CB8AC3E}">
        <p14:creationId xmlns:p14="http://schemas.microsoft.com/office/powerpoint/2010/main" val="243782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4A414A9-3A0F-45DF-B2EC-60040A467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CBA3FD-83C6-4A62-BC97-82908809CA91}" type="slidenum">
              <a:rPr lang="en-US" altLang="en-US" sz="1200"/>
              <a:pPr/>
              <a:t>10</a:t>
            </a:fld>
            <a:endParaRPr lang="en-US" altLang="en-US" sz="1200"/>
          </a:p>
        </p:txBody>
      </p:sp>
      <p:sp>
        <p:nvSpPr>
          <p:cNvPr id="95235" name="Rectangle 2">
            <a:extLst>
              <a:ext uri="{FF2B5EF4-FFF2-40B4-BE49-F238E27FC236}">
                <a16:creationId xmlns:a16="http://schemas.microsoft.com/office/drawing/2014/main" id="{0138CBC7-67C7-442A-9415-05373ACB39A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093914BC-D204-488C-AB0B-C18D9FB42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03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EAE56BC-DCBE-43EA-A125-7B8D7BDEF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0B8FDD-7EE6-4C62-A367-4C838995E0D5}" type="slidenum">
              <a:rPr lang="en-US" altLang="en-US" sz="1200"/>
              <a:pPr eaLnBrk="1" hangingPunct="1"/>
              <a:t>38</a:t>
            </a:fld>
            <a:endParaRPr lang="en-US" altLang="en-US" sz="1200"/>
          </a:p>
        </p:txBody>
      </p:sp>
      <p:sp>
        <p:nvSpPr>
          <p:cNvPr id="81923" name="Rectangle 2">
            <a:extLst>
              <a:ext uri="{FF2B5EF4-FFF2-40B4-BE49-F238E27FC236}">
                <a16:creationId xmlns:a16="http://schemas.microsoft.com/office/drawing/2014/main" id="{D09027A5-F3D7-44FF-8405-4631DC88EC3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CF30255-D692-4074-A57A-F2FD9B09D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25" name="Header Placeholder 4">
            <a:extLst>
              <a:ext uri="{FF2B5EF4-FFF2-40B4-BE49-F238E27FC236}">
                <a16:creationId xmlns:a16="http://schemas.microsoft.com/office/drawing/2014/main" id="{C3223167-40B2-4AA2-B417-BBB12F43C95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BOT 101</a:t>
            </a:r>
          </a:p>
        </p:txBody>
      </p:sp>
    </p:spTree>
    <p:extLst>
      <p:ext uri="{BB962C8B-B14F-4D97-AF65-F5344CB8AC3E}">
        <p14:creationId xmlns:p14="http://schemas.microsoft.com/office/powerpoint/2010/main" val="221860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4F61901-D9ED-46D7-B659-553E3D2D7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194657-1D01-45B5-A1A7-EDB039AD9809}" type="slidenum">
              <a:rPr lang="en-US" altLang="en-US"/>
              <a:pPr>
                <a:spcBef>
                  <a:spcPct val="0"/>
                </a:spcBef>
              </a:pPr>
              <a:t>40</a:t>
            </a:fld>
            <a:endParaRPr lang="en-US" altLang="en-US"/>
          </a:p>
        </p:txBody>
      </p:sp>
      <p:sp>
        <p:nvSpPr>
          <p:cNvPr id="37891" name="Rectangle 2">
            <a:extLst>
              <a:ext uri="{FF2B5EF4-FFF2-40B4-BE49-F238E27FC236}">
                <a16:creationId xmlns:a16="http://schemas.microsoft.com/office/drawing/2014/main" id="{7E462A59-3811-46EF-A3F3-A37B9070A60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AE10481-5BB8-4E14-BE0A-949D83E1E3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7893" name="Header Placeholder 4">
            <a:extLst>
              <a:ext uri="{FF2B5EF4-FFF2-40B4-BE49-F238E27FC236}">
                <a16:creationId xmlns:a16="http://schemas.microsoft.com/office/drawing/2014/main" id="{65BA538F-404F-487E-942A-D37A9243B2D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BOT 101</a:t>
            </a:r>
          </a:p>
        </p:txBody>
      </p:sp>
    </p:spTree>
    <p:extLst>
      <p:ext uri="{BB962C8B-B14F-4D97-AF65-F5344CB8AC3E}">
        <p14:creationId xmlns:p14="http://schemas.microsoft.com/office/powerpoint/2010/main" val="63000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7808226-56DC-4A19-A30D-57BF00C66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6D0F24-995C-46C5-BD11-DA2BDAB591CE}" type="slidenum">
              <a:rPr lang="en-US" altLang="en-US"/>
              <a:pPr>
                <a:spcBef>
                  <a:spcPct val="0"/>
                </a:spcBef>
              </a:pPr>
              <a:t>41</a:t>
            </a:fld>
            <a:endParaRPr lang="en-US" altLang="en-US"/>
          </a:p>
        </p:txBody>
      </p:sp>
      <p:sp>
        <p:nvSpPr>
          <p:cNvPr id="29699" name="Rectangle 2">
            <a:extLst>
              <a:ext uri="{FF2B5EF4-FFF2-40B4-BE49-F238E27FC236}">
                <a16:creationId xmlns:a16="http://schemas.microsoft.com/office/drawing/2014/main" id="{EA1F1606-554C-4D47-9B4D-AA9A05F3E0A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B2803CD-8F97-4A2D-9C76-BA99A24C1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9701" name="Header Placeholder 4">
            <a:extLst>
              <a:ext uri="{FF2B5EF4-FFF2-40B4-BE49-F238E27FC236}">
                <a16:creationId xmlns:a16="http://schemas.microsoft.com/office/drawing/2014/main" id="{7713DB7E-473A-41E1-BDAD-EE1932F6651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BOT 101</a:t>
            </a:r>
          </a:p>
        </p:txBody>
      </p:sp>
    </p:spTree>
    <p:extLst>
      <p:ext uri="{BB962C8B-B14F-4D97-AF65-F5344CB8AC3E}">
        <p14:creationId xmlns:p14="http://schemas.microsoft.com/office/powerpoint/2010/main" val="161680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100BAAD-79ED-4162-A334-9C437C309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037AF1-776B-44E2-8B61-21D2D82BB8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10575B5C-EAC5-47A8-8239-80873552FAE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4AD0684-9088-45DE-8F88-ECD11EA7B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5845" name="Header Placeholder 4">
            <a:extLst>
              <a:ext uri="{FF2B5EF4-FFF2-40B4-BE49-F238E27FC236}">
                <a16:creationId xmlns:a16="http://schemas.microsoft.com/office/drawing/2014/main" id="{2673456F-EA91-401D-9065-8125587CF6E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BOT 101</a:t>
            </a:r>
          </a:p>
        </p:txBody>
      </p:sp>
    </p:spTree>
    <p:extLst>
      <p:ext uri="{BB962C8B-B14F-4D97-AF65-F5344CB8AC3E}">
        <p14:creationId xmlns:p14="http://schemas.microsoft.com/office/powerpoint/2010/main" val="429304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50B2BE4C-9D97-4564-80E5-8D23D95CB5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55650" indent="-290513" eaLnBrk="0" hangingPunct="0">
              <a:defRPr>
                <a:solidFill>
                  <a:schemeClr val="tx1"/>
                </a:solidFill>
                <a:latin typeface="Comic Sans MS" panose="030F0702030302020204" pitchFamily="66" charset="0"/>
              </a:defRPr>
            </a:lvl2pPr>
            <a:lvl3pPr marL="1162050" indent="-231775" eaLnBrk="0" hangingPunct="0">
              <a:defRPr>
                <a:solidFill>
                  <a:schemeClr val="tx1"/>
                </a:solidFill>
                <a:latin typeface="Comic Sans MS" panose="030F0702030302020204" pitchFamily="66" charset="0"/>
              </a:defRPr>
            </a:lvl3pPr>
            <a:lvl4pPr marL="1627188" indent="-231775" eaLnBrk="0" hangingPunct="0">
              <a:defRPr>
                <a:solidFill>
                  <a:schemeClr val="tx1"/>
                </a:solidFill>
                <a:latin typeface="Comic Sans MS" panose="030F0702030302020204" pitchFamily="66" charset="0"/>
              </a:defRPr>
            </a:lvl4pPr>
            <a:lvl5pPr marL="2092325" indent="-231775" eaLnBrk="0" hangingPunct="0">
              <a:defRPr>
                <a:solidFill>
                  <a:schemeClr val="tx1"/>
                </a:solidFill>
                <a:latin typeface="Comic Sans MS" panose="030F0702030302020204" pitchFamily="66" charset="0"/>
              </a:defRPr>
            </a:lvl5pPr>
            <a:lvl6pPr marL="2549525" indent="-231775" eaLnBrk="0" fontAlgn="base" hangingPunct="0">
              <a:spcBef>
                <a:spcPct val="0"/>
              </a:spcBef>
              <a:spcAft>
                <a:spcPct val="0"/>
              </a:spcAft>
              <a:defRPr>
                <a:solidFill>
                  <a:schemeClr val="tx1"/>
                </a:solidFill>
                <a:latin typeface="Comic Sans MS" panose="030F0702030302020204" pitchFamily="66" charset="0"/>
              </a:defRPr>
            </a:lvl6pPr>
            <a:lvl7pPr marL="3006725" indent="-231775" eaLnBrk="0" fontAlgn="base" hangingPunct="0">
              <a:spcBef>
                <a:spcPct val="0"/>
              </a:spcBef>
              <a:spcAft>
                <a:spcPct val="0"/>
              </a:spcAft>
              <a:defRPr>
                <a:solidFill>
                  <a:schemeClr val="tx1"/>
                </a:solidFill>
                <a:latin typeface="Comic Sans MS" panose="030F0702030302020204" pitchFamily="66" charset="0"/>
              </a:defRPr>
            </a:lvl7pPr>
            <a:lvl8pPr marL="3463925" indent="-231775" eaLnBrk="0" fontAlgn="base" hangingPunct="0">
              <a:spcBef>
                <a:spcPct val="0"/>
              </a:spcBef>
              <a:spcAft>
                <a:spcPct val="0"/>
              </a:spcAft>
              <a:defRPr>
                <a:solidFill>
                  <a:schemeClr val="tx1"/>
                </a:solidFill>
                <a:latin typeface="Comic Sans MS" panose="030F0702030302020204" pitchFamily="66" charset="0"/>
              </a:defRPr>
            </a:lvl8pPr>
            <a:lvl9pPr marL="3921125" indent="-231775"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89270F9B-896D-41B3-92DC-C83304E09FB2}" type="slidenum">
              <a:rPr lang="en-US" altLang="en-US">
                <a:solidFill>
                  <a:srgbClr val="000000"/>
                </a:solidFill>
                <a:latin typeface="Times" panose="02020603050405020304" pitchFamily="18" charset="0"/>
              </a:rPr>
              <a:pPr eaLnBrk="1" hangingPunct="1"/>
              <a:t>57</a:t>
            </a:fld>
            <a:endParaRPr lang="en-US" altLang="en-US">
              <a:solidFill>
                <a:srgbClr val="000000"/>
              </a:solidFill>
              <a:latin typeface="Times" panose="02020603050405020304" pitchFamily="18" charset="0"/>
            </a:endParaRPr>
          </a:p>
        </p:txBody>
      </p:sp>
      <p:sp>
        <p:nvSpPr>
          <p:cNvPr id="190467" name="Rectangle 2">
            <a:extLst>
              <a:ext uri="{FF2B5EF4-FFF2-40B4-BE49-F238E27FC236}">
                <a16:creationId xmlns:a16="http://schemas.microsoft.com/office/drawing/2014/main" id="{87E7B91C-74AC-4AE8-A60D-088C74F392DD}"/>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0DEDBE09-71D5-4DAD-BB7A-07A3B42F6C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54599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33ADD5C3-09A2-4191-AB3F-702DACB2C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9865A0-4C6F-467B-AA2A-BA4242F4E1D5}" type="slidenum">
              <a:rPr lang="en-US" altLang="en-US"/>
              <a:pPr>
                <a:spcBef>
                  <a:spcPct val="0"/>
                </a:spcBef>
              </a:pPr>
              <a:t>64</a:t>
            </a:fld>
            <a:endParaRPr lang="en-US" altLang="en-US"/>
          </a:p>
        </p:txBody>
      </p:sp>
      <p:sp>
        <p:nvSpPr>
          <p:cNvPr id="132099" name="Rectangle 2">
            <a:extLst>
              <a:ext uri="{FF2B5EF4-FFF2-40B4-BE49-F238E27FC236}">
                <a16:creationId xmlns:a16="http://schemas.microsoft.com/office/drawing/2014/main" id="{E082480B-C7A4-487D-925B-796D70AD3414}"/>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171C2E41-C71D-45DD-A9E4-E8D65174D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2101" name="Header Placeholder 4">
            <a:extLst>
              <a:ext uri="{FF2B5EF4-FFF2-40B4-BE49-F238E27FC236}">
                <a16:creationId xmlns:a16="http://schemas.microsoft.com/office/drawing/2014/main" id="{4E0FA387-D2A6-44CB-8C19-1FE7A33B7C9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BOT 101</a:t>
            </a:r>
          </a:p>
        </p:txBody>
      </p:sp>
    </p:spTree>
    <p:extLst>
      <p:ext uri="{BB962C8B-B14F-4D97-AF65-F5344CB8AC3E}">
        <p14:creationId xmlns:p14="http://schemas.microsoft.com/office/powerpoint/2010/main" val="418735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2FFFD67-7F74-41CD-AF96-BEF07AB072C6}"/>
              </a:ext>
            </a:extLst>
          </p:cNvPr>
          <p:cNvSpPr>
            <a:spLocks noGrp="1" noChangeArrowheads="1"/>
          </p:cNvSpPr>
          <p:nvPr>
            <p:ph type="hdr" sz="quarter"/>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r>
              <a:rPr lang="en-US" altLang="en-US"/>
              <a:t>Life's History and Diversity</a:t>
            </a:r>
          </a:p>
        </p:txBody>
      </p:sp>
      <p:sp>
        <p:nvSpPr>
          <p:cNvPr id="86019" name="Rectangle 3">
            <a:extLst>
              <a:ext uri="{FF2B5EF4-FFF2-40B4-BE49-F238E27FC236}">
                <a16:creationId xmlns:a16="http://schemas.microsoft.com/office/drawing/2014/main" id="{A93BF572-14CE-4B1D-8BF7-E9788246869A}"/>
              </a:ext>
            </a:extLst>
          </p:cNvPr>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3B6B9540-7EB6-4190-98E1-58835919569A}" type="datetime1">
              <a:rPr lang="en-US" altLang="en-US" smtClean="0"/>
              <a:pPr eaLnBrk="1" hangingPunct="1">
                <a:spcBef>
                  <a:spcPct val="0"/>
                </a:spcBef>
              </a:pPr>
              <a:t>2/5/2018</a:t>
            </a:fld>
            <a:endParaRPr lang="en-US" altLang="en-US"/>
          </a:p>
        </p:txBody>
      </p:sp>
      <p:sp>
        <p:nvSpPr>
          <p:cNvPr id="86020" name="Rectangle 6">
            <a:extLst>
              <a:ext uri="{FF2B5EF4-FFF2-40B4-BE49-F238E27FC236}">
                <a16:creationId xmlns:a16="http://schemas.microsoft.com/office/drawing/2014/main" id="{4579F68D-E851-4BE8-8747-1B53DE3460E4}"/>
              </a:ext>
            </a:extLst>
          </p:cNvPr>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r>
              <a:rPr lang="en-US" altLang="en-US"/>
              <a:t>Biol 1010, G. Podgorski</a:t>
            </a:r>
          </a:p>
        </p:txBody>
      </p:sp>
      <p:sp>
        <p:nvSpPr>
          <p:cNvPr id="86021" name="Rectangle 7">
            <a:extLst>
              <a:ext uri="{FF2B5EF4-FFF2-40B4-BE49-F238E27FC236}">
                <a16:creationId xmlns:a16="http://schemas.microsoft.com/office/drawing/2014/main" id="{B2BCFFE9-0414-4E9F-9DA5-8CA8B883914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6150391C-F004-4593-A614-7F6E07636716}" type="slidenum">
              <a:rPr lang="en-US" altLang="en-US"/>
              <a:pPr eaLnBrk="1" hangingPunct="1">
                <a:spcBef>
                  <a:spcPct val="0"/>
                </a:spcBef>
              </a:pPr>
              <a:t>65</a:t>
            </a:fld>
            <a:endParaRPr lang="en-US" altLang="en-US"/>
          </a:p>
        </p:txBody>
      </p:sp>
      <p:sp>
        <p:nvSpPr>
          <p:cNvPr id="86022" name="Rectangle 2">
            <a:extLst>
              <a:ext uri="{FF2B5EF4-FFF2-40B4-BE49-F238E27FC236}">
                <a16:creationId xmlns:a16="http://schemas.microsoft.com/office/drawing/2014/main" id="{BE5DD237-C1DF-4BEE-963C-1E1E4FD99529}"/>
              </a:ext>
            </a:extLst>
          </p:cNvPr>
          <p:cNvSpPr>
            <a:spLocks noGrp="1" noRot="1" noChangeAspect="1" noChangeArrowheads="1" noTextEdit="1"/>
          </p:cNvSpPr>
          <p:nvPr>
            <p:ph type="sldImg"/>
          </p:nvPr>
        </p:nvSpPr>
        <p:spPr>
          <a:ln/>
        </p:spPr>
      </p:sp>
      <p:sp>
        <p:nvSpPr>
          <p:cNvPr id="86023" name="Rectangle 3">
            <a:extLst>
              <a:ext uri="{FF2B5EF4-FFF2-40B4-BE49-F238E27FC236}">
                <a16:creationId xmlns:a16="http://schemas.microsoft.com/office/drawing/2014/main" id="{BF2A7B30-71B3-4C17-B5CA-B7993EF04DD5}"/>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8822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44E41-5C20-4EB3-8F2A-56E6DA804B42}" type="slidenum">
              <a:rPr lang="en-US" smtClean="0"/>
              <a:t>69</a:t>
            </a:fld>
            <a:endParaRPr lang="en-US"/>
          </a:p>
        </p:txBody>
      </p:sp>
    </p:spTree>
    <p:extLst>
      <p:ext uri="{BB962C8B-B14F-4D97-AF65-F5344CB8AC3E}">
        <p14:creationId xmlns:p14="http://schemas.microsoft.com/office/powerpoint/2010/main" val="175152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640055F-C4E6-409C-8CAA-4D7CAE0D126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649F8C-D6EE-4CBD-8970-313B406349BC}" type="slidenum">
              <a:rPr lang="en-US" altLang="en-US" sz="1200"/>
              <a:pPr/>
              <a:t>70</a:t>
            </a:fld>
            <a:endParaRPr lang="en-US" altLang="en-US" sz="1200"/>
          </a:p>
        </p:txBody>
      </p:sp>
      <p:sp>
        <p:nvSpPr>
          <p:cNvPr id="73731" name="Rectangle 2">
            <a:extLst>
              <a:ext uri="{FF2B5EF4-FFF2-40B4-BE49-F238E27FC236}">
                <a16:creationId xmlns:a16="http://schemas.microsoft.com/office/drawing/2014/main" id="{55FD71F3-FE2D-4E79-A50A-0D2C002877AD}"/>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D015FF69-787C-411A-817F-5B9ADE8793E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82848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44E41-5C20-4EB3-8F2A-56E6DA804B42}" type="slidenum">
              <a:rPr lang="en-US" smtClean="0"/>
              <a:t>74</a:t>
            </a:fld>
            <a:endParaRPr lang="en-US"/>
          </a:p>
        </p:txBody>
      </p:sp>
    </p:spTree>
    <p:extLst>
      <p:ext uri="{BB962C8B-B14F-4D97-AF65-F5344CB8AC3E}">
        <p14:creationId xmlns:p14="http://schemas.microsoft.com/office/powerpoint/2010/main" val="156730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FE7E5E-FF59-42B1-92ED-1519133EA46F}"/>
              </a:ext>
            </a:extLst>
          </p:cNvPr>
          <p:cNvSpPr>
            <a:spLocks noGrp="1" noChangeArrowheads="1"/>
          </p:cNvSpPr>
          <p:nvPr>
            <p:ph type="sldNum" sz="quarter" idx="5"/>
          </p:nvPr>
        </p:nvSpPr>
        <p:spPr>
          <a:ln/>
        </p:spPr>
        <p:txBody>
          <a:bodyPr/>
          <a:lstStyle/>
          <a:p>
            <a:fld id="{605AA069-448C-4BE3-83EB-F9588FBFEE05}" type="slidenum">
              <a:rPr lang="en-US" altLang="en-US"/>
              <a:pPr/>
              <a:t>13</a:t>
            </a:fld>
            <a:endParaRPr lang="en-US" altLang="en-US"/>
          </a:p>
        </p:txBody>
      </p:sp>
      <p:sp>
        <p:nvSpPr>
          <p:cNvPr id="435202" name="Rectangle 2">
            <a:extLst>
              <a:ext uri="{FF2B5EF4-FFF2-40B4-BE49-F238E27FC236}">
                <a16:creationId xmlns:a16="http://schemas.microsoft.com/office/drawing/2014/main" id="{3AFF50B4-6ECA-4634-92BD-8F93C99280E6}"/>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D8E39C63-3433-4290-898E-0B6A7473E9E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147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C8A201-8649-4DAF-863B-3683F905B070}"/>
              </a:ext>
            </a:extLst>
          </p:cNvPr>
          <p:cNvSpPr>
            <a:spLocks noGrp="1" noChangeArrowheads="1"/>
          </p:cNvSpPr>
          <p:nvPr>
            <p:ph type="sldNum" sz="quarter" idx="5"/>
          </p:nvPr>
        </p:nvSpPr>
        <p:spPr>
          <a:ln/>
        </p:spPr>
        <p:txBody>
          <a:bodyPr/>
          <a:lstStyle/>
          <a:p>
            <a:fld id="{4B40E14B-797A-4880-8621-F21E42E09E68}" type="slidenum">
              <a:rPr lang="en-US" altLang="en-US"/>
              <a:pPr/>
              <a:t>14</a:t>
            </a:fld>
            <a:endParaRPr lang="en-US" altLang="en-US"/>
          </a:p>
        </p:txBody>
      </p:sp>
      <p:sp>
        <p:nvSpPr>
          <p:cNvPr id="436226" name="Rectangle 2">
            <a:extLst>
              <a:ext uri="{FF2B5EF4-FFF2-40B4-BE49-F238E27FC236}">
                <a16:creationId xmlns:a16="http://schemas.microsoft.com/office/drawing/2014/main" id="{68822C28-FED4-46D4-BEE9-BA222658F80C}"/>
              </a:ext>
            </a:extLst>
          </p:cNvPr>
          <p:cNvSpPr>
            <a:spLocks noGrp="1" noRot="1" noChangeAspect="1" noChangeArrowheads="1" noTextEdit="1"/>
          </p:cNvSpPr>
          <p:nvPr>
            <p:ph type="sldImg"/>
          </p:nvPr>
        </p:nvSpPr>
        <p:spPr>
          <a:ln/>
        </p:spPr>
      </p:sp>
      <p:sp>
        <p:nvSpPr>
          <p:cNvPr id="436227" name="Rectangle 3">
            <a:extLst>
              <a:ext uri="{FF2B5EF4-FFF2-40B4-BE49-F238E27FC236}">
                <a16:creationId xmlns:a16="http://schemas.microsoft.com/office/drawing/2014/main" id="{7E287801-E947-48B2-9BEF-8F5E7FB58F5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665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6C8BFA-71CF-4B4C-88FE-B329F68DA18F}"/>
              </a:ext>
            </a:extLst>
          </p:cNvPr>
          <p:cNvSpPr>
            <a:spLocks noGrp="1" noChangeArrowheads="1"/>
          </p:cNvSpPr>
          <p:nvPr>
            <p:ph type="sldNum" sz="quarter" idx="5"/>
          </p:nvPr>
        </p:nvSpPr>
        <p:spPr>
          <a:ln/>
        </p:spPr>
        <p:txBody>
          <a:bodyPr/>
          <a:lstStyle/>
          <a:p>
            <a:fld id="{427A2D4B-DB45-4614-A6C6-FDBFC33DE3DA}" type="slidenum">
              <a:rPr lang="en-US" altLang="en-US"/>
              <a:pPr/>
              <a:t>16</a:t>
            </a:fld>
            <a:endParaRPr lang="en-US" altLang="en-US"/>
          </a:p>
        </p:txBody>
      </p:sp>
      <p:sp>
        <p:nvSpPr>
          <p:cNvPr id="440322" name="Rectangle 2">
            <a:extLst>
              <a:ext uri="{FF2B5EF4-FFF2-40B4-BE49-F238E27FC236}">
                <a16:creationId xmlns:a16="http://schemas.microsoft.com/office/drawing/2014/main" id="{9A3E4016-6FF5-4E63-BA8A-25C62EB19ECB}"/>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22B7229D-C134-4B30-844C-B9C987F82D6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4955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35D124-8485-4C79-958F-0F017AF5CEB8}"/>
              </a:ext>
            </a:extLst>
          </p:cNvPr>
          <p:cNvSpPr>
            <a:spLocks noGrp="1" noChangeArrowheads="1"/>
          </p:cNvSpPr>
          <p:nvPr>
            <p:ph type="sldNum" sz="quarter" idx="5"/>
          </p:nvPr>
        </p:nvSpPr>
        <p:spPr>
          <a:ln/>
        </p:spPr>
        <p:txBody>
          <a:bodyPr/>
          <a:lstStyle/>
          <a:p>
            <a:fld id="{062AEC26-7F46-4006-8750-DC63981D40F9}" type="slidenum">
              <a:rPr lang="en-US" altLang="en-US"/>
              <a:pPr/>
              <a:t>17</a:t>
            </a:fld>
            <a:endParaRPr lang="en-US" altLang="en-US"/>
          </a:p>
        </p:txBody>
      </p:sp>
      <p:sp>
        <p:nvSpPr>
          <p:cNvPr id="398338" name="Rectangle 2">
            <a:extLst>
              <a:ext uri="{FF2B5EF4-FFF2-40B4-BE49-F238E27FC236}">
                <a16:creationId xmlns:a16="http://schemas.microsoft.com/office/drawing/2014/main" id="{193AC696-AE8F-4721-8DC0-EE2B38BF8F8E}"/>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AB513DED-2EFB-4141-B63F-7977F77F8F1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180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C270735-9C65-4954-8F32-49D21C562DB1}" type="slidenum">
              <a:rPr lang="en-US" altLang="en-US" sz="1200"/>
              <a:pPr eaLnBrk="1" hangingPunct="1"/>
              <a:t>19</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16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BOT 101</a:t>
            </a:r>
          </a:p>
        </p:txBody>
      </p:sp>
    </p:spTree>
    <p:extLst>
      <p:ext uri="{BB962C8B-B14F-4D97-AF65-F5344CB8AC3E}">
        <p14:creationId xmlns:p14="http://schemas.microsoft.com/office/powerpoint/2010/main" val="421966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44E41-5C20-4EB3-8F2A-56E6DA804B42}" type="slidenum">
              <a:rPr lang="en-US" smtClean="0"/>
              <a:t>25</a:t>
            </a:fld>
            <a:endParaRPr lang="en-US"/>
          </a:p>
        </p:txBody>
      </p:sp>
    </p:spTree>
    <p:extLst>
      <p:ext uri="{BB962C8B-B14F-4D97-AF65-F5344CB8AC3E}">
        <p14:creationId xmlns:p14="http://schemas.microsoft.com/office/powerpoint/2010/main" val="320408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44E41-5C20-4EB3-8F2A-56E6DA804B42}" type="slidenum">
              <a:rPr lang="en-US" smtClean="0"/>
              <a:t>28</a:t>
            </a:fld>
            <a:endParaRPr lang="en-US"/>
          </a:p>
        </p:txBody>
      </p:sp>
    </p:spTree>
    <p:extLst>
      <p:ext uri="{BB962C8B-B14F-4D97-AF65-F5344CB8AC3E}">
        <p14:creationId xmlns:p14="http://schemas.microsoft.com/office/powerpoint/2010/main" val="380750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44E41-5C20-4EB3-8F2A-56E6DA804B42}" type="slidenum">
              <a:rPr lang="en-US" smtClean="0"/>
              <a:t>29</a:t>
            </a:fld>
            <a:endParaRPr lang="en-US"/>
          </a:p>
        </p:txBody>
      </p:sp>
    </p:spTree>
    <p:extLst>
      <p:ext uri="{BB962C8B-B14F-4D97-AF65-F5344CB8AC3E}">
        <p14:creationId xmlns:p14="http://schemas.microsoft.com/office/powerpoint/2010/main" val="208988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189F-A5DC-4811-B686-C437EA023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1045D6-EE7D-4DC4-ADC2-EFCD44A78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99CA8-30FE-40CA-9941-10F449F18B58}"/>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5" name="Footer Placeholder 4">
            <a:extLst>
              <a:ext uri="{FF2B5EF4-FFF2-40B4-BE49-F238E27FC236}">
                <a16:creationId xmlns:a16="http://schemas.microsoft.com/office/drawing/2014/main" id="{1FD33FD9-BEA2-4111-9D2D-2AE92FB82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2946C-7485-4FCB-8925-C844D2081117}"/>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54436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11E0-0F03-4941-80D0-15E5216D8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C4765F-D015-4521-8CF3-83FC2583EC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C071-F55C-49BC-A0A0-C9A4105DBC06}"/>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5" name="Footer Placeholder 4">
            <a:extLst>
              <a:ext uri="{FF2B5EF4-FFF2-40B4-BE49-F238E27FC236}">
                <a16:creationId xmlns:a16="http://schemas.microsoft.com/office/drawing/2014/main" id="{69A18C20-E5FC-402D-9E89-E147D5024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4CDBE-BA4C-471C-9247-7067B7A1D118}"/>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96770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9B45B-8F5F-4489-B641-718447B546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388DB-89AF-4FD6-8CBD-1E7856323F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F27E9-D6BE-4650-B4D5-8273EECDDD0F}"/>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5" name="Footer Placeholder 4">
            <a:extLst>
              <a:ext uri="{FF2B5EF4-FFF2-40B4-BE49-F238E27FC236}">
                <a16:creationId xmlns:a16="http://schemas.microsoft.com/office/drawing/2014/main" id="{6BFCE07C-0522-4619-A539-D35725629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6BC0-26B8-4A11-BD66-8F655881CBFF}"/>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18564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AFF6A6-C6BE-43AB-80A2-487B8C0407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56B50D-1343-4C9C-87D5-0EF998BB68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E5D56D-58D3-49D2-BC83-94017ED0437B}"/>
              </a:ext>
            </a:extLst>
          </p:cNvPr>
          <p:cNvSpPr>
            <a:spLocks noGrp="1" noChangeArrowheads="1"/>
          </p:cNvSpPr>
          <p:nvPr>
            <p:ph type="sldNum" sz="quarter" idx="12"/>
          </p:nvPr>
        </p:nvSpPr>
        <p:spPr>
          <a:ln/>
        </p:spPr>
        <p:txBody>
          <a:bodyPr/>
          <a:lstStyle>
            <a:lvl1pPr>
              <a:defRPr/>
            </a:lvl1pPr>
          </a:lstStyle>
          <a:p>
            <a:fld id="{0EE68016-14C7-4030-9B83-DF7E938422C0}" type="slidenum">
              <a:rPr lang="en-US" altLang="en-US"/>
              <a:pPr/>
              <a:t>‹#›</a:t>
            </a:fld>
            <a:endParaRPr lang="en-US" altLang="en-US"/>
          </a:p>
        </p:txBody>
      </p:sp>
    </p:spTree>
    <p:extLst>
      <p:ext uri="{BB962C8B-B14F-4D97-AF65-F5344CB8AC3E}">
        <p14:creationId xmlns:p14="http://schemas.microsoft.com/office/powerpoint/2010/main" val="38787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658B0B-BBFA-4A8A-ACB9-CC458B3903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71F764-690D-4196-8C02-9328B1712F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6A32F5-9CBB-488D-9F14-3B3C6B359B25}"/>
              </a:ext>
            </a:extLst>
          </p:cNvPr>
          <p:cNvSpPr>
            <a:spLocks noGrp="1" noChangeArrowheads="1"/>
          </p:cNvSpPr>
          <p:nvPr>
            <p:ph type="sldNum" sz="quarter" idx="12"/>
          </p:nvPr>
        </p:nvSpPr>
        <p:spPr>
          <a:ln/>
        </p:spPr>
        <p:txBody>
          <a:bodyPr/>
          <a:lstStyle>
            <a:lvl1pPr>
              <a:defRPr/>
            </a:lvl1pPr>
          </a:lstStyle>
          <a:p>
            <a:fld id="{92519B06-42FA-4698-B4D7-C855F22FC822}" type="slidenum">
              <a:rPr lang="en-US" altLang="en-US"/>
              <a:pPr/>
              <a:t>‹#›</a:t>
            </a:fld>
            <a:endParaRPr lang="en-US" altLang="en-US"/>
          </a:p>
        </p:txBody>
      </p:sp>
    </p:spTree>
    <p:extLst>
      <p:ext uri="{BB962C8B-B14F-4D97-AF65-F5344CB8AC3E}">
        <p14:creationId xmlns:p14="http://schemas.microsoft.com/office/powerpoint/2010/main" val="857727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D7A445-61EC-4DE1-B8BE-AE29F41383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CDA625-593D-4262-8EAE-65BBC789E3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EBF413-49A6-4B77-8D70-6A3D2D2D5F0B}"/>
              </a:ext>
            </a:extLst>
          </p:cNvPr>
          <p:cNvSpPr>
            <a:spLocks noGrp="1" noChangeArrowheads="1"/>
          </p:cNvSpPr>
          <p:nvPr>
            <p:ph type="sldNum" sz="quarter" idx="12"/>
          </p:nvPr>
        </p:nvSpPr>
        <p:spPr>
          <a:ln/>
        </p:spPr>
        <p:txBody>
          <a:bodyPr/>
          <a:lstStyle>
            <a:lvl1pPr>
              <a:defRPr/>
            </a:lvl1pPr>
          </a:lstStyle>
          <a:p>
            <a:fld id="{3C052116-95D8-42DC-AF71-8B0BAA8FC7DD}" type="slidenum">
              <a:rPr lang="en-US" altLang="en-US"/>
              <a:pPr/>
              <a:t>‹#›</a:t>
            </a:fld>
            <a:endParaRPr lang="en-US" altLang="en-US"/>
          </a:p>
        </p:txBody>
      </p:sp>
    </p:spTree>
    <p:extLst>
      <p:ext uri="{BB962C8B-B14F-4D97-AF65-F5344CB8AC3E}">
        <p14:creationId xmlns:p14="http://schemas.microsoft.com/office/powerpoint/2010/main" val="115915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CF88923-3B2D-48BE-8D0E-E00CA2FBA3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701478-7633-48D6-B0FE-92A782F68B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FE60B2-454E-4229-883A-689B974CFDB9}"/>
              </a:ext>
            </a:extLst>
          </p:cNvPr>
          <p:cNvSpPr>
            <a:spLocks noGrp="1" noChangeArrowheads="1"/>
          </p:cNvSpPr>
          <p:nvPr>
            <p:ph type="sldNum" sz="quarter" idx="12"/>
          </p:nvPr>
        </p:nvSpPr>
        <p:spPr>
          <a:ln/>
        </p:spPr>
        <p:txBody>
          <a:bodyPr/>
          <a:lstStyle>
            <a:lvl1pPr>
              <a:defRPr/>
            </a:lvl1pPr>
          </a:lstStyle>
          <a:p>
            <a:fld id="{DB7F0C47-948A-4FB6-AA77-41ABE65473CD}" type="slidenum">
              <a:rPr lang="en-US" altLang="en-US"/>
              <a:pPr/>
              <a:t>‹#›</a:t>
            </a:fld>
            <a:endParaRPr lang="en-US" altLang="en-US"/>
          </a:p>
        </p:txBody>
      </p:sp>
    </p:spTree>
    <p:extLst>
      <p:ext uri="{BB962C8B-B14F-4D97-AF65-F5344CB8AC3E}">
        <p14:creationId xmlns:p14="http://schemas.microsoft.com/office/powerpoint/2010/main" val="2266766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3381BB-E237-4F4B-AEBC-5E217406C4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DD7DC3-88E2-48EC-8AB7-90E5F57E55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127C56-34BA-4AD5-8CE9-49C089DC6120}"/>
              </a:ext>
            </a:extLst>
          </p:cNvPr>
          <p:cNvSpPr>
            <a:spLocks noGrp="1" noChangeArrowheads="1"/>
          </p:cNvSpPr>
          <p:nvPr>
            <p:ph type="sldNum" sz="quarter" idx="12"/>
          </p:nvPr>
        </p:nvSpPr>
        <p:spPr>
          <a:ln/>
        </p:spPr>
        <p:txBody>
          <a:bodyPr/>
          <a:lstStyle>
            <a:lvl1pPr>
              <a:defRPr/>
            </a:lvl1pPr>
          </a:lstStyle>
          <a:p>
            <a:fld id="{7CC91E66-85F4-474A-B303-30ACE73DA6A4}" type="slidenum">
              <a:rPr lang="en-US" altLang="en-US"/>
              <a:pPr/>
              <a:t>‹#›</a:t>
            </a:fld>
            <a:endParaRPr lang="en-US" altLang="en-US"/>
          </a:p>
        </p:txBody>
      </p:sp>
    </p:spTree>
    <p:extLst>
      <p:ext uri="{BB962C8B-B14F-4D97-AF65-F5344CB8AC3E}">
        <p14:creationId xmlns:p14="http://schemas.microsoft.com/office/powerpoint/2010/main" val="90210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B56BE5-527E-4F3C-932F-DE384E88BF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8D3A32-70CA-456C-AD7F-2B108B968C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65836FE-2F77-4A17-8134-F6E5BD8918B3}"/>
              </a:ext>
            </a:extLst>
          </p:cNvPr>
          <p:cNvSpPr>
            <a:spLocks noGrp="1" noChangeArrowheads="1"/>
          </p:cNvSpPr>
          <p:nvPr>
            <p:ph type="sldNum" sz="quarter" idx="12"/>
          </p:nvPr>
        </p:nvSpPr>
        <p:spPr>
          <a:ln/>
        </p:spPr>
        <p:txBody>
          <a:bodyPr/>
          <a:lstStyle>
            <a:lvl1pPr>
              <a:defRPr/>
            </a:lvl1pPr>
          </a:lstStyle>
          <a:p>
            <a:fld id="{3B7CDE1C-1A42-4CCC-93E9-253767A74F70}" type="slidenum">
              <a:rPr lang="en-US" altLang="en-US"/>
              <a:pPr/>
              <a:t>‹#›</a:t>
            </a:fld>
            <a:endParaRPr lang="en-US" altLang="en-US"/>
          </a:p>
        </p:txBody>
      </p:sp>
    </p:spTree>
    <p:extLst>
      <p:ext uri="{BB962C8B-B14F-4D97-AF65-F5344CB8AC3E}">
        <p14:creationId xmlns:p14="http://schemas.microsoft.com/office/powerpoint/2010/main" val="315706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0014B60-89BF-46EC-BBB4-36B97A5F33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EEC3C07-13BA-4764-9795-E2E8064182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7469623-58C8-4FED-8F95-68726604D6E8}"/>
              </a:ext>
            </a:extLst>
          </p:cNvPr>
          <p:cNvSpPr>
            <a:spLocks noGrp="1" noChangeArrowheads="1"/>
          </p:cNvSpPr>
          <p:nvPr>
            <p:ph type="sldNum" sz="quarter" idx="12"/>
          </p:nvPr>
        </p:nvSpPr>
        <p:spPr>
          <a:ln/>
        </p:spPr>
        <p:txBody>
          <a:bodyPr/>
          <a:lstStyle>
            <a:lvl1pPr>
              <a:defRPr/>
            </a:lvl1pPr>
          </a:lstStyle>
          <a:p>
            <a:fld id="{E21F8124-923D-450C-9806-053916205D2F}" type="slidenum">
              <a:rPr lang="en-US" altLang="en-US"/>
              <a:pPr/>
              <a:t>‹#›</a:t>
            </a:fld>
            <a:endParaRPr lang="en-US" altLang="en-US"/>
          </a:p>
        </p:txBody>
      </p:sp>
    </p:spTree>
    <p:extLst>
      <p:ext uri="{BB962C8B-B14F-4D97-AF65-F5344CB8AC3E}">
        <p14:creationId xmlns:p14="http://schemas.microsoft.com/office/powerpoint/2010/main" val="352260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3444E3-F3E6-49D6-9057-269D22123F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0489F4E-A61B-4491-8AC6-CD27D9A557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FF39549-852B-44D7-8EE6-30D04EEE815A}"/>
              </a:ext>
            </a:extLst>
          </p:cNvPr>
          <p:cNvSpPr>
            <a:spLocks noGrp="1" noChangeArrowheads="1"/>
          </p:cNvSpPr>
          <p:nvPr>
            <p:ph type="sldNum" sz="quarter" idx="12"/>
          </p:nvPr>
        </p:nvSpPr>
        <p:spPr>
          <a:ln/>
        </p:spPr>
        <p:txBody>
          <a:bodyPr/>
          <a:lstStyle>
            <a:lvl1pPr>
              <a:defRPr/>
            </a:lvl1pPr>
          </a:lstStyle>
          <a:p>
            <a:fld id="{BC981F5E-0682-428C-9AD8-2DEADEC7592C}" type="slidenum">
              <a:rPr lang="en-US" altLang="en-US"/>
              <a:pPr/>
              <a:t>‹#›</a:t>
            </a:fld>
            <a:endParaRPr lang="en-US" altLang="en-US"/>
          </a:p>
        </p:txBody>
      </p:sp>
    </p:spTree>
    <p:extLst>
      <p:ext uri="{BB962C8B-B14F-4D97-AF65-F5344CB8AC3E}">
        <p14:creationId xmlns:p14="http://schemas.microsoft.com/office/powerpoint/2010/main" val="361281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2385-0126-4903-A844-146D554AD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321CF-916E-41BE-A149-7BD7345BB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B2D1B-8435-4D44-AC89-2482DDB60119}"/>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5" name="Footer Placeholder 4">
            <a:extLst>
              <a:ext uri="{FF2B5EF4-FFF2-40B4-BE49-F238E27FC236}">
                <a16:creationId xmlns:a16="http://schemas.microsoft.com/office/drawing/2014/main" id="{C25AB5B7-93D7-4499-948F-3EAFC9B62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A0170-FAC9-452A-8D00-DCA839AE0D85}"/>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316535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B13669-CF4C-4A32-BE89-FBA0E3A4E3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724B4D-393E-4931-8A91-70FC39A859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07C67C-269C-4A47-BB50-D348F53A2675}"/>
              </a:ext>
            </a:extLst>
          </p:cNvPr>
          <p:cNvSpPr>
            <a:spLocks noGrp="1" noChangeArrowheads="1"/>
          </p:cNvSpPr>
          <p:nvPr>
            <p:ph type="sldNum" sz="quarter" idx="12"/>
          </p:nvPr>
        </p:nvSpPr>
        <p:spPr>
          <a:ln/>
        </p:spPr>
        <p:txBody>
          <a:bodyPr/>
          <a:lstStyle>
            <a:lvl1pPr>
              <a:defRPr/>
            </a:lvl1pPr>
          </a:lstStyle>
          <a:p>
            <a:fld id="{1D62E39C-FF74-4858-9F6A-AEC4D88079C8}" type="slidenum">
              <a:rPr lang="en-US" altLang="en-US"/>
              <a:pPr/>
              <a:t>‹#›</a:t>
            </a:fld>
            <a:endParaRPr lang="en-US" altLang="en-US"/>
          </a:p>
        </p:txBody>
      </p:sp>
    </p:spTree>
    <p:extLst>
      <p:ext uri="{BB962C8B-B14F-4D97-AF65-F5344CB8AC3E}">
        <p14:creationId xmlns:p14="http://schemas.microsoft.com/office/powerpoint/2010/main" val="2746671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2E9DA9C-6673-4D2E-93C3-BE39C6ADFD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B9B8AA-2BA9-4D61-B358-DF47545DD6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D365ED-E740-4100-AD51-9F6C66D914B5}"/>
              </a:ext>
            </a:extLst>
          </p:cNvPr>
          <p:cNvSpPr>
            <a:spLocks noGrp="1" noChangeArrowheads="1"/>
          </p:cNvSpPr>
          <p:nvPr>
            <p:ph type="sldNum" sz="quarter" idx="12"/>
          </p:nvPr>
        </p:nvSpPr>
        <p:spPr>
          <a:ln/>
        </p:spPr>
        <p:txBody>
          <a:bodyPr/>
          <a:lstStyle>
            <a:lvl1pPr>
              <a:defRPr/>
            </a:lvl1pPr>
          </a:lstStyle>
          <a:p>
            <a:fld id="{C53F7B0F-A404-4276-B978-CBBE616F7122}" type="slidenum">
              <a:rPr lang="en-US" altLang="en-US"/>
              <a:pPr/>
              <a:t>‹#›</a:t>
            </a:fld>
            <a:endParaRPr lang="en-US" altLang="en-US"/>
          </a:p>
        </p:txBody>
      </p:sp>
    </p:spTree>
    <p:extLst>
      <p:ext uri="{BB962C8B-B14F-4D97-AF65-F5344CB8AC3E}">
        <p14:creationId xmlns:p14="http://schemas.microsoft.com/office/powerpoint/2010/main" val="323695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F753A3-A644-44A2-AD11-553E10657B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241AB8-A6FD-42A0-86C1-E506124EDE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D2597F-6471-47B5-81F7-2C6B86BB44EB}"/>
              </a:ext>
            </a:extLst>
          </p:cNvPr>
          <p:cNvSpPr>
            <a:spLocks noGrp="1" noChangeArrowheads="1"/>
          </p:cNvSpPr>
          <p:nvPr>
            <p:ph type="sldNum" sz="quarter" idx="12"/>
          </p:nvPr>
        </p:nvSpPr>
        <p:spPr>
          <a:ln/>
        </p:spPr>
        <p:txBody>
          <a:bodyPr/>
          <a:lstStyle>
            <a:lvl1pPr>
              <a:defRPr/>
            </a:lvl1pPr>
          </a:lstStyle>
          <a:p>
            <a:fld id="{5E95EAB8-7DB5-48B8-9A41-025CE3AE9111}" type="slidenum">
              <a:rPr lang="en-US" altLang="en-US"/>
              <a:pPr/>
              <a:t>‹#›</a:t>
            </a:fld>
            <a:endParaRPr lang="en-US" altLang="en-US"/>
          </a:p>
        </p:txBody>
      </p:sp>
    </p:spTree>
    <p:extLst>
      <p:ext uri="{BB962C8B-B14F-4D97-AF65-F5344CB8AC3E}">
        <p14:creationId xmlns:p14="http://schemas.microsoft.com/office/powerpoint/2010/main" val="20258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272F0C-F146-4E14-9AF6-5EDCE3CBF4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2CAF03-702E-40C5-8898-CFADB3BCB6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BFA8EC-35E8-4DE8-808E-5F770396B435}"/>
              </a:ext>
            </a:extLst>
          </p:cNvPr>
          <p:cNvSpPr>
            <a:spLocks noGrp="1" noChangeArrowheads="1"/>
          </p:cNvSpPr>
          <p:nvPr>
            <p:ph type="sldNum" sz="quarter" idx="12"/>
          </p:nvPr>
        </p:nvSpPr>
        <p:spPr>
          <a:ln/>
        </p:spPr>
        <p:txBody>
          <a:bodyPr/>
          <a:lstStyle>
            <a:lvl1pPr>
              <a:defRPr/>
            </a:lvl1pPr>
          </a:lstStyle>
          <a:p>
            <a:fld id="{FA63C947-EE93-4E0B-BED6-647F96F4CE53}" type="slidenum">
              <a:rPr lang="en-US" altLang="en-US"/>
              <a:pPr/>
              <a:t>‹#›</a:t>
            </a:fld>
            <a:endParaRPr lang="en-US" altLang="en-US"/>
          </a:p>
        </p:txBody>
      </p:sp>
    </p:spTree>
    <p:extLst>
      <p:ext uri="{BB962C8B-B14F-4D97-AF65-F5344CB8AC3E}">
        <p14:creationId xmlns:p14="http://schemas.microsoft.com/office/powerpoint/2010/main" val="708683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AFF6A6-C6BE-43AB-80A2-487B8C0407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56B50D-1343-4C9C-87D5-0EF998BB68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E5D56D-58D3-49D2-BC83-94017ED0437B}"/>
              </a:ext>
            </a:extLst>
          </p:cNvPr>
          <p:cNvSpPr>
            <a:spLocks noGrp="1" noChangeArrowheads="1"/>
          </p:cNvSpPr>
          <p:nvPr>
            <p:ph type="sldNum" sz="quarter" idx="12"/>
          </p:nvPr>
        </p:nvSpPr>
        <p:spPr>
          <a:ln/>
        </p:spPr>
        <p:txBody>
          <a:bodyPr/>
          <a:lstStyle>
            <a:lvl1pPr>
              <a:defRPr/>
            </a:lvl1pPr>
          </a:lstStyle>
          <a:p>
            <a:fld id="{0EE68016-14C7-4030-9B83-DF7E938422C0}" type="slidenum">
              <a:rPr lang="en-US" altLang="en-US"/>
              <a:pPr/>
              <a:t>‹#›</a:t>
            </a:fld>
            <a:endParaRPr lang="en-US" altLang="en-US"/>
          </a:p>
        </p:txBody>
      </p:sp>
    </p:spTree>
    <p:extLst>
      <p:ext uri="{BB962C8B-B14F-4D97-AF65-F5344CB8AC3E}">
        <p14:creationId xmlns:p14="http://schemas.microsoft.com/office/powerpoint/2010/main" val="3644816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A172F99-366B-4185-B8D7-DCA9D17D16F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B5BBF53-7E78-45F2-82CC-BEE2BC74C4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A2B59EA-1A9F-478E-9898-DE4DAD03BBF2}"/>
              </a:ext>
            </a:extLst>
          </p:cNvPr>
          <p:cNvSpPr>
            <a:spLocks noGrp="1" noChangeArrowheads="1"/>
          </p:cNvSpPr>
          <p:nvPr>
            <p:ph type="sldNum" sz="quarter" idx="12"/>
          </p:nvPr>
        </p:nvSpPr>
        <p:spPr>
          <a:ln/>
        </p:spPr>
        <p:txBody>
          <a:bodyPr/>
          <a:lstStyle>
            <a:lvl1pPr>
              <a:defRPr/>
            </a:lvl1pPr>
          </a:lstStyle>
          <a:p>
            <a:fld id="{388BA502-4397-4D32-8FEA-5FD922DCB1F9}" type="slidenum">
              <a:rPr lang="en-US" altLang="en-US"/>
              <a:pPr/>
              <a:t>‹#›</a:t>
            </a:fld>
            <a:endParaRPr lang="en-US" altLang="en-US"/>
          </a:p>
        </p:txBody>
      </p:sp>
    </p:spTree>
    <p:extLst>
      <p:ext uri="{BB962C8B-B14F-4D97-AF65-F5344CB8AC3E}">
        <p14:creationId xmlns:p14="http://schemas.microsoft.com/office/powerpoint/2010/main" val="349902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A9DE30B-88B7-440B-92ED-F9B7CA780B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DF587CF-4F32-4920-BE87-9E7497C3FD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DF24B0-387D-40DE-BE1C-B41E24212B8E}"/>
              </a:ext>
            </a:extLst>
          </p:cNvPr>
          <p:cNvSpPr>
            <a:spLocks noGrp="1" noChangeArrowheads="1"/>
          </p:cNvSpPr>
          <p:nvPr>
            <p:ph type="sldNum" sz="quarter" idx="12"/>
          </p:nvPr>
        </p:nvSpPr>
        <p:spPr>
          <a:ln/>
        </p:spPr>
        <p:txBody>
          <a:bodyPr/>
          <a:lstStyle>
            <a:lvl1pPr>
              <a:defRPr/>
            </a:lvl1pPr>
          </a:lstStyle>
          <a:p>
            <a:fld id="{A5705D2A-4A14-400A-8100-31C8793F2E4E}" type="slidenum">
              <a:rPr lang="en-US" altLang="en-US"/>
              <a:pPr/>
              <a:t>‹#›</a:t>
            </a:fld>
            <a:endParaRPr lang="en-US" altLang="en-US"/>
          </a:p>
        </p:txBody>
      </p:sp>
    </p:spTree>
    <p:extLst>
      <p:ext uri="{BB962C8B-B14F-4D97-AF65-F5344CB8AC3E}">
        <p14:creationId xmlns:p14="http://schemas.microsoft.com/office/powerpoint/2010/main" val="636004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B4BB61-78D5-46AB-A0CA-E3F9EB4C4A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21A780-B0A1-4430-A939-FC69DCDD4F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C42A61-B55D-4D7A-833B-DC0BCDDBADE7}"/>
              </a:ext>
            </a:extLst>
          </p:cNvPr>
          <p:cNvSpPr>
            <a:spLocks noGrp="1" noChangeArrowheads="1"/>
          </p:cNvSpPr>
          <p:nvPr>
            <p:ph type="sldNum" sz="quarter" idx="12"/>
          </p:nvPr>
        </p:nvSpPr>
        <p:spPr>
          <a:ln/>
        </p:spPr>
        <p:txBody>
          <a:bodyPr/>
          <a:lstStyle>
            <a:lvl1pPr>
              <a:defRPr/>
            </a:lvl1pPr>
          </a:lstStyle>
          <a:p>
            <a:fld id="{E3ED2CE5-545A-4910-A56C-42171CE826D0}" type="slidenum">
              <a:rPr lang="en-US" altLang="en-US"/>
              <a:pPr/>
              <a:t>‹#›</a:t>
            </a:fld>
            <a:endParaRPr lang="en-US" altLang="en-US"/>
          </a:p>
        </p:txBody>
      </p:sp>
    </p:spTree>
    <p:extLst>
      <p:ext uri="{BB962C8B-B14F-4D97-AF65-F5344CB8AC3E}">
        <p14:creationId xmlns:p14="http://schemas.microsoft.com/office/powerpoint/2010/main" val="4291715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3BB6D47-D250-404F-A843-ED0D0724B2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EC3467-1DD8-4319-8003-4B42FFA5B8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D359AA1-12FB-4E38-9DC4-D6E56B62A84D}"/>
              </a:ext>
            </a:extLst>
          </p:cNvPr>
          <p:cNvSpPr>
            <a:spLocks noGrp="1" noChangeArrowheads="1"/>
          </p:cNvSpPr>
          <p:nvPr>
            <p:ph type="sldNum" sz="quarter" idx="12"/>
          </p:nvPr>
        </p:nvSpPr>
        <p:spPr>
          <a:ln/>
        </p:spPr>
        <p:txBody>
          <a:bodyPr/>
          <a:lstStyle>
            <a:lvl1pPr>
              <a:defRPr/>
            </a:lvl1pPr>
          </a:lstStyle>
          <a:p>
            <a:fld id="{3CDA53B4-4A06-4F6C-91EF-B6F4A1672D0C}" type="slidenum">
              <a:rPr lang="en-US" altLang="en-US"/>
              <a:pPr/>
              <a:t>‹#›</a:t>
            </a:fld>
            <a:endParaRPr lang="en-US" altLang="en-US"/>
          </a:p>
        </p:txBody>
      </p:sp>
    </p:spTree>
    <p:extLst>
      <p:ext uri="{BB962C8B-B14F-4D97-AF65-F5344CB8AC3E}">
        <p14:creationId xmlns:p14="http://schemas.microsoft.com/office/powerpoint/2010/main" val="4175271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A67855-72E0-4B4A-95DA-2885BE44C8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72D68C-CF3E-425A-9E05-90ADC94687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C72B129-0653-4DB4-82EA-480B57F5DD40}"/>
              </a:ext>
            </a:extLst>
          </p:cNvPr>
          <p:cNvSpPr>
            <a:spLocks noGrp="1" noChangeArrowheads="1"/>
          </p:cNvSpPr>
          <p:nvPr>
            <p:ph type="sldNum" sz="quarter" idx="12"/>
          </p:nvPr>
        </p:nvSpPr>
        <p:spPr>
          <a:ln/>
        </p:spPr>
        <p:txBody>
          <a:bodyPr/>
          <a:lstStyle>
            <a:lvl1pPr>
              <a:defRPr/>
            </a:lvl1pPr>
          </a:lstStyle>
          <a:p>
            <a:fld id="{318A1FE1-1FC8-4CB8-8A6C-71D4148A2B83}" type="slidenum">
              <a:rPr lang="en-US" altLang="en-US"/>
              <a:pPr/>
              <a:t>‹#›</a:t>
            </a:fld>
            <a:endParaRPr lang="en-US" altLang="en-US"/>
          </a:p>
        </p:txBody>
      </p:sp>
    </p:spTree>
    <p:extLst>
      <p:ext uri="{BB962C8B-B14F-4D97-AF65-F5344CB8AC3E}">
        <p14:creationId xmlns:p14="http://schemas.microsoft.com/office/powerpoint/2010/main" val="380400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2F87-0F40-4A2F-9812-33DDAAD2B5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41C9-BF4C-4995-972B-52CD8916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FEAC6F-A803-4827-84EB-8C090D9211C1}"/>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5" name="Footer Placeholder 4">
            <a:extLst>
              <a:ext uri="{FF2B5EF4-FFF2-40B4-BE49-F238E27FC236}">
                <a16:creationId xmlns:a16="http://schemas.microsoft.com/office/drawing/2014/main" id="{99457743-E90C-4FE9-934C-BE2D70AF8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70D88-D88D-4433-8C8B-2FFAA917F4A2}"/>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1203710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89D92C-C882-4A9D-A9BF-7CE70FA731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488612A-DC3E-4CC7-8D4C-6DE16D8086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6399460-E36F-4E39-846C-BCD8DC8A6FBE}"/>
              </a:ext>
            </a:extLst>
          </p:cNvPr>
          <p:cNvSpPr>
            <a:spLocks noGrp="1" noChangeArrowheads="1"/>
          </p:cNvSpPr>
          <p:nvPr>
            <p:ph type="sldNum" sz="quarter" idx="12"/>
          </p:nvPr>
        </p:nvSpPr>
        <p:spPr>
          <a:ln/>
        </p:spPr>
        <p:txBody>
          <a:bodyPr/>
          <a:lstStyle>
            <a:lvl1pPr>
              <a:defRPr/>
            </a:lvl1pPr>
          </a:lstStyle>
          <a:p>
            <a:fld id="{5F9B5CC5-97A0-4654-842D-DD707ABBDEEC}" type="slidenum">
              <a:rPr lang="en-US" altLang="en-US"/>
              <a:pPr/>
              <a:t>‹#›</a:t>
            </a:fld>
            <a:endParaRPr lang="en-US" altLang="en-US"/>
          </a:p>
        </p:txBody>
      </p:sp>
    </p:spTree>
    <p:extLst>
      <p:ext uri="{BB962C8B-B14F-4D97-AF65-F5344CB8AC3E}">
        <p14:creationId xmlns:p14="http://schemas.microsoft.com/office/powerpoint/2010/main" val="1310394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D1119E-5293-47DB-B877-00F9F1078F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2F97C35-1CCE-4C05-B08A-3CB66883CD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4BB4AAA-0CFD-4B69-A81C-3F1122C32B58}"/>
              </a:ext>
            </a:extLst>
          </p:cNvPr>
          <p:cNvSpPr>
            <a:spLocks noGrp="1" noChangeArrowheads="1"/>
          </p:cNvSpPr>
          <p:nvPr>
            <p:ph type="sldNum" sz="quarter" idx="12"/>
          </p:nvPr>
        </p:nvSpPr>
        <p:spPr>
          <a:ln/>
        </p:spPr>
        <p:txBody>
          <a:bodyPr/>
          <a:lstStyle>
            <a:lvl1pPr>
              <a:defRPr/>
            </a:lvl1pPr>
          </a:lstStyle>
          <a:p>
            <a:fld id="{C5FA0765-7801-4A16-8656-7587B24E6DE6}" type="slidenum">
              <a:rPr lang="en-US" altLang="en-US"/>
              <a:pPr/>
              <a:t>‹#›</a:t>
            </a:fld>
            <a:endParaRPr lang="en-US" altLang="en-US"/>
          </a:p>
        </p:txBody>
      </p:sp>
    </p:spTree>
    <p:extLst>
      <p:ext uri="{BB962C8B-B14F-4D97-AF65-F5344CB8AC3E}">
        <p14:creationId xmlns:p14="http://schemas.microsoft.com/office/powerpoint/2010/main" val="1608197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43C8D5-D779-4822-B186-333B3D4D8C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B368000-7AA4-4D6B-A31B-24B5CAB200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9A9872F-13F8-4AF3-86D8-26417BC9784F}"/>
              </a:ext>
            </a:extLst>
          </p:cNvPr>
          <p:cNvSpPr>
            <a:spLocks noGrp="1" noChangeArrowheads="1"/>
          </p:cNvSpPr>
          <p:nvPr>
            <p:ph type="sldNum" sz="quarter" idx="12"/>
          </p:nvPr>
        </p:nvSpPr>
        <p:spPr>
          <a:ln/>
        </p:spPr>
        <p:txBody>
          <a:bodyPr/>
          <a:lstStyle>
            <a:lvl1pPr>
              <a:defRPr/>
            </a:lvl1pPr>
          </a:lstStyle>
          <a:p>
            <a:fld id="{A1E1F5D6-A80D-4787-9500-D68E85790367}" type="slidenum">
              <a:rPr lang="en-US" altLang="en-US"/>
              <a:pPr/>
              <a:t>‹#›</a:t>
            </a:fld>
            <a:endParaRPr lang="en-US" altLang="en-US"/>
          </a:p>
        </p:txBody>
      </p:sp>
    </p:spTree>
    <p:extLst>
      <p:ext uri="{BB962C8B-B14F-4D97-AF65-F5344CB8AC3E}">
        <p14:creationId xmlns:p14="http://schemas.microsoft.com/office/powerpoint/2010/main" val="3031160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686B16-3A52-41EC-8D5B-868DCD57E3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45910A6-F883-459E-8DDF-292D0AD3FC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9CAED4F-64FA-41FB-8EAF-8033516B54AD}"/>
              </a:ext>
            </a:extLst>
          </p:cNvPr>
          <p:cNvSpPr>
            <a:spLocks noGrp="1" noChangeArrowheads="1"/>
          </p:cNvSpPr>
          <p:nvPr>
            <p:ph type="sldNum" sz="quarter" idx="12"/>
          </p:nvPr>
        </p:nvSpPr>
        <p:spPr>
          <a:ln/>
        </p:spPr>
        <p:txBody>
          <a:bodyPr/>
          <a:lstStyle>
            <a:lvl1pPr>
              <a:defRPr/>
            </a:lvl1pPr>
          </a:lstStyle>
          <a:p>
            <a:fld id="{455BA31E-FCC3-4B31-B918-76D0FEC0F8D5}" type="slidenum">
              <a:rPr lang="en-US" altLang="en-US"/>
              <a:pPr/>
              <a:t>‹#›</a:t>
            </a:fld>
            <a:endParaRPr lang="en-US" altLang="en-US"/>
          </a:p>
        </p:txBody>
      </p:sp>
    </p:spTree>
    <p:extLst>
      <p:ext uri="{BB962C8B-B14F-4D97-AF65-F5344CB8AC3E}">
        <p14:creationId xmlns:p14="http://schemas.microsoft.com/office/powerpoint/2010/main" val="3021549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299F49-E252-43E6-B684-FBBEF314DF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97D8E1C-EF70-4EB6-8CF9-6FF2BB256E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EB228C3-5A66-4BDC-9A51-83DB0759CB54}"/>
              </a:ext>
            </a:extLst>
          </p:cNvPr>
          <p:cNvSpPr>
            <a:spLocks noGrp="1" noChangeArrowheads="1"/>
          </p:cNvSpPr>
          <p:nvPr>
            <p:ph type="sldNum" sz="quarter" idx="12"/>
          </p:nvPr>
        </p:nvSpPr>
        <p:spPr>
          <a:ln/>
        </p:spPr>
        <p:txBody>
          <a:bodyPr/>
          <a:lstStyle>
            <a:lvl1pPr>
              <a:defRPr/>
            </a:lvl1pPr>
          </a:lstStyle>
          <a:p>
            <a:fld id="{91FF52D2-AEBD-4D89-A362-CF663155658F}" type="slidenum">
              <a:rPr lang="en-US" altLang="en-US"/>
              <a:pPr/>
              <a:t>‹#›</a:t>
            </a:fld>
            <a:endParaRPr lang="en-US" altLang="en-US"/>
          </a:p>
        </p:txBody>
      </p:sp>
    </p:spTree>
    <p:extLst>
      <p:ext uri="{BB962C8B-B14F-4D97-AF65-F5344CB8AC3E}">
        <p14:creationId xmlns:p14="http://schemas.microsoft.com/office/powerpoint/2010/main" val="307784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6D54F2-253A-4B54-A438-2105E83FC1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6EB12B2-F567-4426-9B7E-52FE14E9D6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E2DC2EA-E2E5-4E53-B7D3-214178192AF6}"/>
              </a:ext>
            </a:extLst>
          </p:cNvPr>
          <p:cNvSpPr>
            <a:spLocks noGrp="1" noChangeArrowheads="1"/>
          </p:cNvSpPr>
          <p:nvPr>
            <p:ph type="sldNum" sz="quarter" idx="12"/>
          </p:nvPr>
        </p:nvSpPr>
        <p:spPr>
          <a:ln/>
        </p:spPr>
        <p:txBody>
          <a:bodyPr/>
          <a:lstStyle>
            <a:lvl1pPr>
              <a:defRPr/>
            </a:lvl1pPr>
          </a:lstStyle>
          <a:p>
            <a:fld id="{77807EAE-F388-44C4-9668-2B46AFF9A15A}" type="slidenum">
              <a:rPr lang="en-US" altLang="en-US"/>
              <a:pPr/>
              <a:t>‹#›</a:t>
            </a:fld>
            <a:endParaRPr lang="en-US" altLang="en-US"/>
          </a:p>
        </p:txBody>
      </p:sp>
    </p:spTree>
    <p:extLst>
      <p:ext uri="{BB962C8B-B14F-4D97-AF65-F5344CB8AC3E}">
        <p14:creationId xmlns:p14="http://schemas.microsoft.com/office/powerpoint/2010/main" val="1784052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A0A57B-7806-4C8A-A267-A2398FC67F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8EEB5A7-64CD-414A-8896-0F84C646AA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AFC9ED-5421-4BCD-A4EE-F61EC2C27382}"/>
              </a:ext>
            </a:extLst>
          </p:cNvPr>
          <p:cNvSpPr>
            <a:spLocks noGrp="1" noChangeArrowheads="1"/>
          </p:cNvSpPr>
          <p:nvPr>
            <p:ph type="sldNum" sz="quarter" idx="12"/>
          </p:nvPr>
        </p:nvSpPr>
        <p:spPr>
          <a:ln/>
        </p:spPr>
        <p:txBody>
          <a:bodyPr/>
          <a:lstStyle>
            <a:lvl1pPr>
              <a:defRPr/>
            </a:lvl1pPr>
          </a:lstStyle>
          <a:p>
            <a:fld id="{2835A304-9355-4EEE-A891-6847E0AACAF9}" type="slidenum">
              <a:rPr lang="en-US" altLang="en-US"/>
              <a:pPr/>
              <a:t>‹#›</a:t>
            </a:fld>
            <a:endParaRPr lang="en-US" altLang="en-US"/>
          </a:p>
        </p:txBody>
      </p:sp>
    </p:spTree>
    <p:extLst>
      <p:ext uri="{BB962C8B-B14F-4D97-AF65-F5344CB8AC3E}">
        <p14:creationId xmlns:p14="http://schemas.microsoft.com/office/powerpoint/2010/main" val="4089097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08070A-C248-41C8-8948-6E126EDC8C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8F9D60D-6A8C-46BE-9309-ED45D44A8D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B3B0BA9-7AAE-48B9-8FCD-47020F0FA999}"/>
              </a:ext>
            </a:extLst>
          </p:cNvPr>
          <p:cNvSpPr>
            <a:spLocks noGrp="1" noChangeArrowheads="1"/>
          </p:cNvSpPr>
          <p:nvPr>
            <p:ph type="sldNum" sz="quarter" idx="12"/>
          </p:nvPr>
        </p:nvSpPr>
        <p:spPr>
          <a:ln/>
        </p:spPr>
        <p:txBody>
          <a:bodyPr/>
          <a:lstStyle>
            <a:lvl1pPr>
              <a:defRPr/>
            </a:lvl1pPr>
          </a:lstStyle>
          <a:p>
            <a:fld id="{1733FEE1-3A22-4032-8502-6A5C9EB34F92}" type="slidenum">
              <a:rPr lang="en-US" altLang="en-US"/>
              <a:pPr/>
              <a:t>‹#›</a:t>
            </a:fld>
            <a:endParaRPr lang="en-US" altLang="en-US"/>
          </a:p>
        </p:txBody>
      </p:sp>
    </p:spTree>
    <p:extLst>
      <p:ext uri="{BB962C8B-B14F-4D97-AF65-F5344CB8AC3E}">
        <p14:creationId xmlns:p14="http://schemas.microsoft.com/office/powerpoint/2010/main" val="2631758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A58916-A88C-4891-A908-F7324EC8899F}" type="slidenum">
              <a:rPr lang="en-US" altLang="en-US"/>
              <a:pPr/>
              <a:t>‹#›</a:t>
            </a:fld>
            <a:endParaRPr lang="en-US" altLang="en-US"/>
          </a:p>
        </p:txBody>
      </p:sp>
    </p:spTree>
    <p:extLst>
      <p:ext uri="{BB962C8B-B14F-4D97-AF65-F5344CB8AC3E}">
        <p14:creationId xmlns:p14="http://schemas.microsoft.com/office/powerpoint/2010/main" val="4094136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C2E102-2DB6-4B06-A288-4CBD58BFD792}" type="slidenum">
              <a:rPr lang="en-US" altLang="en-US"/>
              <a:pPr/>
              <a:t>‹#›</a:t>
            </a:fld>
            <a:endParaRPr lang="en-US" altLang="en-US"/>
          </a:p>
        </p:txBody>
      </p:sp>
    </p:spTree>
    <p:extLst>
      <p:ext uri="{BB962C8B-B14F-4D97-AF65-F5344CB8AC3E}">
        <p14:creationId xmlns:p14="http://schemas.microsoft.com/office/powerpoint/2010/main" val="213588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5EEF-8DB3-43EB-BF4B-99C6FB155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7EC01-AE1D-4339-87B1-3E3D917F3B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17035-E4F6-4199-BB85-C0FD497044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6321AF-E992-45E1-887C-0B619CA2B462}"/>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6" name="Footer Placeholder 5">
            <a:extLst>
              <a:ext uri="{FF2B5EF4-FFF2-40B4-BE49-F238E27FC236}">
                <a16:creationId xmlns:a16="http://schemas.microsoft.com/office/drawing/2014/main" id="{0A1A7564-524F-4397-BA1C-07CE5FF1A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1BBAF-9008-4405-A5AF-E9BA7373C34D}"/>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348135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3915A1-C3EE-49D9-93A6-0FF1D507E8BB}" type="slidenum">
              <a:rPr lang="en-US" altLang="en-US"/>
              <a:pPr/>
              <a:t>‹#›</a:t>
            </a:fld>
            <a:endParaRPr lang="en-US" altLang="en-US"/>
          </a:p>
        </p:txBody>
      </p:sp>
    </p:spTree>
    <p:extLst>
      <p:ext uri="{BB962C8B-B14F-4D97-AF65-F5344CB8AC3E}">
        <p14:creationId xmlns:p14="http://schemas.microsoft.com/office/powerpoint/2010/main" val="3411866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6E287E-794F-4962-830F-115A0FD7D081}" type="slidenum">
              <a:rPr lang="en-US" altLang="en-US"/>
              <a:pPr/>
              <a:t>‹#›</a:t>
            </a:fld>
            <a:endParaRPr lang="en-US" altLang="en-US"/>
          </a:p>
        </p:txBody>
      </p:sp>
    </p:spTree>
    <p:extLst>
      <p:ext uri="{BB962C8B-B14F-4D97-AF65-F5344CB8AC3E}">
        <p14:creationId xmlns:p14="http://schemas.microsoft.com/office/powerpoint/2010/main" val="1904660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66583C0-9409-4D3B-84AF-CA961A0A7B07}" type="slidenum">
              <a:rPr lang="en-US" altLang="en-US"/>
              <a:pPr/>
              <a:t>‹#›</a:t>
            </a:fld>
            <a:endParaRPr lang="en-US" altLang="en-US"/>
          </a:p>
        </p:txBody>
      </p:sp>
    </p:spTree>
    <p:extLst>
      <p:ext uri="{BB962C8B-B14F-4D97-AF65-F5344CB8AC3E}">
        <p14:creationId xmlns:p14="http://schemas.microsoft.com/office/powerpoint/2010/main" val="2599628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5F8A5B5-EB56-4791-8F27-3CC5956F4064}" type="slidenum">
              <a:rPr lang="en-US" altLang="en-US"/>
              <a:pPr/>
              <a:t>‹#›</a:t>
            </a:fld>
            <a:endParaRPr lang="en-US" altLang="en-US"/>
          </a:p>
        </p:txBody>
      </p:sp>
    </p:spTree>
    <p:extLst>
      <p:ext uri="{BB962C8B-B14F-4D97-AF65-F5344CB8AC3E}">
        <p14:creationId xmlns:p14="http://schemas.microsoft.com/office/powerpoint/2010/main" val="4249926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B9C2E5A-0BD1-45BF-A8DA-6F1C0F7A6028}" type="slidenum">
              <a:rPr lang="en-US" altLang="en-US"/>
              <a:pPr/>
              <a:t>‹#›</a:t>
            </a:fld>
            <a:endParaRPr lang="en-US" altLang="en-US"/>
          </a:p>
        </p:txBody>
      </p:sp>
    </p:spTree>
    <p:extLst>
      <p:ext uri="{BB962C8B-B14F-4D97-AF65-F5344CB8AC3E}">
        <p14:creationId xmlns:p14="http://schemas.microsoft.com/office/powerpoint/2010/main" val="706156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6C85DA-A9BB-41B6-9D00-3B8947752C8B}" type="slidenum">
              <a:rPr lang="en-US" altLang="en-US"/>
              <a:pPr/>
              <a:t>‹#›</a:t>
            </a:fld>
            <a:endParaRPr lang="en-US" altLang="en-US"/>
          </a:p>
        </p:txBody>
      </p:sp>
    </p:spTree>
    <p:extLst>
      <p:ext uri="{BB962C8B-B14F-4D97-AF65-F5344CB8AC3E}">
        <p14:creationId xmlns:p14="http://schemas.microsoft.com/office/powerpoint/2010/main" val="3668510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8361A7-40F6-485D-AF29-A1ED636A3C5F}" type="slidenum">
              <a:rPr lang="en-US" altLang="en-US"/>
              <a:pPr/>
              <a:t>‹#›</a:t>
            </a:fld>
            <a:endParaRPr lang="en-US" altLang="en-US"/>
          </a:p>
        </p:txBody>
      </p:sp>
    </p:spTree>
    <p:extLst>
      <p:ext uri="{BB962C8B-B14F-4D97-AF65-F5344CB8AC3E}">
        <p14:creationId xmlns:p14="http://schemas.microsoft.com/office/powerpoint/2010/main" val="785347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A65EB1-5F14-4E7D-A80D-C37D04A9B29C}" type="slidenum">
              <a:rPr lang="en-US" altLang="en-US"/>
              <a:pPr/>
              <a:t>‹#›</a:t>
            </a:fld>
            <a:endParaRPr lang="en-US" altLang="en-US"/>
          </a:p>
        </p:txBody>
      </p:sp>
    </p:spTree>
    <p:extLst>
      <p:ext uri="{BB962C8B-B14F-4D97-AF65-F5344CB8AC3E}">
        <p14:creationId xmlns:p14="http://schemas.microsoft.com/office/powerpoint/2010/main" val="1221806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61BEF4-BED8-4D2E-8334-4B86EEE5DEF0}" type="slidenum">
              <a:rPr lang="en-US" altLang="en-US"/>
              <a:pPr/>
              <a:t>‹#›</a:t>
            </a:fld>
            <a:endParaRPr lang="en-US" altLang="en-US"/>
          </a:p>
        </p:txBody>
      </p:sp>
    </p:spTree>
    <p:extLst>
      <p:ext uri="{BB962C8B-B14F-4D97-AF65-F5344CB8AC3E}">
        <p14:creationId xmlns:p14="http://schemas.microsoft.com/office/powerpoint/2010/main" val="1119441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701BB89-D014-48A2-BCB7-9C50E2B4D3EB}" type="slidenum">
              <a:rPr lang="en-US" altLang="en-US"/>
              <a:pPr/>
              <a:t>‹#›</a:t>
            </a:fld>
            <a:endParaRPr lang="en-US" altLang="en-US"/>
          </a:p>
        </p:txBody>
      </p:sp>
    </p:spTree>
    <p:extLst>
      <p:ext uri="{BB962C8B-B14F-4D97-AF65-F5344CB8AC3E}">
        <p14:creationId xmlns:p14="http://schemas.microsoft.com/office/powerpoint/2010/main" val="301718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7BF3-829D-4C83-A080-3ACA62BBE9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8CC5D-054A-4BC9-ACF4-FE7787DE7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5B724-B5F8-41BC-9170-A285811944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28FAF-7992-4C93-85F2-48D016521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69D4FD-0C89-4156-9662-0D2B6F95ED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CB9DF3-F014-4777-8443-65FEC8CDFA00}"/>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8" name="Footer Placeholder 7">
            <a:extLst>
              <a:ext uri="{FF2B5EF4-FFF2-40B4-BE49-F238E27FC236}">
                <a16:creationId xmlns:a16="http://schemas.microsoft.com/office/drawing/2014/main" id="{1138BDD3-E06C-4D21-822C-640AE8375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BAD8B2-8996-4C9F-B1DA-12B08DBF0D73}"/>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219694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64018B31-D8A6-408C-9DF4-8357BCB83603}" type="slidenum">
              <a:rPr lang="en-US" altLang="en-US"/>
              <a:pPr/>
              <a:t>‹#›</a:t>
            </a:fld>
            <a:endParaRPr lang="en-US" altLang="en-US"/>
          </a:p>
        </p:txBody>
      </p:sp>
    </p:spTree>
    <p:extLst>
      <p:ext uri="{BB962C8B-B14F-4D97-AF65-F5344CB8AC3E}">
        <p14:creationId xmlns:p14="http://schemas.microsoft.com/office/powerpoint/2010/main" val="171683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E04B-8FA8-4D4E-B623-3B2945517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370F75-9611-4CD9-BCEE-8EBB24DAF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D07BB-0B20-4DF0-ADE7-114482BBAA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A5D5B0-8363-4D43-A1BD-FEC7D6360AC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2D3E39-5612-44A6-8A44-BD38A45D647E}"/>
              </a:ext>
            </a:extLst>
          </p:cNvPr>
          <p:cNvSpPr>
            <a:spLocks noGrp="1"/>
          </p:cNvSpPr>
          <p:nvPr>
            <p:ph type="sldNum" sz="quarter" idx="12"/>
          </p:nvPr>
        </p:nvSpPr>
        <p:spPr/>
        <p:txBody>
          <a:bodyPr/>
          <a:lstStyle>
            <a:lvl1pPr>
              <a:defRPr/>
            </a:lvl1pPr>
          </a:lstStyle>
          <a:p>
            <a:fld id="{BCF7F31F-6AE2-42DD-8914-91C64DD05B37}" type="slidenum">
              <a:rPr lang="en-US" altLang="en-US"/>
              <a:pPr/>
              <a:t>‹#›</a:t>
            </a:fld>
            <a:endParaRPr lang="en-US" altLang="en-US"/>
          </a:p>
        </p:txBody>
      </p:sp>
    </p:spTree>
    <p:extLst>
      <p:ext uri="{BB962C8B-B14F-4D97-AF65-F5344CB8AC3E}">
        <p14:creationId xmlns:p14="http://schemas.microsoft.com/office/powerpoint/2010/main" val="43812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9C4A-3CF8-4B89-B741-DC6F2F45B5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59654-CB52-491E-B4FB-A8083779BD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E3775-79FC-429C-949D-89953CDF30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755637-5C66-45B8-8AD7-9F95890923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CD09FA-44BA-4216-A904-CF42C0F99DAA}"/>
              </a:ext>
            </a:extLst>
          </p:cNvPr>
          <p:cNvSpPr>
            <a:spLocks noGrp="1"/>
          </p:cNvSpPr>
          <p:nvPr>
            <p:ph type="sldNum" sz="quarter" idx="12"/>
          </p:nvPr>
        </p:nvSpPr>
        <p:spPr/>
        <p:txBody>
          <a:bodyPr/>
          <a:lstStyle>
            <a:lvl1pPr>
              <a:defRPr/>
            </a:lvl1pPr>
          </a:lstStyle>
          <a:p>
            <a:fld id="{F25194DE-8825-44C6-8EDD-6CC24A98F004}" type="slidenum">
              <a:rPr lang="en-US" altLang="en-US"/>
              <a:pPr/>
              <a:t>‹#›</a:t>
            </a:fld>
            <a:endParaRPr lang="en-US" altLang="en-US"/>
          </a:p>
        </p:txBody>
      </p:sp>
    </p:spTree>
    <p:extLst>
      <p:ext uri="{BB962C8B-B14F-4D97-AF65-F5344CB8AC3E}">
        <p14:creationId xmlns:p14="http://schemas.microsoft.com/office/powerpoint/2010/main" val="815732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49C2-6448-442B-B6CA-BB1F70F8DDE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3F106D-EB58-466F-9BA0-3E9CADFD201B}"/>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A46E0C6-121D-4DA3-AC03-C1D1A9111E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A006F5-6476-4B9E-BD95-B2EAB21A3ED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4517BF-3575-4D35-9B70-B3577310C39C}"/>
              </a:ext>
            </a:extLst>
          </p:cNvPr>
          <p:cNvSpPr>
            <a:spLocks noGrp="1"/>
          </p:cNvSpPr>
          <p:nvPr>
            <p:ph type="sldNum" sz="quarter" idx="12"/>
          </p:nvPr>
        </p:nvSpPr>
        <p:spPr/>
        <p:txBody>
          <a:bodyPr/>
          <a:lstStyle>
            <a:lvl1pPr>
              <a:defRPr/>
            </a:lvl1pPr>
          </a:lstStyle>
          <a:p>
            <a:fld id="{73E9F32B-92A0-4070-86BA-68B59777F67E}" type="slidenum">
              <a:rPr lang="en-US" altLang="en-US"/>
              <a:pPr/>
              <a:t>‹#›</a:t>
            </a:fld>
            <a:endParaRPr lang="en-US" altLang="en-US"/>
          </a:p>
        </p:txBody>
      </p:sp>
    </p:spTree>
    <p:extLst>
      <p:ext uri="{BB962C8B-B14F-4D97-AF65-F5344CB8AC3E}">
        <p14:creationId xmlns:p14="http://schemas.microsoft.com/office/powerpoint/2010/main" val="1551054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43E0-1879-4715-B866-2A5985C2A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284CB-B36C-4290-867D-4B074ECB8911}"/>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9DAD3-9358-474F-BDE6-7B9CA3523573}"/>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0DF9D7-CD0F-4B78-A606-8D23A22BED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7F0556-3F52-4672-8CB8-3B6F811768A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6CACE0-950C-4331-9DE0-873B52385D9D}"/>
              </a:ext>
            </a:extLst>
          </p:cNvPr>
          <p:cNvSpPr>
            <a:spLocks noGrp="1"/>
          </p:cNvSpPr>
          <p:nvPr>
            <p:ph type="sldNum" sz="quarter" idx="12"/>
          </p:nvPr>
        </p:nvSpPr>
        <p:spPr/>
        <p:txBody>
          <a:bodyPr/>
          <a:lstStyle>
            <a:lvl1pPr>
              <a:defRPr/>
            </a:lvl1pPr>
          </a:lstStyle>
          <a:p>
            <a:fld id="{883EAD19-BCA6-4C7A-8DE0-27BB46865C3A}" type="slidenum">
              <a:rPr lang="en-US" altLang="en-US"/>
              <a:pPr/>
              <a:t>‹#›</a:t>
            </a:fld>
            <a:endParaRPr lang="en-US" altLang="en-US"/>
          </a:p>
        </p:txBody>
      </p:sp>
    </p:spTree>
    <p:extLst>
      <p:ext uri="{BB962C8B-B14F-4D97-AF65-F5344CB8AC3E}">
        <p14:creationId xmlns:p14="http://schemas.microsoft.com/office/powerpoint/2010/main" val="1382424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6523-0C6C-4A9D-A6D1-A1B1A55FC92F}"/>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36889-BFEC-4CA9-B8F1-4DC081C5E51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3BFC23-6C8A-41BF-951E-8EFE15FCD1D5}"/>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7B0AEE-FE1E-41C3-9969-4F2D6CED009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D3C5DD-5006-403D-9101-623AF2BA7B89}"/>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20215-3300-4DE9-A14D-A48CB156987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AEC9DEA-1688-412C-8B03-49C52154002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2F9F309-9339-47CF-820E-03DD11B1875D}"/>
              </a:ext>
            </a:extLst>
          </p:cNvPr>
          <p:cNvSpPr>
            <a:spLocks noGrp="1"/>
          </p:cNvSpPr>
          <p:nvPr>
            <p:ph type="sldNum" sz="quarter" idx="12"/>
          </p:nvPr>
        </p:nvSpPr>
        <p:spPr/>
        <p:txBody>
          <a:bodyPr/>
          <a:lstStyle>
            <a:lvl1pPr>
              <a:defRPr/>
            </a:lvl1pPr>
          </a:lstStyle>
          <a:p>
            <a:fld id="{5C5A5159-4867-4C31-9F5D-2DF1818A4935}" type="slidenum">
              <a:rPr lang="en-US" altLang="en-US"/>
              <a:pPr/>
              <a:t>‹#›</a:t>
            </a:fld>
            <a:endParaRPr lang="en-US" altLang="en-US"/>
          </a:p>
        </p:txBody>
      </p:sp>
    </p:spTree>
    <p:extLst>
      <p:ext uri="{BB962C8B-B14F-4D97-AF65-F5344CB8AC3E}">
        <p14:creationId xmlns:p14="http://schemas.microsoft.com/office/powerpoint/2010/main" val="4258616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6C2D-8146-4F2D-824B-89B49482CF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86BF5-B767-4758-9AA7-3A072A74233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B4B16D2-99D0-4F60-B589-4B50FE3A990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23A338F-CF99-4805-A050-8CE817B49FF6}"/>
              </a:ext>
            </a:extLst>
          </p:cNvPr>
          <p:cNvSpPr>
            <a:spLocks noGrp="1"/>
          </p:cNvSpPr>
          <p:nvPr>
            <p:ph type="sldNum" sz="quarter" idx="12"/>
          </p:nvPr>
        </p:nvSpPr>
        <p:spPr/>
        <p:txBody>
          <a:bodyPr/>
          <a:lstStyle>
            <a:lvl1pPr>
              <a:defRPr/>
            </a:lvl1pPr>
          </a:lstStyle>
          <a:p>
            <a:fld id="{A76F08B2-B397-4387-B1C6-755C2BDB3C60}" type="slidenum">
              <a:rPr lang="en-US" altLang="en-US"/>
              <a:pPr/>
              <a:t>‹#›</a:t>
            </a:fld>
            <a:endParaRPr lang="en-US" altLang="en-US"/>
          </a:p>
        </p:txBody>
      </p:sp>
    </p:spTree>
    <p:extLst>
      <p:ext uri="{BB962C8B-B14F-4D97-AF65-F5344CB8AC3E}">
        <p14:creationId xmlns:p14="http://schemas.microsoft.com/office/powerpoint/2010/main" val="2579440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ABFC5-E645-416D-82F3-4C7295B9AE7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33B2B5C-14EC-4741-8C29-5FFE7EF1E59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389A16B-18D4-45B4-A0A2-BC150851E672}"/>
              </a:ext>
            </a:extLst>
          </p:cNvPr>
          <p:cNvSpPr>
            <a:spLocks noGrp="1"/>
          </p:cNvSpPr>
          <p:nvPr>
            <p:ph type="sldNum" sz="quarter" idx="12"/>
          </p:nvPr>
        </p:nvSpPr>
        <p:spPr/>
        <p:txBody>
          <a:bodyPr/>
          <a:lstStyle>
            <a:lvl1pPr>
              <a:defRPr/>
            </a:lvl1pPr>
          </a:lstStyle>
          <a:p>
            <a:fld id="{2E1AB3AE-FF4D-44CF-9656-355618E4EAE2}" type="slidenum">
              <a:rPr lang="en-US" altLang="en-US"/>
              <a:pPr/>
              <a:t>‹#›</a:t>
            </a:fld>
            <a:endParaRPr lang="en-US" altLang="en-US"/>
          </a:p>
        </p:txBody>
      </p:sp>
    </p:spTree>
    <p:extLst>
      <p:ext uri="{BB962C8B-B14F-4D97-AF65-F5344CB8AC3E}">
        <p14:creationId xmlns:p14="http://schemas.microsoft.com/office/powerpoint/2010/main" val="2532796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2FD0-5205-4A35-AF8E-67A3A408012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C0B695-37BF-478E-A30E-C41C59EEF35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99771-5109-45E4-BB9B-03B8537ED6B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4CCDCC-3EDA-4D30-B723-12CC34FD1F0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4AA7ED-6408-44A4-ABB5-26D43327B1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711F0B-D907-48D4-A0C4-29C5AFBF836D}"/>
              </a:ext>
            </a:extLst>
          </p:cNvPr>
          <p:cNvSpPr>
            <a:spLocks noGrp="1"/>
          </p:cNvSpPr>
          <p:nvPr>
            <p:ph type="sldNum" sz="quarter" idx="12"/>
          </p:nvPr>
        </p:nvSpPr>
        <p:spPr/>
        <p:txBody>
          <a:bodyPr/>
          <a:lstStyle>
            <a:lvl1pPr>
              <a:defRPr/>
            </a:lvl1pPr>
          </a:lstStyle>
          <a:p>
            <a:fld id="{7C470BE2-AC8A-416B-9DC2-67A432C43635}" type="slidenum">
              <a:rPr lang="en-US" altLang="en-US"/>
              <a:pPr/>
              <a:t>‹#›</a:t>
            </a:fld>
            <a:endParaRPr lang="en-US" altLang="en-US"/>
          </a:p>
        </p:txBody>
      </p:sp>
    </p:spTree>
    <p:extLst>
      <p:ext uri="{BB962C8B-B14F-4D97-AF65-F5344CB8AC3E}">
        <p14:creationId xmlns:p14="http://schemas.microsoft.com/office/powerpoint/2010/main" val="1158174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2F6C-3C5D-4592-A18C-8BA6645E807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0C405B-EF13-463D-AFDB-7E833D11714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20C1AE-A225-437A-ABB8-4D8D3AF2694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D2DA10-143D-408B-AAB1-DE1B122D97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D1471C9-85BE-4639-8B0C-76770E85D3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2993E1F-6ED3-4D6A-A6E6-0B0C1F7A021A}"/>
              </a:ext>
            </a:extLst>
          </p:cNvPr>
          <p:cNvSpPr>
            <a:spLocks noGrp="1"/>
          </p:cNvSpPr>
          <p:nvPr>
            <p:ph type="sldNum" sz="quarter" idx="12"/>
          </p:nvPr>
        </p:nvSpPr>
        <p:spPr/>
        <p:txBody>
          <a:bodyPr/>
          <a:lstStyle>
            <a:lvl1pPr>
              <a:defRPr/>
            </a:lvl1pPr>
          </a:lstStyle>
          <a:p>
            <a:fld id="{1F622973-7A9B-4CF7-A9FE-BAF7D03940F8}" type="slidenum">
              <a:rPr lang="en-US" altLang="en-US"/>
              <a:pPr/>
              <a:t>‹#›</a:t>
            </a:fld>
            <a:endParaRPr lang="en-US" altLang="en-US"/>
          </a:p>
        </p:txBody>
      </p:sp>
    </p:spTree>
    <p:extLst>
      <p:ext uri="{BB962C8B-B14F-4D97-AF65-F5344CB8AC3E}">
        <p14:creationId xmlns:p14="http://schemas.microsoft.com/office/powerpoint/2010/main" val="74911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CBF4-C5F0-42F4-97FD-8173F230D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48CB50-01F1-4719-844A-EF3AAE7BBDA8}"/>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4" name="Footer Placeholder 3">
            <a:extLst>
              <a:ext uri="{FF2B5EF4-FFF2-40B4-BE49-F238E27FC236}">
                <a16:creationId xmlns:a16="http://schemas.microsoft.com/office/drawing/2014/main" id="{E869FD8F-8DBC-4F11-A831-CE55F9030C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E00B5A-22F8-4FE0-AF63-A896AB71F2D0}"/>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126022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0E7F-7DFA-4C84-9D6E-7E75A4585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A0D85-8ABE-47AD-9FCA-930AADC185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6D29C-2452-4E29-8F17-7600E7E191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F25BC7-E1F5-40AB-A353-2FF3EFEEC3B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B43F09-5513-49F7-B984-E557D1B254F7}"/>
              </a:ext>
            </a:extLst>
          </p:cNvPr>
          <p:cNvSpPr>
            <a:spLocks noGrp="1"/>
          </p:cNvSpPr>
          <p:nvPr>
            <p:ph type="sldNum" sz="quarter" idx="12"/>
          </p:nvPr>
        </p:nvSpPr>
        <p:spPr/>
        <p:txBody>
          <a:bodyPr/>
          <a:lstStyle>
            <a:lvl1pPr>
              <a:defRPr/>
            </a:lvl1pPr>
          </a:lstStyle>
          <a:p>
            <a:fld id="{7199E7CA-3C97-49F9-8472-309685CB43E4}" type="slidenum">
              <a:rPr lang="en-US" altLang="en-US"/>
              <a:pPr/>
              <a:t>‹#›</a:t>
            </a:fld>
            <a:endParaRPr lang="en-US" altLang="en-US"/>
          </a:p>
        </p:txBody>
      </p:sp>
    </p:spTree>
    <p:extLst>
      <p:ext uri="{BB962C8B-B14F-4D97-AF65-F5344CB8AC3E}">
        <p14:creationId xmlns:p14="http://schemas.microsoft.com/office/powerpoint/2010/main" val="2718088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A2C9-ABBE-442A-A008-BE58A63AD645}"/>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FE5EE8-4D62-4E2F-8269-AE4575FDD140}"/>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D81B1-9F2D-4FDD-A1C5-C6F4608274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2E371D-58FF-4E27-9A43-708F691F6D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2CE720-A9E3-4E7A-B41C-949AD9548E74}"/>
              </a:ext>
            </a:extLst>
          </p:cNvPr>
          <p:cNvSpPr>
            <a:spLocks noGrp="1"/>
          </p:cNvSpPr>
          <p:nvPr>
            <p:ph type="sldNum" sz="quarter" idx="12"/>
          </p:nvPr>
        </p:nvSpPr>
        <p:spPr/>
        <p:txBody>
          <a:bodyPr/>
          <a:lstStyle>
            <a:lvl1pPr>
              <a:defRPr/>
            </a:lvl1pPr>
          </a:lstStyle>
          <a:p>
            <a:fld id="{2B8FCBF9-003A-4458-A60D-A560677FA029}" type="slidenum">
              <a:rPr lang="en-US" altLang="en-US"/>
              <a:pPr/>
              <a:t>‹#›</a:t>
            </a:fld>
            <a:endParaRPr lang="en-US" altLang="en-US"/>
          </a:p>
        </p:txBody>
      </p:sp>
    </p:spTree>
    <p:extLst>
      <p:ext uri="{BB962C8B-B14F-4D97-AF65-F5344CB8AC3E}">
        <p14:creationId xmlns:p14="http://schemas.microsoft.com/office/powerpoint/2010/main" val="1635653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4651-2CE2-41BB-A5B3-952B17C1F749}"/>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BF415-788E-4DEE-9640-793C307E2FE4}"/>
              </a:ext>
            </a:extLst>
          </p:cNvPr>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09421-E899-4A5E-AD56-89E966DCEDCE}"/>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96F645-0B6F-4F21-A92D-BB95754142A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6C77026-E0B8-4D9C-A6DB-ED3BEE836EA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F0DAB61-78B5-4A2A-9F44-7C8F7B26047E}"/>
              </a:ext>
            </a:extLst>
          </p:cNvPr>
          <p:cNvSpPr>
            <a:spLocks noGrp="1"/>
          </p:cNvSpPr>
          <p:nvPr>
            <p:ph type="sldNum" sz="quarter" idx="12"/>
          </p:nvPr>
        </p:nvSpPr>
        <p:spPr>
          <a:xfrm>
            <a:off x="8737600" y="6245225"/>
            <a:ext cx="2844800" cy="476250"/>
          </a:xfrm>
        </p:spPr>
        <p:txBody>
          <a:bodyPr/>
          <a:lstStyle>
            <a:lvl1pPr>
              <a:defRPr/>
            </a:lvl1pPr>
          </a:lstStyle>
          <a:p>
            <a:fld id="{CD882BC4-9FDC-4635-A3B5-C23F4EF9649C}" type="slidenum">
              <a:rPr lang="en-US" altLang="en-US"/>
              <a:pPr/>
              <a:t>‹#›</a:t>
            </a:fld>
            <a:endParaRPr lang="en-US" altLang="en-US"/>
          </a:p>
        </p:txBody>
      </p:sp>
    </p:spTree>
    <p:extLst>
      <p:ext uri="{BB962C8B-B14F-4D97-AF65-F5344CB8AC3E}">
        <p14:creationId xmlns:p14="http://schemas.microsoft.com/office/powerpoint/2010/main" val="3743129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D01F-6A0E-4C70-9761-E2E044913F33}"/>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A1F4EA-0AC7-4F21-B414-0DC63CF85725}"/>
              </a:ext>
            </a:extLst>
          </p:cNvPr>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B1F375-1161-444A-B3D5-6EDAA25BB983}"/>
              </a:ext>
            </a:extLst>
          </p:cNvPr>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54E00E3-B0BE-4B18-AC14-D072181577A1}"/>
              </a:ext>
            </a:extLst>
          </p:cNvPr>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3B614F0-449E-41DA-940C-2466E58290B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9ED56AC2-3845-48A1-A3D1-40424CDCADF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3CE1E56A-B29B-4B8F-82C0-96CCAB311A60}"/>
              </a:ext>
            </a:extLst>
          </p:cNvPr>
          <p:cNvSpPr>
            <a:spLocks noGrp="1"/>
          </p:cNvSpPr>
          <p:nvPr>
            <p:ph type="sldNum" sz="quarter" idx="12"/>
          </p:nvPr>
        </p:nvSpPr>
        <p:spPr>
          <a:xfrm>
            <a:off x="8737600" y="6245225"/>
            <a:ext cx="2844800" cy="476250"/>
          </a:xfrm>
        </p:spPr>
        <p:txBody>
          <a:bodyPr/>
          <a:lstStyle>
            <a:lvl1pPr>
              <a:defRPr/>
            </a:lvl1pPr>
          </a:lstStyle>
          <a:p>
            <a:fld id="{D0A2D2D7-F622-4B15-B6F4-BE2527C25519}" type="slidenum">
              <a:rPr lang="en-US" altLang="en-US"/>
              <a:pPr/>
              <a:t>‹#›</a:t>
            </a:fld>
            <a:endParaRPr lang="en-US" altLang="en-US"/>
          </a:p>
        </p:txBody>
      </p:sp>
    </p:spTree>
    <p:extLst>
      <p:ext uri="{BB962C8B-B14F-4D97-AF65-F5344CB8AC3E}">
        <p14:creationId xmlns:p14="http://schemas.microsoft.com/office/powerpoint/2010/main" val="1124985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166B34-2B09-45B3-9320-1DDD147688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5B6A50-045A-44A4-BC93-17BE8BFC27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B764C2-1873-4A83-98A7-73333632E082}"/>
              </a:ext>
            </a:extLst>
          </p:cNvPr>
          <p:cNvSpPr>
            <a:spLocks noGrp="1" noChangeArrowheads="1"/>
          </p:cNvSpPr>
          <p:nvPr>
            <p:ph type="sldNum" sz="quarter" idx="12"/>
          </p:nvPr>
        </p:nvSpPr>
        <p:spPr>
          <a:ln/>
        </p:spPr>
        <p:txBody>
          <a:bodyPr/>
          <a:lstStyle>
            <a:lvl1pPr>
              <a:defRPr/>
            </a:lvl1pPr>
          </a:lstStyle>
          <a:p>
            <a:pPr>
              <a:defRPr/>
            </a:pPr>
            <a:fld id="{2A1C9ACF-6B7E-4717-8246-1372DC0B5715}" type="slidenum">
              <a:rPr lang="en-US" altLang="en-US"/>
              <a:pPr>
                <a:defRPr/>
              </a:pPr>
              <a:t>‹#›</a:t>
            </a:fld>
            <a:endParaRPr lang="en-US" altLang="en-US"/>
          </a:p>
        </p:txBody>
      </p:sp>
    </p:spTree>
    <p:extLst>
      <p:ext uri="{BB962C8B-B14F-4D97-AF65-F5344CB8AC3E}">
        <p14:creationId xmlns:p14="http://schemas.microsoft.com/office/powerpoint/2010/main" val="3227335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C7B729-6535-4A54-BBB2-1A48AA2C37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FB31C6-8BD8-4E7E-8E1D-D127C42B9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EDE362-2CA5-45F3-8FEE-47BB03038E86}"/>
              </a:ext>
            </a:extLst>
          </p:cNvPr>
          <p:cNvSpPr>
            <a:spLocks noGrp="1" noChangeArrowheads="1"/>
          </p:cNvSpPr>
          <p:nvPr>
            <p:ph type="sldNum" sz="quarter" idx="12"/>
          </p:nvPr>
        </p:nvSpPr>
        <p:spPr>
          <a:ln/>
        </p:spPr>
        <p:txBody>
          <a:bodyPr/>
          <a:lstStyle>
            <a:lvl1pPr>
              <a:defRPr/>
            </a:lvl1pPr>
          </a:lstStyle>
          <a:p>
            <a:pPr>
              <a:defRPr/>
            </a:pPr>
            <a:fld id="{91ADACC0-0A23-4B91-A969-1234273E6CE2}" type="slidenum">
              <a:rPr lang="en-US" altLang="en-US"/>
              <a:pPr>
                <a:defRPr/>
              </a:pPr>
              <a:t>‹#›</a:t>
            </a:fld>
            <a:endParaRPr lang="en-US" altLang="en-US"/>
          </a:p>
        </p:txBody>
      </p:sp>
    </p:spTree>
    <p:extLst>
      <p:ext uri="{BB962C8B-B14F-4D97-AF65-F5344CB8AC3E}">
        <p14:creationId xmlns:p14="http://schemas.microsoft.com/office/powerpoint/2010/main" val="4180295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C1C3E7A-93F3-4F1D-ABF3-AFBEC2D599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5B84B1-A5A6-432B-913C-55BB42AC82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563AA-ED4A-4CFE-9C69-4A95B21BC1A5}"/>
              </a:ext>
            </a:extLst>
          </p:cNvPr>
          <p:cNvSpPr>
            <a:spLocks noGrp="1" noChangeArrowheads="1"/>
          </p:cNvSpPr>
          <p:nvPr>
            <p:ph type="sldNum" sz="quarter" idx="12"/>
          </p:nvPr>
        </p:nvSpPr>
        <p:spPr>
          <a:ln/>
        </p:spPr>
        <p:txBody>
          <a:bodyPr/>
          <a:lstStyle>
            <a:lvl1pPr>
              <a:defRPr/>
            </a:lvl1pPr>
          </a:lstStyle>
          <a:p>
            <a:pPr>
              <a:defRPr/>
            </a:pPr>
            <a:fld id="{7F246BED-FC02-4269-9C86-D34F00F66D09}" type="slidenum">
              <a:rPr lang="en-US" altLang="en-US"/>
              <a:pPr>
                <a:defRPr/>
              </a:pPr>
              <a:t>‹#›</a:t>
            </a:fld>
            <a:endParaRPr lang="en-US" altLang="en-US"/>
          </a:p>
        </p:txBody>
      </p:sp>
    </p:spTree>
    <p:extLst>
      <p:ext uri="{BB962C8B-B14F-4D97-AF65-F5344CB8AC3E}">
        <p14:creationId xmlns:p14="http://schemas.microsoft.com/office/powerpoint/2010/main" val="377889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4472169-EE27-49BF-BAA4-708CEB8D66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09F5D5-2758-4A74-9170-123E59A4B2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3319CC-37F3-495C-9DD2-9A7920B45B7E}"/>
              </a:ext>
            </a:extLst>
          </p:cNvPr>
          <p:cNvSpPr>
            <a:spLocks noGrp="1" noChangeArrowheads="1"/>
          </p:cNvSpPr>
          <p:nvPr>
            <p:ph type="sldNum" sz="quarter" idx="12"/>
          </p:nvPr>
        </p:nvSpPr>
        <p:spPr>
          <a:ln/>
        </p:spPr>
        <p:txBody>
          <a:bodyPr/>
          <a:lstStyle>
            <a:lvl1pPr>
              <a:defRPr/>
            </a:lvl1pPr>
          </a:lstStyle>
          <a:p>
            <a:pPr>
              <a:defRPr/>
            </a:pPr>
            <a:fld id="{28A27C74-513C-42EA-8627-28B45A470114}" type="slidenum">
              <a:rPr lang="en-US" altLang="en-US"/>
              <a:pPr>
                <a:defRPr/>
              </a:pPr>
              <a:t>‹#›</a:t>
            </a:fld>
            <a:endParaRPr lang="en-US" altLang="en-US"/>
          </a:p>
        </p:txBody>
      </p:sp>
    </p:spTree>
    <p:extLst>
      <p:ext uri="{BB962C8B-B14F-4D97-AF65-F5344CB8AC3E}">
        <p14:creationId xmlns:p14="http://schemas.microsoft.com/office/powerpoint/2010/main" val="576318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817B31-D879-4189-97B1-9575C46ECE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9C0574-D973-4DDD-9972-DEE24DF3D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A257F44-BB6E-44CC-82F7-D8A42A566F35}"/>
              </a:ext>
            </a:extLst>
          </p:cNvPr>
          <p:cNvSpPr>
            <a:spLocks noGrp="1" noChangeArrowheads="1"/>
          </p:cNvSpPr>
          <p:nvPr>
            <p:ph type="sldNum" sz="quarter" idx="12"/>
          </p:nvPr>
        </p:nvSpPr>
        <p:spPr>
          <a:ln/>
        </p:spPr>
        <p:txBody>
          <a:bodyPr/>
          <a:lstStyle>
            <a:lvl1pPr>
              <a:defRPr/>
            </a:lvl1pPr>
          </a:lstStyle>
          <a:p>
            <a:pPr>
              <a:defRPr/>
            </a:pPr>
            <a:fld id="{E9737B73-3CA8-4326-BBD0-0DC92A649B9E}" type="slidenum">
              <a:rPr lang="en-US" altLang="en-US"/>
              <a:pPr>
                <a:defRPr/>
              </a:pPr>
              <a:t>‹#›</a:t>
            </a:fld>
            <a:endParaRPr lang="en-US" altLang="en-US"/>
          </a:p>
        </p:txBody>
      </p:sp>
    </p:spTree>
    <p:extLst>
      <p:ext uri="{BB962C8B-B14F-4D97-AF65-F5344CB8AC3E}">
        <p14:creationId xmlns:p14="http://schemas.microsoft.com/office/powerpoint/2010/main" val="29367720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8FE487-9DB2-4EE0-BE51-25BD7CBF1E4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34E25A3-8FE1-422B-977F-0030B19A5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29A5A8-F6AE-436C-9DFA-E6117DB2DE3A}"/>
              </a:ext>
            </a:extLst>
          </p:cNvPr>
          <p:cNvSpPr>
            <a:spLocks noGrp="1" noChangeArrowheads="1"/>
          </p:cNvSpPr>
          <p:nvPr>
            <p:ph type="sldNum" sz="quarter" idx="12"/>
          </p:nvPr>
        </p:nvSpPr>
        <p:spPr>
          <a:ln/>
        </p:spPr>
        <p:txBody>
          <a:bodyPr/>
          <a:lstStyle>
            <a:lvl1pPr>
              <a:defRPr/>
            </a:lvl1pPr>
          </a:lstStyle>
          <a:p>
            <a:pPr>
              <a:defRPr/>
            </a:pPr>
            <a:fld id="{0C146F6E-1553-43A3-9D17-2FCC225EAE5F}" type="slidenum">
              <a:rPr lang="en-US" altLang="en-US"/>
              <a:pPr>
                <a:defRPr/>
              </a:pPr>
              <a:t>‹#›</a:t>
            </a:fld>
            <a:endParaRPr lang="en-US" altLang="en-US"/>
          </a:p>
        </p:txBody>
      </p:sp>
    </p:spTree>
    <p:extLst>
      <p:ext uri="{BB962C8B-B14F-4D97-AF65-F5344CB8AC3E}">
        <p14:creationId xmlns:p14="http://schemas.microsoft.com/office/powerpoint/2010/main" val="243245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25459-9080-48A7-AEE4-9A55166831E5}"/>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3" name="Footer Placeholder 2">
            <a:extLst>
              <a:ext uri="{FF2B5EF4-FFF2-40B4-BE49-F238E27FC236}">
                <a16:creationId xmlns:a16="http://schemas.microsoft.com/office/drawing/2014/main" id="{1B73008B-77B8-44A0-B355-67E7C0E9A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0C880-54CB-4612-BD0C-90B5133FE82B}"/>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3148118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546F45-45CA-46D1-A6D2-52D8B0FC59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55D8A4-709B-43E3-BF74-153D03DE6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2C3639F-6D8C-489D-BEB2-C95255F1F26E}"/>
              </a:ext>
            </a:extLst>
          </p:cNvPr>
          <p:cNvSpPr>
            <a:spLocks noGrp="1" noChangeArrowheads="1"/>
          </p:cNvSpPr>
          <p:nvPr>
            <p:ph type="sldNum" sz="quarter" idx="12"/>
          </p:nvPr>
        </p:nvSpPr>
        <p:spPr>
          <a:ln/>
        </p:spPr>
        <p:txBody>
          <a:bodyPr/>
          <a:lstStyle>
            <a:lvl1pPr>
              <a:defRPr/>
            </a:lvl1pPr>
          </a:lstStyle>
          <a:p>
            <a:pPr>
              <a:defRPr/>
            </a:pPr>
            <a:fld id="{B5BC15E9-47F4-4C4E-BD56-7E810684803C}" type="slidenum">
              <a:rPr lang="en-US" altLang="en-US"/>
              <a:pPr>
                <a:defRPr/>
              </a:pPr>
              <a:t>‹#›</a:t>
            </a:fld>
            <a:endParaRPr lang="en-US" altLang="en-US"/>
          </a:p>
        </p:txBody>
      </p:sp>
    </p:spTree>
    <p:extLst>
      <p:ext uri="{BB962C8B-B14F-4D97-AF65-F5344CB8AC3E}">
        <p14:creationId xmlns:p14="http://schemas.microsoft.com/office/powerpoint/2010/main" val="2275530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CDBDEF-AF4E-4FED-8210-785BB03F53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9F2924-89A1-4E33-81EC-85911D90F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C4C36C-18BD-4BE8-9E88-7A39DBC270A9}"/>
              </a:ext>
            </a:extLst>
          </p:cNvPr>
          <p:cNvSpPr>
            <a:spLocks noGrp="1" noChangeArrowheads="1"/>
          </p:cNvSpPr>
          <p:nvPr>
            <p:ph type="sldNum" sz="quarter" idx="12"/>
          </p:nvPr>
        </p:nvSpPr>
        <p:spPr>
          <a:ln/>
        </p:spPr>
        <p:txBody>
          <a:bodyPr/>
          <a:lstStyle>
            <a:lvl1pPr>
              <a:defRPr/>
            </a:lvl1pPr>
          </a:lstStyle>
          <a:p>
            <a:pPr>
              <a:defRPr/>
            </a:pPr>
            <a:fld id="{CF312061-145C-4D57-AB8F-4A18E8C22A79}" type="slidenum">
              <a:rPr lang="en-US" altLang="en-US"/>
              <a:pPr>
                <a:defRPr/>
              </a:pPr>
              <a:t>‹#›</a:t>
            </a:fld>
            <a:endParaRPr lang="en-US" altLang="en-US"/>
          </a:p>
        </p:txBody>
      </p:sp>
    </p:spTree>
    <p:extLst>
      <p:ext uri="{BB962C8B-B14F-4D97-AF65-F5344CB8AC3E}">
        <p14:creationId xmlns:p14="http://schemas.microsoft.com/office/powerpoint/2010/main" val="3864282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784F79-1123-4FCC-B674-D88875A2A7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2E5672-0B4E-4357-B6F2-1D9E9D752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DB51F1-CA2B-4100-BD8E-502EE4C77B2E}"/>
              </a:ext>
            </a:extLst>
          </p:cNvPr>
          <p:cNvSpPr>
            <a:spLocks noGrp="1" noChangeArrowheads="1"/>
          </p:cNvSpPr>
          <p:nvPr>
            <p:ph type="sldNum" sz="quarter" idx="12"/>
          </p:nvPr>
        </p:nvSpPr>
        <p:spPr>
          <a:ln/>
        </p:spPr>
        <p:txBody>
          <a:bodyPr/>
          <a:lstStyle>
            <a:lvl1pPr>
              <a:defRPr/>
            </a:lvl1pPr>
          </a:lstStyle>
          <a:p>
            <a:pPr>
              <a:defRPr/>
            </a:pPr>
            <a:fld id="{4EFEEF77-9ADF-4817-9108-5E584A21288B}" type="slidenum">
              <a:rPr lang="en-US" altLang="en-US"/>
              <a:pPr>
                <a:defRPr/>
              </a:pPr>
              <a:t>‹#›</a:t>
            </a:fld>
            <a:endParaRPr lang="en-US" altLang="en-US"/>
          </a:p>
        </p:txBody>
      </p:sp>
    </p:spTree>
    <p:extLst>
      <p:ext uri="{BB962C8B-B14F-4D97-AF65-F5344CB8AC3E}">
        <p14:creationId xmlns:p14="http://schemas.microsoft.com/office/powerpoint/2010/main" val="1657308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DB3553-B330-463D-A7CD-EEF83E5EF7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BF47C0-C1A9-47ED-A79F-B953D7A510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545E13-8F4C-4E15-805A-F0B3AFEF14A6}"/>
              </a:ext>
            </a:extLst>
          </p:cNvPr>
          <p:cNvSpPr>
            <a:spLocks noGrp="1" noChangeArrowheads="1"/>
          </p:cNvSpPr>
          <p:nvPr>
            <p:ph type="sldNum" sz="quarter" idx="12"/>
          </p:nvPr>
        </p:nvSpPr>
        <p:spPr>
          <a:ln/>
        </p:spPr>
        <p:txBody>
          <a:bodyPr/>
          <a:lstStyle>
            <a:lvl1pPr>
              <a:defRPr/>
            </a:lvl1pPr>
          </a:lstStyle>
          <a:p>
            <a:pPr>
              <a:defRPr/>
            </a:pPr>
            <a:fld id="{588C3650-C29C-4051-9C62-1F40469F15BE}" type="slidenum">
              <a:rPr lang="en-US" altLang="en-US"/>
              <a:pPr>
                <a:defRPr/>
              </a:pPr>
              <a:t>‹#›</a:t>
            </a:fld>
            <a:endParaRPr lang="en-US" altLang="en-US"/>
          </a:p>
        </p:txBody>
      </p:sp>
    </p:spTree>
    <p:extLst>
      <p:ext uri="{BB962C8B-B14F-4D97-AF65-F5344CB8AC3E}">
        <p14:creationId xmlns:p14="http://schemas.microsoft.com/office/powerpoint/2010/main" val="18497726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4E4558-52B1-4D5A-B6DB-3C2F056BD6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02B516-8E89-4F58-B783-DE1F5FD3A5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E1812B-DCA5-4296-AD8C-6C1DCA77604D}"/>
              </a:ext>
            </a:extLst>
          </p:cNvPr>
          <p:cNvSpPr>
            <a:spLocks noGrp="1" noChangeArrowheads="1"/>
          </p:cNvSpPr>
          <p:nvPr>
            <p:ph type="sldNum" sz="quarter" idx="12"/>
          </p:nvPr>
        </p:nvSpPr>
        <p:spPr>
          <a:ln/>
        </p:spPr>
        <p:txBody>
          <a:bodyPr/>
          <a:lstStyle>
            <a:lvl1pPr>
              <a:defRPr/>
            </a:lvl1pPr>
          </a:lstStyle>
          <a:p>
            <a:pPr>
              <a:defRPr/>
            </a:pPr>
            <a:fld id="{E52DB0E1-5329-45F8-B60A-FE52C80AF1C7}" type="slidenum">
              <a:rPr lang="en-US" altLang="en-US"/>
              <a:pPr>
                <a:defRPr/>
              </a:pPr>
              <a:t>‹#›</a:t>
            </a:fld>
            <a:endParaRPr lang="en-US" altLang="en-US"/>
          </a:p>
        </p:txBody>
      </p:sp>
    </p:spTree>
    <p:extLst>
      <p:ext uri="{BB962C8B-B14F-4D97-AF65-F5344CB8AC3E}">
        <p14:creationId xmlns:p14="http://schemas.microsoft.com/office/powerpoint/2010/main" val="219338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4A-4C70-495F-998A-36F054EA4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048060-732A-47D5-8AC2-E453EFD6B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0CF166-7A88-4204-9852-1DDE19497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C2D03-40A6-4132-8A68-965779ACAD02}"/>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6" name="Footer Placeholder 5">
            <a:extLst>
              <a:ext uri="{FF2B5EF4-FFF2-40B4-BE49-F238E27FC236}">
                <a16:creationId xmlns:a16="http://schemas.microsoft.com/office/drawing/2014/main" id="{AD5F4AF3-669E-4932-86B4-5C06C29E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6D791-BB74-4299-A044-930B894027B7}"/>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75284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78C1-DC49-4C12-B78E-882165B28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8E4412-6FFD-402E-A9E0-69473E3E8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3519-5375-4BF8-BC87-AE6492E9C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C90A47-DB27-4DE8-BA5B-376831B81A56}"/>
              </a:ext>
            </a:extLst>
          </p:cNvPr>
          <p:cNvSpPr>
            <a:spLocks noGrp="1"/>
          </p:cNvSpPr>
          <p:nvPr>
            <p:ph type="dt" sz="half" idx="10"/>
          </p:nvPr>
        </p:nvSpPr>
        <p:spPr/>
        <p:txBody>
          <a:bodyPr/>
          <a:lstStyle/>
          <a:p>
            <a:fld id="{C59C9E7D-3604-4045-AE20-1AD24BB0FABA}" type="datetimeFigureOut">
              <a:rPr lang="en-US" smtClean="0"/>
              <a:t>2/5/2018</a:t>
            </a:fld>
            <a:endParaRPr lang="en-US"/>
          </a:p>
        </p:txBody>
      </p:sp>
      <p:sp>
        <p:nvSpPr>
          <p:cNvPr id="6" name="Footer Placeholder 5">
            <a:extLst>
              <a:ext uri="{FF2B5EF4-FFF2-40B4-BE49-F238E27FC236}">
                <a16:creationId xmlns:a16="http://schemas.microsoft.com/office/drawing/2014/main" id="{3E5A6B79-A068-442E-8E90-485AD1C1F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E57EE-4C3A-405F-ADAA-C593E41E72B8}"/>
              </a:ext>
            </a:extLst>
          </p:cNvPr>
          <p:cNvSpPr>
            <a:spLocks noGrp="1"/>
          </p:cNvSpPr>
          <p:nvPr>
            <p:ph type="sldNum" sz="quarter" idx="12"/>
          </p:nvPr>
        </p:nvSpPr>
        <p:spPr/>
        <p:txBody>
          <a:bodyPr/>
          <a:lstStyle/>
          <a:p>
            <a:fld id="{40EC10A6-48F2-4EB1-8EF1-BC99BB5326F3}" type="slidenum">
              <a:rPr lang="en-US" smtClean="0"/>
              <a:t>‹#›</a:t>
            </a:fld>
            <a:endParaRPr lang="en-US"/>
          </a:p>
        </p:txBody>
      </p:sp>
    </p:spTree>
    <p:extLst>
      <p:ext uri="{BB962C8B-B14F-4D97-AF65-F5344CB8AC3E}">
        <p14:creationId xmlns:p14="http://schemas.microsoft.com/office/powerpoint/2010/main" val="251486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EB70D-02A6-4E5F-A864-E8DBDE930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2A4EBC-9F04-417E-B03D-B3938E249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B600C-ACB2-4292-B6BA-058F78451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C9E7D-3604-4045-AE20-1AD24BB0FABA}" type="datetimeFigureOut">
              <a:rPr lang="en-US" smtClean="0"/>
              <a:t>2/5/2018</a:t>
            </a:fld>
            <a:endParaRPr lang="en-US"/>
          </a:p>
        </p:txBody>
      </p:sp>
      <p:sp>
        <p:nvSpPr>
          <p:cNvPr id="5" name="Footer Placeholder 4">
            <a:extLst>
              <a:ext uri="{FF2B5EF4-FFF2-40B4-BE49-F238E27FC236}">
                <a16:creationId xmlns:a16="http://schemas.microsoft.com/office/drawing/2014/main" id="{E90D4DA0-B9F2-425F-B211-99A5398BDA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C9A121-CDF2-446E-9DFA-272191342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C10A6-48F2-4EB1-8EF1-BC99BB5326F3}" type="slidenum">
              <a:rPr lang="en-US" smtClean="0"/>
              <a:t>‹#›</a:t>
            </a:fld>
            <a:endParaRPr lang="en-US"/>
          </a:p>
        </p:txBody>
      </p:sp>
    </p:spTree>
    <p:extLst>
      <p:ext uri="{BB962C8B-B14F-4D97-AF65-F5344CB8AC3E}">
        <p14:creationId xmlns:p14="http://schemas.microsoft.com/office/powerpoint/2010/main" val="293494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58B81F-975B-4D52-AE99-03BD35FEE2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DD2D6A7-7D9B-408F-88ED-ACE91F25000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62EAA7-0517-4F3D-9856-71179641BAA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u="none"/>
            </a:lvl1pPr>
          </a:lstStyle>
          <a:p>
            <a:pPr>
              <a:defRPr/>
            </a:pPr>
            <a:endParaRPr lang="en-US"/>
          </a:p>
        </p:txBody>
      </p:sp>
      <p:sp>
        <p:nvSpPr>
          <p:cNvPr id="1029" name="Rectangle 5">
            <a:extLst>
              <a:ext uri="{FF2B5EF4-FFF2-40B4-BE49-F238E27FC236}">
                <a16:creationId xmlns:a16="http://schemas.microsoft.com/office/drawing/2014/main" id="{0CB970AF-8B47-4096-91BD-4CDBBBF3D20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u="none"/>
            </a:lvl1pPr>
          </a:lstStyle>
          <a:p>
            <a:pPr>
              <a:defRPr/>
            </a:pPr>
            <a:endParaRPr lang="en-US"/>
          </a:p>
        </p:txBody>
      </p:sp>
      <p:sp>
        <p:nvSpPr>
          <p:cNvPr id="1030" name="Rectangle 6">
            <a:extLst>
              <a:ext uri="{FF2B5EF4-FFF2-40B4-BE49-F238E27FC236}">
                <a16:creationId xmlns:a16="http://schemas.microsoft.com/office/drawing/2014/main" id="{162C2214-1A6A-4A4A-8E90-1BC82D93661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u="none"/>
            </a:lvl1pPr>
          </a:lstStyle>
          <a:p>
            <a:fld id="{3A92FAD1-56AE-4952-B82A-7640F081D9A4}" type="slidenum">
              <a:rPr lang="en-US" altLang="en-US"/>
              <a:pPr/>
              <a:t>‹#›</a:t>
            </a:fld>
            <a:endParaRPr lang="en-US" altLang="en-US"/>
          </a:p>
        </p:txBody>
      </p:sp>
    </p:spTree>
    <p:extLst>
      <p:ext uri="{BB962C8B-B14F-4D97-AF65-F5344CB8AC3E}">
        <p14:creationId xmlns:p14="http://schemas.microsoft.com/office/powerpoint/2010/main" val="36607841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1AFC1C-889E-4156-B305-A8566357DA5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3906294-9789-45F3-9F4C-E130EA93F35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E373B33-BE02-4691-B278-41137F1D797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7E75A051-5B31-4E2E-831B-B8A158A043B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329D5A33-29E9-40F3-BAF0-F505592644B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D4DAE8-7FC8-4035-8CA3-7EA479A0B709}" type="slidenum">
              <a:rPr lang="en-US" altLang="en-US"/>
              <a:pPr/>
              <a:t>‹#›</a:t>
            </a:fld>
            <a:endParaRPr lang="en-US" altLang="en-US"/>
          </a:p>
        </p:txBody>
      </p:sp>
    </p:spTree>
    <p:extLst>
      <p:ext uri="{BB962C8B-B14F-4D97-AF65-F5344CB8AC3E}">
        <p14:creationId xmlns:p14="http://schemas.microsoft.com/office/powerpoint/2010/main" val="22505656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Comic Sans MS" pitchFamily="66" charset="0"/>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mic Sans MS" pitchFamily="66" charset="0"/>
        </a:defRPr>
      </a:lvl2pPr>
      <a:lvl3pPr marL="1143000" indent="-228600" algn="l" rtl="0" eaLnBrk="0" fontAlgn="base" hangingPunct="0">
        <a:spcBef>
          <a:spcPct val="20000"/>
        </a:spcBef>
        <a:spcAft>
          <a:spcPct val="0"/>
        </a:spcAft>
        <a:buChar char="•"/>
        <a:defRPr sz="2400">
          <a:solidFill>
            <a:schemeClr val="tx1"/>
          </a:solidFill>
          <a:latin typeface="Comic Sans MS" pitchFamily="66" charset="0"/>
        </a:defRPr>
      </a:lvl3pPr>
      <a:lvl4pPr marL="1600200" indent="-228600" algn="l" rtl="0" eaLnBrk="0" fontAlgn="base" hangingPunct="0">
        <a:spcBef>
          <a:spcPct val="20000"/>
        </a:spcBef>
        <a:spcAft>
          <a:spcPct val="0"/>
        </a:spcAft>
        <a:buChar char="–"/>
        <a:defRPr sz="2000">
          <a:solidFill>
            <a:schemeClr val="tx1"/>
          </a:solidFill>
          <a:latin typeface="Comic Sans MS"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448CA3A-2889-4370-B0FE-E05D2A9F47E2}" type="slidenum">
              <a:rPr lang="en-US" altLang="en-US"/>
              <a:pPr/>
              <a:t>‹#›</a:t>
            </a:fld>
            <a:endParaRPr lang="en-US" altLang="en-US"/>
          </a:p>
        </p:txBody>
      </p:sp>
    </p:spTree>
    <p:extLst>
      <p:ext uri="{BB962C8B-B14F-4D97-AF65-F5344CB8AC3E}">
        <p14:creationId xmlns:p14="http://schemas.microsoft.com/office/powerpoint/2010/main" val="11651678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panose="030F0702030302020204" pitchFamily="66" charset="0"/>
        </a:defRPr>
      </a:lvl2pPr>
      <a:lvl3pPr algn="ctr" rtl="0" fontAlgn="base">
        <a:spcBef>
          <a:spcPct val="0"/>
        </a:spcBef>
        <a:spcAft>
          <a:spcPct val="0"/>
        </a:spcAft>
        <a:defRPr sz="4400">
          <a:solidFill>
            <a:schemeClr val="tx2"/>
          </a:solidFill>
          <a:latin typeface="Comic Sans MS" panose="030F0702030302020204" pitchFamily="66" charset="0"/>
        </a:defRPr>
      </a:lvl3pPr>
      <a:lvl4pPr algn="ctr" rtl="0" fontAlgn="base">
        <a:spcBef>
          <a:spcPct val="0"/>
        </a:spcBef>
        <a:spcAft>
          <a:spcPct val="0"/>
        </a:spcAft>
        <a:defRPr sz="4400">
          <a:solidFill>
            <a:schemeClr val="tx2"/>
          </a:solidFill>
          <a:latin typeface="Comic Sans MS" panose="030F0702030302020204" pitchFamily="66" charset="0"/>
        </a:defRPr>
      </a:lvl4pPr>
      <a:lvl5pPr algn="ctr" rtl="0" fontAlgn="base">
        <a:spcBef>
          <a:spcPct val="0"/>
        </a:spcBef>
        <a:spcAft>
          <a:spcPct val="0"/>
        </a:spcAft>
        <a:defRPr sz="4400">
          <a:solidFill>
            <a:schemeClr val="tx2"/>
          </a:solidFill>
          <a:latin typeface="Comic Sans MS" panose="030F0702030302020204" pitchFamily="66" charset="0"/>
        </a:defRPr>
      </a:lvl5pPr>
      <a:lvl6pPr marL="457200" algn="ctr" rtl="0" fontAlgn="base">
        <a:spcBef>
          <a:spcPct val="0"/>
        </a:spcBef>
        <a:spcAft>
          <a:spcPct val="0"/>
        </a:spcAft>
        <a:defRPr sz="4400">
          <a:solidFill>
            <a:schemeClr val="tx2"/>
          </a:solidFill>
          <a:latin typeface="Comic Sans MS" panose="030F0702030302020204" pitchFamily="66" charset="0"/>
        </a:defRPr>
      </a:lvl6pPr>
      <a:lvl7pPr marL="914400" algn="ctr" rtl="0" fontAlgn="base">
        <a:spcBef>
          <a:spcPct val="0"/>
        </a:spcBef>
        <a:spcAft>
          <a:spcPct val="0"/>
        </a:spcAft>
        <a:defRPr sz="4400">
          <a:solidFill>
            <a:schemeClr val="tx2"/>
          </a:solidFill>
          <a:latin typeface="Comic Sans MS" panose="030F0702030302020204" pitchFamily="66" charset="0"/>
        </a:defRPr>
      </a:lvl7pPr>
      <a:lvl8pPr marL="1371600" algn="ctr" rtl="0" fontAlgn="base">
        <a:spcBef>
          <a:spcPct val="0"/>
        </a:spcBef>
        <a:spcAft>
          <a:spcPct val="0"/>
        </a:spcAft>
        <a:defRPr sz="4400">
          <a:solidFill>
            <a:schemeClr val="tx2"/>
          </a:solidFill>
          <a:latin typeface="Comic Sans MS" panose="030F0702030302020204" pitchFamily="66" charset="0"/>
        </a:defRPr>
      </a:lvl8pPr>
      <a:lvl9pPr marL="1828800" algn="ctr" rtl="0" fontAlgn="base">
        <a:spcBef>
          <a:spcPct val="0"/>
        </a:spcBef>
        <a:spcAft>
          <a:spcPct val="0"/>
        </a:spcAft>
        <a:defRPr sz="4400">
          <a:solidFill>
            <a:schemeClr val="tx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0AB9C7-9F38-4F10-B96E-627793763CD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A35CAE-1483-4483-A0EA-44FD67FCDD6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AEACB9E-53B8-4858-97CA-22E1830E21F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FBB3B79-4686-4A78-805F-9118A7F26A3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E1292A9-E409-4BE9-B269-E23B2CE39E1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4F84BD-7FAE-453A-8C67-C05A5F0DE062}" type="slidenum">
              <a:rPr lang="en-US" altLang="en-US"/>
              <a:pPr/>
              <a:t>‹#›</a:t>
            </a:fld>
            <a:endParaRPr lang="en-US" altLang="en-US"/>
          </a:p>
        </p:txBody>
      </p:sp>
    </p:spTree>
    <p:extLst>
      <p:ext uri="{BB962C8B-B14F-4D97-AF65-F5344CB8AC3E}">
        <p14:creationId xmlns:p14="http://schemas.microsoft.com/office/powerpoint/2010/main" val="9862775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panose="030F0702030302020204" pitchFamily="66" charset="0"/>
        </a:defRPr>
      </a:lvl2pPr>
      <a:lvl3pPr algn="ctr" rtl="0" fontAlgn="base">
        <a:spcBef>
          <a:spcPct val="0"/>
        </a:spcBef>
        <a:spcAft>
          <a:spcPct val="0"/>
        </a:spcAft>
        <a:defRPr sz="4400">
          <a:solidFill>
            <a:schemeClr val="tx2"/>
          </a:solidFill>
          <a:latin typeface="Comic Sans MS" panose="030F0702030302020204" pitchFamily="66" charset="0"/>
        </a:defRPr>
      </a:lvl3pPr>
      <a:lvl4pPr algn="ctr" rtl="0" fontAlgn="base">
        <a:spcBef>
          <a:spcPct val="0"/>
        </a:spcBef>
        <a:spcAft>
          <a:spcPct val="0"/>
        </a:spcAft>
        <a:defRPr sz="4400">
          <a:solidFill>
            <a:schemeClr val="tx2"/>
          </a:solidFill>
          <a:latin typeface="Comic Sans MS" panose="030F0702030302020204" pitchFamily="66" charset="0"/>
        </a:defRPr>
      </a:lvl4pPr>
      <a:lvl5pPr algn="ctr" rtl="0" fontAlgn="base">
        <a:spcBef>
          <a:spcPct val="0"/>
        </a:spcBef>
        <a:spcAft>
          <a:spcPct val="0"/>
        </a:spcAft>
        <a:defRPr sz="4400">
          <a:solidFill>
            <a:schemeClr val="tx2"/>
          </a:solidFill>
          <a:latin typeface="Comic Sans MS" panose="030F0702030302020204" pitchFamily="66" charset="0"/>
        </a:defRPr>
      </a:lvl5pPr>
      <a:lvl6pPr marL="457200" algn="ctr" rtl="0" fontAlgn="base">
        <a:spcBef>
          <a:spcPct val="0"/>
        </a:spcBef>
        <a:spcAft>
          <a:spcPct val="0"/>
        </a:spcAft>
        <a:defRPr sz="4400">
          <a:solidFill>
            <a:schemeClr val="tx2"/>
          </a:solidFill>
          <a:latin typeface="Comic Sans MS" panose="030F0702030302020204" pitchFamily="66" charset="0"/>
        </a:defRPr>
      </a:lvl6pPr>
      <a:lvl7pPr marL="914400" algn="ctr" rtl="0" fontAlgn="base">
        <a:spcBef>
          <a:spcPct val="0"/>
        </a:spcBef>
        <a:spcAft>
          <a:spcPct val="0"/>
        </a:spcAft>
        <a:defRPr sz="4400">
          <a:solidFill>
            <a:schemeClr val="tx2"/>
          </a:solidFill>
          <a:latin typeface="Comic Sans MS" panose="030F0702030302020204" pitchFamily="66" charset="0"/>
        </a:defRPr>
      </a:lvl7pPr>
      <a:lvl8pPr marL="1371600" algn="ctr" rtl="0" fontAlgn="base">
        <a:spcBef>
          <a:spcPct val="0"/>
        </a:spcBef>
        <a:spcAft>
          <a:spcPct val="0"/>
        </a:spcAft>
        <a:defRPr sz="4400">
          <a:solidFill>
            <a:schemeClr val="tx2"/>
          </a:solidFill>
          <a:latin typeface="Comic Sans MS" panose="030F0702030302020204" pitchFamily="66" charset="0"/>
        </a:defRPr>
      </a:lvl8pPr>
      <a:lvl9pPr marL="1828800" algn="ctr" rtl="0" fontAlgn="base">
        <a:spcBef>
          <a:spcPct val="0"/>
        </a:spcBef>
        <a:spcAft>
          <a:spcPct val="0"/>
        </a:spcAft>
        <a:defRPr sz="4400">
          <a:solidFill>
            <a:schemeClr val="tx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B2AFFC-5C69-4DDE-B0BC-BF89195EB9CB}"/>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CA10CA1-2240-49CE-99FE-A80679EB41A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FDE03D-2D2A-4398-B543-1BD15320B0D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5952D97F-1AD5-4DD1-9384-4DE49C7DB89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5BD70FE5-1C64-4031-A638-29A9B64B3AB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B43F8C6-8AA7-484D-9A61-BD0A462C5C6D}" type="slidenum">
              <a:rPr lang="en-US" altLang="en-US"/>
              <a:pPr>
                <a:defRPr/>
              </a:pPr>
              <a:t>‹#›</a:t>
            </a:fld>
            <a:endParaRPr lang="en-US" altLang="en-US"/>
          </a:p>
        </p:txBody>
      </p:sp>
    </p:spTree>
    <p:extLst>
      <p:ext uri="{BB962C8B-B14F-4D97-AF65-F5344CB8AC3E}">
        <p14:creationId xmlns:p14="http://schemas.microsoft.com/office/powerpoint/2010/main" val="12811641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jpeg"/><Relationship Id="rId7" Type="http://schemas.openxmlformats.org/officeDocument/2006/relationships/hyperlink" Target="http://microbewiki.kenyon.edu/index.php/Image:Mhyo_cilia.gi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3.png"/><Relationship Id="rId7" Type="http://schemas.openxmlformats.org/officeDocument/2006/relationships/hyperlink" Target="http://herbarium.usu.edu/fungi/FunFacts/SlimeMold.htm" TargetMode="External"/><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1.gif"/><Relationship Id="rId5" Type="http://schemas.openxmlformats.org/officeDocument/2006/relationships/image" Target="../media/image80.gif"/><Relationship Id="rId4" Type="http://schemas.openxmlformats.org/officeDocument/2006/relationships/image" Target="../media/image79.gif"/></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44D-7ECC-4416-BA10-CA1D2463154F}"/>
              </a:ext>
            </a:extLst>
          </p:cNvPr>
          <p:cNvSpPr>
            <a:spLocks noGrp="1"/>
          </p:cNvSpPr>
          <p:nvPr>
            <p:ph type="ctrTitle"/>
          </p:nvPr>
        </p:nvSpPr>
        <p:spPr>
          <a:xfrm>
            <a:off x="1524000" y="1802296"/>
            <a:ext cx="9144000" cy="3803374"/>
          </a:xfrm>
        </p:spPr>
        <p:txBody>
          <a:bodyPr>
            <a:normAutofit/>
          </a:bodyPr>
          <a:lstStyle/>
          <a:p>
            <a:r>
              <a:rPr lang="en-US" b="1" dirty="0">
                <a:solidFill>
                  <a:srgbClr val="008000"/>
                </a:solidFill>
                <a:latin typeface="Comic Sans MS" panose="030F0702030302020204" pitchFamily="66" charset="0"/>
              </a:rPr>
              <a:t>Evolution: </a:t>
            </a:r>
            <a:br>
              <a:rPr lang="en-US" b="1" dirty="0">
                <a:solidFill>
                  <a:srgbClr val="008000"/>
                </a:solidFill>
                <a:latin typeface="Comic Sans MS" panose="030F0702030302020204" pitchFamily="66" charset="0"/>
              </a:rPr>
            </a:br>
            <a:r>
              <a:rPr lang="en-US" b="1" dirty="0">
                <a:solidFill>
                  <a:srgbClr val="008000"/>
                </a:solidFill>
                <a:latin typeface="Comic Sans MS" panose="030F0702030302020204" pitchFamily="66" charset="0"/>
              </a:rPr>
              <a:t/>
            </a:r>
            <a:br>
              <a:rPr lang="en-US" b="1" dirty="0">
                <a:solidFill>
                  <a:srgbClr val="008000"/>
                </a:solidFill>
                <a:latin typeface="Comic Sans MS" panose="030F0702030302020204" pitchFamily="66" charset="0"/>
              </a:rPr>
            </a:br>
            <a:r>
              <a:rPr lang="en-US" b="1" dirty="0">
                <a:solidFill>
                  <a:srgbClr val="008000"/>
                </a:solidFill>
                <a:latin typeface="Comic Sans MS" panose="030F0702030302020204" pitchFamily="66" charset="0"/>
              </a:rPr>
              <a:t>Early Plants to Higher Plants</a:t>
            </a:r>
            <a:r>
              <a:rPr lang="en-US" b="1" dirty="0">
                <a:solidFill>
                  <a:srgbClr val="008000"/>
                </a:solidFill>
              </a:rPr>
              <a:t> </a:t>
            </a:r>
            <a:endParaRPr lang="en-US" dirty="0">
              <a:solidFill>
                <a:srgbClr val="008000"/>
              </a:solidFill>
            </a:endParaRPr>
          </a:p>
        </p:txBody>
      </p:sp>
    </p:spTree>
    <p:extLst>
      <p:ext uri="{BB962C8B-B14F-4D97-AF65-F5344CB8AC3E}">
        <p14:creationId xmlns:p14="http://schemas.microsoft.com/office/powerpoint/2010/main" val="327196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7A3206C-FDCF-45A5-9C76-CEE87115AA79}"/>
              </a:ext>
            </a:extLst>
          </p:cNvPr>
          <p:cNvSpPr>
            <a:spLocks noGrp="1" noChangeArrowheads="1"/>
          </p:cNvSpPr>
          <p:nvPr>
            <p:ph type="title"/>
          </p:nvPr>
        </p:nvSpPr>
        <p:spPr>
          <a:xfrm>
            <a:off x="609600" y="0"/>
            <a:ext cx="5166360" cy="960120"/>
          </a:xfrm>
        </p:spPr>
        <p:txBody>
          <a:bodyPr/>
          <a:lstStyle/>
          <a:p>
            <a:r>
              <a:rPr lang="en-US" altLang="en-US" b="1" dirty="0">
                <a:solidFill>
                  <a:srgbClr val="008000"/>
                </a:solidFill>
              </a:rPr>
              <a:t>Morphology</a:t>
            </a:r>
          </a:p>
        </p:txBody>
      </p:sp>
      <p:sp>
        <p:nvSpPr>
          <p:cNvPr id="46083" name="Rectangle 3">
            <a:extLst>
              <a:ext uri="{FF2B5EF4-FFF2-40B4-BE49-F238E27FC236}">
                <a16:creationId xmlns:a16="http://schemas.microsoft.com/office/drawing/2014/main" id="{2CFE7183-D8F1-4D08-8714-30590C45AC2A}"/>
              </a:ext>
            </a:extLst>
          </p:cNvPr>
          <p:cNvSpPr>
            <a:spLocks noGrp="1" noChangeArrowheads="1"/>
          </p:cNvSpPr>
          <p:nvPr>
            <p:ph type="body" idx="1"/>
          </p:nvPr>
        </p:nvSpPr>
        <p:spPr>
          <a:xfrm>
            <a:off x="0" y="822961"/>
            <a:ext cx="7315200" cy="5928359"/>
          </a:xfrm>
        </p:spPr>
        <p:txBody>
          <a:bodyPr/>
          <a:lstStyle/>
          <a:p>
            <a:pPr>
              <a:lnSpc>
                <a:spcPct val="80000"/>
              </a:lnSpc>
            </a:pPr>
            <a:r>
              <a:rPr lang="en-US" altLang="en-US" sz="2400" dirty="0"/>
              <a:t>Plants are highly </a:t>
            </a:r>
            <a:r>
              <a:rPr lang="en-US" altLang="en-US" sz="2400" b="1" u="sng" dirty="0">
                <a:solidFill>
                  <a:srgbClr val="FF0000"/>
                </a:solidFill>
              </a:rPr>
              <a:t>plastic</a:t>
            </a:r>
            <a:r>
              <a:rPr lang="en-US" altLang="en-US" sz="2400" dirty="0"/>
              <a:t> in their growth forms </a:t>
            </a:r>
          </a:p>
          <a:p>
            <a:pPr>
              <a:lnSpc>
                <a:spcPct val="80000"/>
              </a:lnSpc>
            </a:pPr>
            <a:endParaRPr lang="en-US" altLang="en-US" sz="2400" dirty="0"/>
          </a:p>
          <a:p>
            <a:pPr>
              <a:lnSpc>
                <a:spcPct val="80000"/>
              </a:lnSpc>
            </a:pPr>
            <a:r>
              <a:rPr lang="en-US" altLang="en-US" sz="2400" b="1" u="sng" dirty="0">
                <a:solidFill>
                  <a:srgbClr val="FF0000"/>
                </a:solidFill>
              </a:rPr>
              <a:t>- how tall they grow, their shape will vary depending upon environment and growing conditions</a:t>
            </a:r>
          </a:p>
          <a:p>
            <a:pPr>
              <a:lnSpc>
                <a:spcPct val="80000"/>
              </a:lnSpc>
            </a:pPr>
            <a:endParaRPr lang="en-US" altLang="en-US" sz="2400" dirty="0"/>
          </a:p>
          <a:p>
            <a:pPr>
              <a:lnSpc>
                <a:spcPct val="80000"/>
              </a:lnSpc>
            </a:pPr>
            <a:r>
              <a:rPr lang="en-US" altLang="en-US" sz="2400" dirty="0"/>
              <a:t>However, reproductive structures tend not to differ in form from plant to plant of the same species </a:t>
            </a:r>
          </a:p>
          <a:p>
            <a:pPr>
              <a:lnSpc>
                <a:spcPct val="80000"/>
              </a:lnSpc>
            </a:pPr>
            <a:endParaRPr lang="en-US" altLang="en-US" sz="2400" dirty="0"/>
          </a:p>
          <a:p>
            <a:pPr>
              <a:lnSpc>
                <a:spcPct val="80000"/>
              </a:lnSpc>
            </a:pPr>
            <a:r>
              <a:rPr lang="en-US" altLang="en-US" sz="2400" dirty="0"/>
              <a:t>-they may differ in number, </a:t>
            </a:r>
            <a:r>
              <a:rPr lang="en-US" altLang="en-US" sz="2400" b="1" i="1" dirty="0">
                <a:solidFill>
                  <a:srgbClr val="FF0000"/>
                </a:solidFill>
              </a:rPr>
              <a:t>but form is conservative</a:t>
            </a:r>
            <a:r>
              <a:rPr lang="en-US" altLang="en-US" sz="2400" dirty="0"/>
              <a:t> - flowers, cones tend to be similar within all members of a species</a:t>
            </a:r>
          </a:p>
          <a:p>
            <a:pPr>
              <a:lnSpc>
                <a:spcPct val="80000"/>
              </a:lnSpc>
            </a:pPr>
            <a:endParaRPr lang="en-US" altLang="en-US" sz="2400" dirty="0"/>
          </a:p>
          <a:p>
            <a:pPr>
              <a:lnSpc>
                <a:spcPct val="80000"/>
              </a:lnSpc>
            </a:pPr>
            <a:r>
              <a:rPr lang="en-US" altLang="en-US" sz="2400" dirty="0"/>
              <a:t> - </a:t>
            </a:r>
            <a:r>
              <a:rPr lang="en-US" altLang="en-US" sz="2400" b="1" i="1" u="sng" dirty="0">
                <a:solidFill>
                  <a:srgbClr val="7030A0"/>
                </a:solidFill>
              </a:rPr>
              <a:t>thus much plant classification and identification is based upon reproductive structures </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520" y="0"/>
            <a:ext cx="4876800" cy="641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0"/>
          <p:cNvSpPr>
            <a:spLocks noChangeArrowheads="1"/>
          </p:cNvSpPr>
          <p:nvPr/>
        </p:nvSpPr>
        <p:spPr bwMode="auto">
          <a:xfrm>
            <a:off x="7315200" y="6217920"/>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423541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E8CA12A-ED7A-4318-8761-130C0CA824EF}"/>
              </a:ext>
            </a:extLst>
          </p:cNvPr>
          <p:cNvSpPr>
            <a:spLocks noGrp="1"/>
          </p:cNvSpPr>
          <p:nvPr>
            <p:ph type="title"/>
          </p:nvPr>
        </p:nvSpPr>
        <p:spPr>
          <a:xfrm>
            <a:off x="609600" y="0"/>
            <a:ext cx="7269480" cy="960120"/>
          </a:xfrm>
        </p:spPr>
        <p:txBody>
          <a:bodyPr/>
          <a:lstStyle/>
          <a:p>
            <a:r>
              <a:rPr lang="en-US" altLang="en-US" sz="3600" b="1" dirty="0">
                <a:solidFill>
                  <a:srgbClr val="008000"/>
                </a:solidFill>
              </a:rPr>
              <a:t>Morphology and Pollination</a:t>
            </a:r>
          </a:p>
        </p:txBody>
      </p:sp>
      <p:sp>
        <p:nvSpPr>
          <p:cNvPr id="47107" name="Content Placeholder 2">
            <a:extLst>
              <a:ext uri="{FF2B5EF4-FFF2-40B4-BE49-F238E27FC236}">
                <a16:creationId xmlns:a16="http://schemas.microsoft.com/office/drawing/2014/main" id="{7B66BF2F-7C89-4B3A-9489-5FD94E5DE068}"/>
              </a:ext>
            </a:extLst>
          </p:cNvPr>
          <p:cNvSpPr>
            <a:spLocks noGrp="1"/>
          </p:cNvSpPr>
          <p:nvPr>
            <p:ph idx="1"/>
          </p:nvPr>
        </p:nvSpPr>
        <p:spPr>
          <a:xfrm>
            <a:off x="0" y="960121"/>
            <a:ext cx="7772400" cy="5897880"/>
          </a:xfrm>
        </p:spPr>
        <p:txBody>
          <a:bodyPr/>
          <a:lstStyle/>
          <a:p>
            <a:r>
              <a:rPr lang="en-US" altLang="en-US" sz="2400" dirty="0"/>
              <a:t>Very important and easily observed taxonomic differences in plants depend upon type of pollination</a:t>
            </a:r>
          </a:p>
          <a:p>
            <a:endParaRPr lang="en-US" altLang="en-US" sz="1600" dirty="0"/>
          </a:p>
          <a:p>
            <a:r>
              <a:rPr lang="en-US" altLang="en-US" sz="2400" dirty="0"/>
              <a:t>Wind pollinated plants typically have reduced, inconspicuous unisexual flowers - think of grasses, or the cones of pines</a:t>
            </a:r>
          </a:p>
          <a:p>
            <a:endParaRPr lang="en-US" altLang="en-US" sz="1600" dirty="0"/>
          </a:p>
          <a:p>
            <a:r>
              <a:rPr lang="en-US" altLang="en-US" sz="2400" dirty="0"/>
              <a:t>Insect and other animal pollinated plants tend to have large, colorful, conspicuous, nectar-secreting, bisexual flowers</a:t>
            </a:r>
          </a:p>
          <a:p>
            <a:endParaRPr lang="en-US" altLang="en-US" sz="1600" dirty="0"/>
          </a:p>
          <a:p>
            <a:r>
              <a:rPr lang="en-US" altLang="en-US" sz="2400" dirty="0"/>
              <a:t>If insect pollinated plants have small flowers, they are usually gathered together into a large inflorescence</a:t>
            </a:r>
          </a:p>
        </p:txBody>
      </p:sp>
      <p:pic>
        <p:nvPicPr>
          <p:cNvPr id="7" name="Picture 8" descr="Seed Cones are Hard and Large - foxypa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482" y="137160"/>
            <a:ext cx="3489960" cy="300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t="3000" b="5000"/>
          <a:stretch>
            <a:fillRect/>
          </a:stretch>
        </p:blipFill>
        <p:spPr>
          <a:xfrm>
            <a:off x="8451482" y="3141798"/>
            <a:ext cx="3527158" cy="3319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8"/>
          <p:cNvSpPr txBox="1">
            <a:spLocks noChangeArrowheads="1"/>
          </p:cNvSpPr>
          <p:nvPr/>
        </p:nvSpPr>
        <p:spPr bwMode="auto">
          <a:xfrm>
            <a:off x="8672462" y="646176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dirty="0"/>
              <a:t>From the </a:t>
            </a:r>
            <a:r>
              <a:rPr lang="en-US" altLang="en-US" sz="1200" b="1" dirty="0" err="1"/>
              <a:t>wikimedia</a:t>
            </a:r>
            <a:r>
              <a:rPr lang="en-US" altLang="en-US" sz="1200" b="1" dirty="0"/>
              <a:t> free licensed media file repository</a:t>
            </a:r>
            <a:endParaRPr lang="en-US" altLang="en-US" sz="2400" dirty="0"/>
          </a:p>
        </p:txBody>
      </p:sp>
    </p:spTree>
    <p:extLst>
      <p:ext uri="{BB962C8B-B14F-4D97-AF65-F5344CB8AC3E}">
        <p14:creationId xmlns:p14="http://schemas.microsoft.com/office/powerpoint/2010/main" val="271985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E25E6E4-6E43-4D98-B9FF-4461638B238C}"/>
              </a:ext>
            </a:extLst>
          </p:cNvPr>
          <p:cNvSpPr>
            <a:spLocks noGrp="1"/>
          </p:cNvSpPr>
          <p:nvPr>
            <p:ph type="title"/>
          </p:nvPr>
        </p:nvSpPr>
        <p:spPr>
          <a:xfrm>
            <a:off x="0" y="0"/>
            <a:ext cx="7376160" cy="1082040"/>
          </a:xfrm>
        </p:spPr>
        <p:txBody>
          <a:bodyPr/>
          <a:lstStyle/>
          <a:p>
            <a:r>
              <a:rPr lang="en-US" altLang="en-US" b="1" dirty="0">
                <a:solidFill>
                  <a:srgbClr val="008000"/>
                </a:solidFill>
              </a:rPr>
              <a:t>Key Floral Characteristics</a:t>
            </a:r>
          </a:p>
        </p:txBody>
      </p:sp>
      <p:sp>
        <p:nvSpPr>
          <p:cNvPr id="48131" name="Content Placeholder 2">
            <a:extLst>
              <a:ext uri="{FF2B5EF4-FFF2-40B4-BE49-F238E27FC236}">
                <a16:creationId xmlns:a16="http://schemas.microsoft.com/office/drawing/2014/main" id="{242C2963-60FD-4991-8682-2052CAD9A70E}"/>
              </a:ext>
            </a:extLst>
          </p:cNvPr>
          <p:cNvSpPr>
            <a:spLocks noGrp="1"/>
          </p:cNvSpPr>
          <p:nvPr>
            <p:ph idx="1"/>
          </p:nvPr>
        </p:nvSpPr>
        <p:spPr>
          <a:xfrm>
            <a:off x="167640" y="853440"/>
            <a:ext cx="7208520" cy="6004559"/>
          </a:xfrm>
        </p:spPr>
        <p:txBody>
          <a:bodyPr/>
          <a:lstStyle/>
          <a:p>
            <a:r>
              <a:rPr lang="en-US" altLang="en-US" sz="2400" dirty="0"/>
              <a:t>Among the most important floral characteristics for classification and identification are: </a:t>
            </a:r>
          </a:p>
          <a:p>
            <a:endParaRPr lang="en-US" altLang="en-US" sz="1600" dirty="0"/>
          </a:p>
          <a:p>
            <a:r>
              <a:rPr lang="en-US" altLang="en-US" sz="2400" b="1" dirty="0">
                <a:solidFill>
                  <a:srgbClr val="FF0000"/>
                </a:solidFill>
              </a:rPr>
              <a:t>ovary position</a:t>
            </a:r>
          </a:p>
          <a:p>
            <a:endParaRPr lang="en-US" altLang="en-US" sz="1600" b="1" dirty="0">
              <a:solidFill>
                <a:srgbClr val="FF0000"/>
              </a:solidFill>
            </a:endParaRPr>
          </a:p>
          <a:p>
            <a:r>
              <a:rPr lang="en-US" altLang="en-US" sz="2400" b="1" dirty="0">
                <a:solidFill>
                  <a:srgbClr val="FF0000"/>
                </a:solidFill>
              </a:rPr>
              <a:t>floral symmetry</a:t>
            </a:r>
          </a:p>
          <a:p>
            <a:endParaRPr lang="en-US" altLang="en-US" sz="1600" b="1" dirty="0">
              <a:solidFill>
                <a:srgbClr val="FF0000"/>
              </a:solidFill>
            </a:endParaRPr>
          </a:p>
          <a:p>
            <a:r>
              <a:rPr lang="en-US" altLang="en-US" sz="2400" b="1" dirty="0">
                <a:solidFill>
                  <a:srgbClr val="FF0000"/>
                </a:solidFill>
              </a:rPr>
              <a:t>adhesion and cohesion of parts (are they fused together?) </a:t>
            </a:r>
          </a:p>
          <a:p>
            <a:endParaRPr lang="en-US" altLang="en-US" sz="1600" b="1" dirty="0">
              <a:solidFill>
                <a:srgbClr val="FF0000"/>
              </a:solidFill>
            </a:endParaRPr>
          </a:p>
          <a:p>
            <a:r>
              <a:rPr lang="en-US" altLang="en-US" sz="2400" b="1" dirty="0">
                <a:solidFill>
                  <a:srgbClr val="FF0000"/>
                </a:solidFill>
              </a:rPr>
              <a:t>carpel number </a:t>
            </a:r>
          </a:p>
          <a:p>
            <a:endParaRPr lang="en-US" altLang="en-US" sz="1600" b="1" dirty="0">
              <a:solidFill>
                <a:srgbClr val="FF0000"/>
              </a:solidFill>
            </a:endParaRPr>
          </a:p>
          <a:p>
            <a:r>
              <a:rPr lang="en-US" altLang="en-US" sz="2400" b="1" dirty="0">
                <a:solidFill>
                  <a:srgbClr val="FF0000"/>
                </a:solidFill>
              </a:rPr>
              <a:t>stamen number</a:t>
            </a:r>
          </a:p>
          <a:p>
            <a:endParaRPr lang="en-US" altLang="en-US" sz="1600" b="1" dirty="0">
              <a:solidFill>
                <a:srgbClr val="FF0000"/>
              </a:solidFill>
            </a:endParaRPr>
          </a:p>
          <a:p>
            <a:r>
              <a:rPr lang="en-US" altLang="en-US" sz="2400" b="1" dirty="0">
                <a:solidFill>
                  <a:srgbClr val="FF0000"/>
                </a:solidFill>
              </a:rPr>
              <a:t>number of petals and sepals</a:t>
            </a:r>
          </a:p>
          <a:p>
            <a:endParaRPr lang="en-US" alt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520" y="0"/>
            <a:ext cx="4876800" cy="641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0"/>
          <p:cNvSpPr>
            <a:spLocks noChangeArrowheads="1"/>
          </p:cNvSpPr>
          <p:nvPr/>
        </p:nvSpPr>
        <p:spPr bwMode="auto">
          <a:xfrm>
            <a:off x="7315200" y="6217920"/>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172065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DEA187B2-E5C2-4B50-9084-CEB51EE33557}"/>
              </a:ext>
            </a:extLst>
          </p:cNvPr>
          <p:cNvSpPr>
            <a:spLocks noGrp="1" noChangeArrowheads="1"/>
          </p:cNvSpPr>
          <p:nvPr>
            <p:ph type="title"/>
          </p:nvPr>
        </p:nvSpPr>
        <p:spPr>
          <a:xfrm>
            <a:off x="508000" y="79376"/>
            <a:ext cx="4409440" cy="1292225"/>
          </a:xfrm>
        </p:spPr>
        <p:txBody>
          <a:bodyPr>
            <a:normAutofit/>
          </a:bodyPr>
          <a:lstStyle/>
          <a:p>
            <a:pPr algn="ctr"/>
            <a:r>
              <a:rPr lang="en-US" altLang="en-US" sz="3200" b="1" dirty="0">
                <a:solidFill>
                  <a:srgbClr val="008000"/>
                </a:solidFill>
                <a:latin typeface="Comic Sans MS" panose="030F0702030302020204" pitchFamily="66" charset="0"/>
              </a:rPr>
              <a:t>Homologous Features</a:t>
            </a:r>
          </a:p>
        </p:txBody>
      </p:sp>
      <p:pic>
        <p:nvPicPr>
          <p:cNvPr id="335877" name="Picture 5" descr="f16-04">
            <a:extLst>
              <a:ext uri="{FF2B5EF4-FFF2-40B4-BE49-F238E27FC236}">
                <a16:creationId xmlns:a16="http://schemas.microsoft.com/office/drawing/2014/main" id="{B3938436-F7DB-426A-BA34-F7D0ECD9E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79374"/>
            <a:ext cx="7416800" cy="6778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205347-D480-4268-837E-E5F971C446D5}"/>
              </a:ext>
            </a:extLst>
          </p:cNvPr>
          <p:cNvSpPr txBox="1"/>
          <p:nvPr/>
        </p:nvSpPr>
        <p:spPr>
          <a:xfrm>
            <a:off x="228600" y="2016761"/>
            <a:ext cx="4119880" cy="4780796"/>
          </a:xfrm>
          <a:prstGeom prst="rect">
            <a:avLst/>
          </a:prstGeom>
          <a:noFill/>
        </p:spPr>
        <p:txBody>
          <a:bodyPr wrap="square" rtlCol="0">
            <a:spAutoFit/>
          </a:bodyPr>
          <a:lstStyle/>
          <a:p>
            <a:pPr marL="742950" lvl="1" indent="-285750">
              <a:spcBef>
                <a:spcPts val="500"/>
              </a:spcBef>
              <a:spcAft>
                <a:spcPts val="500"/>
              </a:spcAft>
              <a:buFont typeface="Arial" panose="020B0604020202020204" pitchFamily="34" charset="0"/>
              <a:buChar char="•"/>
            </a:pPr>
            <a:r>
              <a:rPr lang="en-US" altLang="en-US" sz="2400" b="1" dirty="0">
                <a:solidFill>
                  <a:schemeClr val="accent4">
                    <a:lumMod val="25000"/>
                  </a:schemeClr>
                </a:solidFill>
                <a:latin typeface="Comic Sans MS" panose="030F0702030302020204" pitchFamily="66" charset="0"/>
              </a:rPr>
              <a:t>Dissimilar structures with an underlying similarity of form and development that occur in different species with a common ancestry</a:t>
            </a:r>
          </a:p>
          <a:p>
            <a:pPr lvl="1">
              <a:spcBef>
                <a:spcPts val="500"/>
              </a:spcBef>
              <a:spcAft>
                <a:spcPts val="500"/>
              </a:spcAft>
            </a:pPr>
            <a:endParaRPr lang="en-US" altLang="en-US" sz="2400" b="1" dirty="0">
              <a:solidFill>
                <a:schemeClr val="accent4">
                  <a:lumMod val="25000"/>
                </a:schemeClr>
              </a:solidFill>
              <a:latin typeface="Comic Sans MS" panose="030F0702030302020204" pitchFamily="66" charset="0"/>
            </a:endParaRPr>
          </a:p>
          <a:p>
            <a:pPr marL="742950" lvl="1" indent="-285750">
              <a:spcBef>
                <a:spcPts val="500"/>
              </a:spcBef>
              <a:spcAft>
                <a:spcPts val="500"/>
              </a:spcAft>
              <a:buFont typeface="Arial" panose="020B0604020202020204" pitchFamily="34" charset="0"/>
              <a:buChar char="•"/>
            </a:pPr>
            <a:r>
              <a:rPr lang="en-US" altLang="en-US" sz="2400" b="1" dirty="0">
                <a:solidFill>
                  <a:schemeClr val="accent4">
                    <a:lumMod val="25000"/>
                  </a:schemeClr>
                </a:solidFill>
                <a:latin typeface="Comic Sans MS" panose="030F0702030302020204" pitchFamily="66" charset="0"/>
              </a:rPr>
              <a:t>Indicate evolutionary ties between the organisms possessing </a:t>
            </a:r>
            <a:r>
              <a:rPr lang="en-US" altLang="en-US" sz="2400" dirty="0">
                <a:solidFill>
                  <a:schemeClr val="accent4">
                    <a:lumMod val="25000"/>
                  </a:schemeClr>
                </a:solidFill>
                <a:latin typeface="Comic Sans MS" panose="030F0702030302020204" pitchFamily="66" charset="0"/>
              </a:rPr>
              <a:t>them</a:t>
            </a:r>
          </a:p>
        </p:txBody>
      </p:sp>
    </p:spTree>
    <p:extLst>
      <p:ext uri="{BB962C8B-B14F-4D97-AF65-F5344CB8AC3E}">
        <p14:creationId xmlns:p14="http://schemas.microsoft.com/office/powerpoint/2010/main" val="382945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67D7FF2E-847C-4890-8901-2BBFBC9BEC1F}"/>
              </a:ext>
            </a:extLst>
          </p:cNvPr>
          <p:cNvSpPr>
            <a:spLocks noGrp="1" noChangeArrowheads="1"/>
          </p:cNvSpPr>
          <p:nvPr>
            <p:ph type="title"/>
          </p:nvPr>
        </p:nvSpPr>
        <p:spPr>
          <a:xfrm>
            <a:off x="0" y="365125"/>
            <a:ext cx="5179060" cy="822963"/>
          </a:xfrm>
        </p:spPr>
        <p:txBody>
          <a:bodyPr>
            <a:normAutofit/>
          </a:bodyPr>
          <a:lstStyle/>
          <a:p>
            <a:pPr algn="ctr">
              <a:spcBef>
                <a:spcPts val="500"/>
              </a:spcBef>
              <a:spcAft>
                <a:spcPts val="500"/>
              </a:spcAft>
            </a:pPr>
            <a:r>
              <a:rPr lang="en-US" altLang="en-US" sz="2800" b="1" dirty="0">
                <a:solidFill>
                  <a:srgbClr val="008000"/>
                </a:solidFill>
                <a:latin typeface="Comic Sans MS" panose="030F0702030302020204" pitchFamily="66" charset="0"/>
              </a:rPr>
              <a:t>Homoplastic Features</a:t>
            </a:r>
          </a:p>
        </p:txBody>
      </p:sp>
      <p:sp>
        <p:nvSpPr>
          <p:cNvPr id="331779" name="Rectangle 3">
            <a:extLst>
              <a:ext uri="{FF2B5EF4-FFF2-40B4-BE49-F238E27FC236}">
                <a16:creationId xmlns:a16="http://schemas.microsoft.com/office/drawing/2014/main" id="{131CC821-ABC9-40A7-9EC7-99DF09032861}"/>
              </a:ext>
            </a:extLst>
          </p:cNvPr>
          <p:cNvSpPr>
            <a:spLocks noGrp="1" noChangeArrowheads="1"/>
          </p:cNvSpPr>
          <p:nvPr>
            <p:ph type="body" idx="1"/>
          </p:nvPr>
        </p:nvSpPr>
        <p:spPr>
          <a:xfrm>
            <a:off x="0" y="1553213"/>
            <a:ext cx="4876800" cy="4786627"/>
          </a:xfrm>
        </p:spPr>
        <p:txBody>
          <a:bodyPr/>
          <a:lstStyle/>
          <a:p>
            <a:pPr lvl="1">
              <a:spcAft>
                <a:spcPts val="500"/>
              </a:spcAft>
            </a:pPr>
            <a:r>
              <a:rPr lang="en-US" altLang="en-US" dirty="0">
                <a:solidFill>
                  <a:schemeClr val="accent4">
                    <a:lumMod val="25000"/>
                  </a:schemeClr>
                </a:solidFill>
                <a:latin typeface="Comic Sans MS" panose="030F0702030302020204" pitchFamily="66" charset="0"/>
              </a:rPr>
              <a:t>Structures in unrelated species that are similar in function and appearance but not in evolutionary origin </a:t>
            </a:r>
          </a:p>
          <a:p>
            <a:pPr lvl="1">
              <a:spcAft>
                <a:spcPts val="500"/>
              </a:spcAft>
            </a:pPr>
            <a:endParaRPr lang="en-US" altLang="en-US" dirty="0">
              <a:solidFill>
                <a:schemeClr val="accent4">
                  <a:lumMod val="25000"/>
                </a:schemeClr>
              </a:solidFill>
              <a:latin typeface="Comic Sans MS" panose="030F0702030302020204" pitchFamily="66" charset="0"/>
            </a:endParaRPr>
          </a:p>
          <a:p>
            <a:pPr lvl="1">
              <a:spcAft>
                <a:spcPts val="500"/>
              </a:spcAft>
            </a:pPr>
            <a:r>
              <a:rPr lang="en-US" altLang="en-US" dirty="0">
                <a:solidFill>
                  <a:schemeClr val="accent4">
                    <a:lumMod val="25000"/>
                  </a:schemeClr>
                </a:solidFill>
                <a:latin typeface="Comic Sans MS" panose="030F0702030302020204" pitchFamily="66" charset="0"/>
              </a:rPr>
              <a:t>Are the result of </a:t>
            </a:r>
            <a:r>
              <a:rPr lang="en-US" altLang="en-US" b="1" dirty="0">
                <a:solidFill>
                  <a:schemeClr val="accent4">
                    <a:lumMod val="25000"/>
                  </a:schemeClr>
                </a:solidFill>
                <a:latin typeface="Comic Sans MS" panose="030F0702030302020204" pitchFamily="66" charset="0"/>
              </a:rPr>
              <a:t>convergent evolution</a:t>
            </a:r>
          </a:p>
          <a:p>
            <a:pPr lvl="2">
              <a:spcAft>
                <a:spcPts val="500"/>
              </a:spcAft>
            </a:pPr>
            <a:r>
              <a:rPr lang="en-US" altLang="en-US" dirty="0">
                <a:solidFill>
                  <a:schemeClr val="accent4">
                    <a:lumMod val="25000"/>
                  </a:schemeClr>
                </a:solidFill>
                <a:latin typeface="Comic Sans MS" panose="030F0702030302020204" pitchFamily="66" charset="0"/>
              </a:rPr>
              <a:t>Independent evolution of similar adaptations in unrelated species living in similar environments </a:t>
            </a:r>
          </a:p>
          <a:p>
            <a:pPr lvl="1">
              <a:spcAft>
                <a:spcPts val="500"/>
              </a:spcAft>
            </a:pPr>
            <a:endParaRPr lang="en-US" altLang="en-US" dirty="0">
              <a:solidFill>
                <a:srgbClr val="FFFFFF"/>
              </a:solidFill>
              <a:latin typeface="Times New Roman" panose="02020603050405020304" pitchFamily="18" charset="0"/>
            </a:endParaRPr>
          </a:p>
        </p:txBody>
      </p:sp>
      <p:pic>
        <p:nvPicPr>
          <p:cNvPr id="4" name="Picture 5" descr="f16-05">
            <a:extLst>
              <a:ext uri="{FF2B5EF4-FFF2-40B4-BE49-F238E27FC236}">
                <a16:creationId xmlns:a16="http://schemas.microsoft.com/office/drawing/2014/main" id="{3C6134FB-25A7-4406-AF8C-885395D6B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60" y="0"/>
            <a:ext cx="6830060"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1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4B170FD7-E653-46FC-98BA-54ACAD4AD0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16D0C1DC-9F64-4BD9-8ADB-37E73751A817}" type="slidenum">
              <a:rPr lang="en-US" altLang="en-US" sz="1400"/>
              <a:pPr/>
              <a:t>15</a:t>
            </a:fld>
            <a:endParaRPr lang="en-US" altLang="en-US" sz="1400"/>
          </a:p>
        </p:txBody>
      </p:sp>
      <p:sp>
        <p:nvSpPr>
          <p:cNvPr id="40963" name="Rectangle 3">
            <a:extLst>
              <a:ext uri="{FF2B5EF4-FFF2-40B4-BE49-F238E27FC236}">
                <a16:creationId xmlns:a16="http://schemas.microsoft.com/office/drawing/2014/main" id="{6CE53F4A-2824-4B6E-8C2B-641145462BCB}"/>
              </a:ext>
            </a:extLst>
          </p:cNvPr>
          <p:cNvSpPr>
            <a:spLocks noGrp="1" noChangeArrowheads="1"/>
          </p:cNvSpPr>
          <p:nvPr>
            <p:ph type="body" idx="1"/>
          </p:nvPr>
        </p:nvSpPr>
        <p:spPr>
          <a:xfrm>
            <a:off x="6210300" y="5827395"/>
            <a:ext cx="5908516" cy="894080"/>
          </a:xfrm>
        </p:spPr>
        <p:txBody>
          <a:bodyPr/>
          <a:lstStyle/>
          <a:p>
            <a:pPr algn="ctr" eaLnBrk="1" hangingPunct="1">
              <a:buFontTx/>
              <a:buNone/>
            </a:pPr>
            <a:r>
              <a:rPr lang="en-US" altLang="en-US" sz="2800" dirty="0"/>
              <a:t>Convergent evolution of conducting tubes</a:t>
            </a:r>
          </a:p>
        </p:txBody>
      </p:sp>
      <p:pic>
        <p:nvPicPr>
          <p:cNvPr id="40964" name="Picture 4">
            <a:extLst>
              <a:ext uri="{FF2B5EF4-FFF2-40B4-BE49-F238E27FC236}">
                <a16:creationId xmlns:a16="http://schemas.microsoft.com/office/drawing/2014/main" id="{169ECDCD-FB14-45EB-8F4E-96C65DB36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42"/>
          <a:stretch>
            <a:fillRect/>
          </a:stretch>
        </p:blipFill>
        <p:spPr bwMode="auto">
          <a:xfrm>
            <a:off x="6622198" y="1085767"/>
            <a:ext cx="2789237" cy="474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a:extLst>
              <a:ext uri="{FF2B5EF4-FFF2-40B4-BE49-F238E27FC236}">
                <a16:creationId xmlns:a16="http://schemas.microsoft.com/office/drawing/2014/main" id="{936919C1-ECBA-4433-B6F4-1F1EF8843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30"/>
          <a:stretch>
            <a:fillRect/>
          </a:stretch>
        </p:blipFill>
        <p:spPr bwMode="auto">
          <a:xfrm>
            <a:off x="9331923" y="1085767"/>
            <a:ext cx="2805113" cy="474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a:extLst>
              <a:ext uri="{FF2B5EF4-FFF2-40B4-BE49-F238E27FC236}">
                <a16:creationId xmlns:a16="http://schemas.microsoft.com/office/drawing/2014/main" id="{E18BF1B9-EA0D-49CF-A479-CA28229F4DD2}"/>
              </a:ext>
            </a:extLst>
          </p:cNvPr>
          <p:cNvSpPr>
            <a:spLocks noGrp="1" noChangeArrowheads="1"/>
          </p:cNvSpPr>
          <p:nvPr>
            <p:ph type="title"/>
          </p:nvPr>
        </p:nvSpPr>
        <p:spPr>
          <a:xfrm>
            <a:off x="1981200" y="0"/>
            <a:ext cx="8458200" cy="927652"/>
          </a:xfrm>
          <a:noFill/>
        </p:spPr>
        <p:txBody>
          <a:bodyPr/>
          <a:lstStyle/>
          <a:p>
            <a:pPr eaLnBrk="1" hangingPunct="1"/>
            <a:r>
              <a:rPr lang="en-US" altLang="en-US" b="1" dirty="0">
                <a:solidFill>
                  <a:srgbClr val="008000"/>
                </a:solidFill>
              </a:rPr>
              <a:t>Comparative Biology</a:t>
            </a:r>
          </a:p>
        </p:txBody>
      </p:sp>
      <p:sp>
        <p:nvSpPr>
          <p:cNvPr id="2" name="TextBox 1">
            <a:extLst>
              <a:ext uri="{FF2B5EF4-FFF2-40B4-BE49-F238E27FC236}">
                <a16:creationId xmlns:a16="http://schemas.microsoft.com/office/drawing/2014/main" id="{8C012AEE-EC14-4FF5-94FE-401E7A89962A}"/>
              </a:ext>
            </a:extLst>
          </p:cNvPr>
          <p:cNvSpPr txBox="1"/>
          <p:nvPr/>
        </p:nvSpPr>
        <p:spPr>
          <a:xfrm>
            <a:off x="-1" y="1052231"/>
            <a:ext cx="6639339" cy="5669244"/>
          </a:xfrm>
          <a:prstGeom prst="rect">
            <a:avLst/>
          </a:prstGeom>
          <a:noFill/>
        </p:spPr>
        <p:txBody>
          <a:bodyPr wrap="square" rtlCol="0">
            <a:spAutoFit/>
          </a:bodyPr>
          <a:lstStyle/>
          <a:p>
            <a:pPr marL="342900" lvl="0" indent="-342900" fontAlgn="base">
              <a:spcBef>
                <a:spcPct val="20000"/>
              </a:spcBef>
              <a:spcAft>
                <a:spcPct val="0"/>
              </a:spcAft>
              <a:buFontTx/>
              <a:buChar char="•"/>
            </a:pPr>
            <a:r>
              <a:rPr lang="en-US" altLang="en-US" sz="3200" kern="0" dirty="0">
                <a:solidFill>
                  <a:srgbClr val="FF0000"/>
                </a:solidFill>
              </a:rPr>
              <a:t>Homoplastic convergence:  plant conducting tubes</a:t>
            </a:r>
          </a:p>
          <a:p>
            <a:pPr marL="342900" lvl="0" indent="-342900" fontAlgn="base">
              <a:spcBef>
                <a:spcPct val="20000"/>
              </a:spcBef>
              <a:spcAft>
                <a:spcPct val="0"/>
              </a:spcAft>
              <a:buFontTx/>
              <a:buChar char="•"/>
            </a:pPr>
            <a:endParaRPr lang="en-US" altLang="en-US" sz="1600" kern="0" dirty="0">
              <a:solidFill>
                <a:srgbClr val="000000"/>
              </a:solidFill>
            </a:endParaRPr>
          </a:p>
          <a:p>
            <a:pPr marL="742950" lvl="1" indent="-285750" fontAlgn="base">
              <a:spcBef>
                <a:spcPct val="20000"/>
              </a:spcBef>
              <a:spcAft>
                <a:spcPct val="0"/>
              </a:spcAft>
              <a:buFontTx/>
              <a:buChar char="–"/>
            </a:pPr>
            <a:r>
              <a:rPr lang="en-US" altLang="en-US" sz="2800" kern="0" dirty="0">
                <a:solidFill>
                  <a:srgbClr val="000000"/>
                </a:solidFill>
              </a:rPr>
              <a:t>Sieve tubes (in phloem) facilitate long-distance transport of food that is essential for the survival of tall plants</a:t>
            </a:r>
          </a:p>
          <a:p>
            <a:pPr marL="742950" lvl="1" indent="-285750" fontAlgn="base">
              <a:spcBef>
                <a:spcPct val="20000"/>
              </a:spcBef>
              <a:spcAft>
                <a:spcPct val="0"/>
              </a:spcAft>
              <a:buFontTx/>
              <a:buChar char="–"/>
            </a:pPr>
            <a:endParaRPr lang="en-US" altLang="en-US" sz="1600" kern="0" dirty="0">
              <a:solidFill>
                <a:srgbClr val="000000"/>
              </a:solidFill>
            </a:endParaRPr>
          </a:p>
          <a:p>
            <a:pPr marL="742950" lvl="1" indent="-285750" fontAlgn="base">
              <a:spcBef>
                <a:spcPct val="20000"/>
              </a:spcBef>
              <a:spcAft>
                <a:spcPct val="0"/>
              </a:spcAft>
              <a:buFontTx/>
              <a:buChar char="–"/>
            </a:pPr>
            <a:r>
              <a:rPr lang="en-US" altLang="en-US" sz="2800" kern="0" dirty="0">
                <a:solidFill>
                  <a:srgbClr val="000000"/>
                </a:solidFill>
              </a:rPr>
              <a:t>Brown algae also have sieve elements</a:t>
            </a:r>
          </a:p>
          <a:p>
            <a:pPr marL="742950" lvl="1" indent="-285750" fontAlgn="base">
              <a:spcBef>
                <a:spcPct val="20000"/>
              </a:spcBef>
              <a:spcAft>
                <a:spcPct val="0"/>
              </a:spcAft>
              <a:buFontTx/>
              <a:buChar char="–"/>
            </a:pPr>
            <a:endParaRPr lang="en-US" altLang="en-US" sz="1600" kern="0" dirty="0">
              <a:solidFill>
                <a:srgbClr val="000000"/>
              </a:solidFill>
            </a:endParaRPr>
          </a:p>
          <a:p>
            <a:pPr marL="742950" lvl="1" indent="-285750" fontAlgn="base">
              <a:spcBef>
                <a:spcPct val="20000"/>
              </a:spcBef>
              <a:spcAft>
                <a:spcPct val="0"/>
              </a:spcAft>
              <a:buFontTx/>
              <a:buChar char="–"/>
            </a:pPr>
            <a:r>
              <a:rPr lang="en-US" altLang="en-US" sz="2800" kern="0" dirty="0">
                <a:solidFill>
                  <a:srgbClr val="000000"/>
                </a:solidFill>
              </a:rPr>
              <a:t>Closest ancestor a single-celled organism</a:t>
            </a:r>
          </a:p>
        </p:txBody>
      </p:sp>
    </p:spTree>
    <p:extLst>
      <p:ext uri="{BB962C8B-B14F-4D97-AF65-F5344CB8AC3E}">
        <p14:creationId xmlns:p14="http://schemas.microsoft.com/office/powerpoint/2010/main" val="302216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312BD72B-E0A7-431A-A608-ABA261FDF622}"/>
              </a:ext>
            </a:extLst>
          </p:cNvPr>
          <p:cNvSpPr>
            <a:spLocks noGrp="1" noChangeArrowheads="1"/>
          </p:cNvSpPr>
          <p:nvPr>
            <p:ph type="title"/>
          </p:nvPr>
        </p:nvSpPr>
        <p:spPr>
          <a:xfrm>
            <a:off x="0" y="365125"/>
            <a:ext cx="5994400" cy="1325563"/>
          </a:xfrm>
        </p:spPr>
        <p:txBody>
          <a:bodyPr>
            <a:normAutofit/>
          </a:bodyPr>
          <a:lstStyle/>
          <a:p>
            <a:pPr algn="ctr"/>
            <a:r>
              <a:rPr lang="en-US" altLang="en-US" sz="3600" b="1" dirty="0">
                <a:solidFill>
                  <a:srgbClr val="008000"/>
                </a:solidFill>
                <a:effectLst/>
                <a:latin typeface="Comic Sans MS" panose="030F0702030302020204" pitchFamily="66" charset="0"/>
              </a:rPr>
              <a:t>Vestigial Structure</a:t>
            </a:r>
          </a:p>
        </p:txBody>
      </p:sp>
      <p:sp>
        <p:nvSpPr>
          <p:cNvPr id="321539" name="Rectangle 3">
            <a:extLst>
              <a:ext uri="{FF2B5EF4-FFF2-40B4-BE49-F238E27FC236}">
                <a16:creationId xmlns:a16="http://schemas.microsoft.com/office/drawing/2014/main" id="{6075C227-01C7-445E-88DB-0D559DF372F4}"/>
              </a:ext>
            </a:extLst>
          </p:cNvPr>
          <p:cNvSpPr>
            <a:spLocks noGrp="1" noChangeArrowheads="1"/>
          </p:cNvSpPr>
          <p:nvPr>
            <p:ph type="body" idx="1"/>
          </p:nvPr>
        </p:nvSpPr>
        <p:spPr>
          <a:xfrm>
            <a:off x="254000" y="1402080"/>
            <a:ext cx="4724400" cy="3210560"/>
          </a:xfrm>
        </p:spPr>
        <p:txBody>
          <a:bodyPr>
            <a:normAutofit fontScale="92500" lnSpcReduction="20000"/>
          </a:bodyPr>
          <a:lstStyle/>
          <a:p>
            <a:pPr>
              <a:spcBef>
                <a:spcPts val="500"/>
              </a:spcBef>
              <a:spcAft>
                <a:spcPts val="500"/>
              </a:spcAft>
            </a:pPr>
            <a:endParaRPr lang="en-US" altLang="en-US" b="1" dirty="0">
              <a:latin typeface="Comic Sans MS" panose="030F0702030302020204" pitchFamily="66" charset="0"/>
            </a:endParaRPr>
          </a:p>
          <a:p>
            <a:pPr lvl="1">
              <a:spcAft>
                <a:spcPts val="500"/>
              </a:spcAft>
            </a:pPr>
            <a:r>
              <a:rPr lang="en-US" altLang="en-US" sz="2800" dirty="0">
                <a:latin typeface="Comic Sans MS" panose="030F0702030302020204" pitchFamily="66" charset="0"/>
              </a:rPr>
              <a:t>An evolutionary remnant of a formerly functional structure </a:t>
            </a:r>
          </a:p>
          <a:p>
            <a:pPr lvl="1">
              <a:spcAft>
                <a:spcPts val="500"/>
              </a:spcAft>
            </a:pPr>
            <a:endParaRPr lang="en-US" altLang="en-US" sz="2800" dirty="0">
              <a:latin typeface="Comic Sans MS" panose="030F0702030302020204" pitchFamily="66" charset="0"/>
            </a:endParaRPr>
          </a:p>
          <a:p>
            <a:pPr lvl="1">
              <a:spcAft>
                <a:spcPts val="500"/>
              </a:spcAft>
            </a:pPr>
            <a:r>
              <a:rPr lang="en-US" altLang="en-US" sz="2800" dirty="0">
                <a:latin typeface="Comic Sans MS" panose="030F0702030302020204" pitchFamily="66" charset="0"/>
              </a:rPr>
              <a:t>Occasionally present as an ancestral species adapts to a different mode of life</a:t>
            </a:r>
          </a:p>
          <a:p>
            <a:pPr>
              <a:spcBef>
                <a:spcPts val="500"/>
              </a:spcBef>
              <a:spcAft>
                <a:spcPts val="500"/>
              </a:spcAft>
            </a:pPr>
            <a:endParaRPr lang="en-US" altLang="en-US" dirty="0"/>
          </a:p>
          <a:p>
            <a:endParaRPr lang="en-US" altLang="en-US" dirty="0"/>
          </a:p>
        </p:txBody>
      </p:sp>
      <p:pic>
        <p:nvPicPr>
          <p:cNvPr id="4" name="Picture 5" descr="f16-07">
            <a:extLst>
              <a:ext uri="{FF2B5EF4-FFF2-40B4-BE49-F238E27FC236}">
                <a16:creationId xmlns:a16="http://schemas.microsoft.com/office/drawing/2014/main" id="{64080BB2-7364-4081-93E8-0CC235F24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0"/>
            <a:ext cx="6045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5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E866C5CF-738C-4A2A-A522-3147D5B71B96}"/>
              </a:ext>
            </a:extLst>
          </p:cNvPr>
          <p:cNvSpPr>
            <a:spLocks noGrp="1" noChangeArrowheads="1"/>
          </p:cNvSpPr>
          <p:nvPr>
            <p:ph type="title"/>
          </p:nvPr>
        </p:nvSpPr>
        <p:spPr>
          <a:xfrm>
            <a:off x="609600" y="128866"/>
            <a:ext cx="10972800" cy="719275"/>
          </a:xfrm>
        </p:spPr>
        <p:txBody>
          <a:bodyPr/>
          <a:lstStyle/>
          <a:p>
            <a:r>
              <a:rPr lang="en-US" altLang="en-US" b="1" dirty="0">
                <a:solidFill>
                  <a:srgbClr val="008000"/>
                </a:solidFill>
              </a:rPr>
              <a:t>Plant Evolution</a:t>
            </a:r>
          </a:p>
        </p:txBody>
      </p:sp>
      <p:pic>
        <p:nvPicPr>
          <p:cNvPr id="335877" name="Picture 5" descr="f22-05">
            <a:extLst>
              <a:ext uri="{FF2B5EF4-FFF2-40B4-BE49-F238E27FC236}">
                <a16:creationId xmlns:a16="http://schemas.microsoft.com/office/drawing/2014/main" id="{6590B9DF-E427-4ACE-884B-BCA6C5928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30" y="848142"/>
            <a:ext cx="11092070" cy="600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7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092411"/>
            <a:ext cx="12192000" cy="2123658"/>
          </a:xfrm>
          <a:prstGeom prst="rect">
            <a:avLst/>
          </a:prstGeom>
          <a:noFill/>
        </p:spPr>
        <p:txBody>
          <a:bodyPr wrap="square" rtlCol="0">
            <a:spAutoFit/>
          </a:bodyPr>
          <a:lstStyle/>
          <a:p>
            <a:pPr algn="ctr"/>
            <a:r>
              <a:rPr lang="en-US" sz="6600" b="1" dirty="0">
                <a:solidFill>
                  <a:srgbClr val="008000"/>
                </a:solidFill>
                <a:latin typeface="Comic Sans MS" panose="030F0702030302020204" pitchFamily="66" charset="0"/>
              </a:rPr>
              <a:t>Plants from Sea </a:t>
            </a:r>
          </a:p>
          <a:p>
            <a:pPr algn="ctr"/>
            <a:r>
              <a:rPr lang="en-US" sz="6600" b="1" dirty="0">
                <a:solidFill>
                  <a:srgbClr val="008000"/>
                </a:solidFill>
                <a:latin typeface="Comic Sans MS" panose="030F0702030302020204" pitchFamily="66" charset="0"/>
              </a:rPr>
              <a:t>to the Land</a:t>
            </a:r>
          </a:p>
        </p:txBody>
      </p:sp>
    </p:spTree>
    <p:extLst>
      <p:ext uri="{BB962C8B-B14F-4D97-AF65-F5344CB8AC3E}">
        <p14:creationId xmlns:p14="http://schemas.microsoft.com/office/powerpoint/2010/main" val="314279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9" descr="FG19_08"/>
          <p:cNvPicPr>
            <a:picLocks noChangeAspect="1" noChangeArrowheads="1"/>
          </p:cNvPicPr>
          <p:nvPr/>
        </p:nvPicPr>
        <p:blipFill>
          <a:blip r:embed="rId3">
            <a:extLst>
              <a:ext uri="{28A0092B-C50C-407E-A947-70E740481C1C}">
                <a14:useLocalDpi xmlns:a14="http://schemas.microsoft.com/office/drawing/2010/main" val="0"/>
              </a:ext>
            </a:extLst>
          </a:blip>
          <a:srcRect b="9167"/>
          <a:stretch>
            <a:fillRect/>
          </a:stretch>
        </p:blipFill>
        <p:spPr>
          <a:xfrm>
            <a:off x="6331527" y="0"/>
            <a:ext cx="5715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a:xfrm>
            <a:off x="1" y="228600"/>
            <a:ext cx="6068290" cy="1143000"/>
          </a:xfrm>
          <a:noFill/>
        </p:spPr>
        <p:txBody>
          <a:bodyPr vert="horz" lIns="90488" tIns="44450" rIns="90488" bIns="44450" rtlCol="0" anchor="b">
            <a:noAutofit/>
          </a:bodyPr>
          <a:lstStyle/>
          <a:p>
            <a:pPr algn="ctr"/>
            <a:r>
              <a:rPr lang="en-US" altLang="en-US" b="1" dirty="0">
                <a:solidFill>
                  <a:srgbClr val="008000"/>
                </a:solidFill>
                <a:latin typeface="Comic Sans MS" panose="030F0702030302020204" pitchFamily="66" charset="0"/>
              </a:rPr>
              <a:t>Algae - from the Kingdom Protista</a:t>
            </a:r>
          </a:p>
        </p:txBody>
      </p:sp>
      <p:sp>
        <p:nvSpPr>
          <p:cNvPr id="10243" name="Rectangle 3"/>
          <p:cNvSpPr>
            <a:spLocks noGrp="1" noChangeArrowheads="1"/>
          </p:cNvSpPr>
          <p:nvPr>
            <p:ph type="body" idx="1"/>
          </p:nvPr>
        </p:nvSpPr>
        <p:spPr>
          <a:xfrm>
            <a:off x="1" y="1662544"/>
            <a:ext cx="6213763" cy="5119256"/>
          </a:xfrm>
          <a:noFill/>
        </p:spPr>
        <p:txBody>
          <a:bodyPr vert="horz" lIns="90488" tIns="44450" rIns="90488" bIns="44450" rtlCol="0">
            <a:normAutofit/>
          </a:bodyPr>
          <a:lstStyle/>
          <a:p>
            <a:pPr marL="285750" indent="-285750"/>
            <a:r>
              <a:rPr lang="en-US" altLang="en-US" dirty="0">
                <a:latin typeface="Comic Sans MS" panose="030F0702030302020204" pitchFamily="66" charset="0"/>
              </a:rPr>
              <a:t>Organisms in this Kingdom don’t fit clearly into what we call plant, animal, or fungi. </a:t>
            </a:r>
          </a:p>
          <a:p>
            <a:pPr marL="285750" indent="-285750"/>
            <a:endParaRPr lang="en-US" altLang="en-US" dirty="0">
              <a:latin typeface="Comic Sans MS" panose="030F0702030302020204" pitchFamily="66" charset="0"/>
            </a:endParaRPr>
          </a:p>
          <a:p>
            <a:pPr marL="285750" indent="-285750"/>
            <a:r>
              <a:rPr lang="en-US" altLang="en-US" dirty="0">
                <a:latin typeface="Comic Sans MS" panose="030F0702030302020204" pitchFamily="66" charset="0"/>
              </a:rPr>
              <a:t>Most diverse eukaryotic Kingdom (&gt;60,000 species). </a:t>
            </a:r>
          </a:p>
          <a:p>
            <a:pPr marL="285750" indent="-285750"/>
            <a:endParaRPr lang="en-US" altLang="en-US" dirty="0">
              <a:latin typeface="Comic Sans MS" panose="030F0702030302020204" pitchFamily="66" charset="0"/>
            </a:endParaRPr>
          </a:p>
          <a:p>
            <a:pPr marL="285750" indent="-285750"/>
            <a:r>
              <a:rPr lang="en-US" altLang="en-US" dirty="0">
                <a:latin typeface="Comic Sans MS" panose="030F0702030302020204" pitchFamily="66" charset="0"/>
              </a:rPr>
              <a:t>We are interested in this Kingdom because of the Chlorophytes &amp; </a:t>
            </a:r>
            <a:r>
              <a:rPr lang="en-US" altLang="en-US" dirty="0" err="1">
                <a:latin typeface="Comic Sans MS" panose="030F0702030302020204" pitchFamily="66" charset="0"/>
              </a:rPr>
              <a:t>Charophyceans</a:t>
            </a:r>
            <a:r>
              <a:rPr lang="en-US" altLang="en-US" dirty="0">
                <a:latin typeface="Comic Sans MS" panose="030F0702030302020204" pitchFamily="66" charset="0"/>
              </a:rPr>
              <a:t> - green algae. </a:t>
            </a:r>
          </a:p>
          <a:p>
            <a:pPr marL="285750" indent="-285750"/>
            <a:endParaRPr lang="en-US" altLang="en-US" dirty="0">
              <a:latin typeface="Comic Sans MS" panose="030F0702030302020204" pitchFamily="66" charset="0"/>
            </a:endParaRPr>
          </a:p>
          <a:p>
            <a:pPr marL="285750" indent="-285750"/>
            <a:endParaRPr lang="en-US" altLang="en-US" dirty="0"/>
          </a:p>
        </p:txBody>
      </p:sp>
      <p:grpSp>
        <p:nvGrpSpPr>
          <p:cNvPr id="4" name="Group 3"/>
          <p:cNvGrpSpPr/>
          <p:nvPr/>
        </p:nvGrpSpPr>
        <p:grpSpPr>
          <a:xfrm>
            <a:off x="6477000" y="0"/>
            <a:ext cx="5715000" cy="6858000"/>
            <a:chOff x="3429000" y="0"/>
            <a:chExt cx="5715000" cy="6858000"/>
          </a:xfrm>
        </p:grpSpPr>
        <p:pic>
          <p:nvPicPr>
            <p:cNvPr id="5" name="Picture 9" descr="FG19_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9167"/>
            <a:stretch>
              <a:fillRect/>
            </a:stretch>
          </p:blipFill>
          <p:spPr>
            <a:xfrm>
              <a:off x="3429000" y="0"/>
              <a:ext cx="5715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10"/>
            <p:cNvSpPr txBox="1">
              <a:spLocks noChangeArrowheads="1"/>
            </p:cNvSpPr>
            <p:nvPr/>
          </p:nvSpPr>
          <p:spPr bwMode="auto">
            <a:xfrm>
              <a:off x="5943600" y="6264275"/>
              <a:ext cx="320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u="none" dirty="0"/>
                <a:t>From the </a:t>
              </a:r>
              <a:r>
                <a:rPr lang="en-US" altLang="en-US" sz="1400" b="1" u="none" dirty="0" err="1"/>
                <a:t>wikimedia</a:t>
              </a:r>
              <a:r>
                <a:rPr lang="en-US" altLang="en-US" sz="1400" b="1" u="none" dirty="0"/>
                <a:t> free licensed media file repository </a:t>
              </a:r>
            </a:p>
          </p:txBody>
        </p:sp>
      </p:grpSp>
    </p:spTree>
    <p:extLst>
      <p:ext uri="{BB962C8B-B14F-4D97-AF65-F5344CB8AC3E}">
        <p14:creationId xmlns:p14="http://schemas.microsoft.com/office/powerpoint/2010/main" val="20959249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D9F9FE6-A62B-473E-B8FD-6929F3640F6D}"/>
              </a:ext>
            </a:extLst>
          </p:cNvPr>
          <p:cNvSpPr>
            <a:spLocks noGrp="1" noChangeArrowheads="1"/>
          </p:cNvSpPr>
          <p:nvPr>
            <p:ph type="title"/>
          </p:nvPr>
        </p:nvSpPr>
        <p:spPr>
          <a:xfrm>
            <a:off x="1981200" y="76200"/>
            <a:ext cx="8229600" cy="1143000"/>
          </a:xfrm>
        </p:spPr>
        <p:txBody>
          <a:bodyPr/>
          <a:lstStyle/>
          <a:p>
            <a:pPr algn="ctr" eaLnBrk="1" hangingPunct="1"/>
            <a:r>
              <a:rPr lang="en-US" altLang="en-US" b="1" dirty="0">
                <a:solidFill>
                  <a:srgbClr val="008000"/>
                </a:solidFill>
                <a:latin typeface="Comic Sans MS" panose="030F0702030302020204" pitchFamily="66" charset="0"/>
              </a:rPr>
              <a:t>Biological classification</a:t>
            </a:r>
          </a:p>
        </p:txBody>
      </p:sp>
      <p:sp>
        <p:nvSpPr>
          <p:cNvPr id="3075" name="Rectangle 3">
            <a:extLst>
              <a:ext uri="{FF2B5EF4-FFF2-40B4-BE49-F238E27FC236}">
                <a16:creationId xmlns:a16="http://schemas.microsoft.com/office/drawing/2014/main" id="{9E05F9F3-A549-4C19-9CCC-28563532D886}"/>
              </a:ext>
            </a:extLst>
          </p:cNvPr>
          <p:cNvSpPr>
            <a:spLocks noGrp="1" noChangeArrowheads="1"/>
          </p:cNvSpPr>
          <p:nvPr>
            <p:ph type="body" idx="1"/>
          </p:nvPr>
        </p:nvSpPr>
        <p:spPr>
          <a:xfrm>
            <a:off x="1524000" y="1066800"/>
            <a:ext cx="9144000" cy="5791200"/>
          </a:xfrm>
        </p:spPr>
        <p:txBody>
          <a:bodyPr/>
          <a:lstStyle/>
          <a:p>
            <a:pPr eaLnBrk="1" hangingPunct="1">
              <a:lnSpc>
                <a:spcPct val="90000"/>
              </a:lnSpc>
            </a:pPr>
            <a:r>
              <a:rPr lang="en-US" altLang="en-US" sz="2400" dirty="0">
                <a:latin typeface="Comic Sans MS" panose="030F0702030302020204" pitchFamily="66" charset="0"/>
              </a:rPr>
              <a:t>Used to group and categorize organisms into groups such as genus or species. These groups are known as </a:t>
            </a:r>
            <a:r>
              <a:rPr lang="en-US" altLang="en-US" sz="2400" b="1" i="1" dirty="0">
                <a:solidFill>
                  <a:srgbClr val="FF0000"/>
                </a:solidFill>
                <a:latin typeface="Comic Sans MS" panose="030F0702030302020204" pitchFamily="66" charset="0"/>
              </a:rPr>
              <a:t>taxa.</a:t>
            </a:r>
            <a:r>
              <a:rPr lang="en-US" altLang="en-US" sz="2400" b="1" dirty="0">
                <a:latin typeface="Comic Sans MS" panose="030F0702030302020204" pitchFamily="66" charset="0"/>
              </a:rPr>
              <a:t> </a:t>
            </a:r>
          </a:p>
          <a:p>
            <a:pPr eaLnBrk="1" hangingPunct="1">
              <a:lnSpc>
                <a:spcPct val="90000"/>
              </a:lnSpc>
            </a:pPr>
            <a:endParaRPr lang="en-US" altLang="en-US" sz="2400" dirty="0">
              <a:latin typeface="Comic Sans MS" panose="030F0702030302020204" pitchFamily="66" charset="0"/>
            </a:endParaRPr>
          </a:p>
          <a:p>
            <a:pPr eaLnBrk="1" hangingPunct="1">
              <a:lnSpc>
                <a:spcPct val="90000"/>
              </a:lnSpc>
            </a:pPr>
            <a:r>
              <a:rPr lang="en-CA" altLang="en-US" sz="2400" dirty="0">
                <a:latin typeface="Comic Sans MS" panose="030F0702030302020204" pitchFamily="66" charset="0"/>
              </a:rPr>
              <a:t>Think about classification that is used in everyday life</a:t>
            </a:r>
          </a:p>
          <a:p>
            <a:pPr lvl="1" eaLnBrk="1" hangingPunct="1">
              <a:lnSpc>
                <a:spcPct val="90000"/>
              </a:lnSpc>
            </a:pPr>
            <a:r>
              <a:rPr lang="en-CA" altLang="en-US" sz="2000" b="1" i="1" dirty="0">
                <a:solidFill>
                  <a:srgbClr val="FF0000"/>
                </a:solidFill>
                <a:latin typeface="Comic Sans MS" panose="030F0702030302020204" pitchFamily="66" charset="0"/>
              </a:rPr>
              <a:t>What would happen if grocery stores did not use a classification system?</a:t>
            </a:r>
          </a:p>
          <a:p>
            <a:pPr lvl="1" eaLnBrk="1" hangingPunct="1">
              <a:lnSpc>
                <a:spcPct val="90000"/>
              </a:lnSpc>
            </a:pPr>
            <a:r>
              <a:rPr lang="en-CA" altLang="en-US" sz="2000" b="1" i="1" dirty="0">
                <a:solidFill>
                  <a:srgbClr val="FF0000"/>
                </a:solidFill>
                <a:latin typeface="Comic Sans MS" panose="030F0702030302020204" pitchFamily="66" charset="0"/>
              </a:rPr>
              <a:t>What about libraries, movie stores, department stores, etc.?</a:t>
            </a:r>
          </a:p>
          <a:p>
            <a:pPr eaLnBrk="1" hangingPunct="1">
              <a:lnSpc>
                <a:spcPct val="90000"/>
              </a:lnSpc>
            </a:pPr>
            <a:endParaRPr lang="en-CA" altLang="en-US" sz="2400" dirty="0">
              <a:latin typeface="Comic Sans MS" panose="030F0702030302020204" pitchFamily="66" charset="0"/>
            </a:endParaRPr>
          </a:p>
          <a:p>
            <a:pPr eaLnBrk="1" hangingPunct="1">
              <a:lnSpc>
                <a:spcPct val="90000"/>
              </a:lnSpc>
            </a:pPr>
            <a:r>
              <a:rPr lang="en-CA" altLang="en-US" sz="2400" dirty="0">
                <a:latin typeface="Comic Sans MS" panose="030F0702030302020204" pitchFamily="66" charset="0"/>
              </a:rPr>
              <a:t>About 1</a:t>
            </a:r>
            <a:r>
              <a:rPr lang="en-US" altLang="en-US" sz="2400" dirty="0">
                <a:latin typeface="Comic Sans MS" panose="030F0702030302020204" pitchFamily="66" charset="0"/>
              </a:rPr>
              <a:t>.8</a:t>
            </a:r>
            <a:r>
              <a:rPr lang="en-CA" altLang="en-US" sz="2400" dirty="0">
                <a:latin typeface="Comic Sans MS" panose="030F0702030302020204" pitchFamily="66" charset="0"/>
              </a:rPr>
              <a:t> million species have been given scientific names</a:t>
            </a:r>
          </a:p>
          <a:p>
            <a:pPr lvl="1" eaLnBrk="1" hangingPunct="1">
              <a:lnSpc>
                <a:spcPct val="90000"/>
              </a:lnSpc>
            </a:pPr>
            <a:r>
              <a:rPr lang="en-CA" altLang="en-US" sz="2000" b="1" i="1" dirty="0">
                <a:solidFill>
                  <a:srgbClr val="FF0000"/>
                </a:solidFill>
                <a:latin typeface="Comic Sans MS" panose="030F0702030302020204" pitchFamily="66" charset="0"/>
              </a:rPr>
              <a:t>nearly 2/3 of these are insects</a:t>
            </a:r>
          </a:p>
          <a:p>
            <a:pPr eaLnBrk="1" hangingPunct="1">
              <a:lnSpc>
                <a:spcPct val="90000"/>
              </a:lnSpc>
            </a:pPr>
            <a:endParaRPr lang="en-CA" altLang="en-US" sz="2400" b="1" i="1" dirty="0">
              <a:solidFill>
                <a:srgbClr val="FF0000"/>
              </a:solidFill>
              <a:latin typeface="Comic Sans MS" panose="030F0702030302020204" pitchFamily="66" charset="0"/>
            </a:endParaRPr>
          </a:p>
          <a:p>
            <a:pPr eaLnBrk="1" hangingPunct="1">
              <a:lnSpc>
                <a:spcPct val="90000"/>
              </a:lnSpc>
            </a:pPr>
            <a:r>
              <a:rPr lang="en-CA" altLang="en-US" sz="2400" dirty="0">
                <a:latin typeface="Comic Sans MS" panose="030F0702030302020204" pitchFamily="66" charset="0"/>
              </a:rPr>
              <a:t>Total number of living species is estimated to be between 13 and 14 million </a:t>
            </a:r>
          </a:p>
          <a:p>
            <a:pPr lvl="1" eaLnBrk="1" hangingPunct="1">
              <a:lnSpc>
                <a:spcPct val="90000"/>
              </a:lnSpc>
            </a:pPr>
            <a:r>
              <a:rPr lang="en-CA" altLang="en-US" sz="2000" b="1" i="1" dirty="0">
                <a:solidFill>
                  <a:srgbClr val="FF0000"/>
                </a:solidFill>
                <a:latin typeface="Comic Sans MS" panose="030F0702030302020204" pitchFamily="66" charset="0"/>
              </a:rPr>
              <a:t>with most being insects and microscopic life forms in tropical regions</a:t>
            </a:r>
          </a:p>
        </p:txBody>
      </p:sp>
    </p:spTree>
    <p:extLst>
      <p:ext uri="{BB962C8B-B14F-4D97-AF65-F5344CB8AC3E}">
        <p14:creationId xmlns:p14="http://schemas.microsoft.com/office/powerpoint/2010/main" val="276661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 Box 4">
            <a:extLst>
              <a:ext uri="{FF2B5EF4-FFF2-40B4-BE49-F238E27FC236}">
                <a16:creationId xmlns:a16="http://schemas.microsoft.com/office/drawing/2014/main" id="{B1D1115E-7FB3-4777-BE99-C1F1AFC0F5A3}"/>
              </a:ext>
            </a:extLst>
          </p:cNvPr>
          <p:cNvSpPr txBox="1">
            <a:spLocks noChangeArrowheads="1"/>
          </p:cNvSpPr>
          <p:nvPr/>
        </p:nvSpPr>
        <p:spPr bwMode="auto">
          <a:xfrm>
            <a:off x="18757" y="228601"/>
            <a:ext cx="68392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4000" b="1" dirty="0">
                <a:solidFill>
                  <a:srgbClr val="008000"/>
                </a:solidFill>
                <a:latin typeface="Comic Sans MS" panose="030F0702030302020204" pitchFamily="66" charset="0"/>
              </a:rPr>
              <a:t>PROTISTS</a:t>
            </a:r>
          </a:p>
        </p:txBody>
      </p:sp>
      <p:sp>
        <p:nvSpPr>
          <p:cNvPr id="239621" name="Text Box 5">
            <a:extLst>
              <a:ext uri="{FF2B5EF4-FFF2-40B4-BE49-F238E27FC236}">
                <a16:creationId xmlns:a16="http://schemas.microsoft.com/office/drawing/2014/main" id="{620A6B36-8CA0-47B7-8DA2-3B662E53A12C}"/>
              </a:ext>
            </a:extLst>
          </p:cNvPr>
          <p:cNvSpPr txBox="1">
            <a:spLocks noChangeArrowheads="1"/>
          </p:cNvSpPr>
          <p:nvPr/>
        </p:nvSpPr>
        <p:spPr bwMode="auto">
          <a:xfrm>
            <a:off x="323557" y="747714"/>
            <a:ext cx="622964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en-US" dirty="0">
              <a:latin typeface="Times New Roman" pitchFamily="18" charset="0"/>
              <a:cs typeface="Times New Roman" pitchFamily="18" charset="0"/>
            </a:endParaRPr>
          </a:p>
          <a:p>
            <a:pPr>
              <a:defRPr/>
            </a:pPr>
            <a:r>
              <a:rPr lang="en-US" dirty="0">
                <a:latin typeface="Comic Sans MS" panose="030F0702030302020204" pitchFamily="66" charset="0"/>
                <a:cs typeface="Times New Roman" pitchFamily="18" charset="0"/>
              </a:rPr>
              <a:t>• </a:t>
            </a:r>
            <a:r>
              <a:rPr lang="en-US" sz="2400" dirty="0">
                <a:latin typeface="Comic Sans MS" panose="030F0702030302020204" pitchFamily="66" charset="0"/>
                <a:cs typeface="Times New Roman" pitchFamily="18" charset="0"/>
              </a:rPr>
              <a:t>Protists </a:t>
            </a:r>
            <a:r>
              <a:rPr lang="en-US" sz="2400" dirty="0">
                <a:latin typeface="Comic Sans MS" panose="030F0702030302020204" pitchFamily="66" charset="0"/>
              </a:rPr>
              <a:t>are </a:t>
            </a:r>
            <a:r>
              <a:rPr lang="en-US" sz="2400" b="1" dirty="0">
                <a:latin typeface="Comic Sans MS" panose="030F0702030302020204" pitchFamily="66" charset="0"/>
              </a:rPr>
              <a:t>eukaryotes</a:t>
            </a:r>
            <a:r>
              <a:rPr lang="en-US" sz="2400" dirty="0">
                <a:latin typeface="Comic Sans MS" panose="030F0702030302020204" pitchFamily="66" charset="0"/>
              </a:rPr>
              <a:t> because they all have a </a:t>
            </a:r>
            <a:r>
              <a:rPr lang="en-US" sz="2400" b="1" dirty="0">
                <a:latin typeface="Comic Sans MS" panose="030F0702030302020204" pitchFamily="66" charset="0"/>
              </a:rPr>
              <a:t>nucleus</a:t>
            </a:r>
            <a:r>
              <a:rPr lang="en-US" sz="2400" dirty="0">
                <a:latin typeface="Comic Sans MS" panose="030F0702030302020204" pitchFamily="66" charset="0"/>
              </a:rPr>
              <a:t>. </a:t>
            </a:r>
          </a:p>
          <a:p>
            <a:pPr>
              <a:defRPr/>
            </a:pPr>
            <a:endParaRPr lang="en-US" sz="1400" dirty="0">
              <a:latin typeface="Comic Sans MS" panose="030F0702030302020204" pitchFamily="66" charset="0"/>
            </a:endParaRPr>
          </a:p>
          <a:p>
            <a:pPr>
              <a:defRPr/>
            </a:pPr>
            <a:r>
              <a:rPr lang="en-US" sz="2400" dirty="0">
                <a:latin typeface="Comic Sans MS" panose="030F0702030302020204" pitchFamily="66" charset="0"/>
                <a:cs typeface="Times New Roman" pitchFamily="18" charset="0"/>
              </a:rPr>
              <a:t>• </a:t>
            </a:r>
            <a:r>
              <a:rPr lang="en-US" sz="2400" dirty="0">
                <a:latin typeface="Comic Sans MS" panose="030F0702030302020204" pitchFamily="66" charset="0"/>
              </a:rPr>
              <a:t>Most have </a:t>
            </a:r>
            <a:r>
              <a:rPr lang="en-US" sz="2400" b="1" dirty="0">
                <a:latin typeface="Comic Sans MS" panose="030F0702030302020204" pitchFamily="66" charset="0"/>
              </a:rPr>
              <a:t>mitochondria</a:t>
            </a:r>
            <a:r>
              <a:rPr lang="en-US" sz="2400" dirty="0">
                <a:latin typeface="Comic Sans MS" panose="030F0702030302020204" pitchFamily="66" charset="0"/>
              </a:rPr>
              <a:t>.</a:t>
            </a:r>
          </a:p>
          <a:p>
            <a:pPr>
              <a:defRPr/>
            </a:pPr>
            <a:r>
              <a:rPr lang="en-US" sz="2400" dirty="0">
                <a:latin typeface="Comic Sans MS" panose="030F0702030302020204" pitchFamily="66" charset="0"/>
              </a:rPr>
              <a:t> </a:t>
            </a:r>
            <a:endParaRPr lang="en-US" sz="1400" dirty="0">
              <a:latin typeface="Comic Sans MS" panose="030F0702030302020204" pitchFamily="66" charset="0"/>
            </a:endParaRPr>
          </a:p>
          <a:p>
            <a:pPr>
              <a:defRPr/>
            </a:pPr>
            <a:r>
              <a:rPr lang="en-US" sz="2400" dirty="0">
                <a:latin typeface="Comic Sans MS" panose="030F0702030302020204" pitchFamily="66" charset="0"/>
                <a:cs typeface="Times New Roman" pitchFamily="18" charset="0"/>
              </a:rPr>
              <a:t>• </a:t>
            </a:r>
            <a:r>
              <a:rPr lang="en-US" sz="2400" dirty="0">
                <a:latin typeface="Comic Sans MS" panose="030F0702030302020204" pitchFamily="66" charset="0"/>
              </a:rPr>
              <a:t>Many have </a:t>
            </a:r>
            <a:r>
              <a:rPr lang="en-US" sz="2400" b="1" dirty="0">
                <a:latin typeface="Comic Sans MS" panose="030F0702030302020204" pitchFamily="66" charset="0"/>
              </a:rPr>
              <a:t>chloroplasts</a:t>
            </a:r>
            <a:r>
              <a:rPr lang="en-US" sz="2400" dirty="0">
                <a:latin typeface="Comic Sans MS" panose="030F0702030302020204" pitchFamily="66" charset="0"/>
              </a:rPr>
              <a:t> with which they carry on photosynthesis. </a:t>
            </a:r>
          </a:p>
          <a:p>
            <a:pPr>
              <a:defRPr/>
            </a:pPr>
            <a:endParaRPr lang="en-US" sz="1400" dirty="0">
              <a:latin typeface="Comic Sans MS" panose="030F0702030302020204" pitchFamily="66" charset="0"/>
            </a:endParaRPr>
          </a:p>
          <a:p>
            <a:pPr>
              <a:defRPr/>
            </a:pPr>
            <a:r>
              <a:rPr lang="en-US" sz="2400" dirty="0">
                <a:latin typeface="Comic Sans MS" panose="030F0702030302020204" pitchFamily="66" charset="0"/>
                <a:cs typeface="Times New Roman" pitchFamily="18" charset="0"/>
              </a:rPr>
              <a:t>• </a:t>
            </a:r>
            <a:r>
              <a:rPr lang="en-US" sz="2400" dirty="0">
                <a:latin typeface="Comic Sans MS" panose="030F0702030302020204" pitchFamily="66" charset="0"/>
              </a:rPr>
              <a:t>Many are </a:t>
            </a:r>
            <a:r>
              <a:rPr lang="en-US" sz="2400" b="1" dirty="0">
                <a:latin typeface="Comic Sans MS" panose="030F0702030302020204" pitchFamily="66" charset="0"/>
              </a:rPr>
              <a:t>unicellular</a:t>
            </a:r>
            <a:r>
              <a:rPr lang="en-US" sz="2400" dirty="0">
                <a:latin typeface="Comic Sans MS" panose="030F0702030302020204" pitchFamily="66" charset="0"/>
              </a:rPr>
              <a:t> and all groups (with one exception) contain some unicellular members. </a:t>
            </a:r>
          </a:p>
          <a:p>
            <a:pPr>
              <a:defRPr/>
            </a:pPr>
            <a:r>
              <a:rPr lang="en-US" sz="2400" dirty="0">
                <a:latin typeface="Comic Sans MS" panose="030F0702030302020204" pitchFamily="66" charset="0"/>
              </a:rPr>
              <a:t>	A better name for </a:t>
            </a:r>
            <a:r>
              <a:rPr lang="en-US" sz="2400" dirty="0" err="1">
                <a:latin typeface="Comic Sans MS" panose="030F0702030302020204" pitchFamily="66" charset="0"/>
              </a:rPr>
              <a:t>Protists</a:t>
            </a:r>
            <a:r>
              <a:rPr lang="en-US" sz="2400" dirty="0">
                <a:latin typeface="Comic Sans MS" panose="030F0702030302020204" pitchFamily="66" charset="0"/>
              </a:rPr>
              <a:t> would be </a:t>
            </a:r>
            <a:r>
              <a:rPr lang="en-US" sz="2400" b="1" dirty="0">
                <a:effectLst>
                  <a:outerShdw blurRad="38100" dist="38100" dir="2700000" algn="tl">
                    <a:srgbClr val="000000"/>
                  </a:outerShdw>
                </a:effectLst>
                <a:latin typeface="Comic Sans MS" panose="030F0702030302020204" pitchFamily="66" charset="0"/>
              </a:rPr>
              <a:t>"</a:t>
            </a:r>
            <a:r>
              <a:rPr lang="en-US" sz="2400" b="1" i="1" dirty="0">
                <a:solidFill>
                  <a:srgbClr val="FF0000"/>
                </a:solidFill>
                <a:latin typeface="Comic Sans MS" panose="030F0702030302020204" pitchFamily="66" charset="0"/>
              </a:rPr>
              <a:t>Eukaryotes that are neither Animals, Fungi, nor Plants"</a:t>
            </a:r>
            <a:r>
              <a:rPr lang="en-US" sz="2400" i="1" dirty="0">
                <a:solidFill>
                  <a:srgbClr val="FF0000"/>
                </a:solidFill>
                <a:latin typeface="Comic Sans MS" panose="030F0702030302020204" pitchFamily="66" charset="0"/>
              </a:rPr>
              <a:t>. </a:t>
            </a:r>
          </a:p>
          <a:p>
            <a:pPr>
              <a:defRPr/>
            </a:pPr>
            <a:endParaRPr lang="en-US" dirty="0"/>
          </a:p>
        </p:txBody>
      </p:sp>
      <p:pic>
        <p:nvPicPr>
          <p:cNvPr id="40964" name="Picture 8" descr="300px-Marine_protists">
            <a:extLst>
              <a:ext uri="{FF2B5EF4-FFF2-40B4-BE49-F238E27FC236}">
                <a16:creationId xmlns:a16="http://schemas.microsoft.com/office/drawing/2014/main" id="{AF1E8D3E-BB62-4AA7-B6DA-524C43682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504326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0">
            <a:extLst>
              <a:ext uri="{FF2B5EF4-FFF2-40B4-BE49-F238E27FC236}">
                <a16:creationId xmlns:a16="http://schemas.microsoft.com/office/drawing/2014/main" id="{8A7ED90E-E2F9-472E-A410-8049CEDB4628}"/>
              </a:ext>
            </a:extLst>
          </p:cNvPr>
          <p:cNvSpPr txBox="1">
            <a:spLocks noChangeArrowheads="1"/>
          </p:cNvSpPr>
          <p:nvPr/>
        </p:nvSpPr>
        <p:spPr bwMode="auto">
          <a:xfrm>
            <a:off x="6858000" y="6264275"/>
            <a:ext cx="50432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204633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003"/>
            <a:ext cx="12192000" cy="361466"/>
          </a:xfrm>
        </p:spPr>
        <p:txBody>
          <a:bodyPr/>
          <a:lstStyle/>
          <a:p>
            <a:r>
              <a:rPr lang="en-US" b="1" dirty="0">
                <a:solidFill>
                  <a:srgbClr val="008000"/>
                </a:solidFill>
              </a:rPr>
              <a:t>The start - Algae</a:t>
            </a:r>
          </a:p>
        </p:txBody>
      </p:sp>
      <p:sp>
        <p:nvSpPr>
          <p:cNvPr id="3" name="Content Placeholder 2"/>
          <p:cNvSpPr>
            <a:spLocks noGrp="1"/>
          </p:cNvSpPr>
          <p:nvPr>
            <p:ph idx="1"/>
          </p:nvPr>
        </p:nvSpPr>
        <p:spPr>
          <a:xfrm>
            <a:off x="0" y="715617"/>
            <a:ext cx="7732643" cy="5903844"/>
          </a:xfrm>
        </p:spPr>
        <p:txBody>
          <a:bodyPr/>
          <a:lstStyle/>
          <a:p>
            <a:r>
              <a:rPr lang="en-US" sz="2400" dirty="0"/>
              <a:t>Algae are the simplest multicellular plants. Some are unicellular </a:t>
            </a:r>
            <a:r>
              <a:rPr lang="en-US" sz="2400" dirty="0" err="1"/>
              <a:t>eg</a:t>
            </a:r>
            <a:r>
              <a:rPr lang="en-US" sz="2400" dirty="0"/>
              <a:t>. </a:t>
            </a:r>
            <a:r>
              <a:rPr lang="en-US" sz="2400" i="1" dirty="0" err="1"/>
              <a:t>Chlamydomonas</a:t>
            </a:r>
            <a:endParaRPr lang="en-US" sz="2400" i="1" dirty="0"/>
          </a:p>
          <a:p>
            <a:endParaRPr lang="en-US" sz="1400" dirty="0"/>
          </a:p>
          <a:p>
            <a:r>
              <a:rPr lang="en-US" sz="2400" b="1" dirty="0"/>
              <a:t>Pant body:</a:t>
            </a:r>
            <a:r>
              <a:rPr lang="en-US" sz="2400" dirty="0"/>
              <a:t> known as Thallus and they are avascular</a:t>
            </a:r>
          </a:p>
          <a:p>
            <a:endParaRPr lang="en-US" sz="1400" dirty="0"/>
          </a:p>
          <a:p>
            <a:r>
              <a:rPr lang="en-US" sz="2400" b="1" dirty="0"/>
              <a:t>Habitat:</a:t>
            </a:r>
            <a:r>
              <a:rPr lang="en-US" sz="2400" dirty="0"/>
              <a:t> Algae are usually aquatic, either freshwater or marine and some are </a:t>
            </a:r>
            <a:r>
              <a:rPr lang="en-US" sz="2400" dirty="0" err="1"/>
              <a:t>terresterial</a:t>
            </a:r>
            <a:r>
              <a:rPr lang="en-US" sz="2400" dirty="0"/>
              <a:t>.</a:t>
            </a:r>
          </a:p>
          <a:p>
            <a:endParaRPr lang="en-US" sz="1400" dirty="0"/>
          </a:p>
          <a:p>
            <a:r>
              <a:rPr lang="en-US" sz="2400" dirty="0"/>
              <a:t>Algae are eukaryotic </a:t>
            </a:r>
            <a:r>
              <a:rPr lang="en-US" sz="2400" dirty="0" err="1"/>
              <a:t>thallophytes</a:t>
            </a:r>
            <a:r>
              <a:rPr lang="en-US" sz="2400" dirty="0"/>
              <a:t>.</a:t>
            </a:r>
          </a:p>
          <a:p>
            <a:endParaRPr lang="en-US" sz="1400" dirty="0"/>
          </a:p>
          <a:p>
            <a:r>
              <a:rPr lang="en-US" sz="2400" dirty="0"/>
              <a:t>Algae are photoautotrophs.</a:t>
            </a:r>
          </a:p>
          <a:p>
            <a:endParaRPr lang="en-US" sz="1400" dirty="0"/>
          </a:p>
          <a:p>
            <a:r>
              <a:rPr lang="en-US" sz="2400" b="1" dirty="0"/>
              <a:t>Storage form of food:</a:t>
            </a:r>
            <a:r>
              <a:rPr lang="en-US" sz="2400" dirty="0"/>
              <a:t> Starch</a:t>
            </a:r>
          </a:p>
          <a:p>
            <a:endParaRPr lang="en-US" sz="1400" dirty="0"/>
          </a:p>
          <a:p>
            <a:r>
              <a:rPr lang="en-US" sz="2400" b="1" dirty="0"/>
              <a:t>Reproduction:</a:t>
            </a:r>
            <a:r>
              <a:rPr lang="en-US" sz="2400" dirty="0"/>
              <a:t> Algae reproduce either by vegetative, asexual or sexual method</a:t>
            </a:r>
          </a:p>
        </p:txBody>
      </p:sp>
      <p:pic>
        <p:nvPicPr>
          <p:cNvPr id="7" name="Picture 2">
            <a:extLst>
              <a:ext uri="{FF2B5EF4-FFF2-40B4-BE49-F238E27FC236}">
                <a16:creationId xmlns:a16="http://schemas.microsoft.com/office/drawing/2014/main" id="{00858712-840F-438F-ADB0-F5FDF1449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538" y="715617"/>
            <a:ext cx="4025462"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7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6718852" cy="914400"/>
          </a:xfrm>
        </p:spPr>
        <p:txBody>
          <a:bodyPr/>
          <a:lstStyle/>
          <a:p>
            <a:r>
              <a:rPr lang="en-US" b="1" dirty="0">
                <a:solidFill>
                  <a:srgbClr val="008000"/>
                </a:solidFill>
              </a:rPr>
              <a:t>Classification</a:t>
            </a:r>
          </a:p>
        </p:txBody>
      </p:sp>
      <p:sp>
        <p:nvSpPr>
          <p:cNvPr id="3" name="Content Placeholder 2"/>
          <p:cNvSpPr>
            <a:spLocks noGrp="1"/>
          </p:cNvSpPr>
          <p:nvPr>
            <p:ph idx="1"/>
          </p:nvPr>
        </p:nvSpPr>
        <p:spPr>
          <a:xfrm>
            <a:off x="0" y="1371600"/>
            <a:ext cx="6718852" cy="5486399"/>
          </a:xfrm>
        </p:spPr>
        <p:txBody>
          <a:bodyPr/>
          <a:lstStyle/>
          <a:p>
            <a:r>
              <a:rPr lang="en-US" sz="2400" dirty="0"/>
              <a:t>On the basis of photosynthetic pigments, algae are classified into three classes.</a:t>
            </a:r>
          </a:p>
          <a:p>
            <a:endParaRPr lang="en-US" sz="1400" dirty="0"/>
          </a:p>
          <a:p>
            <a:r>
              <a:rPr lang="en-US" sz="2400" dirty="0" err="1"/>
              <a:t>Chlorophyceae</a:t>
            </a:r>
            <a:r>
              <a:rPr lang="en-US" sz="2400" dirty="0"/>
              <a:t> (green algae)</a:t>
            </a:r>
          </a:p>
          <a:p>
            <a:endParaRPr lang="en-US" sz="1400" dirty="0"/>
          </a:p>
          <a:p>
            <a:r>
              <a:rPr lang="en-US" sz="2400" dirty="0" err="1"/>
              <a:t>Phaeophyceae</a:t>
            </a:r>
            <a:r>
              <a:rPr lang="en-US" sz="2400" dirty="0"/>
              <a:t> (brown algae)</a:t>
            </a:r>
          </a:p>
          <a:p>
            <a:endParaRPr lang="en-US" sz="1400" dirty="0"/>
          </a:p>
          <a:p>
            <a:r>
              <a:rPr lang="en-US" sz="2400" dirty="0" err="1"/>
              <a:t>Rhodophyceae</a:t>
            </a:r>
            <a:r>
              <a:rPr lang="en-US" sz="2400" dirty="0"/>
              <a:t> (red algae).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826" y="198783"/>
            <a:ext cx="5424037" cy="5844209"/>
          </a:xfrm>
          <a:prstGeom prst="rect">
            <a:avLst/>
          </a:prstGeom>
        </p:spPr>
      </p:pic>
      <p:sp>
        <p:nvSpPr>
          <p:cNvPr id="5" name="Rectangle 4"/>
          <p:cNvSpPr>
            <a:spLocks noChangeArrowheads="1"/>
          </p:cNvSpPr>
          <p:nvPr/>
        </p:nvSpPr>
        <p:spPr bwMode="auto">
          <a:xfrm rot="10800000" flipV="1">
            <a:off x="6575027" y="6062871"/>
            <a:ext cx="5552661" cy="68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199073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337"/>
            <a:ext cx="10972800" cy="609602"/>
          </a:xfrm>
        </p:spPr>
        <p:txBody>
          <a:bodyPr/>
          <a:lstStyle/>
          <a:p>
            <a:r>
              <a:rPr lang="en-US" b="1" dirty="0">
                <a:solidFill>
                  <a:srgbClr val="008000"/>
                </a:solidFill>
              </a:rPr>
              <a:t>Green Algae</a:t>
            </a:r>
          </a:p>
        </p:txBody>
      </p:sp>
      <p:sp>
        <p:nvSpPr>
          <p:cNvPr id="3" name="Content Placeholder 2"/>
          <p:cNvSpPr>
            <a:spLocks noGrp="1"/>
          </p:cNvSpPr>
          <p:nvPr>
            <p:ph idx="1"/>
          </p:nvPr>
        </p:nvSpPr>
        <p:spPr>
          <a:xfrm>
            <a:off x="0" y="737938"/>
            <a:ext cx="8418785" cy="6120062"/>
          </a:xfrm>
        </p:spPr>
        <p:txBody>
          <a:bodyPr/>
          <a:lstStyle/>
          <a:p>
            <a:r>
              <a:rPr lang="en-US" sz="2400" dirty="0"/>
              <a:t>It is the largest class of algae</a:t>
            </a:r>
          </a:p>
          <a:p>
            <a:endParaRPr lang="en-US" sz="1400" dirty="0"/>
          </a:p>
          <a:p>
            <a:r>
              <a:rPr lang="en-US" sz="2400" b="1" dirty="0"/>
              <a:t>Photosynthetic pigments:</a:t>
            </a:r>
            <a:r>
              <a:rPr lang="en-US" sz="2400" dirty="0"/>
              <a:t>  chlorophyll a, chlorophyll b and small amount of </a:t>
            </a:r>
            <a:r>
              <a:rPr lang="el-GR" sz="2400" dirty="0"/>
              <a:t>β-</a:t>
            </a:r>
            <a:r>
              <a:rPr lang="en-US" sz="2400" dirty="0"/>
              <a:t>carotenoids.</a:t>
            </a:r>
          </a:p>
          <a:p>
            <a:endParaRPr lang="en-US" sz="1400" dirty="0"/>
          </a:p>
          <a:p>
            <a:r>
              <a:rPr lang="en-US" sz="2400" dirty="0"/>
              <a:t>The body structure and chloroplasts vary in shape. Can be unicellular or colonial</a:t>
            </a:r>
          </a:p>
          <a:p>
            <a:endParaRPr lang="en-US" sz="1400" dirty="0"/>
          </a:p>
          <a:p>
            <a:r>
              <a:rPr lang="en-US" sz="2400" dirty="0"/>
              <a:t>Both freshwater and marine, some parasitic (They are unicellular as well as multicellular.</a:t>
            </a:r>
          </a:p>
          <a:p>
            <a:endParaRPr lang="en-US" sz="1400" dirty="0"/>
          </a:p>
          <a:p>
            <a:r>
              <a:rPr lang="en-US" sz="2400" dirty="0"/>
              <a:t>Each cell is eukaryotic</a:t>
            </a:r>
          </a:p>
          <a:p>
            <a:endParaRPr lang="en-US" sz="1400" dirty="0"/>
          </a:p>
          <a:p>
            <a:r>
              <a:rPr lang="en-US" sz="2400" b="1" dirty="0"/>
              <a:t>Reproduction:</a:t>
            </a:r>
            <a:r>
              <a:rPr lang="en-US" sz="2400" dirty="0"/>
              <a:t> vegetative, asexual and sexual method</a:t>
            </a:r>
          </a:p>
          <a:p>
            <a:pPr marL="0" indent="0">
              <a:buNone/>
            </a:pPr>
            <a:endParaRPr lang="en-US" sz="2400" dirty="0"/>
          </a:p>
        </p:txBody>
      </p:sp>
      <p:pic>
        <p:nvPicPr>
          <p:cNvPr id="4" name="Picture 19" descr="duckweed">
            <a:extLst>
              <a:ext uri="{FF2B5EF4-FFF2-40B4-BE49-F238E27FC236}">
                <a16:creationId xmlns:a16="http://schemas.microsoft.com/office/drawing/2014/main" id="{28512F04-4F39-4467-B661-B52CF9D9E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566" y="737938"/>
            <a:ext cx="2879834" cy="19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Элодея крупнолистная">
            <a:extLst>
              <a:ext uri="{FF2B5EF4-FFF2-40B4-BE49-F238E27FC236}">
                <a16:creationId xmlns:a16="http://schemas.microsoft.com/office/drawing/2014/main" id="{08A41D17-4305-4121-8E8E-5544C7AD5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70" b="6061"/>
          <a:stretch>
            <a:fillRect/>
          </a:stretch>
        </p:blipFill>
        <p:spPr bwMode="auto">
          <a:xfrm>
            <a:off x="8639504" y="2950243"/>
            <a:ext cx="2942896" cy="288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6970D4F2-D6A1-467C-9ECF-DCAB9CA14E3C}"/>
              </a:ext>
            </a:extLst>
          </p:cNvPr>
          <p:cNvSpPr>
            <a:spLocks noChangeArrowheads="1"/>
          </p:cNvSpPr>
          <p:nvPr/>
        </p:nvSpPr>
        <p:spPr bwMode="auto">
          <a:xfrm rot="10800000" flipV="1">
            <a:off x="8418782" y="6110719"/>
            <a:ext cx="3773217" cy="74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90637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9811"/>
          </a:xfrm>
        </p:spPr>
        <p:txBody>
          <a:bodyPr/>
          <a:lstStyle/>
          <a:p>
            <a:r>
              <a:rPr lang="en-US" b="1" dirty="0">
                <a:solidFill>
                  <a:srgbClr val="008000"/>
                </a:solidFill>
              </a:rPr>
              <a:t>Brown Algae</a:t>
            </a:r>
          </a:p>
        </p:txBody>
      </p:sp>
      <p:sp>
        <p:nvSpPr>
          <p:cNvPr id="3" name="Content Placeholder 2"/>
          <p:cNvSpPr>
            <a:spLocks noGrp="1"/>
          </p:cNvSpPr>
          <p:nvPr>
            <p:ph idx="1"/>
          </p:nvPr>
        </p:nvSpPr>
        <p:spPr>
          <a:xfrm>
            <a:off x="0" y="561474"/>
            <a:ext cx="7988968" cy="6176209"/>
          </a:xfrm>
        </p:spPr>
        <p:txBody>
          <a:bodyPr/>
          <a:lstStyle/>
          <a:p>
            <a:r>
              <a:rPr lang="en-US" sz="2400" dirty="0" err="1"/>
              <a:t>Pheophyceae</a:t>
            </a:r>
            <a:r>
              <a:rPr lang="en-US" sz="2400" dirty="0"/>
              <a:t> are called commonly known as brown algae</a:t>
            </a:r>
          </a:p>
          <a:p>
            <a:endParaRPr lang="en-US" sz="1400" dirty="0"/>
          </a:p>
          <a:p>
            <a:r>
              <a:rPr lang="en-US" sz="2400" b="1" dirty="0"/>
              <a:t>Photosynthetic pigments:</a:t>
            </a:r>
            <a:r>
              <a:rPr lang="en-US" sz="2400" dirty="0"/>
              <a:t> They possesses brown colored photosynthetic pigments fucoxanthin and  </a:t>
            </a:r>
            <a:r>
              <a:rPr lang="el-GR" sz="2400" dirty="0"/>
              <a:t>β-</a:t>
            </a:r>
            <a:r>
              <a:rPr lang="en-US" sz="2400" dirty="0"/>
              <a:t>carotenoids in addition to chlorophyll a and c.</a:t>
            </a:r>
          </a:p>
          <a:p>
            <a:endParaRPr lang="en-US" sz="1400" dirty="0"/>
          </a:p>
          <a:p>
            <a:r>
              <a:rPr lang="en-US" sz="2400" dirty="0"/>
              <a:t>Mostly marine, very few are fresh water </a:t>
            </a:r>
          </a:p>
          <a:p>
            <a:endParaRPr lang="en-US" sz="1400" dirty="0"/>
          </a:p>
          <a:p>
            <a:r>
              <a:rPr lang="en-US" sz="2400" b="1" dirty="0"/>
              <a:t>T</a:t>
            </a:r>
            <a:r>
              <a:rPr lang="en-US" sz="2400" dirty="0"/>
              <a:t>hey are multicellular.  No unicellular and colonial (motile or non-motile) known.</a:t>
            </a:r>
          </a:p>
          <a:p>
            <a:endParaRPr lang="en-US" sz="1400" dirty="0"/>
          </a:p>
          <a:p>
            <a:r>
              <a:rPr lang="en-US" sz="2400" dirty="0"/>
              <a:t>Storage form of food: laminarin starch, </a:t>
            </a:r>
            <a:r>
              <a:rPr lang="en-US" sz="2400" dirty="0" err="1"/>
              <a:t>manitol</a:t>
            </a:r>
            <a:r>
              <a:rPr lang="en-US" sz="2400" dirty="0"/>
              <a:t> (alcohol) and some store iodine also.</a:t>
            </a:r>
          </a:p>
          <a:p>
            <a:endParaRPr lang="en-US" sz="1400" dirty="0"/>
          </a:p>
          <a:p>
            <a:r>
              <a:rPr lang="en-US" sz="2400" b="1" dirty="0"/>
              <a:t>Reproduction:</a:t>
            </a:r>
            <a:r>
              <a:rPr lang="en-US" sz="2400" dirty="0"/>
              <a:t> vegetative, asexual and sexual methods</a:t>
            </a:r>
          </a:p>
          <a:p>
            <a:endParaRPr lang="en-US" sz="2400" dirty="0"/>
          </a:p>
        </p:txBody>
      </p:sp>
      <p:sp>
        <p:nvSpPr>
          <p:cNvPr id="4" name="Rectangle 3">
            <a:extLst>
              <a:ext uri="{FF2B5EF4-FFF2-40B4-BE49-F238E27FC236}">
                <a16:creationId xmlns:a16="http://schemas.microsoft.com/office/drawing/2014/main" id="{E4E3D4BD-A719-4E31-B3FB-A3C7BA5E6D98}"/>
              </a:ext>
            </a:extLst>
          </p:cNvPr>
          <p:cNvSpPr>
            <a:spLocks noChangeArrowheads="1"/>
          </p:cNvSpPr>
          <p:nvPr/>
        </p:nvSpPr>
        <p:spPr bwMode="auto">
          <a:xfrm rot="10800000" flipV="1">
            <a:off x="8418782" y="6110719"/>
            <a:ext cx="3773217" cy="74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Times" panose="02020603050405020304" pitchFamily="18" charset="0"/>
              </a:rPr>
              <a:t>Copyright © 2002 Pearson Education, Inc., publishing as Benjamin Cummings</a:t>
            </a:r>
          </a:p>
        </p:txBody>
      </p:sp>
      <p:pic>
        <p:nvPicPr>
          <p:cNvPr id="6" name="Picture 5">
            <a:extLst>
              <a:ext uri="{FF2B5EF4-FFF2-40B4-BE49-F238E27FC236}">
                <a16:creationId xmlns:a16="http://schemas.microsoft.com/office/drawing/2014/main" id="{BED98CFF-386D-4DFC-8829-0A880C036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344905"/>
            <a:ext cx="3048000" cy="2617076"/>
          </a:xfrm>
          <a:prstGeom prst="rect">
            <a:avLst/>
          </a:prstGeom>
        </p:spPr>
      </p:pic>
      <p:pic>
        <p:nvPicPr>
          <p:cNvPr id="9" name="Picture 8">
            <a:extLst>
              <a:ext uri="{FF2B5EF4-FFF2-40B4-BE49-F238E27FC236}">
                <a16:creationId xmlns:a16="http://schemas.microsoft.com/office/drawing/2014/main" id="{716EFF93-DA1A-4450-8152-C3AEE1FE7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857" y="3278244"/>
            <a:ext cx="3042362" cy="2394298"/>
          </a:xfrm>
          <a:prstGeom prst="rect">
            <a:avLst/>
          </a:prstGeom>
        </p:spPr>
      </p:pic>
    </p:spTree>
    <p:extLst>
      <p:ext uri="{BB962C8B-B14F-4D97-AF65-F5344CB8AC3E}">
        <p14:creationId xmlns:p14="http://schemas.microsoft.com/office/powerpoint/2010/main" val="60877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8AE00-D5F3-49D5-BDEE-A980E283BDDF}"/>
              </a:ext>
            </a:extLst>
          </p:cNvPr>
          <p:cNvSpPr>
            <a:spLocks noGrp="1"/>
          </p:cNvSpPr>
          <p:nvPr>
            <p:ph idx="1"/>
          </p:nvPr>
        </p:nvSpPr>
        <p:spPr>
          <a:xfrm>
            <a:off x="-1" y="829995"/>
            <a:ext cx="7038110" cy="5346967"/>
          </a:xfrm>
        </p:spPr>
        <p:txBody>
          <a:bodyPr>
            <a:normAutofit fontScale="92500" lnSpcReduction="10000"/>
          </a:bodyPr>
          <a:lstStyle/>
          <a:p>
            <a:r>
              <a:rPr lang="en-US" dirty="0">
                <a:latin typeface="Comic Sans MS" panose="030F0702030302020204" pitchFamily="66" charset="0"/>
              </a:rPr>
              <a:t>Kelp anchors itself to the sea floor by use a massive</a:t>
            </a:r>
            <a:r>
              <a:rPr lang="en-US" dirty="0">
                <a:effectLst>
                  <a:outerShdw blurRad="38100" dist="38100" dir="2700000" algn="tl">
                    <a:srgbClr val="000000">
                      <a:alpha val="43137"/>
                    </a:srgbClr>
                  </a:outerShdw>
                </a:effectLst>
                <a:latin typeface="Comic Sans MS" panose="030F0702030302020204" pitchFamily="66" charset="0"/>
              </a:rPr>
              <a:t> </a:t>
            </a:r>
            <a:r>
              <a:rPr lang="en-US" b="1" dirty="0">
                <a:latin typeface="Comic Sans MS" panose="030F0702030302020204" pitchFamily="66" charset="0"/>
              </a:rPr>
              <a:t>holdfast.</a:t>
            </a:r>
          </a:p>
          <a:p>
            <a:pPr lvl="1"/>
            <a:r>
              <a:rPr lang="en-US" sz="2800" dirty="0">
                <a:latin typeface="Comic Sans MS" panose="030F0702030302020204" pitchFamily="66" charset="0"/>
              </a:rPr>
              <a:t>Does not absorb nutrients from the water </a:t>
            </a:r>
          </a:p>
          <a:p>
            <a:endParaRPr lang="en-US" dirty="0">
              <a:latin typeface="Comic Sans MS" panose="030F0702030302020204" pitchFamily="66" charset="0"/>
            </a:endParaRPr>
          </a:p>
          <a:p>
            <a:r>
              <a:rPr lang="en-US" dirty="0">
                <a:latin typeface="Comic Sans MS" panose="030F0702030302020204" pitchFamily="66" charset="0"/>
              </a:rPr>
              <a:t>Gases (both CO</a:t>
            </a:r>
            <a:r>
              <a:rPr lang="en-US" baseline="-25000" dirty="0">
                <a:latin typeface="Comic Sans MS" panose="030F0702030302020204" pitchFamily="66" charset="0"/>
              </a:rPr>
              <a:t>2</a:t>
            </a:r>
            <a:r>
              <a:rPr lang="en-US" dirty="0">
                <a:latin typeface="Comic Sans MS" panose="030F0702030302020204" pitchFamily="66" charset="0"/>
              </a:rPr>
              <a:t> and O</a:t>
            </a:r>
            <a:r>
              <a:rPr lang="en-US" baseline="-25000" dirty="0">
                <a:latin typeface="Comic Sans MS" panose="030F0702030302020204" pitchFamily="66" charset="0"/>
              </a:rPr>
              <a:t>2</a:t>
            </a:r>
            <a:r>
              <a:rPr lang="en-US" dirty="0">
                <a:latin typeface="Comic Sans MS" panose="030F0702030302020204" pitchFamily="66" charset="0"/>
              </a:rPr>
              <a:t>), water ant nutrient exchanges occurs from water into the blade by permanently open stomata</a:t>
            </a:r>
          </a:p>
          <a:p>
            <a:endParaRPr lang="en-US" dirty="0">
              <a:latin typeface="Comic Sans MS" panose="030F0702030302020204" pitchFamily="66" charset="0"/>
            </a:endParaRPr>
          </a:p>
          <a:p>
            <a:r>
              <a:rPr lang="en-US" dirty="0">
                <a:solidFill>
                  <a:srgbClr val="0000FF"/>
                </a:solidFill>
                <a:effectLst>
                  <a:outerShdw blurRad="38100" dist="38100" dir="2700000" algn="tl">
                    <a:srgbClr val="C0C0C0"/>
                  </a:outerShdw>
                </a:effectLst>
                <a:latin typeface="Comic Sans MS" panose="030F0702030302020204" pitchFamily="66" charset="0"/>
              </a:rPr>
              <a:t>Gas Bladder (Pneumatocysts) </a:t>
            </a:r>
            <a:r>
              <a:rPr lang="en-US" dirty="0">
                <a:latin typeface="Comic Sans MS" panose="030F0702030302020204" pitchFamily="66" charset="0"/>
              </a:rPr>
              <a:t>developed as a means to maximize energy production through photosynthesis by keeping the </a:t>
            </a:r>
            <a:r>
              <a:rPr lang="en-US" dirty="0" err="1">
                <a:latin typeface="Comic Sans MS" panose="030F0702030302020204" pitchFamily="66" charset="0"/>
              </a:rPr>
              <a:t>seaweedclose</a:t>
            </a:r>
            <a:r>
              <a:rPr lang="en-US" dirty="0">
                <a:latin typeface="Comic Sans MS" panose="030F0702030302020204" pitchFamily="66" charset="0"/>
              </a:rPr>
              <a:t> to the surface</a:t>
            </a:r>
            <a:r>
              <a:rPr lang="en-US" sz="2400" dirty="0">
                <a:latin typeface="Comic Sans MS" panose="030F0702030302020204" pitchFamily="66" charset="0"/>
              </a:rPr>
              <a:t/>
            </a:r>
            <a:br>
              <a:rPr lang="en-US" sz="2400" dirty="0">
                <a:latin typeface="Comic Sans MS" panose="030F0702030302020204" pitchFamily="66" charset="0"/>
              </a:rPr>
            </a:br>
            <a:endParaRPr lang="en-US" sz="2400" dirty="0">
              <a:latin typeface="Comic Sans MS" panose="030F0702030302020204" pitchFamily="66" charset="0"/>
            </a:endParaRPr>
          </a:p>
        </p:txBody>
      </p:sp>
      <p:pic>
        <p:nvPicPr>
          <p:cNvPr id="5" name="Picture 4">
            <a:extLst>
              <a:ext uri="{FF2B5EF4-FFF2-40B4-BE49-F238E27FC236}">
                <a16:creationId xmlns:a16="http://schemas.microsoft.com/office/drawing/2014/main" id="{6A91FEF5-D1BD-4B35-B47C-679A5F938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109" y="537577"/>
            <a:ext cx="4685067" cy="5639385"/>
          </a:xfrm>
          <a:prstGeom prst="rect">
            <a:avLst/>
          </a:prstGeom>
        </p:spPr>
      </p:pic>
      <p:sp>
        <p:nvSpPr>
          <p:cNvPr id="2" name="Title 1">
            <a:extLst>
              <a:ext uri="{FF2B5EF4-FFF2-40B4-BE49-F238E27FC236}">
                <a16:creationId xmlns:a16="http://schemas.microsoft.com/office/drawing/2014/main" id="{7C25912D-6ED4-4300-818C-BF9435B2454A}"/>
              </a:ext>
            </a:extLst>
          </p:cNvPr>
          <p:cNvSpPr>
            <a:spLocks noGrp="1"/>
          </p:cNvSpPr>
          <p:nvPr>
            <p:ph type="title"/>
          </p:nvPr>
        </p:nvSpPr>
        <p:spPr>
          <a:xfrm>
            <a:off x="-2" y="27501"/>
            <a:ext cx="8342143" cy="802494"/>
          </a:xfrm>
        </p:spPr>
        <p:txBody>
          <a:bodyPr>
            <a:normAutofit fontScale="90000"/>
          </a:bodyPr>
          <a:lstStyle/>
          <a:p>
            <a:r>
              <a:rPr lang="en-US" b="1" dirty="0">
                <a:solidFill>
                  <a:srgbClr val="008000"/>
                </a:solidFill>
                <a:latin typeface="Comic Sans MS" panose="030F0702030302020204" pitchFamily="66" charset="0"/>
              </a:rPr>
              <a:t>Structure of Brown Algae-kelp</a:t>
            </a:r>
          </a:p>
        </p:txBody>
      </p:sp>
      <p:sp>
        <p:nvSpPr>
          <p:cNvPr id="7" name="Text Box 10">
            <a:extLst>
              <a:ext uri="{FF2B5EF4-FFF2-40B4-BE49-F238E27FC236}">
                <a16:creationId xmlns:a16="http://schemas.microsoft.com/office/drawing/2014/main" id="{285419D6-ED3B-4422-B973-E89BD7C6B6D0}"/>
              </a:ext>
            </a:extLst>
          </p:cNvPr>
          <p:cNvSpPr txBox="1">
            <a:spLocks noChangeArrowheads="1"/>
          </p:cNvSpPr>
          <p:nvPr/>
        </p:nvSpPr>
        <p:spPr bwMode="auto">
          <a:xfrm>
            <a:off x="7426035" y="6304906"/>
            <a:ext cx="4558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3183119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921"/>
            <a:ext cx="10972800" cy="587763"/>
          </a:xfrm>
        </p:spPr>
        <p:txBody>
          <a:bodyPr/>
          <a:lstStyle/>
          <a:p>
            <a:r>
              <a:rPr lang="en-US" b="1" dirty="0">
                <a:solidFill>
                  <a:srgbClr val="008000"/>
                </a:solidFill>
              </a:rPr>
              <a:t>Red Algae</a:t>
            </a:r>
          </a:p>
        </p:txBody>
      </p:sp>
      <p:sp>
        <p:nvSpPr>
          <p:cNvPr id="3" name="Content Placeholder 2"/>
          <p:cNvSpPr>
            <a:spLocks noGrp="1"/>
          </p:cNvSpPr>
          <p:nvPr>
            <p:ph idx="1"/>
          </p:nvPr>
        </p:nvSpPr>
        <p:spPr>
          <a:xfrm>
            <a:off x="0" y="641684"/>
            <a:ext cx="8053137" cy="6216316"/>
          </a:xfrm>
        </p:spPr>
        <p:txBody>
          <a:bodyPr/>
          <a:lstStyle/>
          <a:p>
            <a:r>
              <a:rPr lang="en-US" sz="2400" dirty="0" err="1"/>
              <a:t>Rhodophyceae</a:t>
            </a:r>
            <a:r>
              <a:rPr lang="en-US" sz="2400" dirty="0"/>
              <a:t> are commonly known as </a:t>
            </a:r>
            <a:r>
              <a:rPr lang="en-US" sz="2400" b="1" dirty="0"/>
              <a:t>Red Algae</a:t>
            </a:r>
          </a:p>
          <a:p>
            <a:endParaRPr lang="en-US" sz="1400" dirty="0"/>
          </a:p>
          <a:p>
            <a:r>
              <a:rPr lang="en-US" sz="2400" b="1" dirty="0"/>
              <a:t>Photosynthetic pigments:</a:t>
            </a:r>
            <a:r>
              <a:rPr lang="en-US" sz="2400" dirty="0"/>
              <a:t> They possesses Red colored photosynthetic pigments r-</a:t>
            </a:r>
            <a:r>
              <a:rPr lang="en-US" sz="2400" dirty="0" err="1"/>
              <a:t>phycocyanin</a:t>
            </a:r>
            <a:r>
              <a:rPr lang="en-US" sz="2400" dirty="0"/>
              <a:t> and r-</a:t>
            </a:r>
            <a:r>
              <a:rPr lang="en-US" sz="2400" dirty="0" err="1"/>
              <a:t>phycoerythrin</a:t>
            </a:r>
            <a:r>
              <a:rPr lang="en-US" sz="2400" dirty="0"/>
              <a:t> along with chlorophyll a, d, xanthophyll and </a:t>
            </a:r>
            <a:r>
              <a:rPr lang="el-GR" sz="2400" dirty="0"/>
              <a:t>β-</a:t>
            </a:r>
            <a:r>
              <a:rPr lang="en-US" sz="2400" dirty="0"/>
              <a:t>carotenoid</a:t>
            </a:r>
          </a:p>
          <a:p>
            <a:endParaRPr lang="en-US" sz="1200" dirty="0"/>
          </a:p>
          <a:p>
            <a:r>
              <a:rPr lang="en-US" sz="2400" dirty="0"/>
              <a:t>They are aquatic, mostly marine. Some are freshwater.  They show a variety of life forms.</a:t>
            </a:r>
          </a:p>
          <a:p>
            <a:endParaRPr lang="en-US" sz="1400" dirty="0"/>
          </a:p>
          <a:p>
            <a:r>
              <a:rPr lang="en-US" sz="2400" dirty="0"/>
              <a:t>Storage form of food is starch and 5-Carbon sugar (mostly Xylose).</a:t>
            </a:r>
          </a:p>
          <a:p>
            <a:endParaRPr lang="en-US" sz="1400" dirty="0"/>
          </a:p>
          <a:p>
            <a:r>
              <a:rPr lang="en-US" sz="2400" b="1" dirty="0"/>
              <a:t>Reproduction:</a:t>
            </a:r>
            <a:r>
              <a:rPr lang="en-US" sz="2400" dirty="0"/>
              <a:t> vegetative, asexual and sexual mode</a:t>
            </a:r>
          </a:p>
          <a:p>
            <a:endParaRPr lang="en-US" sz="1400" dirty="0"/>
          </a:p>
          <a:p>
            <a:r>
              <a:rPr lang="en-US" sz="2400" dirty="0"/>
              <a:t>Some species shows Alternation of generations in their life cycle.</a:t>
            </a:r>
          </a:p>
          <a:p>
            <a:endParaRPr lang="en-US" sz="2400" dirty="0"/>
          </a:p>
          <a:p>
            <a:endParaRPr lang="en-US" dirty="0"/>
          </a:p>
        </p:txBody>
      </p:sp>
      <p:sp>
        <p:nvSpPr>
          <p:cNvPr id="4" name="Rectangle 3">
            <a:extLst>
              <a:ext uri="{FF2B5EF4-FFF2-40B4-BE49-F238E27FC236}">
                <a16:creationId xmlns:a16="http://schemas.microsoft.com/office/drawing/2014/main" id="{EE45972E-B5EA-4FC8-AC2C-0890265E0045}"/>
              </a:ext>
            </a:extLst>
          </p:cNvPr>
          <p:cNvSpPr>
            <a:spLocks noChangeArrowheads="1"/>
          </p:cNvSpPr>
          <p:nvPr/>
        </p:nvSpPr>
        <p:spPr bwMode="auto">
          <a:xfrm rot="10800000" flipV="1">
            <a:off x="8418782" y="6110719"/>
            <a:ext cx="3773217" cy="74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Times" panose="02020603050405020304" pitchFamily="18" charset="0"/>
              </a:rPr>
              <a:t>Copyright © 2002 Pearson Education, Inc., publishing as Benjamin Cummings</a:t>
            </a:r>
          </a:p>
        </p:txBody>
      </p:sp>
      <p:pic>
        <p:nvPicPr>
          <p:cNvPr id="6" name="Picture 5">
            <a:extLst>
              <a:ext uri="{FF2B5EF4-FFF2-40B4-BE49-F238E27FC236}">
                <a16:creationId xmlns:a16="http://schemas.microsoft.com/office/drawing/2014/main" id="{F2216CA7-5BF2-4F37-B298-96A2D5364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782" y="641684"/>
            <a:ext cx="3275913" cy="2518611"/>
          </a:xfrm>
          <a:prstGeom prst="rect">
            <a:avLst/>
          </a:prstGeom>
        </p:spPr>
      </p:pic>
      <p:pic>
        <p:nvPicPr>
          <p:cNvPr id="8" name="Picture 7">
            <a:extLst>
              <a:ext uri="{FF2B5EF4-FFF2-40B4-BE49-F238E27FC236}">
                <a16:creationId xmlns:a16="http://schemas.microsoft.com/office/drawing/2014/main" id="{753BB4F8-5AA2-4C36-B3DC-AF1C69AE8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137" y="3466659"/>
            <a:ext cx="4010526" cy="2518611"/>
          </a:xfrm>
          <a:prstGeom prst="rect">
            <a:avLst/>
          </a:prstGeom>
        </p:spPr>
      </p:pic>
    </p:spTree>
    <p:extLst>
      <p:ext uri="{BB962C8B-B14F-4D97-AF65-F5344CB8AC3E}">
        <p14:creationId xmlns:p14="http://schemas.microsoft.com/office/powerpoint/2010/main" val="100698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389D7-E199-4045-A6F0-E04575C66253}"/>
              </a:ext>
            </a:extLst>
          </p:cNvPr>
          <p:cNvSpPr>
            <a:spLocks noGrp="1"/>
          </p:cNvSpPr>
          <p:nvPr>
            <p:ph idx="1"/>
          </p:nvPr>
        </p:nvSpPr>
        <p:spPr>
          <a:xfrm>
            <a:off x="0" y="752168"/>
            <a:ext cx="5869858" cy="6105831"/>
          </a:xfrm>
        </p:spPr>
        <p:txBody>
          <a:bodyPr>
            <a:normAutofit fontScale="92500" lnSpcReduction="10000"/>
          </a:bodyPr>
          <a:lstStyle/>
          <a:p>
            <a:r>
              <a:rPr lang="en-US" sz="2400" dirty="0">
                <a:latin typeface="Comic Sans MS" panose="030F0702030302020204" pitchFamily="66" charset="0"/>
              </a:rPr>
              <a:t>Main advantage of Moving to a Terrestrial Environment</a:t>
            </a:r>
          </a:p>
          <a:p>
            <a:pPr lvl="1"/>
            <a:r>
              <a:rPr lang="en-US" sz="2000" b="1" i="1" dirty="0">
                <a:solidFill>
                  <a:srgbClr val="FF0000"/>
                </a:solidFill>
                <a:latin typeface="Comic Sans MS" panose="030F0702030302020204" pitchFamily="66" charset="0"/>
              </a:rPr>
              <a:t>Increased Photosynthesis and Decreased Competition</a:t>
            </a:r>
          </a:p>
          <a:p>
            <a:endParaRPr lang="en-US" sz="1400" dirty="0">
              <a:latin typeface="Comic Sans MS" panose="030F0702030302020204" pitchFamily="66" charset="0"/>
            </a:endParaRPr>
          </a:p>
          <a:p>
            <a:r>
              <a:rPr lang="en-US" sz="2400" dirty="0">
                <a:latin typeface="Comic Sans MS" panose="030F0702030302020204" pitchFamily="66" charset="0"/>
              </a:rPr>
              <a:t>Light energy available to organisms living beneath the water's surface is greatly reduced.</a:t>
            </a:r>
          </a:p>
          <a:p>
            <a:endParaRPr lang="en-US" sz="1400" dirty="0">
              <a:latin typeface="Comic Sans MS" panose="030F0702030302020204" pitchFamily="66" charset="0"/>
            </a:endParaRPr>
          </a:p>
          <a:p>
            <a:r>
              <a:rPr lang="en-US" sz="2400" dirty="0">
                <a:latin typeface="Comic Sans MS" panose="030F0702030302020204" pitchFamily="66" charset="0"/>
              </a:rPr>
              <a:t> The blue and especially red wavelengths of light that are absorbed by photosynthetic pigments do not penetrate deep beyond the surface of the water</a:t>
            </a:r>
          </a:p>
          <a:p>
            <a:pPr lvl="1"/>
            <a:r>
              <a:rPr lang="en-US" sz="2000" b="1" i="1" dirty="0">
                <a:solidFill>
                  <a:srgbClr val="FF0000"/>
                </a:solidFill>
                <a:latin typeface="Comic Sans MS" panose="030F0702030302020204" pitchFamily="66" charset="0"/>
              </a:rPr>
              <a:t>therefore, photosynthetic organisms living in an aquatic environment do not receive the full amount of light energy radiated from the sun.</a:t>
            </a:r>
          </a:p>
          <a:p>
            <a:pPr marL="457200" lvl="1" indent="0">
              <a:buNone/>
            </a:pPr>
            <a:endParaRPr lang="en-US" sz="1400" dirty="0">
              <a:latin typeface="Comic Sans MS" panose="030F0702030302020204" pitchFamily="66" charset="0"/>
            </a:endParaRPr>
          </a:p>
          <a:p>
            <a:r>
              <a:rPr lang="en-US" sz="2400" dirty="0">
                <a:latin typeface="Comic Sans MS" panose="030F0702030302020204" pitchFamily="66" charset="0"/>
              </a:rPr>
              <a:t>Photosynthetic organisms growing on land do not face this problem</a:t>
            </a:r>
          </a:p>
        </p:txBody>
      </p:sp>
      <p:pic>
        <p:nvPicPr>
          <p:cNvPr id="5" name="Picture 4">
            <a:extLst>
              <a:ext uri="{FF2B5EF4-FFF2-40B4-BE49-F238E27FC236}">
                <a16:creationId xmlns:a16="http://schemas.microsoft.com/office/drawing/2014/main" id="{10BCBEC1-1E0B-4524-A798-AEA043EA7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858" y="1"/>
            <a:ext cx="6002593" cy="6622025"/>
          </a:xfrm>
          <a:prstGeom prst="rect">
            <a:avLst/>
          </a:prstGeom>
        </p:spPr>
      </p:pic>
      <p:sp>
        <p:nvSpPr>
          <p:cNvPr id="2" name="Title 1">
            <a:extLst>
              <a:ext uri="{FF2B5EF4-FFF2-40B4-BE49-F238E27FC236}">
                <a16:creationId xmlns:a16="http://schemas.microsoft.com/office/drawing/2014/main" id="{7F5611BF-5DED-46E1-B574-D55E476C3E8F}"/>
              </a:ext>
            </a:extLst>
          </p:cNvPr>
          <p:cNvSpPr>
            <a:spLocks noGrp="1"/>
          </p:cNvSpPr>
          <p:nvPr>
            <p:ph type="title"/>
          </p:nvPr>
        </p:nvSpPr>
        <p:spPr>
          <a:xfrm>
            <a:off x="-1" y="1"/>
            <a:ext cx="6990735" cy="752168"/>
          </a:xfrm>
        </p:spPr>
        <p:txBody>
          <a:bodyPr>
            <a:normAutofit fontScale="90000"/>
          </a:bodyPr>
          <a:lstStyle/>
          <a:p>
            <a:r>
              <a:rPr lang="en-US" b="1" dirty="0">
                <a:solidFill>
                  <a:srgbClr val="008000"/>
                </a:solidFill>
                <a:latin typeface="Comic Sans MS" panose="030F0702030302020204" pitchFamily="66" charset="0"/>
              </a:rPr>
              <a:t>Photosynthesis underwater</a:t>
            </a:r>
          </a:p>
        </p:txBody>
      </p:sp>
      <p:sp>
        <p:nvSpPr>
          <p:cNvPr id="6" name="Text Box 10">
            <a:extLst>
              <a:ext uri="{FF2B5EF4-FFF2-40B4-BE49-F238E27FC236}">
                <a16:creationId xmlns:a16="http://schemas.microsoft.com/office/drawing/2014/main" id="{FA38B629-54D3-4A83-8996-E0B18E5DFD35}"/>
              </a:ext>
            </a:extLst>
          </p:cNvPr>
          <p:cNvSpPr txBox="1">
            <a:spLocks noChangeArrowheads="1"/>
          </p:cNvSpPr>
          <p:nvPr/>
        </p:nvSpPr>
        <p:spPr bwMode="auto">
          <a:xfrm>
            <a:off x="6348515" y="6565479"/>
            <a:ext cx="5666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3714235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847580"/>
          </a:xfrm>
        </p:spPr>
        <p:txBody>
          <a:bodyPr/>
          <a:lstStyle/>
          <a:p>
            <a:r>
              <a:rPr lang="en-US" b="1" dirty="0">
                <a:solidFill>
                  <a:srgbClr val="008000"/>
                </a:solidFill>
              </a:rPr>
              <a:t>Absorbance spectra</a:t>
            </a:r>
          </a:p>
        </p:txBody>
      </p:sp>
      <p:sp>
        <p:nvSpPr>
          <p:cNvPr id="3" name="Content Placeholder 2"/>
          <p:cNvSpPr>
            <a:spLocks noGrp="1"/>
          </p:cNvSpPr>
          <p:nvPr>
            <p:ph idx="1"/>
          </p:nvPr>
        </p:nvSpPr>
        <p:spPr>
          <a:xfrm>
            <a:off x="126608" y="847580"/>
            <a:ext cx="6746139" cy="5444839"/>
          </a:xfrm>
        </p:spPr>
        <p:txBody>
          <a:bodyPr/>
          <a:lstStyle/>
          <a:p>
            <a:r>
              <a:rPr lang="en-US" sz="2400" dirty="0"/>
              <a:t>Photons emitted from the sun can directly strike light-absorbing surfaces and the full range of the most useful wavelengths are available for photosynthesis</a:t>
            </a:r>
          </a:p>
          <a:p>
            <a:endParaRPr lang="en-US" sz="2400" dirty="0"/>
          </a:p>
          <a:p>
            <a:r>
              <a:rPr lang="en-US" sz="2400" dirty="0"/>
              <a:t>In the aquatic environment, many large algae compete for sunlight (similar to the competition for sunlight in modern forests). </a:t>
            </a:r>
          </a:p>
          <a:p>
            <a:endParaRPr lang="en-US" sz="2400" dirty="0"/>
          </a:p>
          <a:p>
            <a:r>
              <a:rPr lang="en-US" sz="2400" dirty="0"/>
              <a:t>For early plants first moving into terrestrial environments, there was no competition for access to light.</a:t>
            </a:r>
          </a:p>
        </p:txBody>
      </p:sp>
      <p:sp>
        <p:nvSpPr>
          <p:cNvPr id="6" name="Text Box 10">
            <a:extLst>
              <a:ext uri="{FF2B5EF4-FFF2-40B4-BE49-F238E27FC236}">
                <a16:creationId xmlns:a16="http://schemas.microsoft.com/office/drawing/2014/main" id="{8A7ED90E-E2F9-472E-A410-8049CEDB4628}"/>
              </a:ext>
            </a:extLst>
          </p:cNvPr>
          <p:cNvSpPr txBox="1">
            <a:spLocks noChangeArrowheads="1"/>
          </p:cNvSpPr>
          <p:nvPr/>
        </p:nvSpPr>
        <p:spPr bwMode="auto">
          <a:xfrm>
            <a:off x="6525491" y="6329511"/>
            <a:ext cx="5666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pic>
        <p:nvPicPr>
          <p:cNvPr id="7" name="Picture 6">
            <a:extLst>
              <a:ext uri="{FF2B5EF4-FFF2-40B4-BE49-F238E27FC236}">
                <a16:creationId xmlns:a16="http://schemas.microsoft.com/office/drawing/2014/main" id="{E25501C3-5A55-4466-908F-891496485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93" y="211015"/>
            <a:ext cx="5329502" cy="6081403"/>
          </a:xfrm>
          <a:prstGeom prst="rect">
            <a:avLst/>
          </a:prstGeom>
        </p:spPr>
      </p:pic>
    </p:spTree>
    <p:extLst>
      <p:ext uri="{BB962C8B-B14F-4D97-AF65-F5344CB8AC3E}">
        <p14:creationId xmlns:p14="http://schemas.microsoft.com/office/powerpoint/2010/main" val="7639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1027-F795-4FD7-A893-5AA0EBDDDE94}"/>
              </a:ext>
            </a:extLst>
          </p:cNvPr>
          <p:cNvSpPr>
            <a:spLocks noGrp="1"/>
          </p:cNvSpPr>
          <p:nvPr>
            <p:ph type="title"/>
          </p:nvPr>
        </p:nvSpPr>
        <p:spPr>
          <a:xfrm>
            <a:off x="609600" y="0"/>
            <a:ext cx="10972800" cy="886691"/>
          </a:xfrm>
        </p:spPr>
        <p:txBody>
          <a:bodyPr/>
          <a:lstStyle/>
          <a:p>
            <a:r>
              <a:rPr lang="en-US" b="1" dirty="0">
                <a:solidFill>
                  <a:srgbClr val="008000"/>
                </a:solidFill>
              </a:rPr>
              <a:t>Getting carbon for Photosynthesis</a:t>
            </a:r>
          </a:p>
        </p:txBody>
      </p:sp>
      <p:sp>
        <p:nvSpPr>
          <p:cNvPr id="3" name="Content Placeholder 2">
            <a:extLst>
              <a:ext uri="{FF2B5EF4-FFF2-40B4-BE49-F238E27FC236}">
                <a16:creationId xmlns:a16="http://schemas.microsoft.com/office/drawing/2014/main" id="{DFA6CE7C-D948-4A9B-AF22-E4BE2912E280}"/>
              </a:ext>
            </a:extLst>
          </p:cNvPr>
          <p:cNvSpPr>
            <a:spLocks noGrp="1"/>
          </p:cNvSpPr>
          <p:nvPr>
            <p:ph idx="1"/>
          </p:nvPr>
        </p:nvSpPr>
        <p:spPr>
          <a:xfrm>
            <a:off x="1" y="648929"/>
            <a:ext cx="6577780" cy="6500016"/>
          </a:xfrm>
        </p:spPr>
        <p:txBody>
          <a:bodyPr/>
          <a:lstStyle/>
          <a:p>
            <a:r>
              <a:rPr lang="en-US" altLang="en-US" sz="2400" dirty="0"/>
              <a:t>Some plants can utilize bicarbonate ions.  </a:t>
            </a:r>
          </a:p>
          <a:p>
            <a:endParaRPr lang="en-US" altLang="en-US" sz="1400" dirty="0"/>
          </a:p>
          <a:p>
            <a:r>
              <a:rPr lang="en-US" altLang="en-US" sz="2400" dirty="0"/>
              <a:t>Diffusion rates of dissolved carbon dioxide have been attributed to limiting photosynthesis, especially in still waters.   </a:t>
            </a:r>
          </a:p>
          <a:p>
            <a:endParaRPr lang="en-US" altLang="en-US" sz="1400" dirty="0"/>
          </a:p>
          <a:p>
            <a:r>
              <a:rPr lang="en-US" altLang="en-US" sz="2400" dirty="0"/>
              <a:t> Utilization of HCO</a:t>
            </a:r>
            <a:r>
              <a:rPr lang="en-US" altLang="en-US" sz="2400" baseline="-25000" dirty="0"/>
              <a:t>3</a:t>
            </a:r>
            <a:r>
              <a:rPr lang="en-US" altLang="en-US" sz="2400" dirty="0"/>
              <a:t>- under natural conditions has been reported for a number of aquatic species, while other species were found to utilize primarily CO</a:t>
            </a:r>
            <a:r>
              <a:rPr lang="en-US" altLang="en-US" sz="2400" baseline="-25000" dirty="0"/>
              <a:t>2</a:t>
            </a:r>
          </a:p>
          <a:p>
            <a:endParaRPr lang="en-US" altLang="en-US" sz="1400" dirty="0"/>
          </a:p>
          <a:p>
            <a:r>
              <a:rPr lang="en-US" altLang="en-US" sz="2400" dirty="0"/>
              <a:t>As CO</a:t>
            </a:r>
            <a:r>
              <a:rPr lang="en-US" altLang="en-US" sz="2400" baseline="-25000" dirty="0"/>
              <a:t>2</a:t>
            </a:r>
            <a:r>
              <a:rPr lang="en-US" altLang="en-US" sz="2400" dirty="0"/>
              <a:t> is taken up by plants, the equilibrium shifts so that more CO</a:t>
            </a:r>
            <a:r>
              <a:rPr lang="en-US" altLang="en-US" sz="2400" baseline="-25000" dirty="0"/>
              <a:t>2</a:t>
            </a:r>
            <a:r>
              <a:rPr lang="en-US" altLang="en-US" sz="2400" dirty="0"/>
              <a:t> is released.  This is a diurnal process, at night more CO</a:t>
            </a:r>
            <a:r>
              <a:rPr lang="en-US" altLang="en-US" sz="2400" baseline="-25000" dirty="0"/>
              <a:t>2</a:t>
            </a:r>
            <a:r>
              <a:rPr lang="en-US" altLang="en-US" sz="2400" dirty="0"/>
              <a:t> is released than is taken up.</a:t>
            </a:r>
          </a:p>
          <a:p>
            <a:endParaRPr lang="en-US" altLang="en-US" sz="2400" dirty="0"/>
          </a:p>
          <a:p>
            <a:endParaRPr lang="en-US" dirty="0"/>
          </a:p>
        </p:txBody>
      </p:sp>
      <p:grpSp>
        <p:nvGrpSpPr>
          <p:cNvPr id="16" name="Group 15">
            <a:extLst>
              <a:ext uri="{FF2B5EF4-FFF2-40B4-BE49-F238E27FC236}">
                <a16:creationId xmlns:a16="http://schemas.microsoft.com/office/drawing/2014/main" id="{FDECDD24-72B9-435C-84FC-BB193683B49D}"/>
              </a:ext>
            </a:extLst>
          </p:cNvPr>
          <p:cNvGrpSpPr/>
          <p:nvPr/>
        </p:nvGrpSpPr>
        <p:grpSpPr>
          <a:xfrm>
            <a:off x="6899564" y="953870"/>
            <a:ext cx="5114340" cy="5925494"/>
            <a:chOff x="6899564" y="953870"/>
            <a:chExt cx="5114340" cy="5925494"/>
          </a:xfrm>
        </p:grpSpPr>
        <p:pic>
          <p:nvPicPr>
            <p:cNvPr id="4" name="Picture 9" descr="eq1">
              <a:extLst>
                <a:ext uri="{FF2B5EF4-FFF2-40B4-BE49-F238E27FC236}">
                  <a16:creationId xmlns:a16="http://schemas.microsoft.com/office/drawing/2014/main" id="{E4B752B9-07E6-48CD-938A-1B6886CE1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043" y="1600200"/>
              <a:ext cx="3276600" cy="658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eq2">
              <a:extLst>
                <a:ext uri="{FF2B5EF4-FFF2-40B4-BE49-F238E27FC236}">
                  <a16:creationId xmlns:a16="http://schemas.microsoft.com/office/drawing/2014/main" id="{C3D938C7-85D1-4784-8CFD-30E6A6F47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143" y="3089562"/>
              <a:ext cx="3276600" cy="582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F386AD7-ABCB-4B38-9AF0-9E2B98A95180}"/>
                </a:ext>
              </a:extLst>
            </p:cNvPr>
            <p:cNvSpPr/>
            <p:nvPr/>
          </p:nvSpPr>
          <p:spPr>
            <a:xfrm>
              <a:off x="6899564" y="953870"/>
              <a:ext cx="5082160" cy="646331"/>
            </a:xfrm>
            <a:prstGeom prst="rect">
              <a:avLst/>
            </a:prstGeom>
            <a:ln>
              <a:noFill/>
            </a:ln>
          </p:spPr>
          <p:txBody>
            <a:bodyPr wrap="square">
              <a:spAutoFit/>
            </a:bodyPr>
            <a:lstStyle/>
            <a:p>
              <a:pPr>
                <a:spcBef>
                  <a:spcPct val="0"/>
                </a:spcBef>
                <a:buFontTx/>
                <a:buNone/>
              </a:pPr>
              <a:r>
                <a:rPr lang="en-US" altLang="en-US" dirty="0">
                  <a:solidFill>
                    <a:srgbClr val="000000"/>
                  </a:solidFill>
                  <a:latin typeface="Comic Sans MS" panose="030F0702030302020204" pitchFamily="66" charset="0"/>
                </a:rPr>
                <a:t>When CO</a:t>
              </a:r>
              <a:r>
                <a:rPr lang="en-US" altLang="en-US" baseline="-25000" dirty="0">
                  <a:solidFill>
                    <a:srgbClr val="000000"/>
                  </a:solidFill>
                  <a:latin typeface="Comic Sans MS" panose="030F0702030302020204" pitchFamily="66" charset="0"/>
                </a:rPr>
                <a:t>2</a:t>
              </a:r>
              <a:r>
                <a:rPr lang="en-US" altLang="en-US" dirty="0">
                  <a:solidFill>
                    <a:srgbClr val="000000"/>
                  </a:solidFill>
                  <a:latin typeface="Comic Sans MS" panose="030F0702030302020204" pitchFamily="66" charset="0"/>
                </a:rPr>
                <a:t> dissolves in seawater, carbonic acid is produced via the reaction:</a:t>
              </a:r>
            </a:p>
          </p:txBody>
        </p:sp>
        <p:sp>
          <p:nvSpPr>
            <p:cNvPr id="8" name="Rectangle 7">
              <a:extLst>
                <a:ext uri="{FF2B5EF4-FFF2-40B4-BE49-F238E27FC236}">
                  <a16:creationId xmlns:a16="http://schemas.microsoft.com/office/drawing/2014/main" id="{1DAB330B-2230-43F9-830F-3A0F3D2F88DE}"/>
                </a:ext>
              </a:extLst>
            </p:cNvPr>
            <p:cNvSpPr/>
            <p:nvPr/>
          </p:nvSpPr>
          <p:spPr>
            <a:xfrm>
              <a:off x="6899564" y="2223656"/>
              <a:ext cx="5082160" cy="923330"/>
            </a:xfrm>
            <a:prstGeom prst="rect">
              <a:avLst/>
            </a:prstGeom>
            <a:ln>
              <a:noFill/>
            </a:ln>
          </p:spPr>
          <p:txBody>
            <a:bodyPr wrap="square">
              <a:spAutoFit/>
            </a:bodyPr>
            <a:lstStyle/>
            <a:p>
              <a:pPr>
                <a:spcBef>
                  <a:spcPct val="0"/>
                </a:spcBef>
                <a:buFontTx/>
                <a:buNone/>
              </a:pPr>
              <a:r>
                <a:rPr lang="en-US" altLang="en-US" dirty="0">
                  <a:solidFill>
                    <a:srgbClr val="000000"/>
                  </a:solidFill>
                  <a:latin typeface="Comic Sans MS" panose="030F0702030302020204" pitchFamily="66" charset="0"/>
                </a:rPr>
                <a:t>This carbonic acid dissociates in the water, releasing hydrogen ions and bicarbonate:</a:t>
              </a:r>
            </a:p>
            <a:p>
              <a:pPr>
                <a:spcBef>
                  <a:spcPct val="0"/>
                </a:spcBef>
                <a:buFontTx/>
                <a:buNone/>
              </a:pPr>
              <a:endParaRPr lang="en-US" altLang="en-US" dirty="0">
                <a:solidFill>
                  <a:srgbClr val="000000"/>
                </a:solidFill>
                <a:latin typeface="Comic Sans MS" panose="030F0702030302020204" pitchFamily="66" charset="0"/>
              </a:endParaRPr>
            </a:p>
          </p:txBody>
        </p:sp>
        <p:sp>
          <p:nvSpPr>
            <p:cNvPr id="9" name="Rectangle 8">
              <a:extLst>
                <a:ext uri="{FF2B5EF4-FFF2-40B4-BE49-F238E27FC236}">
                  <a16:creationId xmlns:a16="http://schemas.microsoft.com/office/drawing/2014/main" id="{6BF2ED4F-4855-40DF-84FC-1937BE52A61D}"/>
                </a:ext>
              </a:extLst>
            </p:cNvPr>
            <p:cNvSpPr/>
            <p:nvPr/>
          </p:nvSpPr>
          <p:spPr>
            <a:xfrm>
              <a:off x="6899564" y="4366844"/>
              <a:ext cx="5114340" cy="923330"/>
            </a:xfrm>
            <a:prstGeom prst="rect">
              <a:avLst/>
            </a:prstGeom>
            <a:ln>
              <a:noFill/>
            </a:ln>
          </p:spPr>
          <p:txBody>
            <a:bodyPr wrap="square">
              <a:spAutoFit/>
            </a:bodyPr>
            <a:lstStyle/>
            <a:p>
              <a:pPr>
                <a:spcBef>
                  <a:spcPct val="0"/>
                </a:spcBef>
                <a:buFontTx/>
                <a:buNone/>
              </a:pPr>
              <a:r>
                <a:rPr lang="en-US" altLang="en-US" dirty="0">
                  <a:solidFill>
                    <a:srgbClr val="000000"/>
                  </a:solidFill>
                  <a:latin typeface="Comic Sans MS" panose="030F0702030302020204" pitchFamily="66" charset="0"/>
                </a:rPr>
                <a:t>One result of the release of hydrogen ions is that they combine with any carbonate ions in the water to form bicarbonate:</a:t>
              </a:r>
            </a:p>
          </p:txBody>
        </p:sp>
        <p:pic>
          <p:nvPicPr>
            <p:cNvPr id="10" name="Picture 9" descr="eq1">
              <a:extLst>
                <a:ext uri="{FF2B5EF4-FFF2-40B4-BE49-F238E27FC236}">
                  <a16:creationId xmlns:a16="http://schemas.microsoft.com/office/drawing/2014/main" id="{304C113F-548A-4FB8-804F-0ADD0077F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59" y="5306951"/>
              <a:ext cx="3276600" cy="658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2F66F252-8D84-4BF7-AE23-D63C7F9AFBAD}"/>
                </a:ext>
              </a:extLst>
            </p:cNvPr>
            <p:cNvSpPr/>
            <p:nvPr/>
          </p:nvSpPr>
          <p:spPr>
            <a:xfrm>
              <a:off x="7993626" y="5995260"/>
              <a:ext cx="484632" cy="5677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BA82B429-2787-4EE5-8E6D-5198EBD24600}"/>
                </a:ext>
              </a:extLst>
            </p:cNvPr>
            <p:cNvSpPr/>
            <p:nvPr/>
          </p:nvSpPr>
          <p:spPr>
            <a:xfrm>
              <a:off x="11038333" y="3146986"/>
              <a:ext cx="484632" cy="5677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691211-128E-4317-BE7F-41AB025318B3}"/>
                </a:ext>
              </a:extLst>
            </p:cNvPr>
            <p:cNvSpPr txBox="1"/>
            <p:nvPr/>
          </p:nvSpPr>
          <p:spPr>
            <a:xfrm>
              <a:off x="10747490" y="3765911"/>
              <a:ext cx="1018227" cy="369332"/>
            </a:xfrm>
            <a:prstGeom prst="rect">
              <a:avLst/>
            </a:prstGeom>
            <a:noFill/>
            <a:ln>
              <a:noFill/>
            </a:ln>
          </p:spPr>
          <p:txBody>
            <a:bodyPr wrap="none" rtlCol="0">
              <a:spAutoFit/>
            </a:bodyPr>
            <a:lstStyle/>
            <a:p>
              <a:r>
                <a:rPr lang="en-US" dirty="0">
                  <a:latin typeface="Comic Sans MS" panose="030F0702030302020204" pitchFamily="66" charset="0"/>
                </a:rPr>
                <a:t>to plant</a:t>
              </a:r>
            </a:p>
          </p:txBody>
        </p:sp>
        <p:sp>
          <p:nvSpPr>
            <p:cNvPr id="14" name="TextBox 13">
              <a:extLst>
                <a:ext uri="{FF2B5EF4-FFF2-40B4-BE49-F238E27FC236}">
                  <a16:creationId xmlns:a16="http://schemas.microsoft.com/office/drawing/2014/main" id="{DC00B52D-6F38-4299-B7A3-0B69338032B8}"/>
                </a:ext>
              </a:extLst>
            </p:cNvPr>
            <p:cNvSpPr txBox="1"/>
            <p:nvPr/>
          </p:nvSpPr>
          <p:spPr>
            <a:xfrm>
              <a:off x="7741739" y="6510032"/>
              <a:ext cx="1018227" cy="369332"/>
            </a:xfrm>
            <a:prstGeom prst="rect">
              <a:avLst/>
            </a:prstGeom>
            <a:noFill/>
            <a:ln>
              <a:noFill/>
            </a:ln>
          </p:spPr>
          <p:txBody>
            <a:bodyPr wrap="none" rtlCol="0">
              <a:spAutoFit/>
            </a:bodyPr>
            <a:lstStyle/>
            <a:p>
              <a:r>
                <a:rPr lang="en-US" dirty="0">
                  <a:latin typeface="Comic Sans MS" panose="030F0702030302020204" pitchFamily="66" charset="0"/>
                </a:rPr>
                <a:t>to plant</a:t>
              </a:r>
            </a:p>
          </p:txBody>
        </p:sp>
      </p:grpSp>
    </p:spTree>
    <p:extLst>
      <p:ext uri="{BB962C8B-B14F-4D97-AF65-F5344CB8AC3E}">
        <p14:creationId xmlns:p14="http://schemas.microsoft.com/office/powerpoint/2010/main" val="166328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0BD0EB8-BCB4-435F-A4B9-76E1F2454008}"/>
              </a:ext>
            </a:extLst>
          </p:cNvPr>
          <p:cNvSpPr>
            <a:spLocks noGrp="1" noChangeArrowheads="1"/>
          </p:cNvSpPr>
          <p:nvPr>
            <p:ph type="title"/>
          </p:nvPr>
        </p:nvSpPr>
        <p:spPr>
          <a:xfrm>
            <a:off x="1981200" y="152400"/>
            <a:ext cx="8229600" cy="762000"/>
          </a:xfrm>
        </p:spPr>
        <p:txBody>
          <a:bodyPr/>
          <a:lstStyle/>
          <a:p>
            <a:r>
              <a:rPr lang="en-US" altLang="en-US" b="1">
                <a:solidFill>
                  <a:srgbClr val="008000"/>
                </a:solidFill>
              </a:rPr>
              <a:t>Biological classification</a:t>
            </a:r>
          </a:p>
        </p:txBody>
      </p:sp>
      <p:sp>
        <p:nvSpPr>
          <p:cNvPr id="9219" name="Rectangle 3">
            <a:extLst>
              <a:ext uri="{FF2B5EF4-FFF2-40B4-BE49-F238E27FC236}">
                <a16:creationId xmlns:a16="http://schemas.microsoft.com/office/drawing/2014/main" id="{B0D59DE7-D428-41A8-9CAF-83D25846AA49}"/>
              </a:ext>
            </a:extLst>
          </p:cNvPr>
          <p:cNvSpPr>
            <a:spLocks noGrp="1" noChangeArrowheads="1"/>
          </p:cNvSpPr>
          <p:nvPr>
            <p:ph type="body" sz="half" idx="1"/>
          </p:nvPr>
        </p:nvSpPr>
        <p:spPr>
          <a:xfrm>
            <a:off x="1524000" y="1066800"/>
            <a:ext cx="6553200" cy="5638800"/>
          </a:xfrm>
        </p:spPr>
        <p:txBody>
          <a:bodyPr/>
          <a:lstStyle/>
          <a:p>
            <a:pPr>
              <a:lnSpc>
                <a:spcPct val="80000"/>
              </a:lnSpc>
            </a:pPr>
            <a:r>
              <a:rPr lang="en-US" altLang="en-US" sz="2000"/>
              <a:t>Modern biological classification has its root in the work of Carl Linnaeus, who grouped species according to shared physical characteristics. </a:t>
            </a:r>
          </a:p>
          <a:p>
            <a:pPr>
              <a:lnSpc>
                <a:spcPct val="80000"/>
              </a:lnSpc>
            </a:pPr>
            <a:endParaRPr lang="en-US" altLang="en-US" sz="2000"/>
          </a:p>
          <a:p>
            <a:pPr>
              <a:lnSpc>
                <a:spcPct val="80000"/>
              </a:lnSpc>
            </a:pPr>
            <a:r>
              <a:rPr lang="en-US" altLang="en-US" sz="2000"/>
              <a:t>Linnaeus attempted to describe the entire known natural world and gave every species a two-part name.</a:t>
            </a:r>
          </a:p>
          <a:p>
            <a:pPr lvl="1">
              <a:lnSpc>
                <a:spcPct val="80000"/>
              </a:lnSpc>
            </a:pPr>
            <a:r>
              <a:rPr lang="en-US" altLang="en-US" sz="1800" b="1" i="1">
                <a:solidFill>
                  <a:srgbClr val="FF0000"/>
                </a:solidFill>
              </a:rPr>
              <a:t>Linnaeus is often known as “The Father of Taxonomy”</a:t>
            </a:r>
          </a:p>
          <a:p>
            <a:pPr>
              <a:lnSpc>
                <a:spcPct val="80000"/>
              </a:lnSpc>
            </a:pPr>
            <a:endParaRPr lang="en-US" altLang="en-US" sz="2000" b="1" i="1">
              <a:solidFill>
                <a:srgbClr val="FF0000"/>
              </a:solidFill>
            </a:endParaRPr>
          </a:p>
          <a:p>
            <a:pPr>
              <a:lnSpc>
                <a:spcPct val="80000"/>
              </a:lnSpc>
            </a:pPr>
            <a:r>
              <a:rPr lang="en-US" altLang="en-US" sz="2800"/>
              <a:t> </a:t>
            </a:r>
            <a:r>
              <a:rPr lang="en-US" altLang="en-US" sz="2000"/>
              <a:t>These groupings were later revised to improve consistency with the  Darwinian principle of common descent. </a:t>
            </a:r>
            <a:br>
              <a:rPr lang="en-US" altLang="en-US" sz="2000"/>
            </a:br>
            <a:endParaRPr lang="en-US" altLang="en-US" sz="2000"/>
          </a:p>
          <a:p>
            <a:pPr>
              <a:lnSpc>
                <a:spcPct val="80000"/>
              </a:lnSpc>
            </a:pPr>
            <a:r>
              <a:rPr lang="en-US" altLang="en-US" sz="2000"/>
              <a:t>He established that all species of life have descended over time from common ancestors, and proposed the scientific theory that this </a:t>
            </a:r>
            <a:r>
              <a:rPr lang="en-US" altLang="en-US" sz="2000" b="1" i="1">
                <a:solidFill>
                  <a:srgbClr val="FF0000"/>
                </a:solidFill>
              </a:rPr>
              <a:t>branching pattern</a:t>
            </a:r>
            <a:r>
              <a:rPr lang="en-US" altLang="en-US" sz="2000"/>
              <a:t> of evolution resulted from a process that he called </a:t>
            </a:r>
            <a:r>
              <a:rPr lang="en-US" altLang="en-US" sz="2000" b="1" i="1">
                <a:solidFill>
                  <a:srgbClr val="800080"/>
                </a:solidFill>
              </a:rPr>
              <a:t>natural selection</a:t>
            </a:r>
            <a:r>
              <a:rPr lang="en-US" altLang="en-US" sz="2000"/>
              <a:t>. </a:t>
            </a:r>
          </a:p>
        </p:txBody>
      </p:sp>
      <p:pic>
        <p:nvPicPr>
          <p:cNvPr id="9220" name="Picture 5" descr="Portrait of Linnaeus on a brown background with the word &quot;Linne&quot; in the top right corner">
            <a:extLst>
              <a:ext uri="{FF2B5EF4-FFF2-40B4-BE49-F238E27FC236}">
                <a16:creationId xmlns:a16="http://schemas.microsoft.com/office/drawing/2014/main" id="{00946E9D-B118-45F8-883C-5D3965C786A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305800" y="914400"/>
            <a:ext cx="1809750" cy="2185988"/>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8" descr="darwwin190">
            <a:extLst>
              <a:ext uri="{FF2B5EF4-FFF2-40B4-BE49-F238E27FC236}">
                <a16:creationId xmlns:a16="http://schemas.microsoft.com/office/drawing/2014/main" id="{7790643C-0AA1-40B8-A5F1-6700C60C221E}"/>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305800" y="3733801"/>
            <a:ext cx="1828800" cy="2187575"/>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10">
            <a:extLst>
              <a:ext uri="{FF2B5EF4-FFF2-40B4-BE49-F238E27FC236}">
                <a16:creationId xmlns:a16="http://schemas.microsoft.com/office/drawing/2014/main" id="{CE32B9DA-398D-4263-86B4-7AB745BE3637}"/>
              </a:ext>
            </a:extLst>
          </p:cNvPr>
          <p:cNvSpPr txBox="1">
            <a:spLocks noChangeArrowheads="1"/>
          </p:cNvSpPr>
          <p:nvPr/>
        </p:nvSpPr>
        <p:spPr bwMode="auto">
          <a:xfrm>
            <a:off x="8442326" y="3200401"/>
            <a:ext cx="1635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fontAlgn="base" hangingPunct="1">
              <a:spcBef>
                <a:spcPct val="0"/>
              </a:spcBef>
              <a:spcAft>
                <a:spcPct val="0"/>
              </a:spcAft>
              <a:buNone/>
            </a:pPr>
            <a:r>
              <a:rPr lang="en-US" altLang="en-US" sz="1800" b="1">
                <a:solidFill>
                  <a:srgbClr val="800080"/>
                </a:solidFill>
              </a:rPr>
              <a:t>Carl Linnaeus</a:t>
            </a:r>
          </a:p>
        </p:txBody>
      </p:sp>
      <p:sp>
        <p:nvSpPr>
          <p:cNvPr id="9223" name="Text Box 11">
            <a:extLst>
              <a:ext uri="{FF2B5EF4-FFF2-40B4-BE49-F238E27FC236}">
                <a16:creationId xmlns:a16="http://schemas.microsoft.com/office/drawing/2014/main" id="{E3C8B92C-54A7-4BE4-82A4-029165FA1819}"/>
              </a:ext>
            </a:extLst>
          </p:cNvPr>
          <p:cNvSpPr txBox="1">
            <a:spLocks noChangeArrowheads="1"/>
          </p:cNvSpPr>
          <p:nvPr/>
        </p:nvSpPr>
        <p:spPr bwMode="auto">
          <a:xfrm>
            <a:off x="8305801" y="5943601"/>
            <a:ext cx="1903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fontAlgn="base" hangingPunct="1">
              <a:spcBef>
                <a:spcPct val="0"/>
              </a:spcBef>
              <a:spcAft>
                <a:spcPct val="0"/>
              </a:spcAft>
              <a:buNone/>
            </a:pPr>
            <a:r>
              <a:rPr lang="en-US" altLang="en-US" sz="1800" b="1">
                <a:solidFill>
                  <a:srgbClr val="800080"/>
                </a:solidFill>
              </a:rPr>
              <a:t>Charles Darwin</a:t>
            </a:r>
            <a:r>
              <a:rPr lang="en-US" altLang="en-US" sz="1800">
                <a:solidFill>
                  <a:srgbClr val="000000"/>
                </a:solidFill>
              </a:rPr>
              <a:t> </a:t>
            </a:r>
          </a:p>
        </p:txBody>
      </p:sp>
      <p:sp>
        <p:nvSpPr>
          <p:cNvPr id="9224" name="Text Box 10">
            <a:extLst>
              <a:ext uri="{FF2B5EF4-FFF2-40B4-BE49-F238E27FC236}">
                <a16:creationId xmlns:a16="http://schemas.microsoft.com/office/drawing/2014/main" id="{85E6FCDA-F461-4171-8103-253EFAE2A9DB}"/>
              </a:ext>
            </a:extLst>
          </p:cNvPr>
          <p:cNvSpPr txBox="1">
            <a:spLocks noChangeArrowheads="1"/>
          </p:cNvSpPr>
          <p:nvPr/>
        </p:nvSpPr>
        <p:spPr bwMode="auto">
          <a:xfrm>
            <a:off x="7772400" y="6264276"/>
            <a:ext cx="2895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0"/>
              </a:spcBef>
              <a:spcAft>
                <a:spcPct val="0"/>
              </a:spcAft>
              <a:buNone/>
            </a:pPr>
            <a:r>
              <a:rPr lang="en-US" altLang="en-US" sz="1200" b="1">
                <a:solidFill>
                  <a:srgbClr val="000000"/>
                </a:solidFill>
              </a:rPr>
              <a:t>From the wikimedia free licensed media file repository</a:t>
            </a:r>
            <a:r>
              <a:rPr lang="en-US" altLang="en-US" sz="1400" b="1">
                <a:solidFill>
                  <a:srgbClr val="000000"/>
                </a:solidFill>
              </a:rPr>
              <a:t> </a:t>
            </a:r>
          </a:p>
        </p:txBody>
      </p:sp>
    </p:spTree>
    <p:extLst>
      <p:ext uri="{BB962C8B-B14F-4D97-AF65-F5344CB8AC3E}">
        <p14:creationId xmlns:p14="http://schemas.microsoft.com/office/powerpoint/2010/main" val="293657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DA6DF1D-4734-4A35-B9DD-32D9AD6A802C}"/>
              </a:ext>
            </a:extLst>
          </p:cNvPr>
          <p:cNvSpPr>
            <a:spLocks noGrp="1" noChangeArrowheads="1"/>
          </p:cNvSpPr>
          <p:nvPr>
            <p:ph type="title"/>
          </p:nvPr>
        </p:nvSpPr>
        <p:spPr>
          <a:xfrm>
            <a:off x="0" y="136525"/>
            <a:ext cx="5775960" cy="640715"/>
          </a:xfrm>
        </p:spPr>
        <p:txBody>
          <a:bodyPr>
            <a:normAutofit fontScale="90000"/>
          </a:bodyPr>
          <a:lstStyle/>
          <a:p>
            <a:pPr eaLnBrk="1" hangingPunct="1"/>
            <a:r>
              <a:rPr lang="en-US" altLang="en-US" b="1" dirty="0">
                <a:solidFill>
                  <a:srgbClr val="008000"/>
                </a:solidFill>
                <a:latin typeface="Comic Sans MS" panose="030F0702030302020204" pitchFamily="66" charset="0"/>
              </a:rPr>
              <a:t>Sexual Reproduction </a:t>
            </a:r>
            <a:br>
              <a:rPr lang="en-US" altLang="en-US" b="1" dirty="0">
                <a:solidFill>
                  <a:srgbClr val="008000"/>
                </a:solidFill>
                <a:latin typeface="Comic Sans MS" panose="030F0702030302020204" pitchFamily="66" charset="0"/>
              </a:rPr>
            </a:br>
            <a:r>
              <a:rPr lang="en-US" altLang="en-US" b="1" dirty="0">
                <a:solidFill>
                  <a:srgbClr val="008000"/>
                </a:solidFill>
                <a:latin typeface="Comic Sans MS" panose="030F0702030302020204" pitchFamily="66" charset="0"/>
              </a:rPr>
              <a:t>- or not…</a:t>
            </a:r>
          </a:p>
        </p:txBody>
      </p:sp>
      <p:sp>
        <p:nvSpPr>
          <p:cNvPr id="19459" name="Rectangle 3">
            <a:extLst>
              <a:ext uri="{FF2B5EF4-FFF2-40B4-BE49-F238E27FC236}">
                <a16:creationId xmlns:a16="http://schemas.microsoft.com/office/drawing/2014/main" id="{4F646288-805E-4F7B-ADA0-CF9406C25C00}"/>
              </a:ext>
            </a:extLst>
          </p:cNvPr>
          <p:cNvSpPr>
            <a:spLocks noGrp="1" noChangeArrowheads="1"/>
          </p:cNvSpPr>
          <p:nvPr>
            <p:ph type="body" idx="1"/>
          </p:nvPr>
        </p:nvSpPr>
        <p:spPr>
          <a:xfrm>
            <a:off x="0" y="1097280"/>
            <a:ext cx="5189220" cy="5760720"/>
          </a:xfrm>
        </p:spPr>
        <p:txBody>
          <a:bodyPr>
            <a:normAutofit/>
          </a:bodyPr>
          <a:lstStyle/>
          <a:p>
            <a:pPr eaLnBrk="1" hangingPunct="1"/>
            <a:r>
              <a:rPr lang="en-US" altLang="en-US" sz="2700" dirty="0">
                <a:latin typeface="Comic Sans MS" panose="030F0702030302020204" pitchFamily="66" charset="0"/>
              </a:rPr>
              <a:t>Sexual reproduction is expensive both energetically and physiologically.</a:t>
            </a:r>
          </a:p>
          <a:p>
            <a:pPr eaLnBrk="1" hangingPunct="1"/>
            <a:endParaRPr lang="en-US" altLang="en-US" sz="1600" dirty="0">
              <a:latin typeface="Comic Sans MS" panose="030F0702030302020204" pitchFamily="66" charset="0"/>
            </a:endParaRPr>
          </a:p>
          <a:p>
            <a:pPr eaLnBrk="1" hangingPunct="1"/>
            <a:r>
              <a:rPr lang="en-US" altLang="en-US" sz="2700" dirty="0">
                <a:latin typeface="Comic Sans MS" panose="030F0702030302020204" pitchFamily="66" charset="0"/>
              </a:rPr>
              <a:t>Sometimes it’s better to reproduce by asexual means from fragments, spores, or buds.</a:t>
            </a:r>
          </a:p>
          <a:p>
            <a:pPr eaLnBrk="1" hangingPunct="1"/>
            <a:endParaRPr lang="en-US" altLang="en-US" sz="1600" dirty="0">
              <a:latin typeface="Comic Sans MS" panose="030F0702030302020204" pitchFamily="66" charset="0"/>
            </a:endParaRPr>
          </a:p>
          <a:p>
            <a:pPr eaLnBrk="1" hangingPunct="1"/>
            <a:r>
              <a:rPr lang="en-US" altLang="en-US" sz="2700" dirty="0">
                <a:latin typeface="Comic Sans MS" panose="030F0702030302020204" pitchFamily="66" charset="0"/>
              </a:rPr>
              <a:t>Sometimes algae use both sexual and asexual reproduction depending on environmental conditions.  </a:t>
            </a:r>
            <a:endParaRPr lang="en-US" altLang="en-US" sz="2700" dirty="0"/>
          </a:p>
          <a:p>
            <a:pPr eaLnBrk="1" hangingPunct="1"/>
            <a:endParaRPr lang="en-US" altLang="en-US" sz="2700" dirty="0"/>
          </a:p>
        </p:txBody>
      </p:sp>
      <p:pic>
        <p:nvPicPr>
          <p:cNvPr id="4" name="Picture 2" descr="06_11">
            <a:extLst>
              <a:ext uri="{FF2B5EF4-FFF2-40B4-BE49-F238E27FC236}">
                <a16:creationId xmlns:a16="http://schemas.microsoft.com/office/drawing/2014/main" id="{0E6004E9-3377-46EE-9557-8522E5F73BFB}"/>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t="3043"/>
          <a:stretch>
            <a:fillRect/>
          </a:stretch>
        </p:blipFill>
        <p:spPr bwMode="auto">
          <a:xfrm>
            <a:off x="5189220" y="0"/>
            <a:ext cx="700278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51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4" name="Picture 4" descr="29-01-PlantEvolHighlts-N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613" y="-304613"/>
            <a:ext cx="1249574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087" name="Text Box 7"/>
          <p:cNvSpPr txBox="1">
            <a:spLocks noChangeArrowheads="1"/>
          </p:cNvSpPr>
          <p:nvPr/>
        </p:nvSpPr>
        <p:spPr bwMode="auto">
          <a:xfrm>
            <a:off x="1199356" y="875913"/>
            <a:ext cx="2653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Ancestral Green</a:t>
            </a:r>
          </a:p>
          <a:p>
            <a:pPr algn="ctr"/>
            <a:r>
              <a:rPr lang="en-US" altLang="en-US" dirty="0">
                <a:solidFill>
                  <a:srgbClr val="FF0000"/>
                </a:solidFill>
                <a:latin typeface="Comic Sans MS" panose="030F0702030302020204" pitchFamily="66" charset="0"/>
              </a:rPr>
              <a:t>Algae</a:t>
            </a:r>
          </a:p>
        </p:txBody>
      </p:sp>
      <p:sp>
        <p:nvSpPr>
          <p:cNvPr id="430088" name="Text Box 8"/>
          <p:cNvSpPr txBox="1">
            <a:spLocks noChangeArrowheads="1"/>
          </p:cNvSpPr>
          <p:nvPr/>
        </p:nvSpPr>
        <p:spPr bwMode="auto">
          <a:xfrm>
            <a:off x="3631275" y="894334"/>
            <a:ext cx="1923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Bryophytes</a:t>
            </a:r>
          </a:p>
        </p:txBody>
      </p:sp>
      <p:sp>
        <p:nvSpPr>
          <p:cNvPr id="430089" name="Text Box 9"/>
          <p:cNvSpPr txBox="1">
            <a:spLocks noChangeArrowheads="1"/>
          </p:cNvSpPr>
          <p:nvPr/>
        </p:nvSpPr>
        <p:spPr bwMode="auto">
          <a:xfrm>
            <a:off x="6313435" y="891023"/>
            <a:ext cx="22260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Ferns &amp; allies</a:t>
            </a:r>
          </a:p>
        </p:txBody>
      </p:sp>
      <p:sp>
        <p:nvSpPr>
          <p:cNvPr id="430090" name="Text Box 10"/>
          <p:cNvSpPr txBox="1">
            <a:spLocks noChangeArrowheads="1"/>
          </p:cNvSpPr>
          <p:nvPr/>
        </p:nvSpPr>
        <p:spPr bwMode="auto">
          <a:xfrm>
            <a:off x="8691009" y="853051"/>
            <a:ext cx="229088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Gymnosperms</a:t>
            </a:r>
          </a:p>
        </p:txBody>
      </p:sp>
      <p:sp>
        <p:nvSpPr>
          <p:cNvPr id="430091" name="Text Box 11"/>
          <p:cNvSpPr txBox="1">
            <a:spLocks noChangeArrowheads="1"/>
          </p:cNvSpPr>
          <p:nvPr/>
        </p:nvSpPr>
        <p:spPr bwMode="auto">
          <a:xfrm>
            <a:off x="10406245" y="852662"/>
            <a:ext cx="21121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Angiosperms</a:t>
            </a:r>
          </a:p>
        </p:txBody>
      </p:sp>
      <p:grpSp>
        <p:nvGrpSpPr>
          <p:cNvPr id="2" name="Group 1"/>
          <p:cNvGrpSpPr/>
          <p:nvPr/>
        </p:nvGrpSpPr>
        <p:grpSpPr>
          <a:xfrm>
            <a:off x="2774369" y="2398684"/>
            <a:ext cx="8916888" cy="3655476"/>
            <a:chOff x="2337884" y="2398683"/>
            <a:chExt cx="6525105" cy="3655476"/>
          </a:xfrm>
        </p:grpSpPr>
        <p:sp>
          <p:nvSpPr>
            <p:cNvPr id="430092" name="Text Box 12"/>
            <p:cNvSpPr txBox="1">
              <a:spLocks noChangeArrowheads="1"/>
            </p:cNvSpPr>
            <p:nvPr/>
          </p:nvSpPr>
          <p:spPr bwMode="auto">
            <a:xfrm rot="2261591">
              <a:off x="2337884" y="5332383"/>
              <a:ext cx="12202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Embryos</a:t>
              </a:r>
            </a:p>
          </p:txBody>
        </p:sp>
        <p:sp>
          <p:nvSpPr>
            <p:cNvPr id="430093" name="Text Box 13"/>
            <p:cNvSpPr txBox="1">
              <a:spLocks noChangeArrowheads="1"/>
            </p:cNvSpPr>
            <p:nvPr/>
          </p:nvSpPr>
          <p:spPr bwMode="auto">
            <a:xfrm rot="2261591">
              <a:off x="4007865" y="4618008"/>
              <a:ext cx="2055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Vascular tissue</a:t>
              </a:r>
            </a:p>
          </p:txBody>
        </p:sp>
        <p:sp>
          <p:nvSpPr>
            <p:cNvPr id="430094" name="Text Box 14"/>
            <p:cNvSpPr txBox="1">
              <a:spLocks noChangeArrowheads="1"/>
            </p:cNvSpPr>
            <p:nvPr/>
          </p:nvSpPr>
          <p:spPr bwMode="auto">
            <a:xfrm rot="2261591">
              <a:off x="6221550" y="361629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Seeds</a:t>
              </a:r>
            </a:p>
          </p:txBody>
        </p:sp>
        <p:sp>
          <p:nvSpPr>
            <p:cNvPr id="430095" name="Text Box 15"/>
            <p:cNvSpPr txBox="1">
              <a:spLocks noChangeArrowheads="1"/>
            </p:cNvSpPr>
            <p:nvPr/>
          </p:nvSpPr>
          <p:spPr bwMode="auto">
            <a:xfrm rot="2261591">
              <a:off x="7751787" y="2398683"/>
              <a:ext cx="1111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Flowers</a:t>
              </a:r>
            </a:p>
          </p:txBody>
        </p:sp>
        <p:sp>
          <p:nvSpPr>
            <p:cNvPr id="430096" name="Text Box 16"/>
            <p:cNvSpPr txBox="1">
              <a:spLocks noChangeArrowheads="1"/>
            </p:cNvSpPr>
            <p:nvPr/>
          </p:nvSpPr>
          <p:spPr bwMode="auto">
            <a:xfrm>
              <a:off x="6172200" y="4133284"/>
              <a:ext cx="2667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rgbClr val="FF0000"/>
                  </a:solidFill>
                  <a:latin typeface="Comic Sans MS" panose="030F0702030302020204" pitchFamily="66" charset="0"/>
                </a:rPr>
                <a:t>Overview of Plant Evolution</a:t>
              </a:r>
            </a:p>
          </p:txBody>
        </p:sp>
      </p:grpSp>
      <p:sp>
        <p:nvSpPr>
          <p:cNvPr id="3" name="TextBox 2"/>
          <p:cNvSpPr txBox="1"/>
          <p:nvPr/>
        </p:nvSpPr>
        <p:spPr>
          <a:xfrm>
            <a:off x="2652584" y="5835054"/>
            <a:ext cx="5872580" cy="369332"/>
          </a:xfrm>
          <a:prstGeom prst="rect">
            <a:avLst/>
          </a:prstGeom>
          <a:noFill/>
        </p:spPr>
        <p:txBody>
          <a:bodyPr wrap="square" rtlCol="0">
            <a:spAutoFit/>
          </a:bodyPr>
          <a:lstStyle/>
          <a:p>
            <a:r>
              <a:rPr lang="en-US" b="1" dirty="0">
                <a:solidFill>
                  <a:srgbClr val="008000"/>
                </a:solidFill>
                <a:latin typeface="Comic Sans MS" panose="030F0702030302020204" pitchFamily="66" charset="0"/>
              </a:rPr>
              <a:t>Origin of land plants</a:t>
            </a:r>
          </a:p>
        </p:txBody>
      </p:sp>
      <p:sp>
        <p:nvSpPr>
          <p:cNvPr id="4" name="TextBox 3"/>
          <p:cNvSpPr txBox="1"/>
          <p:nvPr/>
        </p:nvSpPr>
        <p:spPr>
          <a:xfrm>
            <a:off x="6900280" y="1811425"/>
            <a:ext cx="3308602" cy="369332"/>
          </a:xfrm>
          <a:prstGeom prst="rect">
            <a:avLst/>
          </a:prstGeom>
          <a:noFill/>
        </p:spPr>
        <p:txBody>
          <a:bodyPr wrap="square" rtlCol="0">
            <a:spAutoFit/>
          </a:bodyPr>
          <a:lstStyle/>
          <a:p>
            <a:r>
              <a:rPr lang="en-US" b="1" dirty="0">
                <a:solidFill>
                  <a:srgbClr val="008000"/>
                </a:solidFill>
                <a:latin typeface="Comic Sans MS" panose="030F0702030302020204" pitchFamily="66" charset="0"/>
              </a:rPr>
              <a:t>Vascular Plants </a:t>
            </a:r>
          </a:p>
        </p:txBody>
      </p:sp>
      <p:cxnSp>
        <p:nvCxnSpPr>
          <p:cNvPr id="6" name="Straight Arrow Connector 5"/>
          <p:cNvCxnSpPr/>
          <p:nvPr/>
        </p:nvCxnSpPr>
        <p:spPr>
          <a:xfrm>
            <a:off x="8691009" y="1976201"/>
            <a:ext cx="2290886" cy="0"/>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53891" y="6012873"/>
            <a:ext cx="6308436" cy="0"/>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6887" y="1524481"/>
            <a:ext cx="2925040" cy="369332"/>
          </a:xfrm>
          <a:prstGeom prst="rect">
            <a:avLst/>
          </a:prstGeom>
          <a:noFill/>
        </p:spPr>
        <p:txBody>
          <a:bodyPr wrap="square" rtlCol="0">
            <a:spAutoFit/>
          </a:bodyPr>
          <a:lstStyle/>
          <a:p>
            <a:r>
              <a:rPr lang="en-US" b="1" dirty="0">
                <a:solidFill>
                  <a:srgbClr val="008000"/>
                </a:solidFill>
                <a:latin typeface="Comic Sans MS" panose="030F0702030302020204" pitchFamily="66" charset="0"/>
              </a:rPr>
              <a:t>Seed Plants</a:t>
            </a:r>
          </a:p>
        </p:txBody>
      </p:sp>
      <p:cxnSp>
        <p:nvCxnSpPr>
          <p:cNvPr id="13" name="Straight Arrow Connector 12"/>
          <p:cNvCxnSpPr/>
          <p:nvPr/>
        </p:nvCxnSpPr>
        <p:spPr>
          <a:xfrm>
            <a:off x="10603345" y="1708727"/>
            <a:ext cx="1357746" cy="0"/>
          </a:xfrm>
          <a:prstGeom prst="straightConnector1">
            <a:avLst/>
          </a:prstGeom>
          <a:ln w="31750">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03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480195-4EF7-411D-A743-E4213C0F44BF}"/>
              </a:ext>
            </a:extLst>
          </p:cNvPr>
          <p:cNvSpPr>
            <a:spLocks noGrp="1" noChangeArrowheads="1"/>
          </p:cNvSpPr>
          <p:nvPr>
            <p:ph type="body" idx="1"/>
          </p:nvPr>
        </p:nvSpPr>
        <p:spPr>
          <a:xfrm>
            <a:off x="1" y="775245"/>
            <a:ext cx="7396479" cy="6133474"/>
          </a:xfrm>
          <a:noFill/>
        </p:spPr>
        <p:txBody>
          <a:bodyPr wrap="square">
            <a:spAutoFit/>
          </a:bodyPr>
          <a:lstStyle/>
          <a:p>
            <a:pPr>
              <a:buClr>
                <a:srgbClr val="339933"/>
              </a:buClr>
              <a:tabLst>
                <a:tab pos="2743200" algn="l"/>
              </a:tabLst>
            </a:pPr>
            <a:r>
              <a:rPr lang="en-US" altLang="en-US" dirty="0">
                <a:solidFill>
                  <a:srgbClr val="000000"/>
                </a:solidFill>
                <a:latin typeface="Comic Sans MS" panose="030F0702030302020204" pitchFamily="66" charset="0"/>
              </a:rPr>
              <a:t>More than 280,000 species of plants inhabit Earth today.</a:t>
            </a:r>
          </a:p>
          <a:p>
            <a:pPr>
              <a:buClr>
                <a:srgbClr val="339933"/>
              </a:buClr>
              <a:tabLst>
                <a:tab pos="2743200" algn="l"/>
              </a:tabLst>
            </a:pPr>
            <a:endParaRPr lang="en-US" altLang="en-US" sz="1600" dirty="0">
              <a:solidFill>
                <a:srgbClr val="000000"/>
              </a:solidFill>
              <a:latin typeface="Comic Sans MS" panose="030F0702030302020204" pitchFamily="66" charset="0"/>
            </a:endParaRPr>
          </a:p>
          <a:p>
            <a:pPr>
              <a:buClr>
                <a:srgbClr val="339933"/>
              </a:buClr>
              <a:tabLst>
                <a:tab pos="2743200" algn="l"/>
              </a:tabLst>
            </a:pPr>
            <a:r>
              <a:rPr lang="en-US" altLang="en-US" dirty="0">
                <a:solidFill>
                  <a:srgbClr val="000000"/>
                </a:solidFill>
                <a:latin typeface="Comic Sans MS" panose="030F0702030302020204" pitchFamily="66" charset="0"/>
              </a:rPr>
              <a:t>Most plants live in terrestrial environments, including deserts, grasslands, and forests.</a:t>
            </a:r>
          </a:p>
          <a:p>
            <a:pPr lvl="1">
              <a:buClr>
                <a:srgbClr val="339933"/>
              </a:buClr>
              <a:tabLst>
                <a:tab pos="2743200" algn="l"/>
              </a:tabLst>
            </a:pPr>
            <a:r>
              <a:rPr lang="en-US" altLang="en-US" b="1" u="sng" dirty="0">
                <a:solidFill>
                  <a:srgbClr val="0070C0"/>
                </a:solidFill>
                <a:latin typeface="Comic Sans MS" panose="030F0702030302020204" pitchFamily="66" charset="0"/>
              </a:rPr>
              <a:t>Some species, such as sea grasses, have returned to aquatic habitats.</a:t>
            </a:r>
          </a:p>
          <a:p>
            <a:pPr>
              <a:buClr>
                <a:srgbClr val="339933"/>
              </a:buClr>
              <a:tabLst>
                <a:tab pos="2743200" algn="l"/>
              </a:tabLst>
            </a:pPr>
            <a:endParaRPr lang="en-US" altLang="en-US" sz="1600" dirty="0">
              <a:solidFill>
                <a:srgbClr val="000000"/>
              </a:solidFill>
              <a:latin typeface="Comic Sans MS" panose="030F0702030302020204" pitchFamily="66" charset="0"/>
            </a:endParaRPr>
          </a:p>
          <a:p>
            <a:pPr>
              <a:buClr>
                <a:srgbClr val="339933"/>
              </a:buClr>
              <a:tabLst>
                <a:tab pos="2743200" algn="l"/>
              </a:tabLst>
            </a:pPr>
            <a:r>
              <a:rPr lang="en-US" altLang="en-US" dirty="0">
                <a:solidFill>
                  <a:srgbClr val="000000"/>
                </a:solidFill>
                <a:latin typeface="Comic Sans MS" panose="030F0702030302020204" pitchFamily="66" charset="0"/>
              </a:rPr>
              <a:t>Land plants (including the sea grasses) evolved from a certain green algae, called </a:t>
            </a:r>
            <a:r>
              <a:rPr lang="en-US" altLang="en-US" b="1" i="1" u="sng" dirty="0">
                <a:solidFill>
                  <a:srgbClr val="FF0000"/>
                </a:solidFill>
                <a:latin typeface="Comic Sans MS" panose="030F0702030302020204" pitchFamily="66" charset="0"/>
              </a:rPr>
              <a:t>charophyceans</a:t>
            </a:r>
            <a:r>
              <a:rPr lang="en-US" altLang="en-US" dirty="0">
                <a:solidFill>
                  <a:srgbClr val="000000"/>
                </a:solidFill>
                <a:latin typeface="Comic Sans MS" panose="030F0702030302020204" pitchFamily="66" charset="0"/>
              </a:rPr>
              <a:t>.</a:t>
            </a:r>
          </a:p>
          <a:p>
            <a:pPr>
              <a:buClr>
                <a:srgbClr val="339933"/>
              </a:buClr>
              <a:tabLst>
                <a:tab pos="2743200" algn="l"/>
              </a:tabLst>
            </a:pPr>
            <a:endParaRPr lang="en-US" altLang="en-US" sz="1600" dirty="0">
              <a:solidFill>
                <a:srgbClr val="000000"/>
              </a:solidFill>
              <a:latin typeface="Comic Sans MS" panose="030F0702030302020204" pitchFamily="66" charset="0"/>
            </a:endParaRPr>
          </a:p>
          <a:p>
            <a:pPr>
              <a:buClr>
                <a:srgbClr val="339933"/>
              </a:buClr>
              <a:tabLst>
                <a:tab pos="2743200" algn="l"/>
              </a:tabLst>
            </a:pPr>
            <a:r>
              <a:rPr lang="en-US" altLang="en-US" b="1" u="sng" dirty="0">
                <a:solidFill>
                  <a:srgbClr val="008000"/>
                </a:solidFill>
                <a:latin typeface="Comic Sans MS" panose="030F0702030302020204" pitchFamily="66" charset="0"/>
              </a:rPr>
              <a:t>Land plants share two ultrastructural features with these algae</a:t>
            </a:r>
            <a:r>
              <a:rPr lang="en-US" altLang="en-US" dirty="0">
                <a:latin typeface="Comic Sans MS" panose="030F0702030302020204" pitchFamily="66" charset="0"/>
              </a:rPr>
              <a:t>.</a:t>
            </a:r>
          </a:p>
        </p:txBody>
      </p:sp>
      <p:sp>
        <p:nvSpPr>
          <p:cNvPr id="4099" name="Rectangle 3">
            <a:extLst>
              <a:ext uri="{FF2B5EF4-FFF2-40B4-BE49-F238E27FC236}">
                <a16:creationId xmlns:a16="http://schemas.microsoft.com/office/drawing/2014/main" id="{42942C85-390E-4B9C-9E29-100D51A02AF0}"/>
              </a:ext>
            </a:extLst>
          </p:cNvPr>
          <p:cNvSpPr>
            <a:spLocks noGrp="1" noChangeArrowheads="1"/>
          </p:cNvSpPr>
          <p:nvPr>
            <p:ph type="title"/>
          </p:nvPr>
        </p:nvSpPr>
        <p:spPr>
          <a:xfrm>
            <a:off x="0" y="198410"/>
            <a:ext cx="6543040" cy="701731"/>
          </a:xfrm>
          <a:noFill/>
        </p:spPr>
        <p:txBody>
          <a:bodyPr wrap="square">
            <a:spAutoFit/>
          </a:bodyPr>
          <a:lstStyle/>
          <a:p>
            <a:pPr algn="ctr"/>
            <a:r>
              <a:rPr lang="en-US" altLang="en-US" b="1" dirty="0">
                <a:solidFill>
                  <a:srgbClr val="008000"/>
                </a:solidFill>
                <a:latin typeface="Comic Sans MS" panose="030F0702030302020204" pitchFamily="66" charset="0"/>
              </a:rPr>
              <a:t>charophyceans</a:t>
            </a:r>
            <a:endParaRPr lang="en-US" altLang="en-US" b="1" dirty="0">
              <a:latin typeface="Comic Sans MS" panose="030F0702030302020204" pitchFamily="66" charset="0"/>
            </a:endParaRPr>
          </a:p>
        </p:txBody>
      </p:sp>
      <p:pic>
        <p:nvPicPr>
          <p:cNvPr id="6" name="Picture 4">
            <a:extLst>
              <a:ext uri="{FF2B5EF4-FFF2-40B4-BE49-F238E27FC236}">
                <a16:creationId xmlns:a16="http://schemas.microsoft.com/office/drawing/2014/main" id="{E8EE48B4-BB0F-4CB3-AA0A-3B6D16D8A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480" y="425247"/>
            <a:ext cx="4465320" cy="601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8109148A-F5AF-4DE2-98FC-9C0B0C6DEA64}"/>
              </a:ext>
            </a:extLst>
          </p:cNvPr>
          <p:cNvSpPr>
            <a:spLocks noChangeArrowheads="1"/>
          </p:cNvSpPr>
          <p:nvPr/>
        </p:nvSpPr>
        <p:spPr bwMode="auto">
          <a:xfrm rot="10800000" flipV="1">
            <a:off x="7157720" y="6440962"/>
            <a:ext cx="5034280" cy="43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375475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480195-4EF7-411D-A743-E4213C0F44BF}"/>
              </a:ext>
            </a:extLst>
          </p:cNvPr>
          <p:cNvSpPr>
            <a:spLocks noGrp="1" noChangeArrowheads="1"/>
          </p:cNvSpPr>
          <p:nvPr>
            <p:ph type="body" idx="1"/>
          </p:nvPr>
        </p:nvSpPr>
        <p:spPr>
          <a:xfrm>
            <a:off x="1" y="55209"/>
            <a:ext cx="7157719" cy="6531019"/>
          </a:xfrm>
          <a:noFill/>
        </p:spPr>
        <p:txBody>
          <a:bodyPr wrap="square">
            <a:spAutoFit/>
          </a:bodyPr>
          <a:lstStyle/>
          <a:p>
            <a:pPr marL="342900" lvl="0" indent="-342900" fontAlgn="base">
              <a:lnSpc>
                <a:spcPct val="100000"/>
              </a:lnSpc>
              <a:spcBef>
                <a:spcPct val="20000"/>
              </a:spcBef>
              <a:spcAft>
                <a:spcPct val="0"/>
              </a:spcAft>
              <a:buClr>
                <a:srgbClr val="339933"/>
              </a:buClr>
              <a:buFontTx/>
              <a:buChar char="•"/>
              <a:tabLst>
                <a:tab pos="2743200" algn="l"/>
              </a:tabLst>
            </a:pPr>
            <a:r>
              <a:rPr lang="en-US" altLang="en-US" sz="2400" dirty="0">
                <a:solidFill>
                  <a:srgbClr val="000000"/>
                </a:solidFill>
                <a:latin typeface="Comic Sans MS" panose="030F0702030302020204" pitchFamily="66" charset="0"/>
              </a:rPr>
              <a:t>The plasma membranes of land plants and charophyceans possess </a:t>
            </a:r>
            <a:r>
              <a:rPr lang="en-US" altLang="en-US" sz="2400" b="1" dirty="0">
                <a:solidFill>
                  <a:srgbClr val="FF0000"/>
                </a:solidFill>
                <a:latin typeface="Comic Sans MS" panose="030F0702030302020204" pitchFamily="66" charset="0"/>
              </a:rPr>
              <a:t>rosette cellulose-synthesizing complexes</a:t>
            </a:r>
            <a:r>
              <a:rPr lang="en-US" altLang="en-US" sz="2400" dirty="0">
                <a:solidFill>
                  <a:srgbClr val="000000"/>
                </a:solidFill>
                <a:latin typeface="Comic Sans MS" panose="030F0702030302020204" pitchFamily="66" charset="0"/>
              </a:rPr>
              <a:t> that synthesize the cellulose microfibrils of the cell wall.</a:t>
            </a:r>
          </a:p>
          <a:p>
            <a:pPr marL="342900" lvl="0" indent="-342900" fontAlgn="base">
              <a:lnSpc>
                <a:spcPct val="100000"/>
              </a:lnSpc>
              <a:spcBef>
                <a:spcPct val="20000"/>
              </a:spcBef>
              <a:spcAft>
                <a:spcPct val="0"/>
              </a:spcAft>
              <a:buClr>
                <a:srgbClr val="339933"/>
              </a:buClr>
              <a:buFontTx/>
              <a:buChar char="•"/>
              <a:tabLst>
                <a:tab pos="2743200" algn="l"/>
              </a:tabLst>
            </a:pPr>
            <a:endParaRPr lang="en-US" altLang="en-US" sz="1600" dirty="0">
              <a:solidFill>
                <a:srgbClr val="000000"/>
              </a:solidFill>
              <a:latin typeface="Comic Sans MS" panose="030F0702030302020204" pitchFamily="66" charset="0"/>
            </a:endParaRPr>
          </a:p>
          <a:p>
            <a:pPr marL="342900" indent="-342900" fontAlgn="base">
              <a:lnSpc>
                <a:spcPct val="100000"/>
              </a:lnSpc>
              <a:spcBef>
                <a:spcPct val="20000"/>
              </a:spcBef>
              <a:spcAft>
                <a:spcPct val="0"/>
              </a:spcAft>
              <a:buClr>
                <a:srgbClr val="339933"/>
              </a:buClr>
              <a:buFontTx/>
              <a:buChar char="•"/>
              <a:tabLst>
                <a:tab pos="2743200" algn="l"/>
              </a:tabLst>
            </a:pPr>
            <a:r>
              <a:rPr lang="en-US" altLang="en-US" sz="2400" dirty="0">
                <a:latin typeface="Comic Sans MS" panose="030F0702030302020204" pitchFamily="66" charset="0"/>
              </a:rPr>
              <a:t>Each </a:t>
            </a:r>
            <a:r>
              <a:rPr lang="en-US" altLang="en-US" sz="2400" dirty="0">
                <a:solidFill>
                  <a:srgbClr val="000000"/>
                </a:solidFill>
                <a:latin typeface="Comic Sans MS" panose="030F0702030302020204" pitchFamily="66" charset="0"/>
              </a:rPr>
              <a:t>rosette</a:t>
            </a:r>
            <a:r>
              <a:rPr lang="en-US" altLang="en-US" sz="2400" dirty="0">
                <a:latin typeface="Comic Sans MS" panose="030F0702030302020204" pitchFamily="66" charset="0"/>
              </a:rPr>
              <a:t> floats in the cell's plasma membrane and "spins" a microfibril into the cell wall.</a:t>
            </a:r>
          </a:p>
          <a:p>
            <a:pPr marL="342900" indent="-342900" fontAlgn="base">
              <a:lnSpc>
                <a:spcPct val="100000"/>
              </a:lnSpc>
              <a:spcBef>
                <a:spcPct val="20000"/>
              </a:spcBef>
              <a:spcAft>
                <a:spcPct val="0"/>
              </a:spcAft>
              <a:buClr>
                <a:srgbClr val="339933"/>
              </a:buClr>
              <a:buFontTx/>
              <a:buChar char="•"/>
              <a:tabLst>
                <a:tab pos="2743200" algn="l"/>
              </a:tabLst>
            </a:pPr>
            <a:endParaRPr lang="en-US" altLang="en-US" sz="1600" dirty="0">
              <a:latin typeface="Comic Sans MS" panose="030F0702030302020204" pitchFamily="66" charset="0"/>
            </a:endParaRPr>
          </a:p>
          <a:p>
            <a:pPr marL="342900" indent="-342900" fontAlgn="base">
              <a:lnSpc>
                <a:spcPct val="100000"/>
              </a:lnSpc>
              <a:spcBef>
                <a:spcPct val="20000"/>
              </a:spcBef>
              <a:spcAft>
                <a:spcPct val="0"/>
              </a:spcAft>
              <a:buClr>
                <a:srgbClr val="339933"/>
              </a:buClr>
              <a:buFontTx/>
              <a:buChar char="•"/>
              <a:tabLst>
                <a:tab pos="2743200" algn="l"/>
              </a:tabLst>
            </a:pPr>
            <a:r>
              <a:rPr lang="en-US" altLang="en-US" sz="2400" dirty="0">
                <a:latin typeface="Comic Sans MS" panose="030F0702030302020204" pitchFamily="66" charset="0"/>
              </a:rPr>
              <a:t>Contain </a:t>
            </a:r>
            <a:r>
              <a:rPr lang="en-US" altLang="en-US" sz="2400" dirty="0">
                <a:solidFill>
                  <a:prstClr val="black"/>
                </a:solidFill>
                <a:latin typeface="Comic Sans MS" panose="030F0702030302020204" pitchFamily="66" charset="0"/>
              </a:rPr>
              <a:t>at least three different cellulose</a:t>
            </a:r>
            <a:r>
              <a:rPr lang="en-US" altLang="en-US" sz="2400" dirty="0">
                <a:latin typeface="Comic Sans MS" panose="030F0702030302020204" pitchFamily="66" charset="0"/>
              </a:rPr>
              <a:t> synthase enzymes </a:t>
            </a:r>
            <a:r>
              <a:rPr lang="en-US" altLang="en-US" sz="2400" kern="0" dirty="0">
                <a:solidFill>
                  <a:srgbClr val="000000"/>
                </a:solidFill>
                <a:latin typeface="Comic Sans MS" pitchFamily="66" charset="0"/>
              </a:rPr>
              <a:t>encoded by </a:t>
            </a:r>
            <a:r>
              <a:rPr lang="en-US" altLang="en-US" sz="2400" b="1" i="1" kern="0" dirty="0" err="1">
                <a:solidFill>
                  <a:srgbClr val="FF0000"/>
                </a:solidFill>
                <a:latin typeface="Comic Sans MS" pitchFamily="66" charset="0"/>
              </a:rPr>
              <a:t>CesA</a:t>
            </a:r>
            <a:r>
              <a:rPr lang="en-US" altLang="en-US" sz="2400" b="1" kern="0" dirty="0">
                <a:solidFill>
                  <a:srgbClr val="FF0000"/>
                </a:solidFill>
                <a:latin typeface="Comic Sans MS" pitchFamily="66" charset="0"/>
              </a:rPr>
              <a:t> genes</a:t>
            </a:r>
            <a:endParaRPr lang="en-US" altLang="en-US" sz="2400" dirty="0">
              <a:latin typeface="Comic Sans MS" panose="030F0702030302020204" pitchFamily="66" charset="0"/>
            </a:endParaRPr>
          </a:p>
          <a:p>
            <a:pPr marL="342900" indent="-342900" fontAlgn="base">
              <a:lnSpc>
                <a:spcPct val="100000"/>
              </a:lnSpc>
              <a:spcBef>
                <a:spcPct val="20000"/>
              </a:spcBef>
              <a:spcAft>
                <a:spcPct val="0"/>
              </a:spcAft>
              <a:buClr>
                <a:srgbClr val="339933"/>
              </a:buClr>
              <a:buFontTx/>
              <a:buChar char="•"/>
              <a:tabLst>
                <a:tab pos="2743200" algn="l"/>
              </a:tabLst>
            </a:pPr>
            <a:endParaRPr lang="en-US" altLang="en-US" sz="2400" dirty="0">
              <a:latin typeface="Comic Sans MS" panose="030F0702030302020204" pitchFamily="66" charset="0"/>
            </a:endParaRPr>
          </a:p>
          <a:p>
            <a:pPr marL="342900" lvl="0" indent="-342900" fontAlgn="base">
              <a:lnSpc>
                <a:spcPct val="100000"/>
              </a:lnSpc>
              <a:spcBef>
                <a:spcPct val="20000"/>
              </a:spcBef>
              <a:spcAft>
                <a:spcPct val="0"/>
              </a:spcAft>
              <a:buClr>
                <a:srgbClr val="339933"/>
              </a:buClr>
              <a:buFontTx/>
              <a:buChar char="•"/>
              <a:tabLst>
                <a:tab pos="2743200" algn="l"/>
              </a:tabLst>
            </a:pPr>
            <a:r>
              <a:rPr lang="en-US" altLang="en-US" sz="2400" kern="0" dirty="0">
                <a:solidFill>
                  <a:srgbClr val="000000"/>
                </a:solidFill>
                <a:latin typeface="Comic Sans MS" pitchFamily="66" charset="0"/>
              </a:rPr>
              <a:t>Requires chain initiation and elongation, and the two processes are separate.</a:t>
            </a:r>
          </a:p>
          <a:p>
            <a:pPr marL="342900" lvl="0" indent="-342900" fontAlgn="base">
              <a:lnSpc>
                <a:spcPct val="100000"/>
              </a:lnSpc>
              <a:spcBef>
                <a:spcPct val="20000"/>
              </a:spcBef>
              <a:spcAft>
                <a:spcPct val="0"/>
              </a:spcAft>
              <a:buClr>
                <a:srgbClr val="339933"/>
              </a:buClr>
              <a:buFontTx/>
              <a:buChar char="•"/>
              <a:tabLst>
                <a:tab pos="2743200" algn="l"/>
              </a:tabLst>
            </a:pPr>
            <a:endParaRPr lang="en-US" altLang="en-US" sz="2400" b="1" i="1" u="sng" kern="0" dirty="0">
              <a:solidFill>
                <a:srgbClr val="000000"/>
              </a:solidFill>
              <a:latin typeface="Comic Sans MS" panose="030F0702030302020204" pitchFamily="66" charset="0"/>
            </a:endParaRPr>
          </a:p>
          <a:p>
            <a:pPr marL="342900" lvl="0" indent="-342900" fontAlgn="base">
              <a:lnSpc>
                <a:spcPct val="100000"/>
              </a:lnSpc>
              <a:spcBef>
                <a:spcPct val="20000"/>
              </a:spcBef>
              <a:spcAft>
                <a:spcPct val="0"/>
              </a:spcAft>
              <a:buClr>
                <a:srgbClr val="339933"/>
              </a:buClr>
              <a:buFontTx/>
              <a:buChar char="•"/>
              <a:tabLst>
                <a:tab pos="2743200" algn="l"/>
              </a:tabLst>
            </a:pPr>
            <a:r>
              <a:rPr lang="en-US" altLang="en-US" sz="2000" b="1" i="1" u="sng" dirty="0">
                <a:solidFill>
                  <a:srgbClr val="FF0000"/>
                </a:solidFill>
                <a:latin typeface="Comic Sans MS" panose="030F0702030302020204" pitchFamily="66" charset="0"/>
              </a:rPr>
              <a:t>These complexes contrast with the linear arrays of cellulose-producing proteins in other algae</a:t>
            </a:r>
            <a:r>
              <a:rPr lang="en-US" altLang="en-US" sz="2000" b="1" i="1" u="sng" dirty="0">
                <a:solidFill>
                  <a:srgbClr val="FF0000"/>
                </a:solidFill>
                <a:latin typeface="Times New Roman"/>
              </a:rPr>
              <a:t>. </a:t>
            </a:r>
          </a:p>
        </p:txBody>
      </p:sp>
      <p:sp>
        <p:nvSpPr>
          <p:cNvPr id="7" name="Rectangle 3">
            <a:extLst>
              <a:ext uri="{FF2B5EF4-FFF2-40B4-BE49-F238E27FC236}">
                <a16:creationId xmlns:a16="http://schemas.microsoft.com/office/drawing/2014/main" id="{8109148A-F5AF-4DE2-98FC-9C0B0C6DEA64}"/>
              </a:ext>
            </a:extLst>
          </p:cNvPr>
          <p:cNvSpPr>
            <a:spLocks noChangeArrowheads="1"/>
          </p:cNvSpPr>
          <p:nvPr/>
        </p:nvSpPr>
        <p:spPr bwMode="auto">
          <a:xfrm rot="10800000" flipV="1">
            <a:off x="7157720" y="6440962"/>
            <a:ext cx="5034280" cy="43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latin typeface="Times" panose="02020603050405020304" pitchFamily="18" charset="0"/>
              </a:rPr>
              <a:t>Copyright © 2002 Pearson Education, Inc., publishing as Benjamin Cummings</a:t>
            </a:r>
          </a:p>
        </p:txBody>
      </p:sp>
      <p:pic>
        <p:nvPicPr>
          <p:cNvPr id="8" name="Picture 2" descr="http://www.futuragene.com/images/tech1.gif">
            <a:extLst>
              <a:ext uri="{FF2B5EF4-FFF2-40B4-BE49-F238E27FC236}">
                <a16:creationId xmlns:a16="http://schemas.microsoft.com/office/drawing/2014/main" id="{DF72C750-8ECA-4B12-B38D-75EA5A5D3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720" y="47262"/>
            <a:ext cx="5034280" cy="6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206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pp08070">
            <a:extLst>
              <a:ext uri="{FF2B5EF4-FFF2-40B4-BE49-F238E27FC236}">
                <a16:creationId xmlns:a16="http://schemas.microsoft.com/office/drawing/2014/main" id="{E407CC03-A5DE-4563-A457-69556C049E5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86880" y="47263"/>
            <a:ext cx="5405120" cy="6810738"/>
          </a:xfrm>
          <a:prstGeom prst="rect">
            <a:avLst/>
          </a:prstGeom>
          <a:noFill/>
        </p:spPr>
      </p:pic>
      <p:sp>
        <p:nvSpPr>
          <p:cNvPr id="10" name="Rectangle 2">
            <a:extLst>
              <a:ext uri="{FF2B5EF4-FFF2-40B4-BE49-F238E27FC236}">
                <a16:creationId xmlns:a16="http://schemas.microsoft.com/office/drawing/2014/main" id="{A79C3DC3-0F5C-481A-A126-7801DB83D92B}"/>
              </a:ext>
            </a:extLst>
          </p:cNvPr>
          <p:cNvSpPr txBox="1">
            <a:spLocks noChangeArrowheads="1"/>
          </p:cNvSpPr>
          <p:nvPr/>
        </p:nvSpPr>
        <p:spPr>
          <a:xfrm>
            <a:off x="1" y="47262"/>
            <a:ext cx="7157719" cy="658539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39933"/>
              </a:buClr>
              <a:tabLst>
                <a:tab pos="2743200" algn="l"/>
              </a:tabLst>
            </a:pPr>
            <a:r>
              <a:rPr lang="en-US" altLang="en-US" sz="2400" dirty="0">
                <a:solidFill>
                  <a:srgbClr val="000000"/>
                </a:solidFill>
                <a:latin typeface="Comic Sans MS" panose="030F0702030302020204" pitchFamily="66" charset="0"/>
              </a:rPr>
              <a:t>The presence of </a:t>
            </a:r>
            <a:r>
              <a:rPr lang="en-US" altLang="en-US" sz="2400" b="1" u="sng" dirty="0">
                <a:solidFill>
                  <a:srgbClr val="7030A0"/>
                </a:solidFill>
                <a:latin typeface="Comic Sans MS" panose="030F0702030302020204" pitchFamily="66" charset="0"/>
              </a:rPr>
              <a:t>peroxisomes.</a:t>
            </a:r>
          </a:p>
          <a:p>
            <a:pPr lvl="1">
              <a:buClr>
                <a:srgbClr val="339933"/>
              </a:buClr>
              <a:tabLst>
                <a:tab pos="2743200" algn="l"/>
              </a:tabLst>
            </a:pPr>
            <a:r>
              <a:rPr lang="en-US" altLang="en-US" sz="2000" dirty="0">
                <a:solidFill>
                  <a:srgbClr val="000000"/>
                </a:solidFill>
                <a:latin typeface="Comic Sans MS" panose="030F0702030302020204" pitchFamily="66" charset="0"/>
              </a:rPr>
              <a:t>Peroxisomes are typically found in association with chloroplasts.</a:t>
            </a:r>
          </a:p>
          <a:p>
            <a:pPr lvl="1">
              <a:buClr>
                <a:srgbClr val="339933"/>
              </a:buClr>
              <a:tabLst>
                <a:tab pos="2743200" algn="l"/>
              </a:tabLst>
            </a:pPr>
            <a:endParaRPr lang="en-US" altLang="en-US" sz="2000" dirty="0">
              <a:solidFill>
                <a:srgbClr val="000000"/>
              </a:solidFill>
              <a:latin typeface="Comic Sans MS" panose="030F0702030302020204" pitchFamily="66" charset="0"/>
            </a:endParaRPr>
          </a:p>
          <a:p>
            <a:pPr lvl="1">
              <a:buClr>
                <a:srgbClr val="339933"/>
              </a:buClr>
              <a:tabLst>
                <a:tab pos="2743200" algn="l"/>
              </a:tabLst>
            </a:pPr>
            <a:r>
              <a:rPr lang="en-US" altLang="en-US" sz="2000" dirty="0">
                <a:solidFill>
                  <a:srgbClr val="000000"/>
                </a:solidFill>
                <a:latin typeface="Comic Sans MS" panose="030F0702030302020204" pitchFamily="66" charset="0"/>
              </a:rPr>
              <a:t>Enzymes in peroxisomes help minimize the loss of organic products due to photorespiration. </a:t>
            </a:r>
          </a:p>
          <a:p>
            <a:pPr lvl="1">
              <a:buClr>
                <a:srgbClr val="339933"/>
              </a:buClr>
              <a:tabLst>
                <a:tab pos="2743200" algn="l"/>
              </a:tabLst>
            </a:pPr>
            <a:endParaRPr lang="en-US" altLang="en-US" sz="2000" dirty="0">
              <a:solidFill>
                <a:srgbClr val="000000"/>
              </a:solidFill>
              <a:latin typeface="Comic Sans MS" panose="030F0702030302020204" pitchFamily="66" charset="0"/>
            </a:endParaRPr>
          </a:p>
          <a:p>
            <a:pPr lvl="1">
              <a:buClr>
                <a:srgbClr val="339933"/>
              </a:buClr>
              <a:tabLst>
                <a:tab pos="2743200" algn="l"/>
              </a:tabLst>
            </a:pPr>
            <a:r>
              <a:rPr lang="en-US" altLang="en-US" sz="2000" dirty="0">
                <a:solidFill>
                  <a:srgbClr val="000000"/>
                </a:solidFill>
                <a:latin typeface="Comic Sans MS" panose="030F0702030302020204" pitchFamily="66" charset="0"/>
              </a:rPr>
              <a:t>During this process a </a:t>
            </a:r>
            <a:r>
              <a:rPr lang="en-US" altLang="en-US" sz="2000" dirty="0">
                <a:latin typeface="Comic Sans MS" panose="030F0702030302020204" pitchFamily="66" charset="0"/>
              </a:rPr>
              <a:t>toxic 2C molecule called </a:t>
            </a:r>
            <a:r>
              <a:rPr lang="en-US" altLang="en-US" sz="2000" b="1" i="1" dirty="0" err="1">
                <a:solidFill>
                  <a:srgbClr val="FF0000"/>
                </a:solidFill>
                <a:latin typeface="Comic Sans MS" panose="030F0702030302020204" pitchFamily="66" charset="0"/>
              </a:rPr>
              <a:t>phosphoglycolate</a:t>
            </a:r>
            <a:r>
              <a:rPr lang="en-US" altLang="en-US" sz="2000" b="1" dirty="0">
                <a:latin typeface="Comic Sans MS" panose="030F0702030302020204" pitchFamily="66" charset="0"/>
              </a:rPr>
              <a:t> </a:t>
            </a:r>
            <a:r>
              <a:rPr lang="en-US" altLang="en-US" sz="2000" dirty="0">
                <a:latin typeface="Comic Sans MS" panose="030F0702030302020204" pitchFamily="66" charset="0"/>
              </a:rPr>
              <a:t>is produced</a:t>
            </a:r>
          </a:p>
          <a:p>
            <a:pPr lvl="1">
              <a:buClr>
                <a:srgbClr val="339933"/>
              </a:buClr>
              <a:tabLst>
                <a:tab pos="2743200" algn="l"/>
              </a:tabLst>
            </a:pPr>
            <a:endParaRPr lang="en-US" altLang="en-US" sz="2000" dirty="0">
              <a:solidFill>
                <a:srgbClr val="000000"/>
              </a:solidFill>
              <a:latin typeface="Comic Sans MS" panose="030F0702030302020204" pitchFamily="66" charset="0"/>
            </a:endParaRPr>
          </a:p>
          <a:p>
            <a:r>
              <a:rPr lang="en-US" altLang="en-US" sz="2400" dirty="0">
                <a:latin typeface="Comic Sans MS" panose="030F0702030302020204" pitchFamily="66" charset="0"/>
              </a:rPr>
              <a:t>The plant immediately gets rid of the phosphate group   </a:t>
            </a:r>
          </a:p>
          <a:p>
            <a:pPr lvl="1"/>
            <a:r>
              <a:rPr lang="en-US" altLang="en-US" b="1" i="1" dirty="0">
                <a:solidFill>
                  <a:srgbClr val="000099"/>
                </a:solidFill>
                <a:latin typeface="Comic Sans MS" panose="030F0702030302020204" pitchFamily="66" charset="0"/>
              </a:rPr>
              <a:t>converting the molecule to glycolic acid</a:t>
            </a:r>
            <a:r>
              <a:rPr lang="en-US" altLang="en-US" dirty="0">
                <a:latin typeface="Comic Sans MS" panose="030F0702030302020204" pitchFamily="66" charset="0"/>
              </a:rPr>
              <a:t> </a:t>
            </a:r>
            <a:endParaRPr lang="en-US" altLang="en-US" sz="2000" dirty="0">
              <a:latin typeface="Comic Sans MS" panose="030F0702030302020204" pitchFamily="66" charset="0"/>
            </a:endParaRPr>
          </a:p>
          <a:p>
            <a:endParaRPr lang="en-US" altLang="en-US" sz="2000" dirty="0">
              <a:latin typeface="Comic Sans MS" panose="030F0702030302020204" pitchFamily="66" charset="0"/>
            </a:endParaRPr>
          </a:p>
          <a:p>
            <a:r>
              <a:rPr lang="en-US" altLang="en-US" sz="2000" dirty="0">
                <a:latin typeface="Comic Sans MS" panose="030F0702030302020204" pitchFamily="66" charset="0"/>
              </a:rPr>
              <a:t>Then transported to the peroxisome and there converted to glycine (4 carbons) and</a:t>
            </a:r>
            <a:r>
              <a:rPr lang="en-US" altLang="en-US" sz="2400" dirty="0">
                <a:latin typeface="Comic Sans MS" panose="030F0702030302020204" pitchFamily="66" charset="0"/>
              </a:rPr>
              <a:t> </a:t>
            </a:r>
            <a:r>
              <a:rPr lang="en-US" altLang="en-US" sz="2000" dirty="0">
                <a:latin typeface="Comic Sans MS" panose="030F0702030302020204" pitchFamily="66" charset="0"/>
              </a:rPr>
              <a:t>transported into a mitochondria where it is converted into serine  (3 carbons)</a:t>
            </a:r>
          </a:p>
          <a:p>
            <a:pPr lvl="1"/>
            <a:r>
              <a:rPr lang="en-US" altLang="en-US" b="1" i="1" dirty="0">
                <a:solidFill>
                  <a:srgbClr val="000099"/>
                </a:solidFill>
                <a:latin typeface="Comic Sans MS" panose="030F0702030302020204" pitchFamily="66" charset="0"/>
              </a:rPr>
              <a:t>Releases CO</a:t>
            </a:r>
            <a:r>
              <a:rPr lang="en-US" altLang="en-US" sz="1800" b="1" i="1" dirty="0">
                <a:solidFill>
                  <a:srgbClr val="000099"/>
                </a:solidFill>
                <a:latin typeface="Comic Sans MS" panose="030F0702030302020204" pitchFamily="66" charset="0"/>
              </a:rPr>
              <a:t>2</a:t>
            </a:r>
            <a:endParaRPr lang="en-US" altLang="en-US" sz="2000" dirty="0">
              <a:latin typeface="Comic Sans MS" panose="030F0702030302020204" pitchFamily="66" charset="0"/>
            </a:endParaRPr>
          </a:p>
        </p:txBody>
      </p:sp>
    </p:spTree>
    <p:extLst>
      <p:ext uri="{BB962C8B-B14F-4D97-AF65-F5344CB8AC3E}">
        <p14:creationId xmlns:p14="http://schemas.microsoft.com/office/powerpoint/2010/main" val="1316054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9866" y="959105"/>
            <a:ext cx="8550393" cy="5290679"/>
          </a:xfrm>
        </p:spPr>
        <p:txBody>
          <a:bodyPr wrap="square">
            <a:spAutoFit/>
          </a:bodyPr>
          <a:lstStyle/>
          <a:p>
            <a:pPr>
              <a:buClr>
                <a:srgbClr val="339933"/>
              </a:buClr>
              <a:tabLst>
                <a:tab pos="2743200" algn="l"/>
              </a:tabLst>
            </a:pPr>
            <a:r>
              <a:rPr lang="en-US" altLang="en-US" b="1" u="sng" dirty="0">
                <a:solidFill>
                  <a:srgbClr val="FF0000"/>
                </a:solidFill>
                <a:latin typeface="Comic Sans MS" panose="030F0702030302020204" pitchFamily="66" charset="0"/>
              </a:rPr>
              <a:t>The Bryophytes</a:t>
            </a:r>
            <a:r>
              <a:rPr lang="en-US" altLang="en-US" dirty="0">
                <a:solidFill>
                  <a:srgbClr val="000000"/>
                </a:solidFill>
                <a:latin typeface="Comic Sans MS" panose="030F0702030302020204" pitchFamily="66" charset="0"/>
              </a:rPr>
              <a:t> - most common - mosses.</a:t>
            </a:r>
          </a:p>
          <a:p>
            <a:pPr>
              <a:buClr>
                <a:srgbClr val="339933"/>
              </a:buClr>
              <a:tabLst>
                <a:tab pos="2743200" algn="l"/>
              </a:tabLst>
            </a:pPr>
            <a:endParaRPr lang="en-US" altLang="en-US" dirty="0">
              <a:solidFill>
                <a:srgbClr val="000000"/>
              </a:solidFill>
              <a:latin typeface="Comic Sans MS" panose="030F0702030302020204" pitchFamily="66" charset="0"/>
            </a:endParaRPr>
          </a:p>
          <a:p>
            <a:pPr>
              <a:buClr>
                <a:srgbClr val="339933"/>
              </a:buClr>
              <a:tabLst>
                <a:tab pos="2743200" algn="l"/>
              </a:tabLst>
            </a:pPr>
            <a:endParaRPr lang="en-US" altLang="en-US" dirty="0">
              <a:solidFill>
                <a:srgbClr val="000000"/>
              </a:solidFill>
              <a:latin typeface="Comic Sans MS" panose="030F0702030302020204" pitchFamily="66" charset="0"/>
            </a:endParaRPr>
          </a:p>
          <a:p>
            <a:pPr>
              <a:buClr>
                <a:srgbClr val="339933"/>
              </a:buClr>
              <a:tabLst>
                <a:tab pos="2743200" algn="l"/>
              </a:tabLst>
            </a:pPr>
            <a:r>
              <a:rPr lang="en-US" altLang="en-US" b="1" u="sng" dirty="0">
                <a:solidFill>
                  <a:srgbClr val="FF0000"/>
                </a:solidFill>
                <a:latin typeface="Comic Sans MS" panose="030F0702030302020204" pitchFamily="66" charset="0"/>
              </a:rPr>
              <a:t>The Pteridophytes </a:t>
            </a:r>
            <a:r>
              <a:rPr lang="en-US" altLang="en-US" dirty="0">
                <a:solidFill>
                  <a:srgbClr val="000000"/>
                </a:solidFill>
                <a:latin typeface="Comic Sans MS" panose="030F0702030302020204" pitchFamily="66" charset="0"/>
              </a:rPr>
              <a:t>- most common - ferns.</a:t>
            </a:r>
          </a:p>
          <a:p>
            <a:pPr>
              <a:buClr>
                <a:srgbClr val="339933"/>
              </a:buClr>
              <a:tabLst>
                <a:tab pos="2743200" algn="l"/>
              </a:tabLst>
            </a:pPr>
            <a:endParaRPr lang="en-US" altLang="en-US" dirty="0">
              <a:solidFill>
                <a:srgbClr val="000000"/>
              </a:solidFill>
              <a:latin typeface="Comic Sans MS" panose="030F0702030302020204" pitchFamily="66" charset="0"/>
            </a:endParaRPr>
          </a:p>
          <a:p>
            <a:pPr marL="0" indent="0">
              <a:buClr>
                <a:srgbClr val="339933"/>
              </a:buClr>
              <a:buNone/>
              <a:tabLst>
                <a:tab pos="2743200" algn="l"/>
              </a:tabLst>
            </a:pPr>
            <a:endParaRPr lang="en-US" altLang="en-US" dirty="0">
              <a:solidFill>
                <a:srgbClr val="000000"/>
              </a:solidFill>
              <a:latin typeface="Comic Sans MS" panose="030F0702030302020204" pitchFamily="66" charset="0"/>
            </a:endParaRPr>
          </a:p>
          <a:p>
            <a:pPr>
              <a:buClr>
                <a:srgbClr val="339933"/>
              </a:buClr>
              <a:tabLst>
                <a:tab pos="2743200" algn="l"/>
              </a:tabLst>
            </a:pPr>
            <a:r>
              <a:rPr lang="en-US" altLang="en-US" b="1" u="sng" dirty="0">
                <a:solidFill>
                  <a:srgbClr val="FF0000"/>
                </a:solidFill>
                <a:latin typeface="Comic Sans MS" panose="030F0702030302020204" pitchFamily="66" charset="0"/>
              </a:rPr>
              <a:t>The gymnosperms </a:t>
            </a:r>
            <a:r>
              <a:rPr lang="en-US" altLang="en-US" dirty="0">
                <a:solidFill>
                  <a:srgbClr val="000000"/>
                </a:solidFill>
                <a:latin typeface="Comic Sans MS" panose="030F0702030302020204" pitchFamily="66" charset="0"/>
              </a:rPr>
              <a:t>include pines and other conifers.</a:t>
            </a:r>
          </a:p>
          <a:p>
            <a:pPr>
              <a:buClr>
                <a:srgbClr val="339933"/>
              </a:buClr>
              <a:tabLst>
                <a:tab pos="2743200" algn="l"/>
              </a:tabLst>
            </a:pPr>
            <a:endParaRPr lang="en-US" altLang="en-US" dirty="0">
              <a:solidFill>
                <a:srgbClr val="000000"/>
              </a:solidFill>
              <a:latin typeface="Comic Sans MS" panose="030F0702030302020204" pitchFamily="66" charset="0"/>
            </a:endParaRPr>
          </a:p>
          <a:p>
            <a:pPr>
              <a:buClr>
                <a:srgbClr val="339933"/>
              </a:buClr>
              <a:tabLst>
                <a:tab pos="2743200" algn="l"/>
              </a:tabLst>
            </a:pPr>
            <a:endParaRPr lang="en-US" altLang="en-US" sz="1200" dirty="0">
              <a:solidFill>
                <a:srgbClr val="000000"/>
              </a:solidFill>
              <a:latin typeface="Comic Sans MS" panose="030F0702030302020204" pitchFamily="66" charset="0"/>
            </a:endParaRPr>
          </a:p>
          <a:p>
            <a:pPr>
              <a:buClr>
                <a:srgbClr val="339933"/>
              </a:buClr>
              <a:tabLst>
                <a:tab pos="2743200" algn="l"/>
              </a:tabLst>
            </a:pPr>
            <a:r>
              <a:rPr lang="en-US" altLang="en-US" b="1" u="sng" dirty="0">
                <a:solidFill>
                  <a:srgbClr val="FF0000"/>
                </a:solidFill>
                <a:latin typeface="Comic Sans MS" panose="030F0702030302020204" pitchFamily="66" charset="0"/>
              </a:rPr>
              <a:t>The angiosperms </a:t>
            </a:r>
            <a:r>
              <a:rPr lang="en-US" altLang="en-US" dirty="0">
                <a:solidFill>
                  <a:srgbClr val="000000"/>
                </a:solidFill>
                <a:latin typeface="Comic Sans MS" panose="030F0702030302020204" pitchFamily="66" charset="0"/>
              </a:rPr>
              <a:t>are the flowering plants.</a:t>
            </a:r>
          </a:p>
        </p:txBody>
      </p:sp>
      <p:sp>
        <p:nvSpPr>
          <p:cNvPr id="5123" name="Rectangle 3"/>
          <p:cNvSpPr>
            <a:spLocks noGrp="1" noChangeArrowheads="1"/>
          </p:cNvSpPr>
          <p:nvPr>
            <p:ph type="title"/>
          </p:nvPr>
        </p:nvSpPr>
        <p:spPr>
          <a:xfrm>
            <a:off x="-412376" y="-9865"/>
            <a:ext cx="8982635" cy="646331"/>
          </a:xfrm>
          <a:noFill/>
        </p:spPr>
        <p:txBody>
          <a:bodyPr wrap="square">
            <a:spAutoFit/>
          </a:bodyPr>
          <a:lstStyle/>
          <a:p>
            <a:pPr marL="458788" indent="-458788" algn="ctr"/>
            <a:r>
              <a:rPr lang="en-US" altLang="en-US" sz="4000" b="1" dirty="0">
                <a:solidFill>
                  <a:srgbClr val="008000"/>
                </a:solidFill>
                <a:latin typeface="Comic Sans MS" panose="030F0702030302020204" pitchFamily="66" charset="0"/>
              </a:rPr>
              <a:t>Land Plants – Four main groups</a:t>
            </a:r>
            <a:endParaRPr lang="en-US" altLang="en-US" b="1" dirty="0"/>
          </a:p>
        </p:txBody>
      </p:sp>
      <p:sp>
        <p:nvSpPr>
          <p:cNvPr id="5124" name="Rectangle 4"/>
          <p:cNvSpPr>
            <a:spLocks noChangeArrowheads="1"/>
          </p:cNvSpPr>
          <p:nvPr/>
        </p:nvSpPr>
        <p:spPr bwMode="auto">
          <a:xfrm rot="10800000" flipV="1">
            <a:off x="8570259" y="6474462"/>
            <a:ext cx="3621741" cy="4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800" b="1" dirty="0">
                <a:latin typeface="Times" panose="02020603050405020304" pitchFamily="18" charset="0"/>
              </a:rPr>
              <a:t>Copyright © 2002 Pearson Education, Inc., publishing as Benjamin Cummings</a:t>
            </a:r>
          </a:p>
        </p:txBody>
      </p:sp>
      <p:grpSp>
        <p:nvGrpSpPr>
          <p:cNvPr id="9" name="Group 8"/>
          <p:cNvGrpSpPr/>
          <p:nvPr/>
        </p:nvGrpSpPr>
        <p:grpSpPr>
          <a:xfrm>
            <a:off x="8887174" y="189849"/>
            <a:ext cx="2952377" cy="6059935"/>
            <a:chOff x="8887174" y="189849"/>
            <a:chExt cx="2952377" cy="6059935"/>
          </a:xfrm>
        </p:grpSpPr>
        <p:grpSp>
          <p:nvGrpSpPr>
            <p:cNvPr id="8" name="Group 7"/>
            <p:cNvGrpSpPr/>
            <p:nvPr/>
          </p:nvGrpSpPr>
          <p:grpSpPr>
            <a:xfrm>
              <a:off x="8887174" y="189849"/>
              <a:ext cx="2952377" cy="4473770"/>
              <a:chOff x="8887174" y="189849"/>
              <a:chExt cx="2952377" cy="447377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32887" y="3377906"/>
                <a:ext cx="2892772" cy="1285713"/>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87174" y="1809013"/>
                <a:ext cx="2920556" cy="13617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995" y="189849"/>
                <a:ext cx="2920556" cy="1361767"/>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174" y="4899820"/>
              <a:ext cx="2888735" cy="1349964"/>
            </a:xfrm>
            <a:prstGeom prst="rect">
              <a:avLst/>
            </a:prstGeom>
          </p:spPr>
        </p:pic>
      </p:grpSp>
    </p:spTree>
    <p:extLst>
      <p:ext uri="{BB962C8B-B14F-4D97-AF65-F5344CB8AC3E}">
        <p14:creationId xmlns:p14="http://schemas.microsoft.com/office/powerpoint/2010/main" val="669526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480195-4EF7-411D-A743-E4213C0F44BF}"/>
              </a:ext>
            </a:extLst>
          </p:cNvPr>
          <p:cNvSpPr>
            <a:spLocks noGrp="1" noChangeArrowheads="1"/>
          </p:cNvSpPr>
          <p:nvPr>
            <p:ph type="body" idx="1"/>
          </p:nvPr>
        </p:nvSpPr>
        <p:spPr>
          <a:xfrm>
            <a:off x="1" y="579419"/>
            <a:ext cx="6847839" cy="6089872"/>
          </a:xfrm>
          <a:noFill/>
        </p:spPr>
        <p:txBody>
          <a:bodyPr wrap="square">
            <a:spAutoFit/>
          </a:bodyPr>
          <a:lstStyle/>
          <a:p>
            <a:pPr>
              <a:buClr>
                <a:srgbClr val="339933"/>
              </a:buClr>
              <a:tabLst>
                <a:tab pos="2743200" algn="l"/>
              </a:tabLst>
            </a:pPr>
            <a:r>
              <a:rPr lang="en-US" altLang="en-US" dirty="0">
                <a:solidFill>
                  <a:srgbClr val="000000"/>
                </a:solidFill>
                <a:latin typeface="Comic Sans MS" panose="030F0702030302020204" pitchFamily="66" charset="0"/>
              </a:rPr>
              <a:t>In terrestrial habitats, the resources that a photosynthetic organism requires are found in two different places.</a:t>
            </a:r>
          </a:p>
          <a:p>
            <a:pPr>
              <a:buClr>
                <a:srgbClr val="339933"/>
              </a:buClr>
              <a:tabLst>
                <a:tab pos="2743200" algn="l"/>
              </a:tabLst>
            </a:pPr>
            <a:endParaRPr lang="en-US" altLang="en-US" dirty="0">
              <a:solidFill>
                <a:srgbClr val="000000"/>
              </a:solidFill>
              <a:latin typeface="Comic Sans MS" panose="030F0702030302020204" pitchFamily="66" charset="0"/>
            </a:endParaRPr>
          </a:p>
          <a:p>
            <a:pPr lvl="1">
              <a:buClr>
                <a:srgbClr val="339933"/>
              </a:buClr>
              <a:tabLst>
                <a:tab pos="2743200" algn="l"/>
              </a:tabLst>
            </a:pPr>
            <a:r>
              <a:rPr lang="en-US" altLang="en-US" dirty="0">
                <a:solidFill>
                  <a:srgbClr val="000000"/>
                </a:solidFill>
                <a:latin typeface="Comic Sans MS" panose="030F0702030302020204" pitchFamily="66" charset="0"/>
              </a:rPr>
              <a:t>Light and carbon dioxide are mainly above ground.</a:t>
            </a:r>
          </a:p>
          <a:p>
            <a:pPr lvl="1">
              <a:buClr>
                <a:srgbClr val="339933"/>
              </a:buClr>
              <a:tabLst>
                <a:tab pos="2743200" algn="l"/>
              </a:tabLst>
            </a:pPr>
            <a:endParaRPr lang="en-US" altLang="en-US" dirty="0">
              <a:solidFill>
                <a:srgbClr val="000000"/>
              </a:solidFill>
              <a:latin typeface="Comic Sans MS" panose="030F0702030302020204" pitchFamily="66" charset="0"/>
            </a:endParaRPr>
          </a:p>
          <a:p>
            <a:pPr lvl="1">
              <a:buClr>
                <a:srgbClr val="339933"/>
              </a:buClr>
              <a:tabLst>
                <a:tab pos="2743200" algn="l"/>
              </a:tabLst>
            </a:pPr>
            <a:r>
              <a:rPr lang="en-US" altLang="en-US" dirty="0">
                <a:solidFill>
                  <a:srgbClr val="000000"/>
                </a:solidFill>
                <a:latin typeface="Comic Sans MS" panose="030F0702030302020204" pitchFamily="66" charset="0"/>
              </a:rPr>
              <a:t>Water and mineral resources are found mainly in the soil.</a:t>
            </a:r>
          </a:p>
          <a:p>
            <a:pPr lvl="1">
              <a:buClr>
                <a:srgbClr val="339933"/>
              </a:buClr>
              <a:tabLst>
                <a:tab pos="2743200" algn="l"/>
              </a:tabLst>
            </a:pPr>
            <a:endParaRPr lang="en-US" altLang="en-US" dirty="0">
              <a:solidFill>
                <a:srgbClr val="000000"/>
              </a:solidFill>
              <a:latin typeface="Comic Sans MS" panose="030F0702030302020204" pitchFamily="66" charset="0"/>
            </a:endParaRPr>
          </a:p>
          <a:p>
            <a:pPr>
              <a:buClr>
                <a:srgbClr val="339933"/>
              </a:buClr>
              <a:tabLst>
                <a:tab pos="2743200" algn="l"/>
              </a:tabLst>
            </a:pPr>
            <a:r>
              <a:rPr lang="en-US" altLang="en-US" dirty="0">
                <a:solidFill>
                  <a:srgbClr val="000000"/>
                </a:solidFill>
                <a:latin typeface="Comic Sans MS" panose="030F0702030302020204" pitchFamily="66" charset="0"/>
              </a:rPr>
              <a:t>Therefore, plants show varying degrees of structural specialization for subterranean and aerial organs - </a:t>
            </a:r>
            <a:r>
              <a:rPr lang="en-US" altLang="en-US" b="1" i="1" u="sng" dirty="0">
                <a:solidFill>
                  <a:srgbClr val="7030A0"/>
                </a:solidFill>
                <a:latin typeface="Comic Sans MS" panose="030F0702030302020204" pitchFamily="66" charset="0"/>
              </a:rPr>
              <a:t>roots and shoots in most plants</a:t>
            </a:r>
          </a:p>
        </p:txBody>
      </p:sp>
      <p:sp>
        <p:nvSpPr>
          <p:cNvPr id="7" name="Rectangle 3">
            <a:extLst>
              <a:ext uri="{FF2B5EF4-FFF2-40B4-BE49-F238E27FC236}">
                <a16:creationId xmlns:a16="http://schemas.microsoft.com/office/drawing/2014/main" id="{8109148A-F5AF-4DE2-98FC-9C0B0C6DEA64}"/>
              </a:ext>
            </a:extLst>
          </p:cNvPr>
          <p:cNvSpPr>
            <a:spLocks noChangeArrowheads="1"/>
          </p:cNvSpPr>
          <p:nvPr/>
        </p:nvSpPr>
        <p:spPr bwMode="auto">
          <a:xfrm rot="10800000" flipV="1">
            <a:off x="7157720" y="6546978"/>
            <a:ext cx="5034280" cy="43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latin typeface="Times" panose="02020603050405020304" pitchFamily="18" charset="0"/>
              </a:rPr>
              <a:t>Copyright © 2002 Pearson Education, Inc., publishing as Benjamin Cummings</a:t>
            </a:r>
          </a:p>
        </p:txBody>
      </p:sp>
      <p:pic>
        <p:nvPicPr>
          <p:cNvPr id="3" name="Picture 2">
            <a:extLst>
              <a:ext uri="{FF2B5EF4-FFF2-40B4-BE49-F238E27FC236}">
                <a16:creationId xmlns:a16="http://schemas.microsoft.com/office/drawing/2014/main" id="{79C32A66-2F2A-4C81-A62F-1840D2333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840" y="0"/>
            <a:ext cx="5211638" cy="6546978"/>
          </a:xfrm>
          <a:prstGeom prst="rect">
            <a:avLst/>
          </a:prstGeom>
        </p:spPr>
      </p:pic>
      <p:sp>
        <p:nvSpPr>
          <p:cNvPr id="4099" name="Rectangle 3">
            <a:extLst>
              <a:ext uri="{FF2B5EF4-FFF2-40B4-BE49-F238E27FC236}">
                <a16:creationId xmlns:a16="http://schemas.microsoft.com/office/drawing/2014/main" id="{42942C85-390E-4B9C-9E29-100D51A02AF0}"/>
              </a:ext>
            </a:extLst>
          </p:cNvPr>
          <p:cNvSpPr>
            <a:spLocks noGrp="1" noChangeArrowheads="1"/>
          </p:cNvSpPr>
          <p:nvPr>
            <p:ph type="title"/>
          </p:nvPr>
        </p:nvSpPr>
        <p:spPr>
          <a:xfrm>
            <a:off x="0" y="0"/>
            <a:ext cx="12191999" cy="701731"/>
          </a:xfrm>
          <a:noFill/>
        </p:spPr>
        <p:txBody>
          <a:bodyPr wrap="square">
            <a:spAutoFit/>
          </a:bodyPr>
          <a:lstStyle/>
          <a:p>
            <a:pPr algn="ctr"/>
            <a:r>
              <a:rPr lang="en-US" altLang="en-US" b="1" dirty="0">
                <a:solidFill>
                  <a:srgbClr val="008000"/>
                </a:solidFill>
                <a:latin typeface="Comic Sans MS" panose="030F0702030302020204" pitchFamily="66" charset="0"/>
              </a:rPr>
              <a:t>From Sea to Land</a:t>
            </a:r>
          </a:p>
        </p:txBody>
      </p:sp>
    </p:spTree>
    <p:extLst>
      <p:ext uri="{BB962C8B-B14F-4D97-AF65-F5344CB8AC3E}">
        <p14:creationId xmlns:p14="http://schemas.microsoft.com/office/powerpoint/2010/main" val="9662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480195-4EF7-411D-A743-E4213C0F44BF}"/>
              </a:ext>
            </a:extLst>
          </p:cNvPr>
          <p:cNvSpPr>
            <a:spLocks noGrp="1" noChangeArrowheads="1"/>
          </p:cNvSpPr>
          <p:nvPr>
            <p:ph type="body" idx="1"/>
          </p:nvPr>
        </p:nvSpPr>
        <p:spPr>
          <a:xfrm>
            <a:off x="1" y="701731"/>
            <a:ext cx="6847839" cy="6056017"/>
          </a:xfrm>
          <a:noFill/>
        </p:spPr>
        <p:txBody>
          <a:bodyPr wrap="square">
            <a:spAutoFit/>
          </a:bodyPr>
          <a:lstStyle/>
          <a:p>
            <a:pPr>
              <a:buClr>
                <a:srgbClr val="339933"/>
              </a:buClr>
              <a:tabLst>
                <a:tab pos="2743200" algn="l"/>
              </a:tabLst>
            </a:pPr>
            <a:r>
              <a:rPr lang="en-US" altLang="en-US" dirty="0">
                <a:solidFill>
                  <a:srgbClr val="000000"/>
                </a:solidFill>
                <a:latin typeface="Comic Sans MS" panose="030F0702030302020204" pitchFamily="66" charset="0"/>
              </a:rPr>
              <a:t>Several characteristics separate the four land plant groups from their closest algal relatives, including:</a:t>
            </a:r>
          </a:p>
          <a:p>
            <a:pPr marL="0" indent="0">
              <a:buClr>
                <a:srgbClr val="339933"/>
              </a:buClr>
              <a:buNone/>
              <a:tabLst>
                <a:tab pos="2743200" algn="l"/>
              </a:tabLst>
            </a:pPr>
            <a:endParaRPr lang="en-US" altLang="en-US" sz="1600" dirty="0">
              <a:solidFill>
                <a:srgbClr val="000000"/>
              </a:solidFill>
              <a:latin typeface="Comic Sans MS" panose="030F0702030302020204" pitchFamily="66" charset="0"/>
            </a:endParaRPr>
          </a:p>
          <a:p>
            <a:pPr>
              <a:buClr>
                <a:srgbClr val="339933"/>
              </a:buClr>
              <a:tabLst>
                <a:tab pos="2743200" algn="l"/>
              </a:tabLst>
            </a:pPr>
            <a:r>
              <a:rPr lang="en-US" altLang="en-US" b="1" dirty="0">
                <a:solidFill>
                  <a:srgbClr val="FF0000"/>
                </a:solidFill>
                <a:latin typeface="Comic Sans MS" panose="030F0702030302020204" pitchFamily="66" charset="0"/>
              </a:rPr>
              <a:t>apical meristems</a:t>
            </a:r>
          </a:p>
          <a:p>
            <a:pPr marL="0" indent="0">
              <a:buClr>
                <a:srgbClr val="339933"/>
              </a:buClr>
              <a:buNone/>
              <a:tabLst>
                <a:tab pos="2743200" algn="l"/>
              </a:tabLst>
            </a:pPr>
            <a:endParaRPr lang="en-US" altLang="en-US" sz="1800" b="1" dirty="0">
              <a:solidFill>
                <a:srgbClr val="FF0000"/>
              </a:solidFill>
              <a:latin typeface="Comic Sans MS" panose="030F0702030302020204" pitchFamily="66" charset="0"/>
            </a:endParaRPr>
          </a:p>
          <a:p>
            <a:pPr>
              <a:buClr>
                <a:srgbClr val="339933"/>
              </a:buClr>
              <a:tabLst>
                <a:tab pos="2743200" algn="l"/>
              </a:tabLst>
            </a:pPr>
            <a:r>
              <a:rPr lang="en-US" altLang="en-US" b="1" dirty="0">
                <a:solidFill>
                  <a:srgbClr val="FF0000"/>
                </a:solidFill>
                <a:latin typeface="Comic Sans MS" panose="030F0702030302020204" pitchFamily="66" charset="0"/>
              </a:rPr>
              <a:t>multicellular embryos dependent on the parent plant</a:t>
            </a:r>
          </a:p>
          <a:p>
            <a:pPr marL="0" indent="0">
              <a:buClr>
                <a:srgbClr val="339933"/>
              </a:buClr>
              <a:buNone/>
              <a:tabLst>
                <a:tab pos="2743200" algn="l"/>
              </a:tabLst>
            </a:pPr>
            <a:endParaRPr lang="en-US" altLang="en-US" sz="1600" b="1" dirty="0">
              <a:solidFill>
                <a:srgbClr val="FF0000"/>
              </a:solidFill>
              <a:latin typeface="Comic Sans MS" panose="030F0702030302020204" pitchFamily="66" charset="0"/>
            </a:endParaRPr>
          </a:p>
          <a:p>
            <a:pPr>
              <a:buClr>
                <a:srgbClr val="339933"/>
              </a:buClr>
              <a:tabLst>
                <a:tab pos="2743200" algn="l"/>
              </a:tabLst>
            </a:pPr>
            <a:r>
              <a:rPr lang="en-US" altLang="en-US" b="1" dirty="0">
                <a:solidFill>
                  <a:srgbClr val="FF0000"/>
                </a:solidFill>
                <a:latin typeface="Comic Sans MS" panose="030F0702030302020204" pitchFamily="66" charset="0"/>
              </a:rPr>
              <a:t>alternation of generations</a:t>
            </a:r>
          </a:p>
          <a:p>
            <a:pPr marL="0" indent="0">
              <a:buClr>
                <a:srgbClr val="339933"/>
              </a:buClr>
              <a:buNone/>
              <a:tabLst>
                <a:tab pos="2743200" algn="l"/>
              </a:tabLst>
            </a:pPr>
            <a:endParaRPr lang="en-US" altLang="en-US" sz="1800" b="1" dirty="0">
              <a:solidFill>
                <a:srgbClr val="FF0000"/>
              </a:solidFill>
              <a:latin typeface="Comic Sans MS" panose="030F0702030302020204" pitchFamily="66" charset="0"/>
            </a:endParaRPr>
          </a:p>
          <a:p>
            <a:pPr>
              <a:buClr>
                <a:srgbClr val="339933"/>
              </a:buClr>
              <a:tabLst>
                <a:tab pos="2743200" algn="l"/>
              </a:tabLst>
            </a:pPr>
            <a:r>
              <a:rPr lang="en-US" altLang="en-US" b="1" dirty="0" err="1">
                <a:solidFill>
                  <a:srgbClr val="FF0000"/>
                </a:solidFill>
                <a:latin typeface="Comic Sans MS" panose="030F0702030302020204" pitchFamily="66" charset="0"/>
              </a:rPr>
              <a:t>gametangia</a:t>
            </a:r>
            <a:r>
              <a:rPr lang="en-US" altLang="en-US" b="1" dirty="0">
                <a:solidFill>
                  <a:srgbClr val="FF0000"/>
                </a:solidFill>
                <a:latin typeface="Comic Sans MS" panose="030F0702030302020204" pitchFamily="66" charset="0"/>
              </a:rPr>
              <a:t> that produce gametes</a:t>
            </a:r>
          </a:p>
          <a:p>
            <a:pPr>
              <a:buClr>
                <a:srgbClr val="339933"/>
              </a:buClr>
              <a:tabLst>
                <a:tab pos="2743200" algn="l"/>
              </a:tabLst>
            </a:pPr>
            <a:endParaRPr lang="en-US" altLang="en-US" sz="1800" b="1" dirty="0">
              <a:solidFill>
                <a:srgbClr val="FF0000"/>
              </a:solidFill>
              <a:latin typeface="Comic Sans MS" panose="030F0702030302020204" pitchFamily="66" charset="0"/>
            </a:endParaRPr>
          </a:p>
          <a:p>
            <a:pPr>
              <a:buClr>
                <a:srgbClr val="339933"/>
              </a:buClr>
              <a:tabLst>
                <a:tab pos="2743200" algn="l"/>
              </a:tabLst>
            </a:pPr>
            <a:r>
              <a:rPr lang="en-US" altLang="en-US" b="1" dirty="0">
                <a:solidFill>
                  <a:srgbClr val="FF0000"/>
                </a:solidFill>
                <a:latin typeface="Comic Sans MS" panose="030F0702030302020204" pitchFamily="66" charset="0"/>
              </a:rPr>
              <a:t>sporangia that produce walled spores</a:t>
            </a:r>
          </a:p>
        </p:txBody>
      </p:sp>
      <p:sp>
        <p:nvSpPr>
          <p:cNvPr id="7" name="Rectangle 3">
            <a:extLst>
              <a:ext uri="{FF2B5EF4-FFF2-40B4-BE49-F238E27FC236}">
                <a16:creationId xmlns:a16="http://schemas.microsoft.com/office/drawing/2014/main" id="{8109148A-F5AF-4DE2-98FC-9C0B0C6DEA64}"/>
              </a:ext>
            </a:extLst>
          </p:cNvPr>
          <p:cNvSpPr>
            <a:spLocks noChangeArrowheads="1"/>
          </p:cNvSpPr>
          <p:nvPr/>
        </p:nvSpPr>
        <p:spPr bwMode="auto">
          <a:xfrm rot="10800000" flipV="1">
            <a:off x="7157720" y="6546978"/>
            <a:ext cx="5034280" cy="43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latin typeface="Times" panose="02020603050405020304" pitchFamily="18" charset="0"/>
              </a:rPr>
              <a:t>Copyright © 2002 Pearson Education, Inc., publishing as Benjamin Cummings</a:t>
            </a:r>
          </a:p>
        </p:txBody>
      </p:sp>
      <p:pic>
        <p:nvPicPr>
          <p:cNvPr id="3" name="Picture 2">
            <a:extLst>
              <a:ext uri="{FF2B5EF4-FFF2-40B4-BE49-F238E27FC236}">
                <a16:creationId xmlns:a16="http://schemas.microsoft.com/office/drawing/2014/main" id="{79C32A66-2F2A-4C81-A62F-1840D2333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840" y="0"/>
            <a:ext cx="5211638" cy="6546978"/>
          </a:xfrm>
          <a:prstGeom prst="rect">
            <a:avLst/>
          </a:prstGeom>
        </p:spPr>
      </p:pic>
      <p:sp>
        <p:nvSpPr>
          <p:cNvPr id="4099" name="Rectangle 3">
            <a:extLst>
              <a:ext uri="{FF2B5EF4-FFF2-40B4-BE49-F238E27FC236}">
                <a16:creationId xmlns:a16="http://schemas.microsoft.com/office/drawing/2014/main" id="{42942C85-390E-4B9C-9E29-100D51A02AF0}"/>
              </a:ext>
            </a:extLst>
          </p:cNvPr>
          <p:cNvSpPr>
            <a:spLocks noGrp="1" noChangeArrowheads="1"/>
          </p:cNvSpPr>
          <p:nvPr>
            <p:ph type="title"/>
          </p:nvPr>
        </p:nvSpPr>
        <p:spPr>
          <a:xfrm>
            <a:off x="0" y="0"/>
            <a:ext cx="12191999" cy="701731"/>
          </a:xfrm>
          <a:noFill/>
        </p:spPr>
        <p:txBody>
          <a:bodyPr wrap="square">
            <a:spAutoFit/>
          </a:bodyPr>
          <a:lstStyle/>
          <a:p>
            <a:pPr algn="ctr"/>
            <a:r>
              <a:rPr lang="en-US" altLang="en-US" b="1" dirty="0">
                <a:solidFill>
                  <a:srgbClr val="008000"/>
                </a:solidFill>
                <a:latin typeface="Comic Sans MS" panose="030F0702030302020204" pitchFamily="66" charset="0"/>
              </a:rPr>
              <a:t>From Sea to Land</a:t>
            </a:r>
          </a:p>
        </p:txBody>
      </p:sp>
    </p:spTree>
    <p:extLst>
      <p:ext uri="{BB962C8B-B14F-4D97-AF65-F5344CB8AC3E}">
        <p14:creationId xmlns:p14="http://schemas.microsoft.com/office/powerpoint/2010/main" val="100107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B59CF2E-BF4E-466C-BC8A-1EC6F3F5C67A}"/>
              </a:ext>
            </a:extLst>
          </p:cNvPr>
          <p:cNvSpPr>
            <a:spLocks noGrp="1" noChangeArrowheads="1"/>
          </p:cNvSpPr>
          <p:nvPr>
            <p:ph type="title"/>
          </p:nvPr>
        </p:nvSpPr>
        <p:spPr>
          <a:xfrm>
            <a:off x="132522" y="162560"/>
            <a:ext cx="12059478" cy="838200"/>
          </a:xfrm>
        </p:spPr>
        <p:txBody>
          <a:bodyPr>
            <a:normAutofit/>
          </a:bodyPr>
          <a:lstStyle/>
          <a:p>
            <a:pPr algn="ctr" eaLnBrk="1" hangingPunct="1"/>
            <a:r>
              <a:rPr lang="en-US" altLang="en-US" b="1" dirty="0">
                <a:solidFill>
                  <a:srgbClr val="008000"/>
                </a:solidFill>
                <a:latin typeface="Comic Sans MS" panose="030F0702030302020204" pitchFamily="66" charset="0"/>
              </a:rPr>
              <a:t>Apical Meristems </a:t>
            </a:r>
            <a:endParaRPr lang="en-US" altLang="en-US" b="1" dirty="0">
              <a:solidFill>
                <a:srgbClr val="008000"/>
              </a:solidFill>
            </a:endParaRPr>
          </a:p>
        </p:txBody>
      </p:sp>
      <p:pic>
        <p:nvPicPr>
          <p:cNvPr id="13315" name="Picture 3">
            <a:extLst>
              <a:ext uri="{FF2B5EF4-FFF2-40B4-BE49-F238E27FC236}">
                <a16:creationId xmlns:a16="http://schemas.microsoft.com/office/drawing/2014/main" id="{B782195D-A4C0-4560-B039-AFCBF70FC75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44865"/>
          <a:stretch>
            <a:fillRect/>
          </a:stretch>
        </p:blipFill>
        <p:spPr>
          <a:xfrm>
            <a:off x="132522" y="1143000"/>
            <a:ext cx="11781182" cy="5672138"/>
          </a:xfrm>
        </p:spPr>
      </p:pic>
      <p:sp>
        <p:nvSpPr>
          <p:cNvPr id="4" name="Rectangle 3"/>
          <p:cNvSpPr>
            <a:spLocks noChangeArrowheads="1"/>
          </p:cNvSpPr>
          <p:nvPr/>
        </p:nvSpPr>
        <p:spPr bwMode="auto">
          <a:xfrm>
            <a:off x="457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2465293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DDA2C96-BBDC-45DE-9AE2-97B4B806AB7C}"/>
              </a:ext>
            </a:extLst>
          </p:cNvPr>
          <p:cNvSpPr>
            <a:spLocks noGrp="1" noChangeArrowheads="1"/>
          </p:cNvSpPr>
          <p:nvPr>
            <p:ph type="title"/>
          </p:nvPr>
        </p:nvSpPr>
        <p:spPr>
          <a:xfrm>
            <a:off x="1981200" y="76200"/>
            <a:ext cx="8229600" cy="762000"/>
          </a:xfrm>
        </p:spPr>
        <p:txBody>
          <a:bodyPr/>
          <a:lstStyle/>
          <a:p>
            <a:r>
              <a:rPr lang="en-US" altLang="en-US" b="1">
                <a:solidFill>
                  <a:srgbClr val="006600"/>
                </a:solidFill>
              </a:rPr>
              <a:t>Meristems</a:t>
            </a:r>
          </a:p>
        </p:txBody>
      </p:sp>
      <p:sp>
        <p:nvSpPr>
          <p:cNvPr id="76803" name="Rectangle 3">
            <a:extLst>
              <a:ext uri="{FF2B5EF4-FFF2-40B4-BE49-F238E27FC236}">
                <a16:creationId xmlns:a16="http://schemas.microsoft.com/office/drawing/2014/main" id="{AFA22F8D-D532-4ED7-BAB3-9A87D8AE6E12}"/>
              </a:ext>
            </a:extLst>
          </p:cNvPr>
          <p:cNvSpPr>
            <a:spLocks noGrp="1" noChangeArrowheads="1"/>
          </p:cNvSpPr>
          <p:nvPr>
            <p:ph type="body" sz="half" idx="1"/>
          </p:nvPr>
        </p:nvSpPr>
        <p:spPr>
          <a:xfrm>
            <a:off x="0" y="838200"/>
            <a:ext cx="6858000" cy="6019800"/>
          </a:xfrm>
        </p:spPr>
        <p:txBody>
          <a:bodyPr/>
          <a:lstStyle/>
          <a:p>
            <a:pPr>
              <a:lnSpc>
                <a:spcPct val="80000"/>
              </a:lnSpc>
            </a:pPr>
            <a:r>
              <a:rPr lang="en-US" altLang="en-US" sz="2000" dirty="0"/>
              <a:t>The tissue in most plants consisting of undifferentiated cells (</a:t>
            </a:r>
            <a:r>
              <a:rPr lang="en-US" altLang="en-US" sz="2000" b="1" dirty="0"/>
              <a:t>meristematic cells</a:t>
            </a:r>
            <a:r>
              <a:rPr lang="en-US" altLang="en-US" sz="2000" dirty="0"/>
              <a:t>), found in zones of the plant where growth can take place. </a:t>
            </a:r>
          </a:p>
          <a:p>
            <a:pPr>
              <a:lnSpc>
                <a:spcPct val="80000"/>
              </a:lnSpc>
            </a:pPr>
            <a:endParaRPr lang="en-US" altLang="en-US" sz="2000" dirty="0"/>
          </a:p>
          <a:p>
            <a:pPr>
              <a:lnSpc>
                <a:spcPct val="80000"/>
              </a:lnSpc>
            </a:pPr>
            <a:r>
              <a:rPr lang="en-US" altLang="en-US" sz="2000" b="1" i="1" u="sng" dirty="0">
                <a:solidFill>
                  <a:srgbClr val="660066"/>
                </a:solidFill>
              </a:rPr>
              <a:t>Meristematic cells are analogous in function to stem cells in animals</a:t>
            </a:r>
            <a:r>
              <a:rPr lang="en-US" altLang="en-US" sz="2000" dirty="0"/>
              <a:t>, are incompletely or not differentiated, and are capable of continued cellular division. </a:t>
            </a:r>
          </a:p>
          <a:p>
            <a:pPr>
              <a:lnSpc>
                <a:spcPct val="80000"/>
              </a:lnSpc>
            </a:pPr>
            <a:endParaRPr lang="en-US" altLang="en-US" sz="2000" dirty="0"/>
          </a:p>
          <a:p>
            <a:pPr>
              <a:lnSpc>
                <a:spcPct val="80000"/>
              </a:lnSpc>
            </a:pPr>
            <a:r>
              <a:rPr lang="en-US" altLang="en-US" sz="2000" dirty="0"/>
              <a:t>Furthermore, the cells are small and protoplasm fills the cell completely.</a:t>
            </a:r>
          </a:p>
          <a:p>
            <a:pPr>
              <a:lnSpc>
                <a:spcPct val="80000"/>
              </a:lnSpc>
            </a:pPr>
            <a:r>
              <a:rPr lang="en-US" altLang="en-US" sz="2000" dirty="0"/>
              <a:t> </a:t>
            </a:r>
          </a:p>
          <a:p>
            <a:pPr>
              <a:lnSpc>
                <a:spcPct val="80000"/>
              </a:lnSpc>
            </a:pPr>
            <a:r>
              <a:rPr lang="en-US" altLang="en-US" sz="2000" dirty="0"/>
              <a:t>The vacuoles are extremely small. The cytoplasm does not contain chloroplasts although they are present in rudimentary form (</a:t>
            </a:r>
            <a:r>
              <a:rPr lang="en-US" altLang="en-US" sz="2000" b="1" i="1" dirty="0" err="1">
                <a:solidFill>
                  <a:srgbClr val="FF0000"/>
                </a:solidFill>
              </a:rPr>
              <a:t>proplastids</a:t>
            </a:r>
            <a:r>
              <a:rPr lang="en-US" altLang="en-US" sz="2000" dirty="0"/>
              <a:t>). </a:t>
            </a:r>
          </a:p>
          <a:p>
            <a:pPr>
              <a:lnSpc>
                <a:spcPct val="80000"/>
              </a:lnSpc>
            </a:pPr>
            <a:endParaRPr lang="en-US" altLang="en-US" sz="2000" dirty="0"/>
          </a:p>
          <a:p>
            <a:pPr>
              <a:lnSpc>
                <a:spcPct val="80000"/>
              </a:lnSpc>
            </a:pPr>
            <a:r>
              <a:rPr lang="en-US" altLang="en-US" sz="2000" dirty="0"/>
              <a:t>Meristematic cells are packed closely together without intercellular cavities. </a:t>
            </a:r>
          </a:p>
        </p:txBody>
      </p:sp>
      <p:grpSp>
        <p:nvGrpSpPr>
          <p:cNvPr id="76804" name="Group 4">
            <a:extLst>
              <a:ext uri="{FF2B5EF4-FFF2-40B4-BE49-F238E27FC236}">
                <a16:creationId xmlns:a16="http://schemas.microsoft.com/office/drawing/2014/main" id="{28B66F6F-68CA-4493-88CC-02B4520796F5}"/>
              </a:ext>
            </a:extLst>
          </p:cNvPr>
          <p:cNvGrpSpPr>
            <a:grpSpLocks/>
          </p:cNvGrpSpPr>
          <p:nvPr/>
        </p:nvGrpSpPr>
        <p:grpSpPr bwMode="auto">
          <a:xfrm>
            <a:off x="7010400" y="762000"/>
            <a:ext cx="5181600" cy="5975350"/>
            <a:chOff x="3254" y="768"/>
            <a:chExt cx="2506" cy="3764"/>
          </a:xfrm>
        </p:grpSpPr>
        <p:pic>
          <p:nvPicPr>
            <p:cNvPr id="76805" name="Picture 5" descr="240px-M%C3%A9rist%C3%A8me_couches">
              <a:extLst>
                <a:ext uri="{FF2B5EF4-FFF2-40B4-BE49-F238E27FC236}">
                  <a16:creationId xmlns:a16="http://schemas.microsoft.com/office/drawing/2014/main" id="{60034A34-BDA7-450C-93CF-328FB8C69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768"/>
              <a:ext cx="2304" cy="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6" name="Text Box 6">
              <a:extLst>
                <a:ext uri="{FF2B5EF4-FFF2-40B4-BE49-F238E27FC236}">
                  <a16:creationId xmlns:a16="http://schemas.microsoft.com/office/drawing/2014/main" id="{0D305AB7-DD81-442A-AE45-3E7FD74B3F6B}"/>
                </a:ext>
              </a:extLst>
            </p:cNvPr>
            <p:cNvSpPr txBox="1">
              <a:spLocks noChangeArrowheads="1"/>
            </p:cNvSpPr>
            <p:nvPr/>
          </p:nvSpPr>
          <p:spPr bwMode="auto">
            <a:xfrm>
              <a:off x="3254" y="2780"/>
              <a:ext cx="2506" cy="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600" b="1">
                  <a:solidFill>
                    <a:srgbClr val="000000"/>
                  </a:solidFill>
                  <a:latin typeface="Comic Sans MS" panose="030F0702030302020204" pitchFamily="66" charset="0"/>
                </a:rPr>
                <a:t>Tunica-Corpus model</a:t>
              </a:r>
              <a:r>
                <a:rPr lang="en-US" altLang="en-US" sz="1600">
                  <a:solidFill>
                    <a:srgbClr val="000000"/>
                  </a:solidFill>
                  <a:latin typeface="Comic Sans MS" panose="030F0702030302020204" pitchFamily="66" charset="0"/>
                </a:rPr>
                <a:t> of the apical </a:t>
              </a:r>
            </a:p>
            <a:p>
              <a:pPr fontAlgn="base">
                <a:spcBef>
                  <a:spcPct val="0"/>
                </a:spcBef>
                <a:spcAft>
                  <a:spcPct val="0"/>
                </a:spcAft>
              </a:pPr>
              <a:r>
                <a:rPr lang="en-US" altLang="en-US" sz="1600">
                  <a:solidFill>
                    <a:srgbClr val="000000"/>
                  </a:solidFill>
                  <a:latin typeface="Comic Sans MS" panose="030F0702030302020204" pitchFamily="66" charset="0"/>
                </a:rPr>
                <a:t>meristem (growing tip). The epidermal</a:t>
              </a:r>
            </a:p>
            <a:p>
              <a:pPr fontAlgn="base">
                <a:spcBef>
                  <a:spcPct val="0"/>
                </a:spcBef>
                <a:spcAft>
                  <a:spcPct val="0"/>
                </a:spcAft>
              </a:pPr>
              <a:r>
                <a:rPr lang="en-US" altLang="en-US" sz="1600">
                  <a:solidFill>
                    <a:srgbClr val="000000"/>
                  </a:solidFill>
                  <a:latin typeface="Comic Sans MS" panose="030F0702030302020204" pitchFamily="66" charset="0"/>
                </a:rPr>
                <a:t> (L1) and subepidermal (L2) layers form </a:t>
              </a:r>
            </a:p>
            <a:p>
              <a:pPr fontAlgn="base">
                <a:spcBef>
                  <a:spcPct val="0"/>
                </a:spcBef>
                <a:spcAft>
                  <a:spcPct val="0"/>
                </a:spcAft>
              </a:pPr>
              <a:r>
                <a:rPr lang="en-US" altLang="en-US" sz="1600">
                  <a:solidFill>
                    <a:srgbClr val="000000"/>
                  </a:solidFill>
                  <a:latin typeface="Comic Sans MS" panose="030F0702030302020204" pitchFamily="66" charset="0"/>
                </a:rPr>
                <a:t>the outer layers called the </a:t>
              </a:r>
              <a:r>
                <a:rPr lang="en-US" altLang="en-US" sz="1600" b="1" i="1">
                  <a:solidFill>
                    <a:srgbClr val="FF0000"/>
                  </a:solidFill>
                  <a:latin typeface="Comic Sans MS" panose="030F0702030302020204" pitchFamily="66" charset="0"/>
                </a:rPr>
                <a:t>tunica</a:t>
              </a:r>
              <a:r>
                <a:rPr lang="en-US" altLang="en-US" sz="1600">
                  <a:solidFill>
                    <a:srgbClr val="000000"/>
                  </a:solidFill>
                  <a:latin typeface="Comic Sans MS" panose="030F0702030302020204" pitchFamily="66" charset="0"/>
                </a:rPr>
                <a:t>. </a:t>
              </a:r>
            </a:p>
            <a:p>
              <a:pPr fontAlgn="base">
                <a:spcBef>
                  <a:spcPct val="0"/>
                </a:spcBef>
                <a:spcAft>
                  <a:spcPct val="0"/>
                </a:spcAft>
              </a:pPr>
              <a:r>
                <a:rPr lang="en-US" altLang="en-US" sz="1600">
                  <a:solidFill>
                    <a:srgbClr val="000000"/>
                  </a:solidFill>
                  <a:latin typeface="Comic Sans MS" panose="030F0702030302020204" pitchFamily="66" charset="0"/>
                </a:rPr>
                <a:t>The inner L3 layer is called the </a:t>
              </a:r>
              <a:r>
                <a:rPr lang="en-US" altLang="en-US" sz="1600" b="1" i="1">
                  <a:solidFill>
                    <a:srgbClr val="FF0000"/>
                  </a:solidFill>
                  <a:latin typeface="Comic Sans MS" panose="030F0702030302020204" pitchFamily="66" charset="0"/>
                </a:rPr>
                <a:t>corpus</a:t>
              </a:r>
              <a:r>
                <a:rPr lang="en-US" altLang="en-US" sz="1600">
                  <a:solidFill>
                    <a:srgbClr val="000000"/>
                  </a:solidFill>
                  <a:latin typeface="Comic Sans MS" panose="030F0702030302020204" pitchFamily="66" charset="0"/>
                </a:rPr>
                <a:t>. </a:t>
              </a:r>
            </a:p>
            <a:p>
              <a:pPr fontAlgn="base">
                <a:spcBef>
                  <a:spcPct val="0"/>
                </a:spcBef>
                <a:spcAft>
                  <a:spcPct val="0"/>
                </a:spcAft>
              </a:pPr>
              <a:r>
                <a:rPr lang="en-US" altLang="en-US" sz="1600">
                  <a:solidFill>
                    <a:srgbClr val="000000"/>
                  </a:solidFill>
                  <a:latin typeface="Comic Sans MS" panose="030F0702030302020204" pitchFamily="66" charset="0"/>
                </a:rPr>
                <a:t>Cells in the L1 and L2 layers divide in </a:t>
              </a:r>
            </a:p>
            <a:p>
              <a:pPr fontAlgn="base">
                <a:spcBef>
                  <a:spcPct val="0"/>
                </a:spcBef>
                <a:spcAft>
                  <a:spcPct val="0"/>
                </a:spcAft>
              </a:pPr>
              <a:r>
                <a:rPr lang="en-US" altLang="en-US" sz="1600">
                  <a:solidFill>
                    <a:srgbClr val="000000"/>
                  </a:solidFill>
                  <a:latin typeface="Comic Sans MS" panose="030F0702030302020204" pitchFamily="66" charset="0"/>
                </a:rPr>
                <a:t>a sideways fashion which keeps these </a:t>
              </a:r>
            </a:p>
            <a:p>
              <a:pPr fontAlgn="base">
                <a:spcBef>
                  <a:spcPct val="0"/>
                </a:spcBef>
                <a:spcAft>
                  <a:spcPct val="0"/>
                </a:spcAft>
              </a:pPr>
              <a:r>
                <a:rPr lang="en-US" altLang="en-US" sz="1600">
                  <a:solidFill>
                    <a:srgbClr val="000000"/>
                  </a:solidFill>
                  <a:latin typeface="Comic Sans MS" panose="030F0702030302020204" pitchFamily="66" charset="0"/>
                </a:rPr>
                <a:t>layers distinct, while the L3 layer divides in a more random fashion. </a:t>
              </a:r>
            </a:p>
          </p:txBody>
        </p:sp>
      </p:grpSp>
    </p:spTree>
    <p:extLst>
      <p:ext uri="{BB962C8B-B14F-4D97-AF65-F5344CB8AC3E}">
        <p14:creationId xmlns:p14="http://schemas.microsoft.com/office/powerpoint/2010/main" val="264827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94AFB13-77EE-49D8-8171-6C9533988E28}"/>
              </a:ext>
            </a:extLst>
          </p:cNvPr>
          <p:cNvSpPr>
            <a:spLocks noGrp="1"/>
          </p:cNvSpPr>
          <p:nvPr>
            <p:ph type="title"/>
          </p:nvPr>
        </p:nvSpPr>
        <p:spPr>
          <a:xfrm>
            <a:off x="838200" y="225287"/>
            <a:ext cx="10515600" cy="1139687"/>
          </a:xfrm>
        </p:spPr>
        <p:txBody>
          <a:bodyPr/>
          <a:lstStyle/>
          <a:p>
            <a:pPr algn="ctr"/>
            <a:r>
              <a:rPr lang="en-US" altLang="en-US" b="1" dirty="0">
                <a:solidFill>
                  <a:srgbClr val="008000"/>
                </a:solidFill>
                <a:latin typeface="Comic Sans MS" panose="030F0702030302020204" pitchFamily="66" charset="0"/>
              </a:rPr>
              <a:t>Ideal Classification Scheme</a:t>
            </a:r>
          </a:p>
        </p:txBody>
      </p:sp>
      <p:sp>
        <p:nvSpPr>
          <p:cNvPr id="33795" name="Content Placeholder 2">
            <a:extLst>
              <a:ext uri="{FF2B5EF4-FFF2-40B4-BE49-F238E27FC236}">
                <a16:creationId xmlns:a16="http://schemas.microsoft.com/office/drawing/2014/main" id="{7534E07D-842C-40D0-B402-0045611C7F57}"/>
              </a:ext>
            </a:extLst>
          </p:cNvPr>
          <p:cNvSpPr>
            <a:spLocks noGrp="1"/>
          </p:cNvSpPr>
          <p:nvPr>
            <p:ph idx="1"/>
          </p:nvPr>
        </p:nvSpPr>
        <p:spPr>
          <a:xfrm>
            <a:off x="159027" y="1205948"/>
            <a:ext cx="11728174" cy="5261113"/>
          </a:xfrm>
        </p:spPr>
        <p:txBody>
          <a:bodyPr>
            <a:normAutofit/>
          </a:bodyPr>
          <a:lstStyle/>
          <a:p>
            <a:r>
              <a:rPr lang="en-US" altLang="en-US" sz="2400" dirty="0">
                <a:latin typeface="Comic Sans MS" panose="030F0702030302020204" pitchFamily="66" charset="0"/>
              </a:rPr>
              <a:t>Ideally we would construct a classification scheme which progresses from primitive or </a:t>
            </a:r>
            <a:r>
              <a:rPr lang="en-US" altLang="en-US" sz="2400" b="1" u="sng" dirty="0">
                <a:latin typeface="Comic Sans MS" panose="030F0702030302020204" pitchFamily="66" charset="0"/>
              </a:rPr>
              <a:t>ancestral</a:t>
            </a:r>
            <a:r>
              <a:rPr lang="en-US" altLang="en-US" sz="2400" dirty="0">
                <a:latin typeface="Comic Sans MS" panose="030F0702030302020204" pitchFamily="66" charset="0"/>
              </a:rPr>
              <a:t> traits to advanced or </a:t>
            </a:r>
            <a:r>
              <a:rPr lang="en-US" altLang="en-US" sz="2400" b="1" u="sng" dirty="0">
                <a:latin typeface="Comic Sans MS" panose="030F0702030302020204" pitchFamily="66" charset="0"/>
              </a:rPr>
              <a:t>derived</a:t>
            </a:r>
            <a:r>
              <a:rPr lang="en-US" altLang="en-US" sz="2400" u="sng" dirty="0">
                <a:latin typeface="Comic Sans MS" panose="030F0702030302020204" pitchFamily="66" charset="0"/>
              </a:rPr>
              <a:t> </a:t>
            </a:r>
            <a:r>
              <a:rPr lang="en-US" altLang="en-US" sz="2400" dirty="0">
                <a:latin typeface="Comic Sans MS" panose="030F0702030302020204" pitchFamily="66" charset="0"/>
              </a:rPr>
              <a:t>traits.</a:t>
            </a:r>
          </a:p>
          <a:p>
            <a:endParaRPr lang="en-US" altLang="en-US" sz="2400" dirty="0">
              <a:latin typeface="Comic Sans MS" panose="030F0702030302020204" pitchFamily="66" charset="0"/>
            </a:endParaRPr>
          </a:p>
          <a:p>
            <a:r>
              <a:rPr lang="en-US" altLang="en-US" sz="2400" dirty="0">
                <a:latin typeface="Comic Sans MS" panose="030F0702030302020204" pitchFamily="66" charset="0"/>
              </a:rPr>
              <a:t>Ideally each taxon would be</a:t>
            </a:r>
            <a:r>
              <a:rPr lang="en-US" altLang="en-US" sz="2400" dirty="0">
                <a:solidFill>
                  <a:srgbClr val="FF0000"/>
                </a:solidFill>
                <a:latin typeface="Comic Sans MS" panose="030F0702030302020204" pitchFamily="66" charset="0"/>
              </a:rPr>
              <a:t> </a:t>
            </a:r>
            <a:r>
              <a:rPr lang="en-US" altLang="en-US" sz="2400" b="1" dirty="0">
                <a:solidFill>
                  <a:srgbClr val="FF0000"/>
                </a:solidFill>
                <a:latin typeface="Comic Sans MS" panose="030F0702030302020204" pitchFamily="66" charset="0"/>
              </a:rPr>
              <a:t>monophyletic</a:t>
            </a:r>
            <a:r>
              <a:rPr lang="en-US" altLang="en-US" sz="2400" dirty="0">
                <a:solidFill>
                  <a:srgbClr val="FF0000"/>
                </a:solidFill>
                <a:latin typeface="Comic Sans MS" panose="030F0702030302020204" pitchFamily="66" charset="0"/>
              </a:rPr>
              <a:t> </a:t>
            </a:r>
            <a:r>
              <a:rPr lang="en-US" altLang="en-US" sz="2400" dirty="0">
                <a:latin typeface="Comic Sans MS" panose="030F0702030302020204" pitchFamily="66" charset="0"/>
              </a:rPr>
              <a:t>- arisen by diversification from a single ancestor – the Plant Kingdom – whether the </a:t>
            </a:r>
            <a:r>
              <a:rPr lang="en-US" altLang="en-US" sz="2400" b="1" dirty="0" err="1">
                <a:solidFill>
                  <a:srgbClr val="0070C0"/>
                </a:solidFill>
                <a:latin typeface="Comic Sans MS" panose="030F0702030302020204" pitchFamily="66" charset="0"/>
              </a:rPr>
              <a:t>Embrophytes</a:t>
            </a:r>
            <a:r>
              <a:rPr lang="en-US" altLang="en-US" sz="2400" dirty="0">
                <a:latin typeface="Comic Sans MS" panose="030F0702030302020204" pitchFamily="66" charset="0"/>
              </a:rPr>
              <a:t> (land plants) or </a:t>
            </a:r>
            <a:r>
              <a:rPr lang="en-US" altLang="en-US" sz="2400" b="1" dirty="0" err="1">
                <a:solidFill>
                  <a:srgbClr val="0070C0"/>
                </a:solidFill>
                <a:latin typeface="Comic Sans MS" panose="030F0702030302020204" pitchFamily="66" charset="0"/>
              </a:rPr>
              <a:t>Viridiplantae</a:t>
            </a:r>
            <a:r>
              <a:rPr lang="en-US" altLang="en-US" sz="2400" dirty="0">
                <a:latin typeface="Comic Sans MS" panose="030F0702030302020204" pitchFamily="66" charset="0"/>
              </a:rPr>
              <a:t> (green algae plus land plants).</a:t>
            </a:r>
          </a:p>
          <a:p>
            <a:endParaRPr lang="en-US" altLang="en-US" sz="2400" dirty="0">
              <a:latin typeface="Comic Sans MS" panose="030F0702030302020204" pitchFamily="66" charset="0"/>
            </a:endParaRPr>
          </a:p>
          <a:p>
            <a:r>
              <a:rPr lang="en-US" altLang="en-US" sz="2400" dirty="0">
                <a:latin typeface="Comic Sans MS" panose="030F0702030302020204" pitchFamily="66" charset="0"/>
              </a:rPr>
              <a:t>In contrast</a:t>
            </a:r>
            <a:r>
              <a:rPr lang="en-US" altLang="en-US" sz="2400" dirty="0">
                <a:solidFill>
                  <a:srgbClr val="FF0000"/>
                </a:solidFill>
                <a:latin typeface="Comic Sans MS" panose="030F0702030302020204" pitchFamily="66" charset="0"/>
              </a:rPr>
              <a:t> </a:t>
            </a:r>
            <a:r>
              <a:rPr lang="en-US" altLang="en-US" sz="2400" b="1" dirty="0">
                <a:solidFill>
                  <a:srgbClr val="FF0000"/>
                </a:solidFill>
                <a:latin typeface="Comic Sans MS" panose="030F0702030302020204" pitchFamily="66" charset="0"/>
              </a:rPr>
              <a:t>polyphyletic</a:t>
            </a:r>
            <a:r>
              <a:rPr lang="en-US" altLang="en-US" sz="2400" dirty="0">
                <a:solidFill>
                  <a:srgbClr val="FF0000"/>
                </a:solidFill>
                <a:latin typeface="Comic Sans MS" panose="030F0702030302020204" pitchFamily="66" charset="0"/>
              </a:rPr>
              <a:t> </a:t>
            </a:r>
            <a:r>
              <a:rPr lang="en-US" altLang="en-US" sz="2400" dirty="0">
                <a:latin typeface="Comic Sans MS" panose="030F0702030302020204" pitchFamily="66" charset="0"/>
              </a:rPr>
              <a:t>groups have arisen from more than one ancestor - the </a:t>
            </a:r>
            <a:r>
              <a:rPr lang="en-US" altLang="en-US" sz="2400" i="1" dirty="0">
                <a:latin typeface="Comic Sans MS" panose="030F0702030302020204" pitchFamily="66" charset="0"/>
              </a:rPr>
              <a:t>Protista</a:t>
            </a:r>
          </a:p>
          <a:p>
            <a:endParaRPr lang="en-US" altLang="en-US" sz="2400" dirty="0">
              <a:latin typeface="Comic Sans MS" panose="030F0702030302020204" pitchFamily="66" charset="0"/>
            </a:endParaRPr>
          </a:p>
          <a:p>
            <a:r>
              <a:rPr lang="en-US" altLang="en-US" sz="2400" dirty="0">
                <a:latin typeface="Comic Sans MS" panose="030F0702030302020204" pitchFamily="66" charset="0"/>
              </a:rPr>
              <a:t>A</a:t>
            </a:r>
            <a:r>
              <a:rPr lang="en-US" altLang="en-US" sz="2400" b="1" dirty="0">
                <a:latin typeface="Comic Sans MS" panose="030F0702030302020204" pitchFamily="66" charset="0"/>
              </a:rPr>
              <a:t> </a:t>
            </a:r>
            <a:r>
              <a:rPr lang="en-US" altLang="en-US" sz="2400" b="1" dirty="0">
                <a:solidFill>
                  <a:srgbClr val="FF0000"/>
                </a:solidFill>
                <a:latin typeface="Comic Sans MS" panose="030F0702030302020204" pitchFamily="66" charset="0"/>
              </a:rPr>
              <a:t>paraphyletic</a:t>
            </a:r>
            <a:r>
              <a:rPr lang="en-US" altLang="en-US" sz="2400" dirty="0">
                <a:latin typeface="Comic Sans MS" panose="030F0702030302020204" pitchFamily="66" charset="0"/>
              </a:rPr>
              <a:t> group is one in which all members possess a single ancestor in common, but which does not constitute all descendants of that ancestor - the Dicots</a:t>
            </a:r>
          </a:p>
          <a:p>
            <a:endParaRPr lang="en-US" altLang="en-US" sz="2400" dirty="0"/>
          </a:p>
        </p:txBody>
      </p:sp>
    </p:spTree>
    <p:extLst>
      <p:ext uri="{BB962C8B-B14F-4D97-AF65-F5344CB8AC3E}">
        <p14:creationId xmlns:p14="http://schemas.microsoft.com/office/powerpoint/2010/main" val="236256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1F364B51-0A42-4236-B17C-43B5B29F13C8}"/>
              </a:ext>
            </a:extLst>
          </p:cNvPr>
          <p:cNvSpPr>
            <a:spLocks noGrp="1" noChangeArrowheads="1"/>
          </p:cNvSpPr>
          <p:nvPr>
            <p:ph type="body" idx="1"/>
          </p:nvPr>
        </p:nvSpPr>
        <p:spPr>
          <a:xfrm>
            <a:off x="0" y="1066800"/>
            <a:ext cx="6906985" cy="5791200"/>
          </a:xfrm>
        </p:spPr>
        <p:txBody>
          <a:bodyPr/>
          <a:lstStyle/>
          <a:p>
            <a:r>
              <a:rPr lang="en-US" altLang="en-US" sz="2800" dirty="0">
                <a:latin typeface="Comic Sans MS" panose="030F0702030302020204" pitchFamily="66" charset="0"/>
              </a:rPr>
              <a:t>Gametangia are the gametophyte forms of bryophytes, pteridophytes, and gymnosperms.  Gametes are produced within these organs.</a:t>
            </a:r>
          </a:p>
          <a:p>
            <a:pPr marL="0" indent="0">
              <a:buNone/>
            </a:pPr>
            <a:r>
              <a:rPr lang="en-US" altLang="en-US" sz="2800" dirty="0">
                <a:latin typeface="Comic Sans MS" panose="030F0702030302020204" pitchFamily="66" charset="0"/>
              </a:rPr>
              <a:t>                                  </a:t>
            </a:r>
          </a:p>
          <a:p>
            <a:r>
              <a:rPr lang="en-US" altLang="en-US" sz="2800" dirty="0">
                <a:latin typeface="Comic Sans MS" panose="030F0702030302020204" pitchFamily="66" charset="0"/>
              </a:rPr>
              <a:t>Female </a:t>
            </a:r>
            <a:r>
              <a:rPr lang="en-US" altLang="en-US" sz="2800" dirty="0" err="1">
                <a:latin typeface="Comic Sans MS" panose="030F0702030302020204" pitchFamily="66" charset="0"/>
              </a:rPr>
              <a:t>gametangia</a:t>
            </a:r>
            <a:r>
              <a:rPr lang="en-US" altLang="en-US" sz="2800" dirty="0">
                <a:latin typeface="Comic Sans MS" panose="030F0702030302020204" pitchFamily="66" charset="0"/>
              </a:rPr>
              <a:t> are called </a:t>
            </a:r>
            <a:r>
              <a:rPr lang="en-US" altLang="en-US" sz="2800" u="sng" dirty="0">
                <a:latin typeface="Comic Sans MS" panose="030F0702030302020204" pitchFamily="66" charset="0"/>
              </a:rPr>
              <a:t>archegonia</a:t>
            </a:r>
            <a:r>
              <a:rPr lang="en-US" altLang="en-US" sz="2800" dirty="0">
                <a:latin typeface="Comic Sans MS" panose="030F0702030302020204" pitchFamily="66" charset="0"/>
              </a:rPr>
              <a:t> </a:t>
            </a:r>
            <a:r>
              <a:rPr lang="en-US" altLang="en-US" sz="2800" b="1" dirty="0">
                <a:solidFill>
                  <a:srgbClr val="FF0000"/>
                </a:solidFill>
                <a:latin typeface="Comic Sans MS" panose="030F0702030302020204" pitchFamily="66" charset="0"/>
              </a:rPr>
              <a:t>(produce and retain egg cells)</a:t>
            </a:r>
          </a:p>
          <a:p>
            <a:pPr marL="0" indent="0">
              <a:buNone/>
            </a:pPr>
            <a:endParaRPr lang="en-US" altLang="en-US" sz="2800" dirty="0">
              <a:latin typeface="Comic Sans MS" panose="030F0702030302020204" pitchFamily="66" charset="0"/>
            </a:endParaRPr>
          </a:p>
          <a:p>
            <a:r>
              <a:rPr lang="en-US" altLang="en-US" sz="2800" dirty="0">
                <a:latin typeface="Comic Sans MS" panose="030F0702030302020204" pitchFamily="66" charset="0"/>
              </a:rPr>
              <a:t>Male </a:t>
            </a:r>
            <a:r>
              <a:rPr lang="en-US" altLang="en-US" sz="2800" dirty="0" err="1">
                <a:latin typeface="Comic Sans MS" panose="030F0702030302020204" pitchFamily="66" charset="0"/>
              </a:rPr>
              <a:t>gametangia</a:t>
            </a:r>
            <a:r>
              <a:rPr lang="en-US" altLang="en-US" sz="2800" dirty="0">
                <a:latin typeface="Comic Sans MS" panose="030F0702030302020204" pitchFamily="66" charset="0"/>
              </a:rPr>
              <a:t> are called </a:t>
            </a:r>
            <a:r>
              <a:rPr lang="en-US" altLang="en-US" sz="2800" u="sng" dirty="0">
                <a:latin typeface="Comic Sans MS" panose="030F0702030302020204" pitchFamily="66" charset="0"/>
              </a:rPr>
              <a:t>antheridia</a:t>
            </a:r>
            <a:r>
              <a:rPr lang="en-US" altLang="en-US" sz="2800" dirty="0">
                <a:latin typeface="Comic Sans MS" panose="030F0702030302020204" pitchFamily="66" charset="0"/>
              </a:rPr>
              <a:t>  </a:t>
            </a:r>
            <a:r>
              <a:rPr lang="en-US" altLang="en-US" sz="2800" b="1" dirty="0">
                <a:solidFill>
                  <a:srgbClr val="FF0000"/>
                </a:solidFill>
                <a:latin typeface="Comic Sans MS" panose="030F0702030302020204" pitchFamily="66" charset="0"/>
              </a:rPr>
              <a:t>(produce sperm)</a:t>
            </a:r>
          </a:p>
        </p:txBody>
      </p:sp>
      <p:pic>
        <p:nvPicPr>
          <p:cNvPr id="4" name="Picture 2">
            <a:extLst>
              <a:ext uri="{FF2B5EF4-FFF2-40B4-BE49-F238E27FC236}">
                <a16:creationId xmlns:a16="http://schemas.microsoft.com/office/drawing/2014/main" id="{E6477B7C-E079-4BEC-AE3C-1413DF072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025" b="33357"/>
          <a:stretch>
            <a:fillRect/>
          </a:stretch>
        </p:blipFill>
        <p:spPr bwMode="auto">
          <a:xfrm>
            <a:off x="7445828" y="521493"/>
            <a:ext cx="451485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a:extLst>
              <a:ext uri="{FF2B5EF4-FFF2-40B4-BE49-F238E27FC236}">
                <a16:creationId xmlns:a16="http://schemas.microsoft.com/office/drawing/2014/main" id="{AB128091-5125-4251-BF62-E3B2C45E035D}"/>
              </a:ext>
            </a:extLst>
          </p:cNvPr>
          <p:cNvSpPr>
            <a:spLocks noGrp="1" noChangeArrowheads="1"/>
          </p:cNvSpPr>
          <p:nvPr>
            <p:ph type="title"/>
          </p:nvPr>
        </p:nvSpPr>
        <p:spPr>
          <a:xfrm>
            <a:off x="0" y="130626"/>
            <a:ext cx="12192000" cy="685800"/>
          </a:xfrm>
        </p:spPr>
        <p:txBody>
          <a:bodyPr/>
          <a:lstStyle/>
          <a:p>
            <a:pPr eaLnBrk="1" hangingPunct="1"/>
            <a:r>
              <a:rPr lang="en-US" altLang="en-US" sz="3200" b="1" dirty="0">
                <a:solidFill>
                  <a:srgbClr val="008000"/>
                </a:solidFill>
                <a:latin typeface="Comic Sans MS" panose="030F0702030302020204" pitchFamily="66" charset="0"/>
              </a:rPr>
              <a:t>Multicellular gametangia</a:t>
            </a:r>
          </a:p>
        </p:txBody>
      </p:sp>
    </p:spTree>
    <p:extLst>
      <p:ext uri="{BB962C8B-B14F-4D97-AF65-F5344CB8AC3E}">
        <p14:creationId xmlns:p14="http://schemas.microsoft.com/office/powerpoint/2010/main" val="2668609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76E544-3A87-4471-BE08-14AC49B9040F}"/>
              </a:ext>
            </a:extLst>
          </p:cNvPr>
          <p:cNvSpPr>
            <a:spLocks noGrp="1" noChangeArrowheads="1"/>
          </p:cNvSpPr>
          <p:nvPr>
            <p:ph type="title"/>
          </p:nvPr>
        </p:nvSpPr>
        <p:spPr>
          <a:xfrm>
            <a:off x="2209800" y="0"/>
            <a:ext cx="7772400" cy="533400"/>
          </a:xfrm>
        </p:spPr>
        <p:txBody>
          <a:bodyPr/>
          <a:lstStyle/>
          <a:p>
            <a:pPr eaLnBrk="1" hangingPunct="1"/>
            <a:r>
              <a:rPr lang="en-US" altLang="en-US" sz="3200" b="1" dirty="0">
                <a:solidFill>
                  <a:srgbClr val="008000"/>
                </a:solidFill>
              </a:rPr>
              <a:t>Alternation of Generations</a:t>
            </a:r>
          </a:p>
        </p:txBody>
      </p:sp>
      <p:pic>
        <p:nvPicPr>
          <p:cNvPr id="28675" name="Picture 4" descr="29-06-AlternationGenerat-L.gif">
            <a:extLst>
              <a:ext uri="{FF2B5EF4-FFF2-40B4-BE49-F238E27FC236}">
                <a16:creationId xmlns:a16="http://schemas.microsoft.com/office/drawing/2014/main" id="{466760A1-5857-45FD-82E6-2EFA990C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533400"/>
            <a:ext cx="5943601"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BFC6C9DA-1AAE-4CB0-9EFD-6CE38191A433}"/>
              </a:ext>
            </a:extLst>
          </p:cNvPr>
          <p:cNvSpPr txBox="1">
            <a:spLocks noChangeArrowheads="1"/>
          </p:cNvSpPr>
          <p:nvPr/>
        </p:nvSpPr>
        <p:spPr bwMode="auto">
          <a:xfrm>
            <a:off x="0" y="457200"/>
            <a:ext cx="6248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b="1" u="sng" kern="0" dirty="0">
                <a:solidFill>
                  <a:srgbClr val="FF0000"/>
                </a:solidFill>
              </a:rPr>
              <a:t>Two multicellular life stages:</a:t>
            </a:r>
          </a:p>
          <a:p>
            <a:pPr marL="0" indent="0" eaLnBrk="1" hangingPunct="1">
              <a:lnSpc>
                <a:spcPct val="90000"/>
              </a:lnSpc>
              <a:buNone/>
            </a:pPr>
            <a:endParaRPr lang="en-US" altLang="en-US" sz="1400" b="1" u="sng" kern="0" dirty="0">
              <a:solidFill>
                <a:srgbClr val="FF0000"/>
              </a:solidFill>
            </a:endParaRPr>
          </a:p>
          <a:p>
            <a:pPr marL="0" indent="0" eaLnBrk="1" hangingPunct="1">
              <a:lnSpc>
                <a:spcPct val="90000"/>
              </a:lnSpc>
              <a:buNone/>
            </a:pPr>
            <a:r>
              <a:rPr lang="en-US" altLang="en-US" sz="2400" b="1" u="sng" kern="0" dirty="0">
                <a:solidFill>
                  <a:srgbClr val="7030A0"/>
                </a:solidFill>
              </a:rPr>
              <a:t>(1)  Sporophyte:</a:t>
            </a:r>
          </a:p>
          <a:p>
            <a:pPr lvl="1" eaLnBrk="1" hangingPunct="1">
              <a:lnSpc>
                <a:spcPct val="90000"/>
              </a:lnSpc>
            </a:pPr>
            <a:r>
              <a:rPr lang="en-US" altLang="en-US" sz="2000" kern="0" dirty="0"/>
              <a:t>Diploid</a:t>
            </a:r>
          </a:p>
          <a:p>
            <a:pPr lvl="1" eaLnBrk="1" hangingPunct="1">
              <a:lnSpc>
                <a:spcPct val="90000"/>
              </a:lnSpc>
            </a:pPr>
            <a:endParaRPr lang="en-US" altLang="en-US" sz="1400" kern="0" dirty="0"/>
          </a:p>
          <a:p>
            <a:pPr lvl="1" eaLnBrk="1" hangingPunct="1">
              <a:lnSpc>
                <a:spcPct val="90000"/>
              </a:lnSpc>
            </a:pPr>
            <a:r>
              <a:rPr lang="en-US" altLang="en-US" sz="2000" kern="0" dirty="0"/>
              <a:t>Divides by meiosis to form spores</a:t>
            </a:r>
          </a:p>
          <a:p>
            <a:pPr lvl="1" eaLnBrk="1" hangingPunct="1">
              <a:lnSpc>
                <a:spcPct val="90000"/>
              </a:lnSpc>
            </a:pPr>
            <a:endParaRPr lang="en-US" altLang="en-US" sz="1400" kern="0" dirty="0"/>
          </a:p>
          <a:p>
            <a:pPr lvl="1" eaLnBrk="1" hangingPunct="1">
              <a:lnSpc>
                <a:spcPct val="90000"/>
              </a:lnSpc>
            </a:pPr>
            <a:r>
              <a:rPr lang="en-US" altLang="en-US" sz="2000" kern="0" dirty="0"/>
              <a:t>Spores – haploid cells that can grow into a new, multicellular, haploid organism (the gametophyte) without fusing to another cell.</a:t>
            </a:r>
          </a:p>
          <a:p>
            <a:pPr eaLnBrk="1" hangingPunct="1">
              <a:lnSpc>
                <a:spcPct val="90000"/>
              </a:lnSpc>
            </a:pPr>
            <a:endParaRPr lang="en-US" altLang="en-US" sz="2400" kern="0" dirty="0"/>
          </a:p>
          <a:p>
            <a:pPr marL="457200" indent="-457200" eaLnBrk="1" hangingPunct="1">
              <a:lnSpc>
                <a:spcPct val="90000"/>
              </a:lnSpc>
              <a:buAutoNum type="arabicParenBoth" startAt="2"/>
            </a:pPr>
            <a:r>
              <a:rPr lang="en-US" altLang="en-US" sz="2400" b="1" kern="0" dirty="0">
                <a:solidFill>
                  <a:srgbClr val="7030A0"/>
                </a:solidFill>
              </a:rPr>
              <a:t>Gametophyte: </a:t>
            </a:r>
          </a:p>
          <a:p>
            <a:pPr lvl="1" eaLnBrk="1" hangingPunct="1">
              <a:lnSpc>
                <a:spcPct val="90000"/>
              </a:lnSpc>
            </a:pPr>
            <a:r>
              <a:rPr lang="en-US" altLang="en-US" sz="2000" kern="0" dirty="0"/>
              <a:t>Haploid</a:t>
            </a:r>
          </a:p>
          <a:p>
            <a:pPr lvl="1" eaLnBrk="1" hangingPunct="1">
              <a:lnSpc>
                <a:spcPct val="90000"/>
              </a:lnSpc>
            </a:pPr>
            <a:endParaRPr lang="en-US" altLang="en-US" sz="1400" kern="0" dirty="0"/>
          </a:p>
          <a:p>
            <a:pPr lvl="1" eaLnBrk="1" hangingPunct="1">
              <a:lnSpc>
                <a:spcPct val="90000"/>
              </a:lnSpc>
            </a:pPr>
            <a:r>
              <a:rPr lang="en-US" altLang="en-US" sz="2000" kern="0" dirty="0"/>
              <a:t>Divides </a:t>
            </a:r>
            <a:r>
              <a:rPr lang="en-US" altLang="en-US" sz="2000" b="1" kern="0" dirty="0"/>
              <a:t>by mitosis</a:t>
            </a:r>
            <a:r>
              <a:rPr lang="en-US" altLang="en-US" sz="2000" kern="0" dirty="0"/>
              <a:t> to form the gametes (egg and sperm)</a:t>
            </a:r>
          </a:p>
          <a:p>
            <a:pPr lvl="1" eaLnBrk="1" hangingPunct="1">
              <a:lnSpc>
                <a:spcPct val="90000"/>
              </a:lnSpc>
            </a:pPr>
            <a:endParaRPr lang="en-US" altLang="en-US" sz="1400" kern="0" dirty="0"/>
          </a:p>
          <a:p>
            <a:pPr lvl="1" eaLnBrk="1" hangingPunct="1">
              <a:lnSpc>
                <a:spcPct val="90000"/>
              </a:lnSpc>
            </a:pPr>
            <a:r>
              <a:rPr lang="en-US" altLang="en-US" sz="2000" kern="0" dirty="0"/>
              <a:t>Egg &amp; sperm fuse to form the diploid zygote, which divides by mitosis to form the sporophyte</a:t>
            </a:r>
          </a:p>
          <a:p>
            <a:pPr marL="1371600" lvl="2" indent="-457200" eaLnBrk="1" hangingPunct="1">
              <a:lnSpc>
                <a:spcPct val="90000"/>
              </a:lnSpc>
              <a:buNone/>
            </a:pPr>
            <a:endParaRPr lang="en-US" altLang="en-US" sz="2800" kern="0" dirty="0"/>
          </a:p>
        </p:txBody>
      </p:sp>
    </p:spTree>
    <p:extLst>
      <p:ext uri="{BB962C8B-B14F-4D97-AF65-F5344CB8AC3E}">
        <p14:creationId xmlns:p14="http://schemas.microsoft.com/office/powerpoint/2010/main" val="2175251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806503-A1A8-467E-85CD-117AA344314A}"/>
              </a:ext>
            </a:extLst>
          </p:cNvPr>
          <p:cNvGrpSpPr/>
          <p:nvPr/>
        </p:nvGrpSpPr>
        <p:grpSpPr>
          <a:xfrm>
            <a:off x="6324600" y="304799"/>
            <a:ext cx="5867400" cy="6400801"/>
            <a:chOff x="4648200" y="319744"/>
            <a:chExt cx="3733800" cy="6519863"/>
          </a:xfrm>
        </p:grpSpPr>
        <p:pic>
          <p:nvPicPr>
            <p:cNvPr id="34818" name="Picture 2">
              <a:extLst>
                <a:ext uri="{FF2B5EF4-FFF2-40B4-BE49-F238E27FC236}">
                  <a16:creationId xmlns:a16="http://schemas.microsoft.com/office/drawing/2014/main" id="{2082AD2B-DFEC-4B16-8B7E-B4538A897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214"/>
            <a:stretch>
              <a:fillRect/>
            </a:stretch>
          </p:blipFill>
          <p:spPr bwMode="auto">
            <a:xfrm>
              <a:off x="4648200" y="319744"/>
              <a:ext cx="373380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Line 3">
              <a:extLst>
                <a:ext uri="{FF2B5EF4-FFF2-40B4-BE49-F238E27FC236}">
                  <a16:creationId xmlns:a16="http://schemas.microsoft.com/office/drawing/2014/main" id="{2B5B5BBC-784F-41B2-A15A-415A2D045422}"/>
                </a:ext>
              </a:extLst>
            </p:cNvPr>
            <p:cNvSpPr>
              <a:spLocks noChangeShapeType="1"/>
            </p:cNvSpPr>
            <p:nvPr/>
          </p:nvSpPr>
          <p:spPr bwMode="auto">
            <a:xfrm flipH="1" flipV="1">
              <a:off x="7010400" y="2148544"/>
              <a:ext cx="422005"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820" name="Text Box 4">
              <a:extLst>
                <a:ext uri="{FF2B5EF4-FFF2-40B4-BE49-F238E27FC236}">
                  <a16:creationId xmlns:a16="http://schemas.microsoft.com/office/drawing/2014/main" id="{7914B779-B3BC-4DE8-93C4-35ECD1F4282F}"/>
                </a:ext>
              </a:extLst>
            </p:cNvPr>
            <p:cNvSpPr txBox="1">
              <a:spLocks noChangeArrowheads="1"/>
            </p:cNvSpPr>
            <p:nvPr/>
          </p:nvSpPr>
          <p:spPr bwMode="auto">
            <a:xfrm>
              <a:off x="7010400" y="2971800"/>
              <a:ext cx="1368573" cy="49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err="1">
                  <a:solidFill>
                    <a:srgbClr val="000000"/>
                  </a:solidFill>
                </a:rPr>
                <a:t>sporocytes</a:t>
              </a:r>
              <a:endParaRPr lang="en-US" altLang="en-US" sz="2400" b="1" dirty="0">
                <a:solidFill>
                  <a:srgbClr val="000000"/>
                </a:solidFill>
              </a:endParaRPr>
            </a:p>
          </p:txBody>
        </p:sp>
      </p:grpSp>
      <p:sp>
        <p:nvSpPr>
          <p:cNvPr id="8" name="Rectangle 2">
            <a:extLst>
              <a:ext uri="{FF2B5EF4-FFF2-40B4-BE49-F238E27FC236}">
                <a16:creationId xmlns:a16="http://schemas.microsoft.com/office/drawing/2014/main" id="{E0A44BCA-27B3-4DED-B94B-C65E56D1EE5C}"/>
              </a:ext>
            </a:extLst>
          </p:cNvPr>
          <p:cNvSpPr txBox="1">
            <a:spLocks noChangeArrowheads="1"/>
          </p:cNvSpPr>
          <p:nvPr/>
        </p:nvSpPr>
        <p:spPr>
          <a:xfrm>
            <a:off x="1734148" y="83261"/>
            <a:ext cx="8933852"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200" b="1" kern="0" dirty="0">
                <a:solidFill>
                  <a:srgbClr val="008000"/>
                </a:solidFill>
                <a:latin typeface="Comic Sans MS" panose="030F0702030302020204" pitchFamily="66" charset="0"/>
              </a:rPr>
              <a:t>Walled spores produced in sporangia</a:t>
            </a:r>
          </a:p>
        </p:txBody>
      </p:sp>
      <p:sp>
        <p:nvSpPr>
          <p:cNvPr id="9" name="Rectangle 3">
            <a:extLst>
              <a:ext uri="{FF2B5EF4-FFF2-40B4-BE49-F238E27FC236}">
                <a16:creationId xmlns:a16="http://schemas.microsoft.com/office/drawing/2014/main" id="{671FDEBD-6CDB-4E60-AF07-6F55DD650360}"/>
              </a:ext>
            </a:extLst>
          </p:cNvPr>
          <p:cNvSpPr txBox="1">
            <a:spLocks noChangeArrowheads="1"/>
          </p:cNvSpPr>
          <p:nvPr/>
        </p:nvSpPr>
        <p:spPr>
          <a:xfrm>
            <a:off x="1" y="576936"/>
            <a:ext cx="6324600" cy="63502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a:latin typeface="Comic Sans MS" panose="030F0702030302020204" pitchFamily="66" charset="0"/>
                <a:cs typeface="Arial" panose="020B0604020202020204" pitchFamily="34" charset="0"/>
              </a:rPr>
              <a:t>Spores are produced by sporangia</a:t>
            </a:r>
          </a:p>
          <a:p>
            <a:pPr lvl="1"/>
            <a:r>
              <a:rPr lang="en-US" altLang="en-US" sz="2400" dirty="0">
                <a:latin typeface="Comic Sans MS" panose="030F0702030302020204" pitchFamily="66" charset="0"/>
                <a:cs typeface="Arial" panose="020B0604020202020204" pitchFamily="34" charset="0"/>
              </a:rPr>
              <a:t>cells in the sporophyte through the process of meiosis.</a:t>
            </a:r>
            <a:endParaRPr lang="en-US" altLang="en-US" sz="2400" dirty="0">
              <a:latin typeface="Comic Sans MS" panose="030F0702030302020204" pitchFamily="66" charset="0"/>
              <a:cs typeface="Times New Roman" panose="02020603050405020304" pitchFamily="18" charset="0"/>
            </a:endParaRPr>
          </a:p>
          <a:p>
            <a:endParaRPr lang="en-US" altLang="en-US" sz="2800" dirty="0">
              <a:latin typeface="Comic Sans MS" panose="030F0702030302020204" pitchFamily="66" charset="0"/>
              <a:cs typeface="Times New Roman" panose="02020603050405020304" pitchFamily="18" charset="0"/>
            </a:endParaRPr>
          </a:p>
          <a:p>
            <a:r>
              <a:rPr lang="en-US" altLang="en-US" sz="2800" dirty="0">
                <a:latin typeface="Comic Sans MS" panose="030F0702030302020204" pitchFamily="66" charset="0"/>
                <a:cs typeface="Arial" panose="020B0604020202020204" pitchFamily="34" charset="0"/>
              </a:rPr>
              <a:t>Durable spores are an adaptation for surviving on land.</a:t>
            </a:r>
          </a:p>
          <a:p>
            <a:pPr lvl="1"/>
            <a:r>
              <a:rPr lang="en-US" altLang="en-US" sz="2400" dirty="0">
                <a:latin typeface="Comic Sans MS" panose="030F0702030302020204" pitchFamily="66" charset="0"/>
                <a:cs typeface="Arial" panose="020B0604020202020204" pitchFamily="34" charset="0"/>
              </a:rPr>
              <a:t>Contain </a:t>
            </a:r>
            <a:r>
              <a:rPr lang="en-US" sz="2400" b="1" i="1" u="sng" dirty="0">
                <a:solidFill>
                  <a:srgbClr val="7030A0"/>
                </a:solidFill>
                <a:latin typeface="Comic Sans MS" panose="030F0702030302020204" pitchFamily="66" charset="0"/>
              </a:rPr>
              <a:t>Sporopollenin</a:t>
            </a:r>
          </a:p>
          <a:p>
            <a:pPr lvl="1"/>
            <a:endParaRPr lang="en-US" altLang="en-US" sz="2400" b="1" dirty="0">
              <a:latin typeface="Comic Sans MS" panose="030F0702030302020204" pitchFamily="66" charset="0"/>
              <a:cs typeface="Arial" panose="020B0604020202020204" pitchFamily="34" charset="0"/>
            </a:endParaRPr>
          </a:p>
          <a:p>
            <a:r>
              <a:rPr lang="en-US" altLang="en-US" sz="2800" dirty="0">
                <a:latin typeface="Comic Sans MS" panose="030F0702030302020204" pitchFamily="66" charset="0"/>
                <a:cs typeface="Arial" panose="020B0604020202020204" pitchFamily="34" charset="0"/>
              </a:rPr>
              <a:t>Can withstand long periods of adverse conditions.  </a:t>
            </a:r>
          </a:p>
          <a:p>
            <a:endParaRPr lang="en-US" altLang="en-US" sz="2400" dirty="0">
              <a:latin typeface="Comic Sans MS" panose="030F0702030302020204" pitchFamily="66" charset="0"/>
              <a:cs typeface="Arial" panose="020B0604020202020204" pitchFamily="34" charset="0"/>
            </a:endParaRPr>
          </a:p>
          <a:p>
            <a:r>
              <a:rPr lang="en-US" altLang="en-US" sz="2800" dirty="0">
                <a:latin typeface="Comic Sans MS" panose="030F0702030302020204" pitchFamily="66" charset="0"/>
                <a:cs typeface="Arial" panose="020B0604020202020204" pitchFamily="34" charset="0"/>
              </a:rPr>
              <a:t>Easily transported by wind and water.</a:t>
            </a:r>
            <a:endParaRPr lang="en-US" altLang="en-US" sz="28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292025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641"/>
            <a:ext cx="12192000" cy="769441"/>
          </a:xfrm>
          <a:prstGeom prst="rect">
            <a:avLst/>
          </a:prstGeom>
          <a:noFill/>
        </p:spPr>
        <p:txBody>
          <a:bodyPr wrap="square" rtlCol="0">
            <a:spAutoFit/>
          </a:bodyPr>
          <a:lstStyle/>
          <a:p>
            <a:pPr algn="ctr"/>
            <a:r>
              <a:rPr lang="en-US" altLang="en-US" sz="4400" b="1" dirty="0">
                <a:solidFill>
                  <a:srgbClr val="008000"/>
                </a:solidFill>
                <a:latin typeface="Comic Sans MS" panose="030F0702030302020204" pitchFamily="66" charset="0"/>
                <a:cs typeface="Arial" panose="020B0604020202020204" pitchFamily="34" charset="0"/>
              </a:rPr>
              <a:t>Sporopollenin</a:t>
            </a:r>
            <a:endParaRPr lang="en-US" sz="4400" dirty="0">
              <a:solidFill>
                <a:srgbClr val="008000"/>
              </a:solidFill>
              <a:latin typeface="Comic Sans MS" panose="030F0702030302020204" pitchFamily="66" charset="0"/>
            </a:endParaRPr>
          </a:p>
        </p:txBody>
      </p:sp>
      <p:sp>
        <p:nvSpPr>
          <p:cNvPr id="5" name="Rectangle 1"/>
          <p:cNvSpPr>
            <a:spLocks noChangeArrowheads="1"/>
          </p:cNvSpPr>
          <p:nvPr/>
        </p:nvSpPr>
        <p:spPr bwMode="auto">
          <a:xfrm>
            <a:off x="1" y="608621"/>
            <a:ext cx="65151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omic Sans MS" panose="030F0702030302020204" pitchFamily="66" charset="0"/>
              </a:rPr>
              <a:t>Many algae, including </a:t>
            </a:r>
            <a:r>
              <a:rPr kumimoji="0" lang="en-US" altLang="en-US" sz="2000" b="0" i="0" u="none" strike="noStrike" cap="none" normalizeH="0" baseline="0" dirty="0" err="1">
                <a:ln>
                  <a:noFill/>
                </a:ln>
                <a:solidFill>
                  <a:schemeClr val="tx1"/>
                </a:solidFill>
                <a:effectLst/>
                <a:latin typeface="Comic Sans MS" panose="030F0702030302020204" pitchFamily="66" charset="0"/>
              </a:rPr>
              <a:t>charophyceans</a:t>
            </a:r>
            <a:r>
              <a:rPr kumimoji="0" lang="en-US" altLang="en-US" sz="2000" b="0" i="0" u="none" strike="noStrike" cap="none" normalizeH="0" baseline="0" dirty="0">
                <a:ln>
                  <a:noFill/>
                </a:ln>
                <a:solidFill>
                  <a:schemeClr val="tx1"/>
                </a:solidFill>
                <a:effectLst/>
                <a:latin typeface="Comic Sans MS" panose="030F0702030302020204" pitchFamily="66" charset="0"/>
              </a:rPr>
              <a:t>, live in ephemeral ponds that dry up.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omic Sans MS" panose="030F0702030302020204" pitchFamily="66" charset="0"/>
              </a:rPr>
              <a:t>Natural selection favored individuals with traits that best enabled them to survive and/or produce offspring despite drought.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err="1">
                <a:ln>
                  <a:noFill/>
                </a:ln>
                <a:solidFill>
                  <a:schemeClr val="tx1"/>
                </a:solidFill>
                <a:effectLst/>
                <a:latin typeface="Comic Sans MS" panose="030F0702030302020204" pitchFamily="66" charset="0"/>
              </a:rPr>
              <a:t>Charophyceans</a:t>
            </a:r>
            <a:r>
              <a:rPr kumimoji="0" lang="en-US" altLang="en-US" sz="2000" b="0" i="0" u="none" strike="noStrike" cap="none" normalizeH="0" baseline="0" dirty="0">
                <a:ln>
                  <a:noFill/>
                </a:ln>
                <a:solidFill>
                  <a:schemeClr val="tx1"/>
                </a:solidFill>
                <a:effectLst/>
                <a:latin typeface="Comic Sans MS" panose="030F0702030302020204" pitchFamily="66" charset="0"/>
              </a:rPr>
              <a:t> produce a tough polymer, </a:t>
            </a:r>
            <a:r>
              <a:rPr kumimoji="0" lang="en-US" altLang="en-US" sz="2000" b="1" i="0" u="none" strike="noStrike" cap="none" normalizeH="0" baseline="0" dirty="0" err="1">
                <a:ln>
                  <a:noFill/>
                </a:ln>
                <a:solidFill>
                  <a:schemeClr val="tx1"/>
                </a:solidFill>
                <a:effectLst/>
                <a:latin typeface="Comic Sans MS" panose="030F0702030302020204" pitchFamily="66" charset="0"/>
              </a:rPr>
              <a:t>sporopollenin</a:t>
            </a:r>
            <a:r>
              <a:rPr kumimoji="0" lang="en-US" altLang="en-US" sz="2000" b="0" i="0" u="none" strike="noStrike" cap="none" normalizeH="0" baseline="0" dirty="0">
                <a:ln>
                  <a:noFill/>
                </a:ln>
                <a:solidFill>
                  <a:schemeClr val="tx1"/>
                </a:solidFill>
                <a:effectLst/>
                <a:latin typeface="Comic Sans MS" panose="030F0702030302020204" pitchFamily="66" charset="0"/>
              </a:rPr>
              <a:t>, that covers the zygotes (which are still attached to the mother plant) and protects them from desiccation.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omic Sans MS" panose="030F0702030302020204" pitchFamily="66" charset="0"/>
              </a:rPr>
              <a:t>Sporopollenin is also found in plants, where it is a component of the protective covering of plant spores.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omic Sans MS" panose="030F0702030302020204" pitchFamily="66" charset="0"/>
              </a:rPr>
              <a:t>Because </a:t>
            </a:r>
            <a:r>
              <a:rPr kumimoji="0" lang="en-US" altLang="en-US" sz="2000" b="0" i="0" u="none" strike="noStrike" cap="none" normalizeH="0" baseline="0" dirty="0" err="1">
                <a:ln>
                  <a:noFill/>
                </a:ln>
                <a:solidFill>
                  <a:schemeClr val="tx1"/>
                </a:solidFill>
                <a:effectLst/>
                <a:latin typeface="Comic Sans MS" panose="030F0702030302020204" pitchFamily="66" charset="0"/>
              </a:rPr>
              <a:t>sporopollenin</a:t>
            </a:r>
            <a:r>
              <a:rPr kumimoji="0" lang="en-US" altLang="en-US" sz="2000" b="0" i="0" u="none" strike="noStrike" cap="none" normalizeH="0" baseline="0" dirty="0">
                <a:ln>
                  <a:noFill/>
                </a:ln>
                <a:solidFill>
                  <a:schemeClr val="tx1"/>
                </a:solidFill>
                <a:effectLst/>
                <a:latin typeface="Comic Sans MS" panose="030F0702030302020204" pitchFamily="66" charset="0"/>
              </a:rPr>
              <a:t> allowed plants to survive in drier habitats, it facilitated their early colonization of land. </a:t>
            </a:r>
          </a:p>
        </p:txBody>
      </p:sp>
      <p:grpSp>
        <p:nvGrpSpPr>
          <p:cNvPr id="10" name="Group 9"/>
          <p:cNvGrpSpPr/>
          <p:nvPr/>
        </p:nvGrpSpPr>
        <p:grpSpPr>
          <a:xfrm>
            <a:off x="6841671" y="976246"/>
            <a:ext cx="5176158" cy="5420089"/>
            <a:chOff x="6841671" y="976246"/>
            <a:chExt cx="5176158" cy="5420089"/>
          </a:xfrm>
        </p:grpSpPr>
        <p:sp>
          <p:nvSpPr>
            <p:cNvPr id="7" name="TextBox 6"/>
            <p:cNvSpPr txBox="1"/>
            <p:nvPr/>
          </p:nvSpPr>
          <p:spPr>
            <a:xfrm>
              <a:off x="6972300" y="5657671"/>
              <a:ext cx="5045529" cy="738664"/>
            </a:xfrm>
            <a:prstGeom prst="rect">
              <a:avLst/>
            </a:prstGeom>
            <a:noFill/>
          </p:spPr>
          <p:txBody>
            <a:bodyPr wrap="square" rtlCol="0">
              <a:spAutoFit/>
            </a:bodyPr>
            <a:lstStyle/>
            <a:p>
              <a:r>
                <a:rPr lang="en-US" sz="1400" dirty="0" err="1">
                  <a:latin typeface="Comic Sans MS" panose="030F0702030302020204" pitchFamily="66" charset="0"/>
                </a:rPr>
                <a:t>Quilichini</a:t>
              </a:r>
              <a:r>
                <a:rPr lang="en-US" sz="1400" dirty="0">
                  <a:latin typeface="Comic Sans MS" panose="030F0702030302020204" pitchFamily="66" charset="0"/>
                </a:rPr>
                <a:t> </a:t>
              </a:r>
              <a:r>
                <a:rPr lang="en-US" sz="1400" i="1" dirty="0">
                  <a:latin typeface="Comic Sans MS" panose="030F0702030302020204" pitchFamily="66" charset="0"/>
                </a:rPr>
                <a:t>et al</a:t>
              </a:r>
              <a:r>
                <a:rPr lang="en-US" sz="1400" dirty="0">
                  <a:latin typeface="Comic Sans MS" panose="030F0702030302020204" pitchFamily="66" charset="0"/>
                </a:rPr>
                <a:t>., (2015) The biosynthesis, composition and assembly of the outer pollen wall: A tough case to crack. </a:t>
              </a:r>
              <a:r>
                <a:rPr lang="en-US" sz="1400" i="1" dirty="0">
                  <a:latin typeface="Comic Sans MS" panose="030F0702030302020204" pitchFamily="66" charset="0"/>
                </a:rPr>
                <a:t>Photochemistry</a:t>
              </a:r>
              <a:r>
                <a:rPr lang="en-US" sz="1400" dirty="0">
                  <a:latin typeface="Comic Sans MS" panose="030F0702030302020204" pitchFamily="66" charset="0"/>
                </a:rPr>
                <a:t>, </a:t>
              </a:r>
              <a:r>
                <a:rPr lang="en-US" sz="1400" b="1" dirty="0">
                  <a:latin typeface="Comic Sans MS" panose="030F0702030302020204" pitchFamily="66" charset="0"/>
                </a:rPr>
                <a:t>113</a:t>
              </a:r>
              <a:r>
                <a:rPr lang="en-US" sz="1400" dirty="0">
                  <a:latin typeface="Comic Sans MS" panose="030F0702030302020204" pitchFamily="66" charset="0"/>
                </a:rPr>
                <a:t>, 170-182</a:t>
              </a:r>
            </a:p>
          </p:txBody>
        </p:sp>
        <p:grpSp>
          <p:nvGrpSpPr>
            <p:cNvPr id="9" name="Group 8"/>
            <p:cNvGrpSpPr/>
            <p:nvPr/>
          </p:nvGrpSpPr>
          <p:grpSpPr>
            <a:xfrm>
              <a:off x="6841671" y="976246"/>
              <a:ext cx="5176158" cy="4363197"/>
              <a:chOff x="6841671" y="976246"/>
              <a:chExt cx="5176158" cy="436319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671" y="976246"/>
                <a:ext cx="5176158" cy="4363197"/>
              </a:xfrm>
              <a:prstGeom prst="rect">
                <a:avLst/>
              </a:prstGeom>
            </p:spPr>
          </p:pic>
          <p:sp>
            <p:nvSpPr>
              <p:cNvPr id="8" name="TextBox 7"/>
              <p:cNvSpPr txBox="1"/>
              <p:nvPr/>
            </p:nvSpPr>
            <p:spPr>
              <a:xfrm>
                <a:off x="8204895" y="4199082"/>
                <a:ext cx="2449710" cy="646331"/>
              </a:xfrm>
              <a:prstGeom prst="rect">
                <a:avLst/>
              </a:prstGeom>
              <a:noFill/>
            </p:spPr>
            <p:txBody>
              <a:bodyPr wrap="none" rtlCol="0">
                <a:spAutoFit/>
              </a:bodyPr>
              <a:lstStyle/>
              <a:p>
                <a:r>
                  <a:rPr lang="en-US" sz="3600" dirty="0">
                    <a:latin typeface="Comic Sans MS" panose="030F0702030302020204" pitchFamily="66" charset="0"/>
                  </a:rPr>
                  <a:t>C</a:t>
                </a:r>
                <a:r>
                  <a:rPr lang="en-US" sz="3600" baseline="-25000" dirty="0">
                    <a:latin typeface="Comic Sans MS" panose="030F0702030302020204" pitchFamily="66" charset="0"/>
                  </a:rPr>
                  <a:t>90</a:t>
                </a:r>
                <a:r>
                  <a:rPr lang="en-US" sz="3600" dirty="0">
                    <a:latin typeface="Comic Sans MS" panose="030F0702030302020204" pitchFamily="66" charset="0"/>
                  </a:rPr>
                  <a:t>H</a:t>
                </a:r>
                <a:r>
                  <a:rPr lang="en-US" sz="3600" baseline="-25000" dirty="0">
                    <a:latin typeface="Comic Sans MS" panose="030F0702030302020204" pitchFamily="66" charset="0"/>
                  </a:rPr>
                  <a:t>144</a:t>
                </a:r>
                <a:r>
                  <a:rPr lang="en-US" sz="3600" dirty="0">
                    <a:latin typeface="Comic Sans MS" panose="030F0702030302020204" pitchFamily="66" charset="0"/>
                  </a:rPr>
                  <a:t>O</a:t>
                </a:r>
                <a:r>
                  <a:rPr lang="en-US" sz="3600" baseline="-25000" dirty="0">
                    <a:latin typeface="Comic Sans MS" panose="030F0702030302020204" pitchFamily="66" charset="0"/>
                  </a:rPr>
                  <a:t>35</a:t>
                </a:r>
              </a:p>
            </p:txBody>
          </p:sp>
        </p:grpSp>
      </p:grpSp>
    </p:spTree>
    <p:extLst>
      <p:ext uri="{BB962C8B-B14F-4D97-AF65-F5344CB8AC3E}">
        <p14:creationId xmlns:p14="http://schemas.microsoft.com/office/powerpoint/2010/main" val="461119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641"/>
            <a:ext cx="12192000" cy="769441"/>
          </a:xfrm>
          <a:prstGeom prst="rect">
            <a:avLst/>
          </a:prstGeom>
          <a:noFill/>
        </p:spPr>
        <p:txBody>
          <a:bodyPr wrap="square" rtlCol="0">
            <a:spAutoFit/>
          </a:bodyPr>
          <a:lstStyle/>
          <a:p>
            <a:pPr algn="ctr"/>
            <a:r>
              <a:rPr lang="en-US" altLang="en-US" sz="4400" b="1" dirty="0">
                <a:solidFill>
                  <a:srgbClr val="008000"/>
                </a:solidFill>
                <a:latin typeface="Comic Sans MS" panose="030F0702030302020204" pitchFamily="66" charset="0"/>
                <a:cs typeface="Arial" panose="020B0604020202020204" pitchFamily="34" charset="0"/>
              </a:rPr>
              <a:t>Sporopollenin</a:t>
            </a:r>
            <a:endParaRPr lang="en-US" sz="4400" dirty="0">
              <a:solidFill>
                <a:srgbClr val="008000"/>
              </a:solidFill>
              <a:latin typeface="Comic Sans MS" panose="030F0702030302020204" pitchFamily="66" charset="0"/>
            </a:endParaRPr>
          </a:p>
        </p:txBody>
      </p:sp>
      <p:sp>
        <p:nvSpPr>
          <p:cNvPr id="5" name="Rectangle 1"/>
          <p:cNvSpPr>
            <a:spLocks noChangeArrowheads="1"/>
          </p:cNvSpPr>
          <p:nvPr/>
        </p:nvSpPr>
        <p:spPr bwMode="auto">
          <a:xfrm>
            <a:off x="0" y="1044015"/>
            <a:ext cx="7609114"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Comic Sans MS" panose="030F0702030302020204" pitchFamily="66" charset="0"/>
              </a:rPr>
              <a:t>Because </a:t>
            </a:r>
            <a:r>
              <a:rPr lang="en-US" sz="2000" dirty="0" err="1">
                <a:latin typeface="Comic Sans MS" panose="030F0702030302020204" pitchFamily="66" charset="0"/>
              </a:rPr>
              <a:t>sporopollenin</a:t>
            </a:r>
            <a:r>
              <a:rPr lang="en-US" sz="2000" dirty="0">
                <a:latin typeface="Comic Sans MS" panose="030F0702030302020204" pitchFamily="66" charset="0"/>
              </a:rPr>
              <a:t> allowed plants to survive in drier habitats, it facilitated their early colonization of land. </a:t>
            </a:r>
          </a:p>
          <a:p>
            <a:endParaRPr lang="en-US" sz="14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Why would a terrestrial existence be an advantage? </a:t>
            </a:r>
          </a:p>
          <a:p>
            <a:pPr marL="342900" indent="-342900">
              <a:buFont typeface="Arial" panose="020B0604020202020204" pitchFamily="34" charset="0"/>
              <a:buChar char="•"/>
            </a:pPr>
            <a:endParaRPr lang="en-US" sz="1400" dirty="0">
              <a:latin typeface="Comic Sans MS" panose="030F0702030302020204" pitchFamily="66" charset="0"/>
            </a:endParaRPr>
          </a:p>
          <a:p>
            <a:pPr marL="800100" lvl="1" indent="-342900">
              <a:buFont typeface="Arial" panose="020B0604020202020204" pitchFamily="34" charset="0"/>
              <a:buChar char="•"/>
            </a:pPr>
            <a:r>
              <a:rPr lang="en-US" sz="2000" b="1" dirty="0">
                <a:solidFill>
                  <a:srgbClr val="FF0000"/>
                </a:solidFill>
                <a:latin typeface="Comic Sans MS" panose="030F0702030302020204" pitchFamily="66" charset="0"/>
              </a:rPr>
              <a:t>Air filters less sunlight than water. </a:t>
            </a:r>
          </a:p>
          <a:p>
            <a:pPr marL="342900" indent="-342900">
              <a:buFont typeface="Arial" panose="020B0604020202020204" pitchFamily="34" charset="0"/>
              <a:buChar char="•"/>
            </a:pPr>
            <a:endParaRPr lang="en-US" sz="1400" b="1" dirty="0">
              <a:solidFill>
                <a:srgbClr val="FF0000"/>
              </a:solidFill>
              <a:latin typeface="Comic Sans MS" panose="030F0702030302020204" pitchFamily="66" charset="0"/>
            </a:endParaRPr>
          </a:p>
          <a:p>
            <a:pPr marL="800100" lvl="1" indent="-342900">
              <a:buFont typeface="Arial" panose="020B0604020202020204" pitchFamily="34" charset="0"/>
              <a:buChar char="•"/>
            </a:pPr>
            <a:r>
              <a:rPr lang="en-US" sz="2000" b="1" dirty="0">
                <a:solidFill>
                  <a:srgbClr val="FF0000"/>
                </a:solidFill>
                <a:latin typeface="Comic Sans MS" panose="030F0702030302020204" pitchFamily="66" charset="0"/>
              </a:rPr>
              <a:t>There's more light for photosynthesis. </a:t>
            </a:r>
          </a:p>
          <a:p>
            <a:pPr marL="342900" indent="-342900">
              <a:buFont typeface="Arial" panose="020B0604020202020204" pitchFamily="34" charset="0"/>
              <a:buChar char="•"/>
            </a:pPr>
            <a:endParaRPr lang="en-US" sz="1400" b="1" dirty="0">
              <a:solidFill>
                <a:srgbClr val="FF0000"/>
              </a:solidFill>
              <a:latin typeface="Comic Sans MS" panose="030F0702030302020204" pitchFamily="66" charset="0"/>
            </a:endParaRPr>
          </a:p>
          <a:p>
            <a:pPr marL="800100" lvl="1" indent="-342900">
              <a:buFont typeface="Arial" panose="020B0604020202020204" pitchFamily="34" charset="0"/>
              <a:buChar char="•"/>
            </a:pPr>
            <a:r>
              <a:rPr lang="en-US" sz="2000" b="1" dirty="0">
                <a:solidFill>
                  <a:srgbClr val="FF0000"/>
                </a:solidFill>
                <a:latin typeface="Comic Sans MS" panose="030F0702030302020204" pitchFamily="66" charset="0"/>
              </a:rPr>
              <a:t>Air has more CO</a:t>
            </a:r>
            <a:r>
              <a:rPr lang="en-US" sz="2000" b="1" baseline="-25000" dirty="0">
                <a:solidFill>
                  <a:srgbClr val="FF0000"/>
                </a:solidFill>
                <a:latin typeface="Comic Sans MS" panose="030F0702030302020204" pitchFamily="66" charset="0"/>
              </a:rPr>
              <a:t>2</a:t>
            </a:r>
            <a:r>
              <a:rPr lang="en-US" sz="2000" b="1" dirty="0">
                <a:solidFill>
                  <a:srgbClr val="FF0000"/>
                </a:solidFill>
                <a:latin typeface="Comic Sans MS" panose="030F0702030302020204" pitchFamily="66" charset="0"/>
              </a:rPr>
              <a:t> than water. </a:t>
            </a:r>
          </a:p>
          <a:p>
            <a:pPr marL="342900" indent="-342900">
              <a:buFont typeface="Arial" panose="020B0604020202020204" pitchFamily="34" charset="0"/>
              <a:buChar char="•"/>
            </a:pPr>
            <a:endParaRPr lang="en-US" sz="1400" b="1" dirty="0">
              <a:solidFill>
                <a:srgbClr val="FF0000"/>
              </a:solidFill>
              <a:latin typeface="Comic Sans MS" panose="030F0702030302020204" pitchFamily="66" charset="0"/>
            </a:endParaRPr>
          </a:p>
          <a:p>
            <a:pPr marL="800100" lvl="1" indent="-342900">
              <a:buFont typeface="Arial" panose="020B0604020202020204" pitchFamily="34" charset="0"/>
              <a:buChar char="•"/>
            </a:pPr>
            <a:r>
              <a:rPr lang="en-US" sz="2000" b="1" dirty="0">
                <a:solidFill>
                  <a:srgbClr val="FF0000"/>
                </a:solidFill>
                <a:latin typeface="Comic Sans MS" panose="030F0702030302020204" pitchFamily="66" charset="0"/>
              </a:rPr>
              <a:t>There's more fuel for photosynthesis. </a:t>
            </a:r>
          </a:p>
          <a:p>
            <a:pPr marL="342900" indent="-342900">
              <a:buFont typeface="Arial" panose="020B0604020202020204" pitchFamily="34" charset="0"/>
              <a:buChar char="•"/>
            </a:pPr>
            <a:endParaRPr lang="en-US" sz="1400" b="1" dirty="0">
              <a:solidFill>
                <a:srgbClr val="FF0000"/>
              </a:solidFill>
              <a:latin typeface="Comic Sans MS" panose="030F0702030302020204" pitchFamily="66" charset="0"/>
            </a:endParaRPr>
          </a:p>
          <a:p>
            <a:pPr marL="800100" lvl="1" indent="-342900">
              <a:buFont typeface="Arial" panose="020B0604020202020204" pitchFamily="34" charset="0"/>
              <a:buChar char="•"/>
            </a:pPr>
            <a:r>
              <a:rPr lang="en-US" sz="2000" b="1" dirty="0">
                <a:solidFill>
                  <a:srgbClr val="FF0000"/>
                </a:solidFill>
                <a:latin typeface="Comic Sans MS" panose="030F0702030302020204" pitchFamily="66" charset="0"/>
              </a:rPr>
              <a:t>Early terrestrial habitats lacked pathogens or predators/herbivores. </a:t>
            </a:r>
          </a:p>
          <a:p>
            <a:pPr marL="342900" indent="-342900">
              <a:buFont typeface="Arial" panose="020B0604020202020204" pitchFamily="34" charset="0"/>
              <a:buChar char="•"/>
            </a:pPr>
            <a:endParaRPr lang="en-US" sz="1400" b="1" dirty="0">
              <a:solidFill>
                <a:srgbClr val="FF0000"/>
              </a:solidFill>
              <a:latin typeface="Comic Sans MS" panose="030F0702030302020204" pitchFamily="66" charset="0"/>
            </a:endParaRPr>
          </a:p>
          <a:p>
            <a:pPr marL="800100" lvl="1" indent="-342900">
              <a:buFont typeface="Arial" panose="020B0604020202020204" pitchFamily="34" charset="0"/>
              <a:buChar char="•"/>
            </a:pPr>
            <a:r>
              <a:rPr lang="en-US" sz="2000" b="1" dirty="0">
                <a:solidFill>
                  <a:srgbClr val="FF0000"/>
                </a:solidFill>
                <a:latin typeface="Comic Sans MS" panose="030F0702030302020204" pitchFamily="66" charset="0"/>
              </a:rPr>
              <a:t>Terrestrial soil is richer in nutrients than aquatic soil</a:t>
            </a:r>
            <a:r>
              <a:rPr lang="en-US" sz="2000" dirty="0">
                <a:latin typeface="Comic Sans MS" panose="030F0702030302020204" pitchFamily="66" charset="0"/>
              </a:rPr>
              <a:t> </a:t>
            </a:r>
          </a:p>
          <a:p>
            <a:pPr marL="342900" indent="-342900">
              <a:buFont typeface="Arial" panose="020B0604020202020204" pitchFamily="34" charset="0"/>
              <a:buChar char="•"/>
            </a:pPr>
            <a:endParaRPr lang="en-US" sz="14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One of the earliest </a:t>
            </a:r>
            <a:r>
              <a:rPr lang="en-US" sz="2000" dirty="0" err="1">
                <a:latin typeface="Comic Sans MS" panose="030F0702030302020204" pitchFamily="66" charset="0"/>
              </a:rPr>
              <a:t>exaptations</a:t>
            </a:r>
            <a:r>
              <a:rPr lang="en-US" sz="2000" dirty="0">
                <a:latin typeface="Comic Sans MS" panose="030F0702030302020204" pitchFamily="66" charset="0"/>
              </a:rPr>
              <a:t> that allowed plants to withstand the harsher environment of land</a:t>
            </a:r>
          </a:p>
        </p:txBody>
      </p:sp>
      <p:grpSp>
        <p:nvGrpSpPr>
          <p:cNvPr id="10" name="Group 9"/>
          <p:cNvGrpSpPr/>
          <p:nvPr/>
        </p:nvGrpSpPr>
        <p:grpSpPr>
          <a:xfrm>
            <a:off x="7266213" y="976246"/>
            <a:ext cx="4751615" cy="5420089"/>
            <a:chOff x="6841671" y="976246"/>
            <a:chExt cx="5176158" cy="5420089"/>
          </a:xfrm>
        </p:grpSpPr>
        <p:sp>
          <p:nvSpPr>
            <p:cNvPr id="7" name="TextBox 6"/>
            <p:cNvSpPr txBox="1"/>
            <p:nvPr/>
          </p:nvSpPr>
          <p:spPr>
            <a:xfrm>
              <a:off x="6972300" y="5657671"/>
              <a:ext cx="5045529" cy="738664"/>
            </a:xfrm>
            <a:prstGeom prst="rect">
              <a:avLst/>
            </a:prstGeom>
            <a:noFill/>
          </p:spPr>
          <p:txBody>
            <a:bodyPr wrap="square" rtlCol="0">
              <a:spAutoFit/>
            </a:bodyPr>
            <a:lstStyle/>
            <a:p>
              <a:r>
                <a:rPr lang="en-US" sz="1400" dirty="0" err="1">
                  <a:latin typeface="Comic Sans MS" panose="030F0702030302020204" pitchFamily="66" charset="0"/>
                </a:rPr>
                <a:t>Quilichini</a:t>
              </a:r>
              <a:r>
                <a:rPr lang="en-US" sz="1400" dirty="0">
                  <a:latin typeface="Comic Sans MS" panose="030F0702030302020204" pitchFamily="66" charset="0"/>
                </a:rPr>
                <a:t> </a:t>
              </a:r>
              <a:r>
                <a:rPr lang="en-US" sz="1400" i="1" dirty="0">
                  <a:latin typeface="Comic Sans MS" panose="030F0702030302020204" pitchFamily="66" charset="0"/>
                </a:rPr>
                <a:t>et al</a:t>
              </a:r>
              <a:r>
                <a:rPr lang="en-US" sz="1400" dirty="0">
                  <a:latin typeface="Comic Sans MS" panose="030F0702030302020204" pitchFamily="66" charset="0"/>
                </a:rPr>
                <a:t>., (2015) The biosynthesis, composition and assembly of the outer pollen wall: A tough case to crack. </a:t>
              </a:r>
              <a:r>
                <a:rPr lang="en-US" sz="1400" i="1" dirty="0">
                  <a:latin typeface="Comic Sans MS" panose="030F0702030302020204" pitchFamily="66" charset="0"/>
                </a:rPr>
                <a:t>Photochemistry</a:t>
              </a:r>
              <a:r>
                <a:rPr lang="en-US" sz="1400" dirty="0">
                  <a:latin typeface="Comic Sans MS" panose="030F0702030302020204" pitchFamily="66" charset="0"/>
                </a:rPr>
                <a:t>, </a:t>
              </a:r>
              <a:r>
                <a:rPr lang="en-US" sz="1400" b="1" dirty="0">
                  <a:latin typeface="Comic Sans MS" panose="030F0702030302020204" pitchFamily="66" charset="0"/>
                </a:rPr>
                <a:t>113</a:t>
              </a:r>
              <a:r>
                <a:rPr lang="en-US" sz="1400" dirty="0">
                  <a:latin typeface="Comic Sans MS" panose="030F0702030302020204" pitchFamily="66" charset="0"/>
                </a:rPr>
                <a:t>, 170-182</a:t>
              </a:r>
            </a:p>
          </p:txBody>
        </p:sp>
        <p:grpSp>
          <p:nvGrpSpPr>
            <p:cNvPr id="9" name="Group 8"/>
            <p:cNvGrpSpPr/>
            <p:nvPr/>
          </p:nvGrpSpPr>
          <p:grpSpPr>
            <a:xfrm>
              <a:off x="6841671" y="976246"/>
              <a:ext cx="5176158" cy="4363197"/>
              <a:chOff x="6841671" y="976246"/>
              <a:chExt cx="5176158" cy="436319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671" y="976246"/>
                <a:ext cx="5176158" cy="4363197"/>
              </a:xfrm>
              <a:prstGeom prst="rect">
                <a:avLst/>
              </a:prstGeom>
            </p:spPr>
          </p:pic>
          <p:sp>
            <p:nvSpPr>
              <p:cNvPr id="8" name="TextBox 7"/>
              <p:cNvSpPr txBox="1"/>
              <p:nvPr/>
            </p:nvSpPr>
            <p:spPr>
              <a:xfrm>
                <a:off x="8204895" y="4199082"/>
                <a:ext cx="2449710" cy="646331"/>
              </a:xfrm>
              <a:prstGeom prst="rect">
                <a:avLst/>
              </a:prstGeom>
              <a:noFill/>
            </p:spPr>
            <p:txBody>
              <a:bodyPr wrap="none" rtlCol="0">
                <a:spAutoFit/>
              </a:bodyPr>
              <a:lstStyle/>
              <a:p>
                <a:r>
                  <a:rPr lang="en-US" sz="3600" dirty="0">
                    <a:latin typeface="Comic Sans MS" panose="030F0702030302020204" pitchFamily="66" charset="0"/>
                  </a:rPr>
                  <a:t>C</a:t>
                </a:r>
                <a:r>
                  <a:rPr lang="en-US" sz="3600" baseline="-25000" dirty="0">
                    <a:latin typeface="Comic Sans MS" panose="030F0702030302020204" pitchFamily="66" charset="0"/>
                  </a:rPr>
                  <a:t>90</a:t>
                </a:r>
                <a:r>
                  <a:rPr lang="en-US" sz="3600" dirty="0">
                    <a:latin typeface="Comic Sans MS" panose="030F0702030302020204" pitchFamily="66" charset="0"/>
                  </a:rPr>
                  <a:t>H</a:t>
                </a:r>
                <a:r>
                  <a:rPr lang="en-US" sz="3600" baseline="-25000" dirty="0">
                    <a:latin typeface="Comic Sans MS" panose="030F0702030302020204" pitchFamily="66" charset="0"/>
                  </a:rPr>
                  <a:t>144</a:t>
                </a:r>
                <a:r>
                  <a:rPr lang="en-US" sz="3600" dirty="0">
                    <a:latin typeface="Comic Sans MS" panose="030F0702030302020204" pitchFamily="66" charset="0"/>
                  </a:rPr>
                  <a:t>O</a:t>
                </a:r>
                <a:r>
                  <a:rPr lang="en-US" sz="3600" baseline="-25000" dirty="0">
                    <a:latin typeface="Comic Sans MS" panose="030F0702030302020204" pitchFamily="66" charset="0"/>
                  </a:rPr>
                  <a:t>35</a:t>
                </a:r>
              </a:p>
            </p:txBody>
          </p:sp>
        </p:grpSp>
      </p:grpSp>
    </p:spTree>
    <p:extLst>
      <p:ext uri="{BB962C8B-B14F-4D97-AF65-F5344CB8AC3E}">
        <p14:creationId xmlns:p14="http://schemas.microsoft.com/office/powerpoint/2010/main" val="89334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51"/>
            <a:ext cx="12192000" cy="1446550"/>
          </a:xfrm>
          <a:prstGeom prst="rect">
            <a:avLst/>
          </a:prstGeom>
          <a:noFill/>
        </p:spPr>
        <p:txBody>
          <a:bodyPr wrap="square" rtlCol="0">
            <a:spAutoFit/>
          </a:bodyPr>
          <a:lstStyle/>
          <a:p>
            <a:pPr algn="ctr"/>
            <a:r>
              <a:rPr lang="en-US" sz="4400" b="1" dirty="0">
                <a:solidFill>
                  <a:srgbClr val="008000"/>
                </a:solidFill>
                <a:latin typeface="Comic Sans MS" panose="030F0702030302020204" pitchFamily="66" charset="0"/>
              </a:rPr>
              <a:t>Bryophytes</a:t>
            </a:r>
          </a:p>
          <a:p>
            <a:pPr algn="ctr"/>
            <a:r>
              <a:rPr lang="en-US" sz="4400" b="1" dirty="0">
                <a:solidFill>
                  <a:srgbClr val="008000"/>
                </a:solidFill>
                <a:latin typeface="Comic Sans MS" panose="030F0702030302020204" pitchFamily="66" charset="0"/>
              </a:rPr>
              <a:t>- the Mosses, Hornworts and Liverworts</a:t>
            </a:r>
          </a:p>
        </p:txBody>
      </p:sp>
      <p:grpSp>
        <p:nvGrpSpPr>
          <p:cNvPr id="3" name="Group 2"/>
          <p:cNvGrpSpPr/>
          <p:nvPr/>
        </p:nvGrpSpPr>
        <p:grpSpPr>
          <a:xfrm>
            <a:off x="2514601" y="2085976"/>
            <a:ext cx="7165975" cy="4586288"/>
            <a:chOff x="2514601" y="2085976"/>
            <a:chExt cx="7165975" cy="4586288"/>
          </a:xfrm>
        </p:grpSpPr>
        <p:pic>
          <p:nvPicPr>
            <p:cNvPr id="4" name="Picture 4" descr="17_03bBryophytes_UP.jpg                                        0051C8CA203                            BE77EE71:">
              <a:extLst>
                <a:ext uri="{FF2B5EF4-FFF2-40B4-BE49-F238E27FC236}">
                  <a16:creationId xmlns:a16="http://schemas.microsoft.com/office/drawing/2014/main" id="{82D38346-5B6D-498C-BBE5-9267A7DC5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085976"/>
              <a:ext cx="716597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778AC62-701B-46F3-BEC4-1C52A632E259}"/>
                </a:ext>
              </a:extLst>
            </p:cNvPr>
            <p:cNvSpPr>
              <a:spLocks noChangeArrowheads="1"/>
            </p:cNvSpPr>
            <p:nvPr/>
          </p:nvSpPr>
          <p:spPr bwMode="auto">
            <a:xfrm>
              <a:off x="4152900" y="6427789"/>
              <a:ext cx="417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latin typeface="Times New Roman" panose="02020603050405020304" pitchFamily="18" charset="0"/>
                </a:rPr>
                <a:t>Copyright © 2005 Pearson Education, Inc. Publishing as Benjamin Cummings</a:t>
              </a:r>
            </a:p>
          </p:txBody>
        </p:sp>
      </p:grpSp>
    </p:spTree>
    <p:extLst>
      <p:ext uri="{BB962C8B-B14F-4D97-AF65-F5344CB8AC3E}">
        <p14:creationId xmlns:p14="http://schemas.microsoft.com/office/powerpoint/2010/main" val="1530036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1F077B5-5F8E-439A-AEC0-5B297CFF8C4C}"/>
              </a:ext>
            </a:extLst>
          </p:cNvPr>
          <p:cNvSpPr>
            <a:spLocks noGrp="1" noChangeArrowheads="1"/>
          </p:cNvSpPr>
          <p:nvPr>
            <p:ph type="title"/>
          </p:nvPr>
        </p:nvSpPr>
        <p:spPr>
          <a:xfrm>
            <a:off x="0" y="78694"/>
            <a:ext cx="7367155" cy="476477"/>
          </a:xfrm>
        </p:spPr>
        <p:txBody>
          <a:bodyPr/>
          <a:lstStyle/>
          <a:p>
            <a:pPr eaLnBrk="1" hangingPunct="1"/>
            <a:r>
              <a:rPr lang="en-US" b="1" dirty="0">
                <a:solidFill>
                  <a:srgbClr val="008000"/>
                </a:solidFill>
              </a:rPr>
              <a:t>Bryophytes</a:t>
            </a:r>
            <a:endParaRPr lang="en-US" altLang="en-US" b="1" dirty="0">
              <a:solidFill>
                <a:srgbClr val="008000"/>
              </a:solidFill>
            </a:endParaRPr>
          </a:p>
        </p:txBody>
      </p:sp>
      <p:sp>
        <p:nvSpPr>
          <p:cNvPr id="25603" name="Rectangle 3">
            <a:extLst>
              <a:ext uri="{FF2B5EF4-FFF2-40B4-BE49-F238E27FC236}">
                <a16:creationId xmlns:a16="http://schemas.microsoft.com/office/drawing/2014/main" id="{33811281-C02B-4356-8125-C54E98CC8682}"/>
              </a:ext>
            </a:extLst>
          </p:cNvPr>
          <p:cNvSpPr>
            <a:spLocks noGrp="1" noChangeArrowheads="1"/>
          </p:cNvSpPr>
          <p:nvPr>
            <p:ph type="body" idx="1"/>
          </p:nvPr>
        </p:nvSpPr>
        <p:spPr>
          <a:xfrm>
            <a:off x="0" y="800100"/>
            <a:ext cx="7707085" cy="6057899"/>
          </a:xfrm>
        </p:spPr>
        <p:txBody>
          <a:bodyPr/>
          <a:lstStyle/>
          <a:p>
            <a:r>
              <a:rPr lang="en-US" sz="2400" dirty="0"/>
              <a:t>Lack xylem and phloem (hence, lack true organs)</a:t>
            </a:r>
          </a:p>
          <a:p>
            <a:endParaRPr lang="en-US" sz="1800" dirty="0"/>
          </a:p>
          <a:p>
            <a:r>
              <a:rPr lang="en-US" altLang="en-US" sz="2400" dirty="0"/>
              <a:t>No vascular tissue absorbing water by capillarity and transporting carbohydrates by diffusion</a:t>
            </a:r>
          </a:p>
          <a:p>
            <a:endParaRPr lang="en-US" altLang="en-US" sz="1800" dirty="0"/>
          </a:p>
          <a:p>
            <a:r>
              <a:rPr lang="en-US" altLang="en-US" sz="2400" dirty="0"/>
              <a:t>no true roots, stems, or leaves as lack vascular tissue.</a:t>
            </a:r>
          </a:p>
          <a:p>
            <a:endParaRPr lang="en-US" altLang="en-US" sz="1800" dirty="0"/>
          </a:p>
          <a:p>
            <a:r>
              <a:rPr lang="en-US" altLang="en-US" sz="2400" dirty="0"/>
              <a:t>Rhizoids are root-like but </a:t>
            </a:r>
            <a:r>
              <a:rPr lang="en-US" altLang="en-US" sz="2400" b="1" u="sng" dirty="0">
                <a:solidFill>
                  <a:srgbClr val="FF0000"/>
                </a:solidFill>
              </a:rPr>
              <a:t>are only used for anchorage.</a:t>
            </a:r>
          </a:p>
          <a:p>
            <a:pPr marL="0" indent="0">
              <a:buNone/>
            </a:pPr>
            <a:endParaRPr lang="en-US" sz="1800" dirty="0"/>
          </a:p>
          <a:p>
            <a:r>
              <a:rPr lang="en-US" sz="2400" dirty="0"/>
              <a:t>Have a very thin waxy cuticle</a:t>
            </a:r>
          </a:p>
          <a:p>
            <a:pPr marL="0" indent="0">
              <a:buNone/>
            </a:pPr>
            <a:r>
              <a:rPr lang="en-US" sz="2400" dirty="0"/>
              <a:t> </a:t>
            </a:r>
            <a:endParaRPr lang="en-US" sz="1800" dirty="0"/>
          </a:p>
          <a:p>
            <a:r>
              <a:rPr lang="en-US" sz="2400" dirty="0"/>
              <a:t>Have </a:t>
            </a:r>
            <a:r>
              <a:rPr lang="en-US" sz="2400" dirty="0" err="1"/>
              <a:t>stomates</a:t>
            </a:r>
            <a:r>
              <a:rPr lang="en-US" sz="2400" dirty="0"/>
              <a:t> are fixed in the open position</a:t>
            </a:r>
          </a:p>
          <a:p>
            <a:pPr lvl="1"/>
            <a:r>
              <a:rPr lang="en-US" sz="2000" b="1" u="sng" dirty="0">
                <a:solidFill>
                  <a:srgbClr val="FF0000"/>
                </a:solidFill>
              </a:rPr>
              <a:t>they cannot be closed </a:t>
            </a:r>
          </a:p>
          <a:p>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5" y="1"/>
            <a:ext cx="4484915" cy="6287358"/>
          </a:xfrm>
          <a:prstGeom prst="rect">
            <a:avLst/>
          </a:prstGeom>
        </p:spPr>
      </p:pic>
      <p:sp>
        <p:nvSpPr>
          <p:cNvPr id="7" name="Text Box 10">
            <a:extLst>
              <a:ext uri="{FF2B5EF4-FFF2-40B4-BE49-F238E27FC236}">
                <a16:creationId xmlns:a16="http://schemas.microsoft.com/office/drawing/2014/main" id="{B48EB88B-98D8-4631-9320-4DFEF7B33EBC}"/>
              </a:ext>
            </a:extLst>
          </p:cNvPr>
          <p:cNvSpPr txBox="1">
            <a:spLocks noChangeArrowheads="1"/>
          </p:cNvSpPr>
          <p:nvPr/>
        </p:nvSpPr>
        <p:spPr bwMode="auto">
          <a:xfrm>
            <a:off x="7707085" y="6287358"/>
            <a:ext cx="44849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0"/>
              </a:spcBef>
              <a:spcAft>
                <a:spcPct val="0"/>
              </a:spcAft>
              <a:buNone/>
            </a:pPr>
            <a:r>
              <a:rPr lang="en-US" altLang="en-US" sz="1400" b="1" dirty="0">
                <a:solidFill>
                  <a:srgbClr val="000000"/>
                </a:solidFill>
              </a:rPr>
              <a:t>The Peat Moss - from the </a:t>
            </a:r>
            <a:r>
              <a:rPr lang="en-US" altLang="en-US" sz="1400" b="1" dirty="0" err="1">
                <a:solidFill>
                  <a:srgbClr val="000000"/>
                </a:solidFill>
              </a:rPr>
              <a:t>wikimedia</a:t>
            </a:r>
            <a:r>
              <a:rPr lang="en-US" altLang="en-US" sz="1400" b="1" dirty="0">
                <a:solidFill>
                  <a:srgbClr val="000000"/>
                </a:solidFill>
              </a:rPr>
              <a:t> free licensed media file repository </a:t>
            </a:r>
          </a:p>
        </p:txBody>
      </p:sp>
    </p:spTree>
    <p:extLst>
      <p:ext uri="{BB962C8B-B14F-4D97-AF65-F5344CB8AC3E}">
        <p14:creationId xmlns:p14="http://schemas.microsoft.com/office/powerpoint/2010/main" val="1722384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1F077B5-5F8E-439A-AEC0-5B297CFF8C4C}"/>
              </a:ext>
            </a:extLst>
          </p:cNvPr>
          <p:cNvSpPr>
            <a:spLocks noGrp="1" noChangeArrowheads="1"/>
          </p:cNvSpPr>
          <p:nvPr>
            <p:ph type="title"/>
          </p:nvPr>
        </p:nvSpPr>
        <p:spPr>
          <a:xfrm>
            <a:off x="0" y="78694"/>
            <a:ext cx="6899564" cy="476477"/>
          </a:xfrm>
        </p:spPr>
        <p:txBody>
          <a:bodyPr/>
          <a:lstStyle/>
          <a:p>
            <a:pPr eaLnBrk="1" hangingPunct="1"/>
            <a:r>
              <a:rPr lang="en-US" b="1" dirty="0">
                <a:solidFill>
                  <a:srgbClr val="008000"/>
                </a:solidFill>
              </a:rPr>
              <a:t>Bryophytes</a:t>
            </a:r>
            <a:endParaRPr lang="en-US" altLang="en-US" b="1" dirty="0">
              <a:solidFill>
                <a:srgbClr val="008000"/>
              </a:solidFill>
            </a:endParaRPr>
          </a:p>
        </p:txBody>
      </p:sp>
      <p:sp>
        <p:nvSpPr>
          <p:cNvPr id="25603" name="Rectangle 3">
            <a:extLst>
              <a:ext uri="{FF2B5EF4-FFF2-40B4-BE49-F238E27FC236}">
                <a16:creationId xmlns:a16="http://schemas.microsoft.com/office/drawing/2014/main" id="{33811281-C02B-4356-8125-C54E98CC8682}"/>
              </a:ext>
            </a:extLst>
          </p:cNvPr>
          <p:cNvSpPr>
            <a:spLocks noGrp="1" noChangeArrowheads="1"/>
          </p:cNvSpPr>
          <p:nvPr>
            <p:ph type="body" idx="1"/>
          </p:nvPr>
        </p:nvSpPr>
        <p:spPr>
          <a:xfrm>
            <a:off x="0" y="716973"/>
            <a:ext cx="7512627" cy="6141027"/>
          </a:xfrm>
        </p:spPr>
        <p:txBody>
          <a:bodyPr/>
          <a:lstStyle/>
          <a:p>
            <a:r>
              <a:rPr lang="en-US" sz="2400" dirty="0"/>
              <a:t>Release bi-flagellated sperm directly into the environment (and so need water--at least a thin film--for reproduction)</a:t>
            </a:r>
          </a:p>
          <a:p>
            <a:pPr marL="0" indent="0">
              <a:buNone/>
            </a:pPr>
            <a:r>
              <a:rPr lang="en-US" sz="2400" dirty="0"/>
              <a:t> </a:t>
            </a:r>
          </a:p>
          <a:p>
            <a:r>
              <a:rPr lang="en-US" altLang="en-US" sz="2400" dirty="0"/>
              <a:t>Alternation of generations and gametophyte dominates with gametes formed inside multicellular </a:t>
            </a:r>
            <a:r>
              <a:rPr lang="en-US" altLang="en-US" sz="2400" dirty="0" err="1"/>
              <a:t>gameteangia</a:t>
            </a:r>
            <a:r>
              <a:rPr lang="en-US" altLang="en-US" sz="2400" dirty="0"/>
              <a:t> called antheridia </a:t>
            </a:r>
            <a:r>
              <a:rPr lang="en-US" altLang="en-US" sz="2400" b="1" dirty="0">
                <a:solidFill>
                  <a:srgbClr val="FF0000"/>
                </a:solidFill>
              </a:rPr>
              <a:t>(sperm) </a:t>
            </a:r>
            <a:r>
              <a:rPr lang="en-US" altLang="en-US" sz="2400" dirty="0"/>
              <a:t>or archegonia </a:t>
            </a:r>
            <a:r>
              <a:rPr lang="en-US" altLang="en-US" sz="2400" b="1" dirty="0">
                <a:solidFill>
                  <a:srgbClr val="FF0000"/>
                </a:solidFill>
              </a:rPr>
              <a:t>(egg)</a:t>
            </a:r>
          </a:p>
          <a:p>
            <a:endParaRPr lang="en-US" altLang="en-US" sz="2400" dirty="0"/>
          </a:p>
          <a:p>
            <a:r>
              <a:rPr lang="en-US" sz="2400" dirty="0"/>
              <a:t>have a dominant gametophyte generation, and a short-lived sporophyte </a:t>
            </a:r>
          </a:p>
          <a:p>
            <a:endParaRPr lang="en-US" sz="2400" dirty="0"/>
          </a:p>
          <a:p>
            <a:r>
              <a:rPr lang="en-US" sz="2400" dirty="0"/>
              <a:t>The relatively undifferentiated body of such plants is known as the </a:t>
            </a:r>
            <a:r>
              <a:rPr lang="en-US" sz="2400" b="1" dirty="0"/>
              <a:t>thallus</a:t>
            </a:r>
            <a:r>
              <a:rPr lang="en-US" sz="2400" dirty="0"/>
              <a:t>, the term used to describe a plant (or fungal) "body".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927" y="1"/>
            <a:ext cx="4565073" cy="6287358"/>
          </a:xfrm>
          <a:prstGeom prst="rect">
            <a:avLst/>
          </a:prstGeom>
        </p:spPr>
      </p:pic>
      <p:sp>
        <p:nvSpPr>
          <p:cNvPr id="7" name="Text Box 10">
            <a:extLst>
              <a:ext uri="{FF2B5EF4-FFF2-40B4-BE49-F238E27FC236}">
                <a16:creationId xmlns:a16="http://schemas.microsoft.com/office/drawing/2014/main" id="{B48EB88B-98D8-4631-9320-4DFEF7B33EBC}"/>
              </a:ext>
            </a:extLst>
          </p:cNvPr>
          <p:cNvSpPr txBox="1">
            <a:spLocks noChangeArrowheads="1"/>
          </p:cNvSpPr>
          <p:nvPr/>
        </p:nvSpPr>
        <p:spPr bwMode="auto">
          <a:xfrm>
            <a:off x="7626927" y="6287358"/>
            <a:ext cx="4565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0"/>
              </a:spcBef>
              <a:spcAft>
                <a:spcPct val="0"/>
              </a:spcAft>
              <a:buNone/>
            </a:pPr>
            <a:r>
              <a:rPr lang="en-US" altLang="en-US" sz="1400" b="1" dirty="0">
                <a:solidFill>
                  <a:srgbClr val="000000"/>
                </a:solidFill>
              </a:rPr>
              <a:t>The Peat Moss - from the </a:t>
            </a:r>
            <a:r>
              <a:rPr lang="en-US" altLang="en-US" sz="1400" b="1" dirty="0" err="1">
                <a:solidFill>
                  <a:srgbClr val="000000"/>
                </a:solidFill>
              </a:rPr>
              <a:t>wikimedia</a:t>
            </a:r>
            <a:r>
              <a:rPr lang="en-US" altLang="en-US" sz="1400" b="1" dirty="0">
                <a:solidFill>
                  <a:srgbClr val="000000"/>
                </a:solidFill>
              </a:rPr>
              <a:t> free licensed media file repository </a:t>
            </a:r>
          </a:p>
        </p:txBody>
      </p:sp>
    </p:spTree>
    <p:extLst>
      <p:ext uri="{BB962C8B-B14F-4D97-AF65-F5344CB8AC3E}">
        <p14:creationId xmlns:p14="http://schemas.microsoft.com/office/powerpoint/2010/main" val="2092777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8D4E31B2-BC35-4C41-91E9-234084B482D0}"/>
              </a:ext>
            </a:extLst>
          </p:cNvPr>
          <p:cNvSpPr>
            <a:spLocks noGrp="1" noChangeArrowheads="1"/>
          </p:cNvSpPr>
          <p:nvPr>
            <p:ph type="body" idx="1"/>
          </p:nvPr>
        </p:nvSpPr>
        <p:spPr>
          <a:xfrm>
            <a:off x="161924" y="1053075"/>
            <a:ext cx="6759173" cy="5339765"/>
          </a:xfrm>
        </p:spPr>
        <p:txBody>
          <a:bodyPr/>
          <a:lstStyle/>
          <a:p>
            <a:pPr marL="114300" lvl="1" indent="0">
              <a:buNone/>
            </a:pPr>
            <a:r>
              <a:rPr lang="en-US" sz="2400" dirty="0"/>
              <a:t>Sperm must swim in a drop of rain water </a:t>
            </a:r>
            <a:r>
              <a:rPr lang="en-US" sz="2400" dirty="0">
                <a:solidFill>
                  <a:srgbClr val="FF0000"/>
                </a:solidFill>
              </a:rPr>
              <a:t>from an antheridium </a:t>
            </a:r>
            <a:r>
              <a:rPr lang="en-US" sz="2400" dirty="0"/>
              <a:t>to an egg in </a:t>
            </a:r>
            <a:r>
              <a:rPr lang="en-US" sz="2400" dirty="0">
                <a:solidFill>
                  <a:srgbClr val="FF0000"/>
                </a:solidFill>
              </a:rPr>
              <a:t>an </a:t>
            </a:r>
            <a:r>
              <a:rPr lang="en-US" sz="2400" dirty="0" err="1">
                <a:solidFill>
                  <a:srgbClr val="FF0000"/>
                </a:solidFill>
              </a:rPr>
              <a:t>archegonium</a:t>
            </a:r>
            <a:endParaRPr lang="en-US" sz="2400" dirty="0">
              <a:solidFill>
                <a:srgbClr val="FF0000"/>
              </a:solidFill>
            </a:endParaRPr>
          </a:p>
          <a:p>
            <a:pPr marL="114300" lvl="1" indent="0">
              <a:buNone/>
            </a:pPr>
            <a:endParaRPr lang="en-US" altLang="en-US" sz="1800" dirty="0">
              <a:solidFill>
                <a:srgbClr val="FF0000"/>
              </a:solidFill>
            </a:endParaRPr>
          </a:p>
          <a:p>
            <a:pPr marL="114300" lvl="1" indent="0">
              <a:buNone/>
            </a:pPr>
            <a:r>
              <a:rPr lang="en-US" sz="2400" dirty="0"/>
              <a:t>If fertilization takes place, it results in a </a:t>
            </a:r>
            <a:r>
              <a:rPr lang="en-US" sz="2400" b="1" dirty="0"/>
              <a:t>zygote</a:t>
            </a:r>
            <a:r>
              <a:rPr lang="en-US" sz="2400" dirty="0"/>
              <a:t> that develops into a tiny sporophyte on the parent gametophyte plant. </a:t>
            </a:r>
          </a:p>
          <a:p>
            <a:pPr marL="114300" lvl="1" indent="0">
              <a:buNone/>
            </a:pPr>
            <a:endParaRPr lang="en-US" altLang="en-US" sz="1800" dirty="0">
              <a:solidFill>
                <a:srgbClr val="FF0000"/>
              </a:solidFill>
            </a:endParaRPr>
          </a:p>
          <a:p>
            <a:pPr marL="114300" lvl="1" indent="0">
              <a:buNone/>
            </a:pPr>
            <a:r>
              <a:rPr lang="en-US" sz="2400" dirty="0"/>
              <a:t>The sporophyte produces haploid </a:t>
            </a:r>
            <a:r>
              <a:rPr lang="en-US" sz="2400" b="1" dirty="0"/>
              <a:t>spores</a:t>
            </a:r>
            <a:r>
              <a:rPr lang="en-US" sz="2400" dirty="0"/>
              <a:t>, and these develop into the next generation of gametophyte plants. </a:t>
            </a:r>
          </a:p>
          <a:p>
            <a:pPr marL="114300" lvl="1" indent="0">
              <a:buNone/>
            </a:pPr>
            <a:endParaRPr lang="en-US" sz="2400" dirty="0"/>
          </a:p>
          <a:p>
            <a:pPr marL="114300" lvl="1" indent="0">
              <a:buNone/>
            </a:pPr>
            <a:r>
              <a:rPr lang="en-US" sz="2400" dirty="0"/>
              <a:t>Then the cycle repeats.</a:t>
            </a:r>
            <a:endParaRPr lang="en-US" altLang="en-US" sz="2400" dirty="0">
              <a:solidFill>
                <a:srgbClr val="FF0000"/>
              </a:solidFill>
            </a:endParaRPr>
          </a:p>
        </p:txBody>
      </p:sp>
      <p:sp>
        <p:nvSpPr>
          <p:cNvPr id="29700" name="Text Box 37">
            <a:extLst>
              <a:ext uri="{FF2B5EF4-FFF2-40B4-BE49-F238E27FC236}">
                <a16:creationId xmlns:a16="http://schemas.microsoft.com/office/drawing/2014/main" id="{DC94688C-B0EB-40BB-AD0B-9C9C2083E396}"/>
              </a:ext>
            </a:extLst>
          </p:cNvPr>
          <p:cNvSpPr txBox="1">
            <a:spLocks noChangeArrowheads="1"/>
          </p:cNvSpPr>
          <p:nvPr/>
        </p:nvSpPr>
        <p:spPr bwMode="auto">
          <a:xfrm>
            <a:off x="2840038" y="615315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400" b="1"/>
          </a:p>
        </p:txBody>
      </p:sp>
      <p:grpSp>
        <p:nvGrpSpPr>
          <p:cNvPr id="29701" name="Group 61">
            <a:extLst>
              <a:ext uri="{FF2B5EF4-FFF2-40B4-BE49-F238E27FC236}">
                <a16:creationId xmlns:a16="http://schemas.microsoft.com/office/drawing/2014/main" id="{3B8F3643-513E-4FF2-93CA-77766348F376}"/>
              </a:ext>
            </a:extLst>
          </p:cNvPr>
          <p:cNvGrpSpPr>
            <a:grpSpLocks/>
          </p:cNvGrpSpPr>
          <p:nvPr/>
        </p:nvGrpSpPr>
        <p:grpSpPr bwMode="auto">
          <a:xfrm>
            <a:off x="7004957" y="17308"/>
            <a:ext cx="5075588" cy="6840692"/>
            <a:chOff x="912" y="767"/>
            <a:chExt cx="4842" cy="3256"/>
          </a:xfrm>
        </p:grpSpPr>
        <p:pic>
          <p:nvPicPr>
            <p:cNvPr id="29703" name="Picture 6" descr="17_05MossLifeCycle_CNL.jpg                                     0051C8CA203                            BE77EE71:">
              <a:extLst>
                <a:ext uri="{FF2B5EF4-FFF2-40B4-BE49-F238E27FC236}">
                  <a16:creationId xmlns:a16="http://schemas.microsoft.com/office/drawing/2014/main" id="{7B2B864B-233D-4D36-A35D-2D2F9BB4E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767"/>
              <a:ext cx="4842" cy="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7">
              <a:extLst>
                <a:ext uri="{FF2B5EF4-FFF2-40B4-BE49-F238E27FC236}">
                  <a16:creationId xmlns:a16="http://schemas.microsoft.com/office/drawing/2014/main" id="{FEE566B4-F57E-4C0B-B906-1C9D2BFFCF00}"/>
                </a:ext>
              </a:extLst>
            </p:cNvPr>
            <p:cNvSpPr txBox="1">
              <a:spLocks noChangeArrowheads="1"/>
            </p:cNvSpPr>
            <p:nvPr/>
          </p:nvSpPr>
          <p:spPr bwMode="auto">
            <a:xfrm>
              <a:off x="1004" y="901"/>
              <a:ext cx="2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t>Key</a:t>
              </a:r>
            </a:p>
          </p:txBody>
        </p:sp>
        <p:sp>
          <p:nvSpPr>
            <p:cNvPr id="29705" name="Text Box 8">
              <a:extLst>
                <a:ext uri="{FF2B5EF4-FFF2-40B4-BE49-F238E27FC236}">
                  <a16:creationId xmlns:a16="http://schemas.microsoft.com/office/drawing/2014/main" id="{1F5EE5CC-8992-4B72-8E27-AAE58A374945}"/>
                </a:ext>
              </a:extLst>
            </p:cNvPr>
            <p:cNvSpPr txBox="1">
              <a:spLocks noChangeArrowheads="1"/>
            </p:cNvSpPr>
            <p:nvPr/>
          </p:nvSpPr>
          <p:spPr bwMode="auto">
            <a:xfrm>
              <a:off x="1160" y="1005"/>
              <a:ext cx="5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Haploid (</a:t>
              </a:r>
              <a:r>
                <a:rPr lang="en-US" altLang="en-US" sz="1000" i="1"/>
                <a:t>n</a:t>
              </a:r>
              <a:r>
                <a:rPr lang="en-US" altLang="en-US" sz="1000"/>
                <a:t>)</a:t>
              </a:r>
            </a:p>
          </p:txBody>
        </p:sp>
        <p:sp>
          <p:nvSpPr>
            <p:cNvPr id="29706" name="Text Box 9">
              <a:extLst>
                <a:ext uri="{FF2B5EF4-FFF2-40B4-BE49-F238E27FC236}">
                  <a16:creationId xmlns:a16="http://schemas.microsoft.com/office/drawing/2014/main" id="{1B97D4E7-556C-4FDD-83F0-D7F2029414DA}"/>
                </a:ext>
              </a:extLst>
            </p:cNvPr>
            <p:cNvSpPr txBox="1">
              <a:spLocks noChangeArrowheads="1"/>
            </p:cNvSpPr>
            <p:nvPr/>
          </p:nvSpPr>
          <p:spPr bwMode="auto">
            <a:xfrm>
              <a:off x="1166" y="1133"/>
              <a:ext cx="5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Diploid (2</a:t>
              </a:r>
              <a:r>
                <a:rPr lang="en-US" altLang="en-US" sz="1000" i="1"/>
                <a:t>n</a:t>
              </a:r>
              <a:r>
                <a:rPr lang="en-US" altLang="en-US" sz="1000"/>
                <a:t>)</a:t>
              </a:r>
            </a:p>
          </p:txBody>
        </p:sp>
        <p:sp>
          <p:nvSpPr>
            <p:cNvPr id="29707" name="Text Box 10">
              <a:extLst>
                <a:ext uri="{FF2B5EF4-FFF2-40B4-BE49-F238E27FC236}">
                  <a16:creationId xmlns:a16="http://schemas.microsoft.com/office/drawing/2014/main" id="{0F66D8A4-0C1D-4124-B221-ABD644560688}"/>
                </a:ext>
              </a:extLst>
            </p:cNvPr>
            <p:cNvSpPr txBox="1">
              <a:spLocks noChangeArrowheads="1"/>
            </p:cNvSpPr>
            <p:nvPr/>
          </p:nvSpPr>
          <p:spPr bwMode="auto">
            <a:xfrm>
              <a:off x="1802" y="2013"/>
              <a:ext cx="4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Spores (</a:t>
              </a:r>
              <a:r>
                <a:rPr lang="en-US" altLang="en-US" sz="1000" i="1"/>
                <a:t>n</a:t>
              </a:r>
              <a:r>
                <a:rPr lang="en-US" altLang="en-US" sz="1000"/>
                <a:t>)</a:t>
              </a:r>
            </a:p>
          </p:txBody>
        </p:sp>
        <p:sp>
          <p:nvSpPr>
            <p:cNvPr id="29708" name="Text Box 11">
              <a:extLst>
                <a:ext uri="{FF2B5EF4-FFF2-40B4-BE49-F238E27FC236}">
                  <a16:creationId xmlns:a16="http://schemas.microsoft.com/office/drawing/2014/main" id="{54DE0B14-8A11-442E-BB5D-701F97D15795}"/>
                </a:ext>
              </a:extLst>
            </p:cNvPr>
            <p:cNvSpPr txBox="1">
              <a:spLocks noChangeArrowheads="1"/>
            </p:cNvSpPr>
            <p:nvPr/>
          </p:nvSpPr>
          <p:spPr bwMode="auto">
            <a:xfrm>
              <a:off x="4737" y="2061"/>
              <a:ext cx="3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Egg (</a:t>
              </a:r>
              <a:r>
                <a:rPr lang="en-US" altLang="en-US" sz="1000" i="1"/>
                <a:t>n</a:t>
              </a:r>
              <a:r>
                <a:rPr lang="en-US" altLang="en-US" sz="1000"/>
                <a:t>)</a:t>
              </a:r>
            </a:p>
          </p:txBody>
        </p:sp>
        <p:sp>
          <p:nvSpPr>
            <p:cNvPr id="29709" name="Text Box 13">
              <a:extLst>
                <a:ext uri="{FF2B5EF4-FFF2-40B4-BE49-F238E27FC236}">
                  <a16:creationId xmlns:a16="http://schemas.microsoft.com/office/drawing/2014/main" id="{28D6B789-B13E-4FF1-8E5B-B6CC9E796714}"/>
                </a:ext>
              </a:extLst>
            </p:cNvPr>
            <p:cNvSpPr txBox="1">
              <a:spLocks noChangeArrowheads="1"/>
            </p:cNvSpPr>
            <p:nvPr/>
          </p:nvSpPr>
          <p:spPr bwMode="auto">
            <a:xfrm>
              <a:off x="4716" y="1205"/>
              <a:ext cx="8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000"/>
                <a:t>Sperm (</a:t>
              </a:r>
              <a:r>
                <a:rPr lang="en-US" altLang="en-US" sz="1000" i="1"/>
                <a:t>n</a:t>
              </a:r>
              <a:r>
                <a:rPr lang="en-US" altLang="en-US" sz="1000"/>
                <a:t>) (released</a:t>
              </a:r>
              <a:br>
                <a:rPr lang="en-US" altLang="en-US" sz="1000"/>
              </a:br>
              <a:r>
                <a:rPr lang="en-US" altLang="en-US" sz="1000"/>
                <a:t>from gametangium)</a:t>
              </a:r>
            </a:p>
          </p:txBody>
        </p:sp>
        <p:sp>
          <p:nvSpPr>
            <p:cNvPr id="29710" name="Text Box 15">
              <a:extLst>
                <a:ext uri="{FF2B5EF4-FFF2-40B4-BE49-F238E27FC236}">
                  <a16:creationId xmlns:a16="http://schemas.microsoft.com/office/drawing/2014/main" id="{2ED549F4-96AE-4295-9253-064598B3C8A7}"/>
                </a:ext>
              </a:extLst>
            </p:cNvPr>
            <p:cNvSpPr txBox="1">
              <a:spLocks noChangeArrowheads="1"/>
            </p:cNvSpPr>
            <p:nvPr/>
          </p:nvSpPr>
          <p:spPr bwMode="auto">
            <a:xfrm>
              <a:off x="2859" y="2893"/>
              <a:ext cx="8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000"/>
                <a:t>Sporophytes (growing</a:t>
              </a:r>
              <a:br>
                <a:rPr lang="en-US" altLang="en-US" sz="1000"/>
              </a:br>
              <a:r>
                <a:rPr lang="en-US" altLang="en-US" sz="1000"/>
                <a:t>from gametophytes)</a:t>
              </a:r>
            </a:p>
          </p:txBody>
        </p:sp>
        <p:sp>
          <p:nvSpPr>
            <p:cNvPr id="29711" name="Text Box 16">
              <a:extLst>
                <a:ext uri="{FF2B5EF4-FFF2-40B4-BE49-F238E27FC236}">
                  <a16:creationId xmlns:a16="http://schemas.microsoft.com/office/drawing/2014/main" id="{ACB33B93-9993-4DA5-9067-EB8EA9F035D9}"/>
                </a:ext>
              </a:extLst>
            </p:cNvPr>
            <p:cNvSpPr txBox="1">
              <a:spLocks noChangeArrowheads="1"/>
            </p:cNvSpPr>
            <p:nvPr/>
          </p:nvSpPr>
          <p:spPr bwMode="auto">
            <a:xfrm>
              <a:off x="1826" y="2989"/>
              <a:ext cx="4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t>Meiosis</a:t>
              </a:r>
            </a:p>
          </p:txBody>
        </p:sp>
        <p:sp>
          <p:nvSpPr>
            <p:cNvPr id="29712" name="Text Box 17">
              <a:extLst>
                <a:ext uri="{FF2B5EF4-FFF2-40B4-BE49-F238E27FC236}">
                  <a16:creationId xmlns:a16="http://schemas.microsoft.com/office/drawing/2014/main" id="{BBDB9E74-2132-481D-A258-2CFE777F10BC}"/>
                </a:ext>
              </a:extLst>
            </p:cNvPr>
            <p:cNvSpPr txBox="1">
              <a:spLocks noChangeArrowheads="1"/>
            </p:cNvSpPr>
            <p:nvPr/>
          </p:nvSpPr>
          <p:spPr bwMode="auto">
            <a:xfrm>
              <a:off x="2217" y="2565"/>
              <a:ext cx="5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Sporangium</a:t>
              </a:r>
            </a:p>
          </p:txBody>
        </p:sp>
        <p:sp>
          <p:nvSpPr>
            <p:cNvPr id="29713" name="Text Box 18">
              <a:extLst>
                <a:ext uri="{FF2B5EF4-FFF2-40B4-BE49-F238E27FC236}">
                  <a16:creationId xmlns:a16="http://schemas.microsoft.com/office/drawing/2014/main" id="{4EE3D010-BB64-4E76-BCE2-E55A20550065}"/>
                </a:ext>
              </a:extLst>
            </p:cNvPr>
            <p:cNvSpPr txBox="1">
              <a:spLocks noChangeArrowheads="1"/>
            </p:cNvSpPr>
            <p:nvPr/>
          </p:nvSpPr>
          <p:spPr bwMode="auto">
            <a:xfrm>
              <a:off x="3076" y="2093"/>
              <a:ext cx="3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Female</a:t>
              </a:r>
            </a:p>
          </p:txBody>
        </p:sp>
        <p:sp>
          <p:nvSpPr>
            <p:cNvPr id="29714" name="Text Box 19">
              <a:extLst>
                <a:ext uri="{FF2B5EF4-FFF2-40B4-BE49-F238E27FC236}">
                  <a16:creationId xmlns:a16="http://schemas.microsoft.com/office/drawing/2014/main" id="{7DF8281C-BF0F-4496-BFC4-C235B2C26874}"/>
                </a:ext>
              </a:extLst>
            </p:cNvPr>
            <p:cNvSpPr txBox="1">
              <a:spLocks noChangeArrowheads="1"/>
            </p:cNvSpPr>
            <p:nvPr/>
          </p:nvSpPr>
          <p:spPr bwMode="auto">
            <a:xfrm>
              <a:off x="2889" y="821"/>
              <a:ext cx="75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Gametophytes (</a:t>
              </a:r>
              <a:r>
                <a:rPr lang="en-US" altLang="en-US" sz="1000" i="1"/>
                <a:t>n</a:t>
              </a:r>
              <a:r>
                <a:rPr lang="en-US" altLang="en-US" sz="1000"/>
                <a:t>)</a:t>
              </a:r>
            </a:p>
          </p:txBody>
        </p:sp>
        <p:sp>
          <p:nvSpPr>
            <p:cNvPr id="29715" name="Text Box 21">
              <a:extLst>
                <a:ext uri="{FF2B5EF4-FFF2-40B4-BE49-F238E27FC236}">
                  <a16:creationId xmlns:a16="http://schemas.microsoft.com/office/drawing/2014/main" id="{3C8E0753-78E6-4DE2-B59F-C39249D54680}"/>
                </a:ext>
              </a:extLst>
            </p:cNvPr>
            <p:cNvSpPr txBox="1">
              <a:spLocks noChangeArrowheads="1"/>
            </p:cNvSpPr>
            <p:nvPr/>
          </p:nvSpPr>
          <p:spPr bwMode="auto">
            <a:xfrm>
              <a:off x="5062" y="2261"/>
              <a:ext cx="5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t>Fertilization</a:t>
              </a:r>
            </a:p>
          </p:txBody>
        </p:sp>
        <p:sp>
          <p:nvSpPr>
            <p:cNvPr id="29716" name="Freeform 22">
              <a:extLst>
                <a:ext uri="{FF2B5EF4-FFF2-40B4-BE49-F238E27FC236}">
                  <a16:creationId xmlns:a16="http://schemas.microsoft.com/office/drawing/2014/main" id="{F24CF681-FDAB-4FE9-82C6-0F85D2C939F9}"/>
                </a:ext>
              </a:extLst>
            </p:cNvPr>
            <p:cNvSpPr>
              <a:spLocks/>
            </p:cNvSpPr>
            <p:nvPr/>
          </p:nvSpPr>
          <p:spPr bwMode="auto">
            <a:xfrm>
              <a:off x="1440" y="1944"/>
              <a:ext cx="400" cy="552"/>
            </a:xfrm>
            <a:custGeom>
              <a:avLst/>
              <a:gdLst>
                <a:gd name="T0" fmla="*/ 0 w 400"/>
                <a:gd name="T1" fmla="*/ 552 h 552"/>
                <a:gd name="T2" fmla="*/ 400 w 400"/>
                <a:gd name="T3" fmla="*/ 152 h 552"/>
                <a:gd name="T4" fmla="*/ 200 w 400"/>
                <a:gd name="T5" fmla="*/ 0 h 552"/>
                <a:gd name="T6" fmla="*/ 0 60000 65536"/>
                <a:gd name="T7" fmla="*/ 0 60000 65536"/>
                <a:gd name="T8" fmla="*/ 0 60000 65536"/>
                <a:gd name="T9" fmla="*/ 0 w 400"/>
                <a:gd name="T10" fmla="*/ 0 h 552"/>
                <a:gd name="T11" fmla="*/ 400 w 400"/>
                <a:gd name="T12" fmla="*/ 552 h 552"/>
              </a:gdLst>
              <a:ahLst/>
              <a:cxnLst>
                <a:cxn ang="T6">
                  <a:pos x="T0" y="T1"/>
                </a:cxn>
                <a:cxn ang="T7">
                  <a:pos x="T2" y="T3"/>
                </a:cxn>
                <a:cxn ang="T8">
                  <a:pos x="T4" y="T5"/>
                </a:cxn>
              </a:cxnLst>
              <a:rect l="T9" t="T10" r="T11" b="T12"/>
              <a:pathLst>
                <a:path w="400" h="552">
                  <a:moveTo>
                    <a:pt x="0" y="552"/>
                  </a:moveTo>
                  <a:lnTo>
                    <a:pt x="400" y="152"/>
                  </a:lnTo>
                  <a:lnTo>
                    <a:pt x="20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7" name="Line 23">
              <a:extLst>
                <a:ext uri="{FF2B5EF4-FFF2-40B4-BE49-F238E27FC236}">
                  <a16:creationId xmlns:a16="http://schemas.microsoft.com/office/drawing/2014/main" id="{032452FA-BB53-480D-ADF7-85C6A15234D5}"/>
                </a:ext>
              </a:extLst>
            </p:cNvPr>
            <p:cNvSpPr>
              <a:spLocks noChangeShapeType="1"/>
            </p:cNvSpPr>
            <p:nvPr/>
          </p:nvSpPr>
          <p:spPr bwMode="auto">
            <a:xfrm flipV="1">
              <a:off x="2512" y="2712"/>
              <a:ext cx="0" cy="22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8" name="Line 24">
              <a:extLst>
                <a:ext uri="{FF2B5EF4-FFF2-40B4-BE49-F238E27FC236}">
                  <a16:creationId xmlns:a16="http://schemas.microsoft.com/office/drawing/2014/main" id="{EE60BF5E-2A7E-4888-AB00-41A77AF6994F}"/>
                </a:ext>
              </a:extLst>
            </p:cNvPr>
            <p:cNvSpPr>
              <a:spLocks noChangeShapeType="1"/>
            </p:cNvSpPr>
            <p:nvPr/>
          </p:nvSpPr>
          <p:spPr bwMode="auto">
            <a:xfrm flipV="1">
              <a:off x="2568" y="2848"/>
              <a:ext cx="112"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9" name="Text Box 25">
              <a:extLst>
                <a:ext uri="{FF2B5EF4-FFF2-40B4-BE49-F238E27FC236}">
                  <a16:creationId xmlns:a16="http://schemas.microsoft.com/office/drawing/2014/main" id="{26E73629-92F1-47D6-93F5-A9C03ADBA92C}"/>
                </a:ext>
              </a:extLst>
            </p:cNvPr>
            <p:cNvSpPr txBox="1">
              <a:spLocks noChangeArrowheads="1"/>
            </p:cNvSpPr>
            <p:nvPr/>
          </p:nvSpPr>
          <p:spPr bwMode="auto">
            <a:xfrm>
              <a:off x="2637" y="2749"/>
              <a:ext cx="29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Stalk</a:t>
              </a:r>
            </a:p>
          </p:txBody>
        </p:sp>
        <p:sp>
          <p:nvSpPr>
            <p:cNvPr id="29720" name="Line 26">
              <a:extLst>
                <a:ext uri="{FF2B5EF4-FFF2-40B4-BE49-F238E27FC236}">
                  <a16:creationId xmlns:a16="http://schemas.microsoft.com/office/drawing/2014/main" id="{AB7D2119-4676-4F30-846A-0615C05BEAC4}"/>
                </a:ext>
              </a:extLst>
            </p:cNvPr>
            <p:cNvSpPr>
              <a:spLocks noChangeShapeType="1"/>
            </p:cNvSpPr>
            <p:nvPr/>
          </p:nvSpPr>
          <p:spPr bwMode="auto">
            <a:xfrm>
              <a:off x="4452" y="2144"/>
              <a:ext cx="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1" name="AutoShape 27">
              <a:extLst>
                <a:ext uri="{FF2B5EF4-FFF2-40B4-BE49-F238E27FC236}">
                  <a16:creationId xmlns:a16="http://schemas.microsoft.com/office/drawing/2014/main" id="{FEFE9B02-9C8C-4572-9466-C9B37CCA1D71}"/>
                </a:ext>
              </a:extLst>
            </p:cNvPr>
            <p:cNvSpPr>
              <a:spLocks/>
            </p:cNvSpPr>
            <p:nvPr/>
          </p:nvSpPr>
          <p:spPr bwMode="auto">
            <a:xfrm>
              <a:off x="2808" y="3024"/>
              <a:ext cx="112" cy="416"/>
            </a:xfrm>
            <a:prstGeom prst="rightBrace">
              <a:avLst>
                <a:gd name="adj1" fmla="val 3095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29722" name="Text Box 28">
              <a:extLst>
                <a:ext uri="{FF2B5EF4-FFF2-40B4-BE49-F238E27FC236}">
                  <a16:creationId xmlns:a16="http://schemas.microsoft.com/office/drawing/2014/main" id="{EA26677F-2FA2-416E-BA0D-FE692DF422C7}"/>
                </a:ext>
              </a:extLst>
            </p:cNvPr>
            <p:cNvSpPr txBox="1">
              <a:spLocks noChangeArrowheads="1"/>
            </p:cNvSpPr>
            <p:nvPr/>
          </p:nvSpPr>
          <p:spPr bwMode="auto">
            <a:xfrm>
              <a:off x="2900" y="3157"/>
              <a:ext cx="6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Sporophyte (2</a:t>
              </a:r>
              <a:r>
                <a:rPr lang="en-US" altLang="en-US" sz="1000" i="1"/>
                <a:t>n</a:t>
              </a:r>
              <a:r>
                <a:rPr lang="en-US" altLang="en-US" sz="1000"/>
                <a:t>)</a:t>
              </a:r>
            </a:p>
          </p:txBody>
        </p:sp>
        <p:sp>
          <p:nvSpPr>
            <p:cNvPr id="29723" name="Line 29">
              <a:extLst>
                <a:ext uri="{FF2B5EF4-FFF2-40B4-BE49-F238E27FC236}">
                  <a16:creationId xmlns:a16="http://schemas.microsoft.com/office/drawing/2014/main" id="{8455F21D-CEB0-4F91-8E36-E4F187DBE4AB}"/>
                </a:ext>
              </a:extLst>
            </p:cNvPr>
            <p:cNvSpPr>
              <a:spLocks noChangeShapeType="1"/>
            </p:cNvSpPr>
            <p:nvPr/>
          </p:nvSpPr>
          <p:spPr bwMode="auto">
            <a:xfrm>
              <a:off x="4802" y="3192"/>
              <a:ext cx="27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4" name="Text Box 36">
              <a:extLst>
                <a:ext uri="{FF2B5EF4-FFF2-40B4-BE49-F238E27FC236}">
                  <a16:creationId xmlns:a16="http://schemas.microsoft.com/office/drawing/2014/main" id="{D4757531-AF98-48C8-8DE3-3DA7C16FC7B4}"/>
                </a:ext>
              </a:extLst>
            </p:cNvPr>
            <p:cNvSpPr txBox="1">
              <a:spLocks noChangeArrowheads="1"/>
            </p:cNvSpPr>
            <p:nvPr/>
          </p:nvSpPr>
          <p:spPr bwMode="auto">
            <a:xfrm>
              <a:off x="2771" y="1021"/>
              <a:ext cx="2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000"/>
                <a:t>Male</a:t>
              </a:r>
            </a:p>
          </p:txBody>
        </p:sp>
        <p:sp>
          <p:nvSpPr>
            <p:cNvPr id="29725" name="Text Box 12">
              <a:extLst>
                <a:ext uri="{FF2B5EF4-FFF2-40B4-BE49-F238E27FC236}">
                  <a16:creationId xmlns:a16="http://schemas.microsoft.com/office/drawing/2014/main" id="{A5A92C24-E7E2-4F22-B4AC-B68BCBA37582}"/>
                </a:ext>
              </a:extLst>
            </p:cNvPr>
            <p:cNvSpPr txBox="1">
              <a:spLocks noChangeArrowheads="1"/>
            </p:cNvSpPr>
            <p:nvPr/>
          </p:nvSpPr>
          <p:spPr bwMode="auto">
            <a:xfrm>
              <a:off x="5063" y="3109"/>
              <a:ext cx="5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a:t>Zygote (2</a:t>
              </a:r>
              <a:r>
                <a:rPr lang="en-US" altLang="en-US" sz="1000" i="1"/>
                <a:t>n</a:t>
              </a:r>
              <a:r>
                <a:rPr lang="en-US" altLang="en-US" sz="1000"/>
                <a:t>)</a:t>
              </a:r>
            </a:p>
          </p:txBody>
        </p:sp>
        <p:sp>
          <p:nvSpPr>
            <p:cNvPr id="29726" name="Text Box 50">
              <a:extLst>
                <a:ext uri="{FF2B5EF4-FFF2-40B4-BE49-F238E27FC236}">
                  <a16:creationId xmlns:a16="http://schemas.microsoft.com/office/drawing/2014/main" id="{7BA91A51-89AE-49C7-8B1E-061BBEE4B429}"/>
                </a:ext>
              </a:extLst>
            </p:cNvPr>
            <p:cNvSpPr txBox="1">
              <a:spLocks noChangeArrowheads="1"/>
            </p:cNvSpPr>
            <p:nvPr/>
          </p:nvSpPr>
          <p:spPr bwMode="auto">
            <a:xfrm>
              <a:off x="3754" y="933"/>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800" b="1">
                  <a:solidFill>
                    <a:schemeClr val="bg1"/>
                  </a:solidFill>
                </a:rPr>
                <a:t>1</a:t>
              </a:r>
            </a:p>
          </p:txBody>
        </p:sp>
        <p:sp>
          <p:nvSpPr>
            <p:cNvPr id="29727" name="Text Box 51">
              <a:extLst>
                <a:ext uri="{FF2B5EF4-FFF2-40B4-BE49-F238E27FC236}">
                  <a16:creationId xmlns:a16="http://schemas.microsoft.com/office/drawing/2014/main" id="{8FA69BDC-63B7-4F49-A558-24219843D669}"/>
                </a:ext>
              </a:extLst>
            </p:cNvPr>
            <p:cNvSpPr txBox="1">
              <a:spLocks noChangeArrowheads="1"/>
            </p:cNvSpPr>
            <p:nvPr/>
          </p:nvSpPr>
          <p:spPr bwMode="auto">
            <a:xfrm>
              <a:off x="4066" y="2093"/>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800" b="1">
                  <a:solidFill>
                    <a:schemeClr val="bg1"/>
                  </a:solidFill>
                </a:rPr>
                <a:t>1</a:t>
              </a:r>
            </a:p>
          </p:txBody>
        </p:sp>
        <p:sp>
          <p:nvSpPr>
            <p:cNvPr id="29728" name="Text Box 52">
              <a:extLst>
                <a:ext uri="{FF2B5EF4-FFF2-40B4-BE49-F238E27FC236}">
                  <a16:creationId xmlns:a16="http://schemas.microsoft.com/office/drawing/2014/main" id="{74204C53-93AD-4A48-BBE8-49465A24CF91}"/>
                </a:ext>
              </a:extLst>
            </p:cNvPr>
            <p:cNvSpPr txBox="1">
              <a:spLocks noChangeArrowheads="1"/>
            </p:cNvSpPr>
            <p:nvPr/>
          </p:nvSpPr>
          <p:spPr bwMode="auto">
            <a:xfrm>
              <a:off x="5122" y="2989"/>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800" b="1">
                  <a:solidFill>
                    <a:schemeClr val="bg1"/>
                  </a:solidFill>
                </a:rPr>
                <a:t>2</a:t>
              </a:r>
            </a:p>
          </p:txBody>
        </p:sp>
        <p:grpSp>
          <p:nvGrpSpPr>
            <p:cNvPr id="29729" name="Group 53">
              <a:extLst>
                <a:ext uri="{FF2B5EF4-FFF2-40B4-BE49-F238E27FC236}">
                  <a16:creationId xmlns:a16="http://schemas.microsoft.com/office/drawing/2014/main" id="{50C6BD5E-44AB-44AC-A73D-FB15A660CD4F}"/>
                </a:ext>
              </a:extLst>
            </p:cNvPr>
            <p:cNvGrpSpPr>
              <a:grpSpLocks/>
            </p:cNvGrpSpPr>
            <p:nvPr/>
          </p:nvGrpSpPr>
          <p:grpSpPr bwMode="auto">
            <a:xfrm>
              <a:off x="3874" y="3517"/>
              <a:ext cx="660" cy="250"/>
              <a:chOff x="3506" y="3525"/>
              <a:chExt cx="660" cy="250"/>
            </a:xfrm>
          </p:grpSpPr>
          <p:sp>
            <p:nvSpPr>
              <p:cNvPr id="29734" name="Text Box 54">
                <a:extLst>
                  <a:ext uri="{FF2B5EF4-FFF2-40B4-BE49-F238E27FC236}">
                    <a16:creationId xmlns:a16="http://schemas.microsoft.com/office/drawing/2014/main" id="{0EFB881B-485A-4C4E-BBB7-C91B61B4457C}"/>
                  </a:ext>
                </a:extLst>
              </p:cNvPr>
              <p:cNvSpPr txBox="1">
                <a:spLocks noChangeArrowheads="1"/>
              </p:cNvSpPr>
              <p:nvPr/>
            </p:nvSpPr>
            <p:spPr bwMode="auto">
              <a:xfrm>
                <a:off x="3595" y="3525"/>
                <a:ext cx="5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000" i="1"/>
                  <a:t>Mitosis and</a:t>
                </a:r>
                <a:br>
                  <a:rPr lang="en-US" altLang="en-US" sz="1000" i="1"/>
                </a:br>
                <a:r>
                  <a:rPr lang="en-US" altLang="en-US" sz="1000" i="1"/>
                  <a:t>development</a:t>
                </a:r>
              </a:p>
            </p:txBody>
          </p:sp>
          <p:sp>
            <p:nvSpPr>
              <p:cNvPr id="29735" name="Text Box 55">
                <a:extLst>
                  <a:ext uri="{FF2B5EF4-FFF2-40B4-BE49-F238E27FC236}">
                    <a16:creationId xmlns:a16="http://schemas.microsoft.com/office/drawing/2014/main" id="{1141A7AA-8B65-4E59-BC05-9A6DD3815FBB}"/>
                  </a:ext>
                </a:extLst>
              </p:cNvPr>
              <p:cNvSpPr txBox="1">
                <a:spLocks noChangeArrowheads="1"/>
              </p:cNvSpPr>
              <p:nvPr/>
            </p:nvSpPr>
            <p:spPr bwMode="auto">
              <a:xfrm>
                <a:off x="3506" y="3541"/>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800" b="1">
                    <a:solidFill>
                      <a:schemeClr val="bg1"/>
                    </a:solidFill>
                  </a:rPr>
                  <a:t>3</a:t>
                </a:r>
              </a:p>
            </p:txBody>
          </p:sp>
        </p:grpSp>
        <p:sp>
          <p:nvSpPr>
            <p:cNvPr id="29730" name="Text Box 56">
              <a:extLst>
                <a:ext uri="{FF2B5EF4-FFF2-40B4-BE49-F238E27FC236}">
                  <a16:creationId xmlns:a16="http://schemas.microsoft.com/office/drawing/2014/main" id="{EBCDB135-38CF-49BE-99F7-DDB6615C603D}"/>
                </a:ext>
              </a:extLst>
            </p:cNvPr>
            <p:cNvSpPr txBox="1">
              <a:spLocks noChangeArrowheads="1"/>
            </p:cNvSpPr>
            <p:nvPr/>
          </p:nvSpPr>
          <p:spPr bwMode="auto">
            <a:xfrm>
              <a:off x="1818" y="3197"/>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800" b="1">
                  <a:solidFill>
                    <a:schemeClr val="bg1"/>
                  </a:solidFill>
                </a:rPr>
                <a:t>4</a:t>
              </a:r>
            </a:p>
          </p:txBody>
        </p:sp>
        <p:grpSp>
          <p:nvGrpSpPr>
            <p:cNvPr id="29731" name="Group 57">
              <a:extLst>
                <a:ext uri="{FF2B5EF4-FFF2-40B4-BE49-F238E27FC236}">
                  <a16:creationId xmlns:a16="http://schemas.microsoft.com/office/drawing/2014/main" id="{77186A79-A84E-46FA-9DC1-CB3CB6231A45}"/>
                </a:ext>
              </a:extLst>
            </p:cNvPr>
            <p:cNvGrpSpPr>
              <a:grpSpLocks/>
            </p:cNvGrpSpPr>
            <p:nvPr/>
          </p:nvGrpSpPr>
          <p:grpSpPr bwMode="auto">
            <a:xfrm>
              <a:off x="1762" y="1117"/>
              <a:ext cx="676" cy="250"/>
              <a:chOff x="1394" y="1125"/>
              <a:chExt cx="676" cy="250"/>
            </a:xfrm>
          </p:grpSpPr>
          <p:sp>
            <p:nvSpPr>
              <p:cNvPr id="29732" name="Text Box 58">
                <a:extLst>
                  <a:ext uri="{FF2B5EF4-FFF2-40B4-BE49-F238E27FC236}">
                    <a16:creationId xmlns:a16="http://schemas.microsoft.com/office/drawing/2014/main" id="{2420BA47-259D-45DC-9564-71002429B01C}"/>
                  </a:ext>
                </a:extLst>
              </p:cNvPr>
              <p:cNvSpPr txBox="1">
                <a:spLocks noChangeArrowheads="1"/>
              </p:cNvSpPr>
              <p:nvPr/>
            </p:nvSpPr>
            <p:spPr bwMode="auto">
              <a:xfrm>
                <a:off x="1499" y="1125"/>
                <a:ext cx="5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000" i="1"/>
                  <a:t>Mitosis and</a:t>
                </a:r>
                <a:br>
                  <a:rPr lang="en-US" altLang="en-US" sz="1000" i="1"/>
                </a:br>
                <a:r>
                  <a:rPr lang="en-US" altLang="en-US" sz="1000" i="1"/>
                  <a:t>development</a:t>
                </a:r>
              </a:p>
            </p:txBody>
          </p:sp>
          <p:sp>
            <p:nvSpPr>
              <p:cNvPr id="29733" name="Text Box 59">
                <a:extLst>
                  <a:ext uri="{FF2B5EF4-FFF2-40B4-BE49-F238E27FC236}">
                    <a16:creationId xmlns:a16="http://schemas.microsoft.com/office/drawing/2014/main" id="{577DB3A7-A4ED-4309-94B4-2488F44E6C18}"/>
                  </a:ext>
                </a:extLst>
              </p:cNvPr>
              <p:cNvSpPr txBox="1">
                <a:spLocks noChangeArrowheads="1"/>
              </p:cNvSpPr>
              <p:nvPr/>
            </p:nvSpPr>
            <p:spPr bwMode="auto">
              <a:xfrm>
                <a:off x="1394" y="1133"/>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800" b="1">
                    <a:solidFill>
                      <a:schemeClr val="bg1"/>
                    </a:solidFill>
                  </a:rPr>
                  <a:t>5</a:t>
                </a:r>
              </a:p>
            </p:txBody>
          </p:sp>
        </p:grpSp>
      </p:grpSp>
      <p:sp>
        <p:nvSpPr>
          <p:cNvPr id="29702" name="Rectangle 62">
            <a:extLst>
              <a:ext uri="{FF2B5EF4-FFF2-40B4-BE49-F238E27FC236}">
                <a16:creationId xmlns:a16="http://schemas.microsoft.com/office/drawing/2014/main" id="{74C90FC8-4954-4513-8C40-8261B4C95FCD}"/>
              </a:ext>
            </a:extLst>
          </p:cNvPr>
          <p:cNvSpPr>
            <a:spLocks noChangeArrowheads="1"/>
          </p:cNvSpPr>
          <p:nvPr/>
        </p:nvSpPr>
        <p:spPr bwMode="auto">
          <a:xfrm>
            <a:off x="7496260" y="6563483"/>
            <a:ext cx="417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panose="020B0604020202020204" pitchFamily="34" charset="0"/>
              </a:defRPr>
            </a:lvl1pPr>
            <a:lvl2pPr marL="742950" indent="-285750" algn="r">
              <a:defRPr sz="2400">
                <a:solidFill>
                  <a:schemeClr val="tx1"/>
                </a:solidFill>
                <a:latin typeface="Arial" panose="020B0604020202020204" pitchFamily="34" charset="0"/>
              </a:defRPr>
            </a:lvl2pPr>
            <a:lvl3pPr marL="1143000" indent="-228600" algn="r">
              <a:defRPr sz="2400">
                <a:solidFill>
                  <a:schemeClr val="tx1"/>
                </a:solidFill>
                <a:latin typeface="Arial" panose="020B0604020202020204" pitchFamily="34" charset="0"/>
              </a:defRPr>
            </a:lvl3pPr>
            <a:lvl4pPr marL="1600200" indent="-228600" algn="r">
              <a:defRPr sz="2400">
                <a:solidFill>
                  <a:schemeClr val="tx1"/>
                </a:solidFill>
                <a:latin typeface="Arial" panose="020B0604020202020204" pitchFamily="34" charset="0"/>
              </a:defRPr>
            </a:lvl4pPr>
            <a:lvl5pPr marL="2057400" indent="-228600" algn="r">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dirty="0">
                <a:latin typeface="Times New Roman" panose="02020603050405020304" pitchFamily="18" charset="0"/>
              </a:rPr>
              <a:t>Copyright © 2005 Pearson Education, Inc. Publishing as Benjamin Cummings</a:t>
            </a:r>
          </a:p>
        </p:txBody>
      </p:sp>
      <p:sp>
        <p:nvSpPr>
          <p:cNvPr id="29698" name="Rectangle 2">
            <a:extLst>
              <a:ext uri="{FF2B5EF4-FFF2-40B4-BE49-F238E27FC236}">
                <a16:creationId xmlns:a16="http://schemas.microsoft.com/office/drawing/2014/main" id="{1AA4D254-E3B2-4206-8B12-AB761085CF46}"/>
              </a:ext>
            </a:extLst>
          </p:cNvPr>
          <p:cNvSpPr>
            <a:spLocks noGrp="1" noChangeArrowheads="1"/>
          </p:cNvSpPr>
          <p:nvPr>
            <p:ph type="title"/>
          </p:nvPr>
        </p:nvSpPr>
        <p:spPr>
          <a:xfrm>
            <a:off x="-1" y="17308"/>
            <a:ext cx="6929483" cy="917396"/>
          </a:xfrm>
        </p:spPr>
        <p:txBody>
          <a:bodyPr/>
          <a:lstStyle/>
          <a:p>
            <a:r>
              <a:rPr lang="en-US" altLang="en-US" b="1" dirty="0">
                <a:solidFill>
                  <a:srgbClr val="008000"/>
                </a:solidFill>
              </a:rPr>
              <a:t>Life cycle of a moss</a:t>
            </a:r>
            <a:endParaRPr lang="en-US" altLang="en-US" dirty="0"/>
          </a:p>
        </p:txBody>
      </p:sp>
    </p:spTree>
    <p:extLst>
      <p:ext uri="{BB962C8B-B14F-4D97-AF65-F5344CB8AC3E}">
        <p14:creationId xmlns:p14="http://schemas.microsoft.com/office/powerpoint/2010/main" val="13567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50" y="0"/>
            <a:ext cx="12192000" cy="2123658"/>
          </a:xfrm>
          <a:prstGeom prst="rect">
            <a:avLst/>
          </a:prstGeom>
          <a:noFill/>
        </p:spPr>
        <p:txBody>
          <a:bodyPr wrap="square" rtlCol="0">
            <a:spAutoFit/>
          </a:bodyPr>
          <a:lstStyle/>
          <a:p>
            <a:pPr algn="ctr"/>
            <a:r>
              <a:rPr lang="en-US" sz="4400" b="1" dirty="0">
                <a:solidFill>
                  <a:srgbClr val="008000"/>
                </a:solidFill>
                <a:latin typeface="Comic Sans MS" panose="030F0702030302020204" pitchFamily="66" charset="0"/>
              </a:rPr>
              <a:t>Seedless Plants with a Vascular System</a:t>
            </a:r>
          </a:p>
          <a:p>
            <a:pPr algn="ctr"/>
            <a:r>
              <a:rPr lang="en-US" sz="4400" b="1" dirty="0">
                <a:solidFill>
                  <a:srgbClr val="008000"/>
                </a:solidFill>
                <a:latin typeface="Comic Sans MS" panose="030F0702030302020204" pitchFamily="66" charset="0"/>
              </a:rPr>
              <a:t>- Ferns, Horsetails, and Club Mosses</a:t>
            </a:r>
          </a:p>
          <a:p>
            <a:pPr algn="ctr"/>
            <a:endParaRPr lang="en-US" sz="4400" b="1" dirty="0">
              <a:solidFill>
                <a:srgbClr val="008000"/>
              </a:solidFill>
              <a:latin typeface="Comic Sans MS" panose="030F0702030302020204"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821" y="1831140"/>
            <a:ext cx="3770229" cy="4254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719" y="1831140"/>
            <a:ext cx="3728203" cy="4254500"/>
          </a:xfrm>
          <a:prstGeom prst="rect">
            <a:avLst/>
          </a:prstGeom>
        </p:spPr>
      </p:pic>
      <p:sp>
        <p:nvSpPr>
          <p:cNvPr id="8" name="Text Box 10">
            <a:extLst>
              <a:ext uri="{FF2B5EF4-FFF2-40B4-BE49-F238E27FC236}">
                <a16:creationId xmlns:a16="http://schemas.microsoft.com/office/drawing/2014/main" id="{8A7ED90E-E2F9-472E-A410-8049CEDB4628}"/>
              </a:ext>
            </a:extLst>
          </p:cNvPr>
          <p:cNvSpPr txBox="1">
            <a:spLocks noChangeArrowheads="1"/>
          </p:cNvSpPr>
          <p:nvPr/>
        </p:nvSpPr>
        <p:spPr bwMode="auto">
          <a:xfrm>
            <a:off x="4613441" y="633478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429471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4" name="Picture 4" descr="29-01-PlantEvolHighlts-N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613" y="-304613"/>
            <a:ext cx="1249574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087" name="Text Box 7"/>
          <p:cNvSpPr txBox="1">
            <a:spLocks noChangeArrowheads="1"/>
          </p:cNvSpPr>
          <p:nvPr/>
        </p:nvSpPr>
        <p:spPr bwMode="auto">
          <a:xfrm>
            <a:off x="1199356" y="875913"/>
            <a:ext cx="2653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Ancestral Green</a:t>
            </a:r>
          </a:p>
          <a:p>
            <a:pPr algn="ctr"/>
            <a:r>
              <a:rPr lang="en-US" altLang="en-US" dirty="0">
                <a:solidFill>
                  <a:srgbClr val="FF0000"/>
                </a:solidFill>
                <a:latin typeface="Comic Sans MS" panose="030F0702030302020204" pitchFamily="66" charset="0"/>
              </a:rPr>
              <a:t>Algae</a:t>
            </a:r>
          </a:p>
        </p:txBody>
      </p:sp>
      <p:sp>
        <p:nvSpPr>
          <p:cNvPr id="430088" name="Text Box 8"/>
          <p:cNvSpPr txBox="1">
            <a:spLocks noChangeArrowheads="1"/>
          </p:cNvSpPr>
          <p:nvPr/>
        </p:nvSpPr>
        <p:spPr bwMode="auto">
          <a:xfrm>
            <a:off x="3631275" y="894334"/>
            <a:ext cx="1923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Bryophytes</a:t>
            </a:r>
          </a:p>
        </p:txBody>
      </p:sp>
      <p:sp>
        <p:nvSpPr>
          <p:cNvPr id="430089" name="Text Box 9"/>
          <p:cNvSpPr txBox="1">
            <a:spLocks noChangeArrowheads="1"/>
          </p:cNvSpPr>
          <p:nvPr/>
        </p:nvSpPr>
        <p:spPr bwMode="auto">
          <a:xfrm>
            <a:off x="6313435" y="891023"/>
            <a:ext cx="22260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Ferns &amp; allies</a:t>
            </a:r>
          </a:p>
        </p:txBody>
      </p:sp>
      <p:sp>
        <p:nvSpPr>
          <p:cNvPr id="430090" name="Text Box 10"/>
          <p:cNvSpPr txBox="1">
            <a:spLocks noChangeArrowheads="1"/>
          </p:cNvSpPr>
          <p:nvPr/>
        </p:nvSpPr>
        <p:spPr bwMode="auto">
          <a:xfrm>
            <a:off x="8691009" y="853051"/>
            <a:ext cx="229088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Gymnosperms</a:t>
            </a:r>
          </a:p>
        </p:txBody>
      </p:sp>
      <p:sp>
        <p:nvSpPr>
          <p:cNvPr id="430091" name="Text Box 11"/>
          <p:cNvSpPr txBox="1">
            <a:spLocks noChangeArrowheads="1"/>
          </p:cNvSpPr>
          <p:nvPr/>
        </p:nvSpPr>
        <p:spPr bwMode="auto">
          <a:xfrm>
            <a:off x="10406245" y="852662"/>
            <a:ext cx="21121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FF0000"/>
                </a:solidFill>
                <a:latin typeface="Comic Sans MS" panose="030F0702030302020204" pitchFamily="66" charset="0"/>
              </a:rPr>
              <a:t>Angiosperms</a:t>
            </a:r>
          </a:p>
        </p:txBody>
      </p:sp>
      <p:grpSp>
        <p:nvGrpSpPr>
          <p:cNvPr id="2" name="Group 1"/>
          <p:cNvGrpSpPr/>
          <p:nvPr/>
        </p:nvGrpSpPr>
        <p:grpSpPr>
          <a:xfrm>
            <a:off x="2774369" y="2398684"/>
            <a:ext cx="8916888" cy="3655476"/>
            <a:chOff x="2337884" y="2398683"/>
            <a:chExt cx="6525105" cy="3655476"/>
          </a:xfrm>
        </p:grpSpPr>
        <p:sp>
          <p:nvSpPr>
            <p:cNvPr id="430092" name="Text Box 12"/>
            <p:cNvSpPr txBox="1">
              <a:spLocks noChangeArrowheads="1"/>
            </p:cNvSpPr>
            <p:nvPr/>
          </p:nvSpPr>
          <p:spPr bwMode="auto">
            <a:xfrm rot="2261591">
              <a:off x="2337884" y="5332383"/>
              <a:ext cx="12202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Embryos</a:t>
              </a:r>
            </a:p>
          </p:txBody>
        </p:sp>
        <p:sp>
          <p:nvSpPr>
            <p:cNvPr id="430093" name="Text Box 13"/>
            <p:cNvSpPr txBox="1">
              <a:spLocks noChangeArrowheads="1"/>
            </p:cNvSpPr>
            <p:nvPr/>
          </p:nvSpPr>
          <p:spPr bwMode="auto">
            <a:xfrm rot="2261591">
              <a:off x="4007865" y="4618008"/>
              <a:ext cx="2055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Vascular tissue</a:t>
              </a:r>
            </a:p>
          </p:txBody>
        </p:sp>
        <p:sp>
          <p:nvSpPr>
            <p:cNvPr id="430094" name="Text Box 14"/>
            <p:cNvSpPr txBox="1">
              <a:spLocks noChangeArrowheads="1"/>
            </p:cNvSpPr>
            <p:nvPr/>
          </p:nvSpPr>
          <p:spPr bwMode="auto">
            <a:xfrm rot="2261591">
              <a:off x="6221550" y="361629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Seeds</a:t>
              </a:r>
            </a:p>
          </p:txBody>
        </p:sp>
        <p:sp>
          <p:nvSpPr>
            <p:cNvPr id="430095" name="Text Box 15"/>
            <p:cNvSpPr txBox="1">
              <a:spLocks noChangeArrowheads="1"/>
            </p:cNvSpPr>
            <p:nvPr/>
          </p:nvSpPr>
          <p:spPr bwMode="auto">
            <a:xfrm rot="2261591">
              <a:off x="7751787" y="2398683"/>
              <a:ext cx="1111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Comic Sans MS" panose="030F0702030302020204" pitchFamily="66" charset="0"/>
                </a:rPr>
                <a:t>Flowers</a:t>
              </a:r>
            </a:p>
          </p:txBody>
        </p:sp>
        <p:sp>
          <p:nvSpPr>
            <p:cNvPr id="430096" name="Text Box 16"/>
            <p:cNvSpPr txBox="1">
              <a:spLocks noChangeArrowheads="1"/>
            </p:cNvSpPr>
            <p:nvPr/>
          </p:nvSpPr>
          <p:spPr bwMode="auto">
            <a:xfrm>
              <a:off x="6172200" y="4133284"/>
              <a:ext cx="2667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rgbClr val="FF0000"/>
                  </a:solidFill>
                  <a:latin typeface="Comic Sans MS" panose="030F0702030302020204" pitchFamily="66" charset="0"/>
                </a:rPr>
                <a:t>Overview of Plant Evolution</a:t>
              </a:r>
            </a:p>
          </p:txBody>
        </p:sp>
      </p:grpSp>
      <p:sp>
        <p:nvSpPr>
          <p:cNvPr id="3" name="TextBox 2"/>
          <p:cNvSpPr txBox="1"/>
          <p:nvPr/>
        </p:nvSpPr>
        <p:spPr>
          <a:xfrm>
            <a:off x="2652584" y="5835054"/>
            <a:ext cx="5872580" cy="369332"/>
          </a:xfrm>
          <a:prstGeom prst="rect">
            <a:avLst/>
          </a:prstGeom>
          <a:noFill/>
        </p:spPr>
        <p:txBody>
          <a:bodyPr wrap="square" rtlCol="0">
            <a:spAutoFit/>
          </a:bodyPr>
          <a:lstStyle/>
          <a:p>
            <a:r>
              <a:rPr lang="en-US" b="1" dirty="0">
                <a:solidFill>
                  <a:srgbClr val="008000"/>
                </a:solidFill>
                <a:latin typeface="Comic Sans MS" panose="030F0702030302020204" pitchFamily="66" charset="0"/>
              </a:rPr>
              <a:t>Origin of land plants</a:t>
            </a:r>
          </a:p>
        </p:txBody>
      </p:sp>
      <p:sp>
        <p:nvSpPr>
          <p:cNvPr id="4" name="TextBox 3"/>
          <p:cNvSpPr txBox="1"/>
          <p:nvPr/>
        </p:nvSpPr>
        <p:spPr>
          <a:xfrm>
            <a:off x="6900280" y="1811425"/>
            <a:ext cx="3308602" cy="369332"/>
          </a:xfrm>
          <a:prstGeom prst="rect">
            <a:avLst/>
          </a:prstGeom>
          <a:noFill/>
        </p:spPr>
        <p:txBody>
          <a:bodyPr wrap="square" rtlCol="0">
            <a:spAutoFit/>
          </a:bodyPr>
          <a:lstStyle/>
          <a:p>
            <a:r>
              <a:rPr lang="en-US" b="1" dirty="0">
                <a:solidFill>
                  <a:srgbClr val="008000"/>
                </a:solidFill>
                <a:latin typeface="Comic Sans MS" panose="030F0702030302020204" pitchFamily="66" charset="0"/>
              </a:rPr>
              <a:t>Vascular Plants </a:t>
            </a:r>
          </a:p>
        </p:txBody>
      </p:sp>
      <p:cxnSp>
        <p:nvCxnSpPr>
          <p:cNvPr id="6" name="Straight Arrow Connector 5"/>
          <p:cNvCxnSpPr/>
          <p:nvPr/>
        </p:nvCxnSpPr>
        <p:spPr>
          <a:xfrm>
            <a:off x="8691009" y="1976201"/>
            <a:ext cx="2290886" cy="0"/>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53891" y="6012873"/>
            <a:ext cx="6308436" cy="0"/>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6887" y="1524481"/>
            <a:ext cx="2925040" cy="369332"/>
          </a:xfrm>
          <a:prstGeom prst="rect">
            <a:avLst/>
          </a:prstGeom>
          <a:noFill/>
        </p:spPr>
        <p:txBody>
          <a:bodyPr wrap="square" rtlCol="0">
            <a:spAutoFit/>
          </a:bodyPr>
          <a:lstStyle/>
          <a:p>
            <a:r>
              <a:rPr lang="en-US" b="1" dirty="0">
                <a:solidFill>
                  <a:srgbClr val="008000"/>
                </a:solidFill>
                <a:latin typeface="Comic Sans MS" panose="030F0702030302020204" pitchFamily="66" charset="0"/>
              </a:rPr>
              <a:t>Seed Plants</a:t>
            </a:r>
          </a:p>
        </p:txBody>
      </p:sp>
      <p:cxnSp>
        <p:nvCxnSpPr>
          <p:cNvPr id="13" name="Straight Arrow Connector 12"/>
          <p:cNvCxnSpPr/>
          <p:nvPr/>
        </p:nvCxnSpPr>
        <p:spPr>
          <a:xfrm>
            <a:off x="10603345" y="1708727"/>
            <a:ext cx="1357746" cy="0"/>
          </a:xfrm>
          <a:prstGeom prst="straightConnector1">
            <a:avLst/>
          </a:prstGeom>
          <a:ln w="31750">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24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BA17-07E0-46A9-9BC4-4F1E5C7271AC}"/>
              </a:ext>
            </a:extLst>
          </p:cNvPr>
          <p:cNvSpPr>
            <a:spLocks noGrp="1"/>
          </p:cNvSpPr>
          <p:nvPr>
            <p:ph type="title"/>
          </p:nvPr>
        </p:nvSpPr>
        <p:spPr>
          <a:xfrm>
            <a:off x="0" y="0"/>
            <a:ext cx="12192000" cy="820996"/>
          </a:xfrm>
        </p:spPr>
        <p:txBody>
          <a:bodyPr>
            <a:normAutofit fontScale="90000"/>
          </a:bodyPr>
          <a:lstStyle/>
          <a:p>
            <a:pPr algn="ctr"/>
            <a:r>
              <a:rPr lang="en-US" sz="2800" b="1" dirty="0">
                <a:solidFill>
                  <a:srgbClr val="008000"/>
                </a:solidFill>
                <a:latin typeface="Comic Sans MS" panose="030F0702030302020204" pitchFamily="66" charset="0"/>
              </a:rPr>
              <a:t>Conquering land relied on a variety of plant-fungal symbiotic strategies still at work today</a:t>
            </a:r>
          </a:p>
        </p:txBody>
      </p:sp>
      <p:pic>
        <p:nvPicPr>
          <p:cNvPr id="5" name="Picture 4">
            <a:extLst>
              <a:ext uri="{FF2B5EF4-FFF2-40B4-BE49-F238E27FC236}">
                <a16:creationId xmlns:a16="http://schemas.microsoft.com/office/drawing/2014/main" id="{0DED4B61-6BF1-44A3-AF30-E7C972354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0995"/>
            <a:ext cx="12191999" cy="6011295"/>
          </a:xfrm>
          <a:prstGeom prst="rect">
            <a:avLst/>
          </a:prstGeom>
        </p:spPr>
      </p:pic>
      <p:sp>
        <p:nvSpPr>
          <p:cNvPr id="6" name="TextBox 5">
            <a:extLst>
              <a:ext uri="{FF2B5EF4-FFF2-40B4-BE49-F238E27FC236}">
                <a16:creationId xmlns:a16="http://schemas.microsoft.com/office/drawing/2014/main" id="{F225C739-7531-4356-9C98-DC395D553F8F}"/>
              </a:ext>
            </a:extLst>
          </p:cNvPr>
          <p:cNvSpPr txBox="1"/>
          <p:nvPr/>
        </p:nvSpPr>
        <p:spPr>
          <a:xfrm>
            <a:off x="1551075" y="6524514"/>
            <a:ext cx="8054009" cy="307777"/>
          </a:xfrm>
          <a:prstGeom prst="rect">
            <a:avLst/>
          </a:prstGeom>
          <a:noFill/>
        </p:spPr>
        <p:txBody>
          <a:bodyPr wrap="square" rtlCol="0">
            <a:spAutoFit/>
          </a:bodyPr>
          <a:lstStyle/>
          <a:p>
            <a:r>
              <a:rPr lang="en-US" sz="1400" b="1" dirty="0">
                <a:latin typeface="Comic Sans MS" panose="030F0702030302020204" pitchFamily="66" charset="0"/>
              </a:rPr>
              <a:t>Field KJ, Pressel S, Duckett JG, </a:t>
            </a:r>
            <a:r>
              <a:rPr lang="en-US" sz="1400" b="1" dirty="0" err="1">
                <a:latin typeface="Comic Sans MS" panose="030F0702030302020204" pitchFamily="66" charset="0"/>
              </a:rPr>
              <a:t>Rimington</a:t>
            </a:r>
            <a:r>
              <a:rPr lang="en-US" sz="1400" b="1" dirty="0">
                <a:latin typeface="Comic Sans MS" panose="030F0702030302020204" pitchFamily="66" charset="0"/>
              </a:rPr>
              <a:t> WR, </a:t>
            </a:r>
            <a:r>
              <a:rPr lang="en-US" sz="1400" b="1" dirty="0" err="1">
                <a:latin typeface="Comic Sans MS" panose="030F0702030302020204" pitchFamily="66" charset="0"/>
              </a:rPr>
              <a:t>Bidartondo</a:t>
            </a:r>
            <a:r>
              <a:rPr lang="en-US" sz="1400" b="1" dirty="0">
                <a:latin typeface="Comic Sans MS" panose="030F0702030302020204" pitchFamily="66" charset="0"/>
              </a:rPr>
              <a:t> MI.  </a:t>
            </a:r>
            <a:r>
              <a:rPr lang="en-US" sz="1400" b="1" i="1" dirty="0">
                <a:latin typeface="Comic Sans MS" panose="030F0702030302020204" pitchFamily="66" charset="0"/>
              </a:rPr>
              <a:t>Trends </a:t>
            </a:r>
            <a:r>
              <a:rPr lang="en-US" sz="1400" b="1" i="1" dirty="0" err="1">
                <a:latin typeface="Comic Sans MS" panose="030F0702030302020204" pitchFamily="66" charset="0"/>
              </a:rPr>
              <a:t>Ecol</a:t>
            </a:r>
            <a:r>
              <a:rPr lang="en-US" sz="1400" b="1" i="1" dirty="0">
                <a:latin typeface="Comic Sans MS" panose="030F0702030302020204" pitchFamily="66" charset="0"/>
              </a:rPr>
              <a:t> </a:t>
            </a:r>
            <a:r>
              <a:rPr lang="en-US" sz="1400" b="1" i="1" dirty="0" err="1">
                <a:latin typeface="Comic Sans MS" panose="030F0702030302020204" pitchFamily="66" charset="0"/>
              </a:rPr>
              <a:t>Evol</a:t>
            </a:r>
            <a:r>
              <a:rPr lang="en-US" sz="1400" b="1" i="1" dirty="0">
                <a:latin typeface="Comic Sans MS" panose="030F0702030302020204" pitchFamily="66" charset="0"/>
              </a:rPr>
              <a:t>. 2015</a:t>
            </a:r>
            <a:endParaRPr lang="en-US" sz="1400" b="1" dirty="0">
              <a:latin typeface="Comic Sans MS" panose="030F0702030302020204" pitchFamily="66" charset="0"/>
            </a:endParaRPr>
          </a:p>
        </p:txBody>
      </p:sp>
    </p:spTree>
    <p:extLst>
      <p:ext uri="{BB962C8B-B14F-4D97-AF65-F5344CB8AC3E}">
        <p14:creationId xmlns:p14="http://schemas.microsoft.com/office/powerpoint/2010/main" val="2870413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pp05100">
            <a:extLst>
              <a:ext uri="{FF2B5EF4-FFF2-40B4-BE49-F238E27FC236}">
                <a16:creationId xmlns:a16="http://schemas.microsoft.com/office/drawing/2014/main" id="{CA7D3880-8335-41AD-91AB-008FDE2EA2ED}"/>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1066800"/>
            <a:ext cx="4114800" cy="5791200"/>
          </a:xfrm>
          <a:noFill/>
        </p:spPr>
      </p:pic>
      <p:sp>
        <p:nvSpPr>
          <p:cNvPr id="91139" name="Rectangle 3">
            <a:extLst>
              <a:ext uri="{FF2B5EF4-FFF2-40B4-BE49-F238E27FC236}">
                <a16:creationId xmlns:a16="http://schemas.microsoft.com/office/drawing/2014/main" id="{DF37DC54-827D-4701-BA2D-C12CF063D663}"/>
              </a:ext>
            </a:extLst>
          </p:cNvPr>
          <p:cNvSpPr>
            <a:spLocks noGrp="1" noChangeArrowheads="1"/>
          </p:cNvSpPr>
          <p:nvPr>
            <p:ph type="title"/>
          </p:nvPr>
        </p:nvSpPr>
        <p:spPr>
          <a:xfrm>
            <a:off x="0" y="152400"/>
            <a:ext cx="12192000" cy="762000"/>
          </a:xfrm>
        </p:spPr>
        <p:txBody>
          <a:bodyPr/>
          <a:lstStyle/>
          <a:p>
            <a:pPr eaLnBrk="1" hangingPunct="1"/>
            <a:r>
              <a:rPr lang="en-US" altLang="en-US" b="1" dirty="0">
                <a:solidFill>
                  <a:srgbClr val="006600"/>
                </a:solidFill>
              </a:rPr>
              <a:t>Land Plant Root-Mycorrhizal Associations</a:t>
            </a:r>
          </a:p>
        </p:txBody>
      </p:sp>
      <p:sp>
        <p:nvSpPr>
          <p:cNvPr id="91140" name="Rectangle 4">
            <a:extLst>
              <a:ext uri="{FF2B5EF4-FFF2-40B4-BE49-F238E27FC236}">
                <a16:creationId xmlns:a16="http://schemas.microsoft.com/office/drawing/2014/main" id="{A99A880A-E9F0-4178-8447-63D2B54A5815}"/>
              </a:ext>
            </a:extLst>
          </p:cNvPr>
          <p:cNvSpPr>
            <a:spLocks noGrp="1" noChangeArrowheads="1"/>
          </p:cNvSpPr>
          <p:nvPr>
            <p:ph type="body" sz="half" idx="1"/>
          </p:nvPr>
        </p:nvSpPr>
        <p:spPr>
          <a:xfrm>
            <a:off x="0" y="781878"/>
            <a:ext cx="6705600" cy="5923722"/>
          </a:xfrm>
        </p:spPr>
        <p:txBody>
          <a:bodyPr/>
          <a:lstStyle/>
          <a:p>
            <a:pPr eaLnBrk="1" hangingPunct="1"/>
            <a:r>
              <a:rPr lang="en-US" altLang="en-US" sz="2400" dirty="0"/>
              <a:t>Not unusual</a:t>
            </a:r>
          </a:p>
          <a:p>
            <a:pPr lvl="1" eaLnBrk="1" hangingPunct="1"/>
            <a:r>
              <a:rPr lang="en-US" altLang="en-US" sz="2000" b="1" i="1" dirty="0"/>
              <a:t>83% of dicots, 79% of monocots and all gymnosperms</a:t>
            </a:r>
          </a:p>
          <a:p>
            <a:pPr lvl="1" eaLnBrk="1" hangingPunct="1"/>
            <a:endParaRPr lang="en-US" altLang="en-US" sz="1600" b="1" i="1" dirty="0"/>
          </a:p>
          <a:p>
            <a:pPr eaLnBrk="1" hangingPunct="1"/>
            <a:r>
              <a:rPr lang="en-US" altLang="en-US" sz="2400" b="1" dirty="0" err="1">
                <a:solidFill>
                  <a:srgbClr val="FF0000"/>
                </a:solidFill>
              </a:rPr>
              <a:t>Ectotrophic</a:t>
            </a:r>
            <a:r>
              <a:rPr lang="en-US" altLang="en-US" sz="2400" b="1" dirty="0">
                <a:solidFill>
                  <a:srgbClr val="FF0000"/>
                </a:solidFill>
              </a:rPr>
              <a:t> Mycorrhizal fungi</a:t>
            </a:r>
          </a:p>
          <a:p>
            <a:pPr lvl="1" eaLnBrk="1" hangingPunct="1"/>
            <a:r>
              <a:rPr lang="en-US" altLang="en-US" sz="2000" dirty="0"/>
              <a:t>Form a thick sheath around root.  Some mycelium  penetrates the cortex cells of the root</a:t>
            </a:r>
          </a:p>
          <a:p>
            <a:pPr lvl="1" eaLnBrk="1" hangingPunct="1"/>
            <a:endParaRPr lang="en-US" altLang="en-US" sz="1600" dirty="0"/>
          </a:p>
          <a:p>
            <a:pPr lvl="1" eaLnBrk="1" hangingPunct="1"/>
            <a:r>
              <a:rPr lang="en-US" altLang="en-US" sz="2000" dirty="0"/>
              <a:t>Root cortex cells are not penetrated, surrounded by a zone of hyphae called </a:t>
            </a:r>
            <a:r>
              <a:rPr lang="en-US" altLang="en-US" sz="2000" b="1" i="1" dirty="0" err="1">
                <a:solidFill>
                  <a:srgbClr val="FF0000"/>
                </a:solidFill>
              </a:rPr>
              <a:t>Hartig</a:t>
            </a:r>
            <a:r>
              <a:rPr lang="en-US" altLang="en-US" sz="2000" b="1" i="1" dirty="0">
                <a:solidFill>
                  <a:srgbClr val="FF0000"/>
                </a:solidFill>
              </a:rPr>
              <a:t> net</a:t>
            </a:r>
          </a:p>
          <a:p>
            <a:pPr lvl="1" eaLnBrk="1" hangingPunct="1"/>
            <a:endParaRPr lang="en-US" altLang="en-US" sz="1600" b="1" i="1" dirty="0">
              <a:solidFill>
                <a:srgbClr val="FF0000"/>
              </a:solidFill>
            </a:endParaRPr>
          </a:p>
          <a:p>
            <a:pPr lvl="1" eaLnBrk="1" hangingPunct="1"/>
            <a:r>
              <a:rPr lang="en-US" altLang="en-US" sz="2000" dirty="0"/>
              <a:t>The capacity of the root system to absorb nutrients improved by this association – </a:t>
            </a:r>
            <a:r>
              <a:rPr lang="en-US" altLang="en-US" sz="2000" b="1" i="1" dirty="0">
                <a:solidFill>
                  <a:srgbClr val="000099"/>
                </a:solidFill>
              </a:rPr>
              <a:t>the fungal hyphae are finer than root hairs and can reach beyond nutrient-depleted zones in the soil near the root</a:t>
            </a:r>
          </a:p>
        </p:txBody>
      </p:sp>
    </p:spTree>
    <p:extLst>
      <p:ext uri="{BB962C8B-B14F-4D97-AF65-F5344CB8AC3E}">
        <p14:creationId xmlns:p14="http://schemas.microsoft.com/office/powerpoint/2010/main" val="2687220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E4A1D6F-A98F-40DC-9018-459816D959EF}"/>
              </a:ext>
            </a:extLst>
          </p:cNvPr>
          <p:cNvSpPr>
            <a:spLocks noGrp="1" noChangeArrowheads="1"/>
          </p:cNvSpPr>
          <p:nvPr>
            <p:ph type="title"/>
          </p:nvPr>
        </p:nvSpPr>
        <p:spPr>
          <a:xfrm>
            <a:off x="0" y="106016"/>
            <a:ext cx="12192000" cy="884584"/>
          </a:xfrm>
        </p:spPr>
        <p:txBody>
          <a:bodyPr/>
          <a:lstStyle/>
          <a:p>
            <a:pPr eaLnBrk="1" hangingPunct="1"/>
            <a:r>
              <a:rPr lang="en-US" altLang="en-US" b="1" dirty="0">
                <a:solidFill>
                  <a:srgbClr val="006600"/>
                </a:solidFill>
              </a:rPr>
              <a:t>Land Plant Root-Mycorrhizal Associations</a:t>
            </a:r>
          </a:p>
        </p:txBody>
      </p:sp>
      <p:pic>
        <p:nvPicPr>
          <p:cNvPr id="92163" name="Picture 3" descr="pp05110">
            <a:extLst>
              <a:ext uri="{FF2B5EF4-FFF2-40B4-BE49-F238E27FC236}">
                <a16:creationId xmlns:a16="http://schemas.microsoft.com/office/drawing/2014/main" id="{CFC5BAC4-6F60-4F15-8C12-E4CCA222904D}"/>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29400" y="990600"/>
            <a:ext cx="4038600" cy="5867400"/>
          </a:xfrm>
          <a:noFill/>
        </p:spPr>
      </p:pic>
      <p:sp>
        <p:nvSpPr>
          <p:cNvPr id="92164" name="Rectangle 4">
            <a:extLst>
              <a:ext uri="{FF2B5EF4-FFF2-40B4-BE49-F238E27FC236}">
                <a16:creationId xmlns:a16="http://schemas.microsoft.com/office/drawing/2014/main" id="{FC3B17B5-8DC3-4D03-8237-DBFFE4BA8C87}"/>
              </a:ext>
            </a:extLst>
          </p:cNvPr>
          <p:cNvSpPr>
            <a:spLocks noChangeArrowheads="1"/>
          </p:cNvSpPr>
          <p:nvPr/>
        </p:nvSpPr>
        <p:spPr bwMode="auto">
          <a:xfrm>
            <a:off x="0" y="838200"/>
            <a:ext cx="6629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r>
              <a:rPr lang="en-US" altLang="en-US" sz="2400" b="1" dirty="0">
                <a:solidFill>
                  <a:srgbClr val="FF0000"/>
                </a:solidFill>
              </a:rPr>
              <a:t>Vesicular arbuscular mycorrhizal fungi</a:t>
            </a:r>
          </a:p>
          <a:p>
            <a:pPr lvl="1" eaLnBrk="1" hangingPunct="1"/>
            <a:r>
              <a:rPr lang="en-US" altLang="en-US" sz="2000" dirty="0"/>
              <a:t>Hyphae grow in dense arrangement , both within the root itself and extending out from the root into the soil</a:t>
            </a:r>
          </a:p>
          <a:p>
            <a:pPr lvl="1" eaLnBrk="1" hangingPunct="1"/>
            <a:endParaRPr lang="en-US" altLang="en-US" sz="2000" dirty="0"/>
          </a:p>
          <a:p>
            <a:pPr lvl="1" eaLnBrk="1" hangingPunct="1"/>
            <a:r>
              <a:rPr lang="en-US" altLang="en-US" sz="2000" dirty="0"/>
              <a:t>After entering root, either by </a:t>
            </a:r>
            <a:r>
              <a:rPr lang="en-US" altLang="en-US" sz="2000" b="1" i="1" dirty="0">
                <a:solidFill>
                  <a:srgbClr val="000099"/>
                </a:solidFill>
              </a:rPr>
              <a:t>root hair</a:t>
            </a:r>
            <a:r>
              <a:rPr lang="en-US" altLang="en-US" sz="2000" dirty="0"/>
              <a:t> or through </a:t>
            </a:r>
            <a:r>
              <a:rPr lang="en-US" altLang="en-US" sz="2000" b="1" i="1" dirty="0">
                <a:solidFill>
                  <a:srgbClr val="000099"/>
                </a:solidFill>
              </a:rPr>
              <a:t>epidermis</a:t>
            </a:r>
            <a:r>
              <a:rPr lang="en-US" altLang="en-US" sz="2000" dirty="0"/>
              <a:t> hyphae move through regions between cells and penetrate individual cortex cells.</a:t>
            </a:r>
          </a:p>
          <a:p>
            <a:pPr lvl="1" eaLnBrk="1" hangingPunct="1"/>
            <a:endParaRPr lang="en-US" altLang="en-US" sz="2000" dirty="0"/>
          </a:p>
          <a:p>
            <a:pPr lvl="1" eaLnBrk="1" hangingPunct="1"/>
            <a:r>
              <a:rPr lang="en-US" altLang="en-US" sz="2000" dirty="0"/>
              <a:t>Within cells form oval structures – </a:t>
            </a:r>
            <a:r>
              <a:rPr lang="en-US" altLang="en-US" sz="2000" b="1" i="1" dirty="0">
                <a:solidFill>
                  <a:srgbClr val="000099"/>
                </a:solidFill>
              </a:rPr>
              <a:t>vesicles</a:t>
            </a:r>
            <a:r>
              <a:rPr lang="en-US" altLang="en-US" sz="2000" dirty="0"/>
              <a:t> – and branched structures – </a:t>
            </a:r>
            <a:r>
              <a:rPr lang="en-US" altLang="en-US" sz="2000" b="1" i="1" dirty="0" err="1">
                <a:solidFill>
                  <a:srgbClr val="000099"/>
                </a:solidFill>
              </a:rPr>
              <a:t>arbuscules</a:t>
            </a:r>
            <a:r>
              <a:rPr lang="en-US" altLang="en-US" sz="2000" dirty="0"/>
              <a:t> (site of nutrient transfer)</a:t>
            </a:r>
          </a:p>
          <a:p>
            <a:pPr lvl="1" eaLnBrk="1" hangingPunct="1"/>
            <a:endParaRPr lang="en-US" altLang="en-US" sz="2000" dirty="0"/>
          </a:p>
          <a:p>
            <a:pPr lvl="1" eaLnBrk="1" hangingPunct="1"/>
            <a:r>
              <a:rPr lang="en-US" altLang="en-US" sz="1800" dirty="0"/>
              <a:t>P, Cu, &amp; Zn absorption improved by hyphae reaching beyond the </a:t>
            </a:r>
            <a:r>
              <a:rPr lang="en-US" altLang="en-US" sz="1800" b="1" i="1" dirty="0">
                <a:solidFill>
                  <a:srgbClr val="000099"/>
                </a:solidFill>
              </a:rPr>
              <a:t>nutrient-depleted zones in the soil near the root</a:t>
            </a:r>
            <a:endParaRPr lang="en-US" altLang="en-US" sz="1800" dirty="0"/>
          </a:p>
        </p:txBody>
      </p:sp>
    </p:spTree>
    <p:extLst>
      <p:ext uri="{BB962C8B-B14F-4D97-AF65-F5344CB8AC3E}">
        <p14:creationId xmlns:p14="http://schemas.microsoft.com/office/powerpoint/2010/main" val="3181750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26301" y="0"/>
            <a:ext cx="4965698" cy="914400"/>
          </a:xfrm>
        </p:spPr>
        <p:txBody>
          <a:bodyPr/>
          <a:lstStyle/>
          <a:p>
            <a:r>
              <a:rPr lang="en-US" altLang="en-US" sz="4800" b="1" dirty="0">
                <a:solidFill>
                  <a:srgbClr val="008000"/>
                </a:solidFill>
              </a:rPr>
              <a:t>Ferns</a:t>
            </a:r>
          </a:p>
        </p:txBody>
      </p:sp>
      <p:sp>
        <p:nvSpPr>
          <p:cNvPr id="44035" name="Rectangle 3"/>
          <p:cNvSpPr>
            <a:spLocks noGrp="1" noChangeArrowheads="1"/>
          </p:cNvSpPr>
          <p:nvPr>
            <p:ph type="body" idx="1"/>
          </p:nvPr>
        </p:nvSpPr>
        <p:spPr>
          <a:xfrm>
            <a:off x="0" y="45720"/>
            <a:ext cx="7098632" cy="6812280"/>
          </a:xfrm>
        </p:spPr>
        <p:txBody>
          <a:bodyPr/>
          <a:lstStyle/>
          <a:p>
            <a:r>
              <a:rPr lang="en-US" altLang="en-US" sz="2400" dirty="0"/>
              <a:t>An important group of plants – 10,000 species exist</a:t>
            </a:r>
          </a:p>
          <a:p>
            <a:endParaRPr lang="en-US" altLang="en-US" sz="1800" dirty="0"/>
          </a:p>
          <a:p>
            <a:r>
              <a:rPr lang="en-US" altLang="en-US" sz="2400" dirty="0"/>
              <a:t>Ferns have developed </a:t>
            </a:r>
            <a:r>
              <a:rPr lang="en-US" altLang="en-US" sz="2400" u="sng" dirty="0"/>
              <a:t>vascular tissue</a:t>
            </a:r>
          </a:p>
          <a:p>
            <a:endParaRPr lang="en-US" altLang="en-US" sz="1800" u="sng" dirty="0"/>
          </a:p>
          <a:p>
            <a:r>
              <a:rPr lang="en-US" altLang="en-US" sz="2400" dirty="0"/>
              <a:t>Habitat: Moist tropics, woodlands, streambanks</a:t>
            </a:r>
          </a:p>
          <a:p>
            <a:endParaRPr lang="en-US" altLang="en-US" sz="1800" dirty="0"/>
          </a:p>
          <a:p>
            <a:r>
              <a:rPr lang="en-US" altLang="en-US" sz="2400" dirty="0"/>
              <a:t>Also exhibit Alternation of Generations, but…</a:t>
            </a:r>
          </a:p>
          <a:p>
            <a:endParaRPr lang="en-US" altLang="en-US" sz="1800" dirty="0"/>
          </a:p>
          <a:p>
            <a:r>
              <a:rPr lang="en-US" altLang="en-US" sz="2400" dirty="0"/>
              <a:t>The diploid Sporophyte generation is dominant (larger and more visible)</a:t>
            </a:r>
          </a:p>
          <a:p>
            <a:endParaRPr lang="en-US" altLang="en-US" sz="1800" dirty="0"/>
          </a:p>
          <a:p>
            <a:r>
              <a:rPr lang="en-US" altLang="en-US" sz="2400" dirty="0"/>
              <a:t>The haploid Gametophyte is small &amp; short lived.</a:t>
            </a:r>
          </a:p>
          <a:p>
            <a:endParaRPr lang="en-US" altLang="en-US" sz="1600" dirty="0"/>
          </a:p>
          <a:p>
            <a:r>
              <a:rPr lang="en-US" altLang="en-US" sz="2400" dirty="0"/>
              <a:t>Ecologically important: Hold and form soil to prevent erosion</a:t>
            </a:r>
          </a:p>
          <a:p>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300" y="1066800"/>
            <a:ext cx="4965700" cy="5232400"/>
          </a:xfrm>
          <a:prstGeom prst="rect">
            <a:avLst/>
          </a:prstGeom>
        </p:spPr>
      </p:pic>
      <p:sp>
        <p:nvSpPr>
          <p:cNvPr id="5" name="Text Box 10">
            <a:extLst>
              <a:ext uri="{FF2B5EF4-FFF2-40B4-BE49-F238E27FC236}">
                <a16:creationId xmlns:a16="http://schemas.microsoft.com/office/drawing/2014/main" id="{8A7ED90E-E2F9-472E-A410-8049CEDB4628}"/>
              </a:ext>
            </a:extLst>
          </p:cNvPr>
          <p:cNvSpPr txBox="1">
            <a:spLocks noChangeArrowheads="1"/>
          </p:cNvSpPr>
          <p:nvPr/>
        </p:nvSpPr>
        <p:spPr bwMode="auto">
          <a:xfrm>
            <a:off x="7226300" y="6334780"/>
            <a:ext cx="49656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1297095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C40C-215A-4892-942C-7C43D850617E}"/>
              </a:ext>
            </a:extLst>
          </p:cNvPr>
          <p:cNvSpPr>
            <a:spLocks noGrp="1"/>
          </p:cNvSpPr>
          <p:nvPr>
            <p:ph type="title"/>
          </p:nvPr>
        </p:nvSpPr>
        <p:spPr>
          <a:xfrm>
            <a:off x="0" y="137478"/>
            <a:ext cx="5806440" cy="571182"/>
          </a:xfrm>
        </p:spPr>
        <p:txBody>
          <a:bodyPr/>
          <a:lstStyle/>
          <a:p>
            <a:r>
              <a:rPr lang="en-US" altLang="en-US" b="1" dirty="0">
                <a:solidFill>
                  <a:srgbClr val="008000"/>
                </a:solidFill>
              </a:rPr>
              <a:t>Evolution of Leaves</a:t>
            </a:r>
            <a:endParaRPr lang="en-US" b="1" dirty="0">
              <a:solidFill>
                <a:srgbClr val="008000"/>
              </a:solidFill>
            </a:endParaRPr>
          </a:p>
        </p:txBody>
      </p:sp>
      <p:sp>
        <p:nvSpPr>
          <p:cNvPr id="3" name="Content Placeholder 2">
            <a:extLst>
              <a:ext uri="{FF2B5EF4-FFF2-40B4-BE49-F238E27FC236}">
                <a16:creationId xmlns:a16="http://schemas.microsoft.com/office/drawing/2014/main" id="{67EC6DFE-8A88-440C-8635-594C0BABB26D}"/>
              </a:ext>
            </a:extLst>
          </p:cNvPr>
          <p:cNvSpPr>
            <a:spLocks noGrp="1"/>
          </p:cNvSpPr>
          <p:nvPr>
            <p:ph idx="1"/>
          </p:nvPr>
        </p:nvSpPr>
        <p:spPr>
          <a:xfrm>
            <a:off x="0" y="982980"/>
            <a:ext cx="5486400" cy="5875019"/>
          </a:xfrm>
        </p:spPr>
        <p:txBody>
          <a:bodyPr/>
          <a:lstStyle/>
          <a:p>
            <a:r>
              <a:rPr lang="en-US" altLang="en-US" sz="2800" dirty="0"/>
              <a:t>Two basic types of true leaves:</a:t>
            </a:r>
          </a:p>
          <a:p>
            <a:endParaRPr lang="en-US" altLang="en-US" sz="2000" dirty="0"/>
          </a:p>
          <a:p>
            <a:r>
              <a:rPr lang="en-US" altLang="en-US" sz="2800" dirty="0"/>
              <a:t> </a:t>
            </a:r>
            <a:r>
              <a:rPr lang="en-US" altLang="en-US" sz="2800" b="1" dirty="0"/>
              <a:t>microphylls</a:t>
            </a:r>
            <a:r>
              <a:rPr lang="en-US" altLang="en-US" sz="2800" dirty="0"/>
              <a:t> </a:t>
            </a:r>
          </a:p>
          <a:p>
            <a:pPr lvl="1"/>
            <a:r>
              <a:rPr lang="en-US" altLang="en-US" sz="2400" dirty="0"/>
              <a:t>Contains one vascular strand </a:t>
            </a:r>
          </a:p>
          <a:p>
            <a:pPr marL="0" indent="0">
              <a:buNone/>
            </a:pPr>
            <a:endParaRPr lang="en-US" altLang="en-US" sz="2000" b="1" dirty="0"/>
          </a:p>
          <a:p>
            <a:r>
              <a:rPr lang="en-US" altLang="en-US" sz="2800" b="1" dirty="0"/>
              <a:t>megaphylls</a:t>
            </a:r>
            <a:r>
              <a:rPr lang="en-US" altLang="en-US" sz="2800" dirty="0"/>
              <a:t>, </a:t>
            </a:r>
          </a:p>
          <a:p>
            <a:pPr lvl="1"/>
            <a:r>
              <a:rPr lang="en-US" altLang="en-US" sz="2400" dirty="0">
                <a:solidFill>
                  <a:schemeClr val="tx2">
                    <a:lumMod val="10000"/>
                  </a:schemeClr>
                </a:solidFill>
              </a:rPr>
              <a:t>Contains multiple vascular strands</a:t>
            </a:r>
          </a:p>
          <a:p>
            <a:pPr marL="457200" lvl="1" indent="0">
              <a:buNone/>
            </a:pPr>
            <a:endParaRPr lang="en-US" altLang="en-US" sz="2400" dirty="0"/>
          </a:p>
          <a:p>
            <a:r>
              <a:rPr lang="en-US" altLang="en-US" sz="2800" dirty="0">
                <a:solidFill>
                  <a:srgbClr val="FF0000"/>
                </a:solidFill>
              </a:rPr>
              <a:t>Evolved independently of each other </a:t>
            </a:r>
          </a:p>
        </p:txBody>
      </p:sp>
      <p:pic>
        <p:nvPicPr>
          <p:cNvPr id="4" name="Picture 5" descr="f23-03">
            <a:extLst>
              <a:ext uri="{FF2B5EF4-FFF2-40B4-BE49-F238E27FC236}">
                <a16:creationId xmlns:a16="http://schemas.microsoft.com/office/drawing/2014/main" id="{6D888C0E-19E9-4135-AF84-CAE8D1BE4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478"/>
            <a:ext cx="6469380" cy="644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85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36842BD9-2570-4D51-ACE6-540569C3BC6D}"/>
              </a:ext>
            </a:extLst>
          </p:cNvPr>
          <p:cNvSpPr>
            <a:spLocks noGrp="1" noChangeArrowheads="1"/>
          </p:cNvSpPr>
          <p:nvPr>
            <p:ph type="title"/>
          </p:nvPr>
        </p:nvSpPr>
        <p:spPr>
          <a:xfrm>
            <a:off x="0" y="0"/>
            <a:ext cx="12192000" cy="1143000"/>
          </a:xfrm>
        </p:spPr>
        <p:txBody>
          <a:bodyPr/>
          <a:lstStyle/>
          <a:p>
            <a:pPr eaLnBrk="1" hangingPunct="1"/>
            <a:r>
              <a:rPr lang="en-US" altLang="en-US" sz="3600" b="1" dirty="0">
                <a:solidFill>
                  <a:srgbClr val="008000"/>
                </a:solidFill>
              </a:rPr>
              <a:t>Internal Structure of Leaves</a:t>
            </a:r>
          </a:p>
        </p:txBody>
      </p:sp>
      <p:pic>
        <p:nvPicPr>
          <p:cNvPr id="158723" name="Picture 3" descr="leafstru">
            <a:extLst>
              <a:ext uri="{FF2B5EF4-FFF2-40B4-BE49-F238E27FC236}">
                <a16:creationId xmlns:a16="http://schemas.microsoft.com/office/drawing/2014/main" id="{711FEA99-DCE7-4F93-8C16-3F4FDC180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5820"/>
            <a:ext cx="11978640" cy="572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Text Box 4">
            <a:extLst>
              <a:ext uri="{FF2B5EF4-FFF2-40B4-BE49-F238E27FC236}">
                <a16:creationId xmlns:a16="http://schemas.microsoft.com/office/drawing/2014/main" id="{E9A89D15-B96A-48EC-A84B-BA81FD55C621}"/>
              </a:ext>
            </a:extLst>
          </p:cNvPr>
          <p:cNvSpPr txBox="1">
            <a:spLocks noChangeArrowheads="1"/>
          </p:cNvSpPr>
          <p:nvPr/>
        </p:nvSpPr>
        <p:spPr bwMode="auto">
          <a:xfrm>
            <a:off x="1905000" y="2743201"/>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2000" b="1"/>
              <a:t>chloroplasts</a:t>
            </a:r>
          </a:p>
        </p:txBody>
      </p:sp>
      <p:sp>
        <p:nvSpPr>
          <p:cNvPr id="158725" name="Line 5">
            <a:extLst>
              <a:ext uri="{FF2B5EF4-FFF2-40B4-BE49-F238E27FC236}">
                <a16:creationId xmlns:a16="http://schemas.microsoft.com/office/drawing/2014/main" id="{69340046-F6A3-403B-8E4A-353A96A41731}"/>
              </a:ext>
            </a:extLst>
          </p:cNvPr>
          <p:cNvSpPr>
            <a:spLocks noChangeShapeType="1"/>
          </p:cNvSpPr>
          <p:nvPr/>
        </p:nvSpPr>
        <p:spPr bwMode="auto">
          <a:xfrm>
            <a:off x="3505200" y="2971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6" name="Line 6">
            <a:extLst>
              <a:ext uri="{FF2B5EF4-FFF2-40B4-BE49-F238E27FC236}">
                <a16:creationId xmlns:a16="http://schemas.microsoft.com/office/drawing/2014/main" id="{35B65D3A-49BE-40F8-9697-33F75FD43036}"/>
              </a:ext>
            </a:extLst>
          </p:cNvPr>
          <p:cNvSpPr>
            <a:spLocks noChangeShapeType="1"/>
          </p:cNvSpPr>
          <p:nvPr/>
        </p:nvSpPr>
        <p:spPr bwMode="auto">
          <a:xfrm>
            <a:off x="4038600" y="29718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Rectangle 8">
            <a:extLst>
              <a:ext uri="{FF2B5EF4-FFF2-40B4-BE49-F238E27FC236}">
                <a16:creationId xmlns:a16="http://schemas.microsoft.com/office/drawing/2014/main" id="{6D4B24A2-CB3D-43B8-8958-1BBEABEEB6D6}"/>
              </a:ext>
            </a:extLst>
          </p:cNvPr>
          <p:cNvSpPr>
            <a:spLocks noChangeArrowheads="1"/>
          </p:cNvSpPr>
          <p:nvPr/>
        </p:nvSpPr>
        <p:spPr bwMode="auto">
          <a:xfrm>
            <a:off x="28194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US" altLang="en-US" sz="1200" b="1">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1896545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CDDB-5454-44AA-AA75-0D52CE1BFBDA}"/>
              </a:ext>
            </a:extLst>
          </p:cNvPr>
          <p:cNvSpPr>
            <a:spLocks noGrp="1"/>
          </p:cNvSpPr>
          <p:nvPr>
            <p:ph type="title"/>
          </p:nvPr>
        </p:nvSpPr>
        <p:spPr>
          <a:xfrm>
            <a:off x="0" y="0"/>
            <a:ext cx="12192000" cy="1097280"/>
          </a:xfrm>
        </p:spPr>
        <p:txBody>
          <a:bodyPr/>
          <a:lstStyle/>
          <a:p>
            <a:r>
              <a:rPr lang="en-US" b="1" dirty="0">
                <a:solidFill>
                  <a:srgbClr val="008000"/>
                </a:solidFill>
              </a:rPr>
              <a:t>Xylem and Phloem</a:t>
            </a:r>
          </a:p>
        </p:txBody>
      </p:sp>
      <p:pic>
        <p:nvPicPr>
          <p:cNvPr id="4" name="Picture 4" descr="Picture1a">
            <a:extLst>
              <a:ext uri="{FF2B5EF4-FFF2-40B4-BE49-F238E27FC236}">
                <a16:creationId xmlns:a16="http://schemas.microsoft.com/office/drawing/2014/main" id="{606F963E-D8C8-47D4-9D23-82DA29635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0040" y="1005682"/>
            <a:ext cx="569214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pp10030">
            <a:extLst>
              <a:ext uri="{FF2B5EF4-FFF2-40B4-BE49-F238E27FC236}">
                <a16:creationId xmlns:a16="http://schemas.microsoft.com/office/drawing/2014/main" id="{83F665AA-4743-40F8-9D38-41DF5C39B3C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77990" y="1097280"/>
            <a:ext cx="5105400" cy="5410200"/>
          </a:xfrm>
          <a:prstGeom prst="rect">
            <a:avLst/>
          </a:prstGeom>
          <a:noFill/>
          <a:ln/>
        </p:spPr>
      </p:pic>
    </p:spTree>
    <p:extLst>
      <p:ext uri="{BB962C8B-B14F-4D97-AF65-F5344CB8AC3E}">
        <p14:creationId xmlns:p14="http://schemas.microsoft.com/office/powerpoint/2010/main" val="358032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6087D1A7-D42A-4F23-9FAB-B02BCE3E9EA9}"/>
              </a:ext>
            </a:extLst>
          </p:cNvPr>
          <p:cNvSpPr>
            <a:spLocks noGrp="1" noChangeArrowheads="1"/>
          </p:cNvSpPr>
          <p:nvPr>
            <p:ph type="title"/>
          </p:nvPr>
        </p:nvSpPr>
        <p:spPr>
          <a:xfrm>
            <a:off x="0" y="76200"/>
            <a:ext cx="6286500" cy="838200"/>
          </a:xfrm>
        </p:spPr>
        <p:txBody>
          <a:bodyPr/>
          <a:lstStyle/>
          <a:p>
            <a:pPr eaLnBrk="1" hangingPunct="1"/>
            <a:r>
              <a:rPr lang="en-US" altLang="en-US" b="1" dirty="0">
                <a:solidFill>
                  <a:srgbClr val="006600"/>
                </a:solidFill>
                <a:latin typeface="Comic Sans MS" panose="030F0702030302020204" pitchFamily="66" charset="0"/>
              </a:rPr>
              <a:t>Stomatal control</a:t>
            </a:r>
          </a:p>
        </p:txBody>
      </p:sp>
      <p:sp>
        <p:nvSpPr>
          <p:cNvPr id="167939" name="Rectangle 3">
            <a:extLst>
              <a:ext uri="{FF2B5EF4-FFF2-40B4-BE49-F238E27FC236}">
                <a16:creationId xmlns:a16="http://schemas.microsoft.com/office/drawing/2014/main" id="{B78493E1-C2C3-4496-84A6-69885E12924C}"/>
              </a:ext>
            </a:extLst>
          </p:cNvPr>
          <p:cNvSpPr>
            <a:spLocks noGrp="1" noChangeArrowheads="1"/>
          </p:cNvSpPr>
          <p:nvPr>
            <p:ph type="body" sz="half" idx="1"/>
          </p:nvPr>
        </p:nvSpPr>
        <p:spPr>
          <a:xfrm>
            <a:off x="0" y="914400"/>
            <a:ext cx="5257800" cy="5943600"/>
          </a:xfrm>
        </p:spPr>
        <p:txBody>
          <a:bodyPr/>
          <a:lstStyle/>
          <a:p>
            <a:pPr eaLnBrk="1" hangingPunct="1"/>
            <a:r>
              <a:rPr lang="en-US" altLang="en-US" sz="2400" dirty="0">
                <a:latin typeface="Comic Sans MS" panose="030F0702030302020204" pitchFamily="66" charset="0"/>
              </a:rPr>
              <a:t>Almost all leaf transpiration results from diffusion of water vapor through the stomatal pore </a:t>
            </a:r>
          </a:p>
          <a:p>
            <a:pPr lvl="1" eaLnBrk="1" hangingPunct="1"/>
            <a:r>
              <a:rPr lang="en-US" altLang="en-US" sz="2400" b="1" i="1" dirty="0">
                <a:solidFill>
                  <a:srgbClr val="FF0000"/>
                </a:solidFill>
                <a:latin typeface="Comic Sans MS" panose="030F0702030302020204" pitchFamily="66" charset="0"/>
              </a:rPr>
              <a:t>waxy cuticle</a:t>
            </a:r>
          </a:p>
          <a:p>
            <a:pPr marL="457200" lvl="1" indent="0" eaLnBrk="1" hangingPunct="1">
              <a:buNone/>
            </a:pPr>
            <a:endParaRPr lang="en-US" altLang="en-US" sz="2400" b="1" i="1" dirty="0">
              <a:solidFill>
                <a:srgbClr val="FF0000"/>
              </a:solidFill>
              <a:latin typeface="Comic Sans MS" panose="030F0702030302020204" pitchFamily="66" charset="0"/>
            </a:endParaRPr>
          </a:p>
          <a:p>
            <a:pPr eaLnBrk="1" hangingPunct="1"/>
            <a:r>
              <a:rPr lang="en-US" altLang="en-US" sz="2400" dirty="0">
                <a:latin typeface="Comic Sans MS" panose="030F0702030302020204" pitchFamily="66" charset="0"/>
              </a:rPr>
              <a:t>Provide a low resistance pathway for diffusion of gasses across the epidermis and cuticle</a:t>
            </a:r>
          </a:p>
          <a:p>
            <a:pPr eaLnBrk="1" hangingPunct="1"/>
            <a:endParaRPr lang="en-US" altLang="en-US" sz="2400" dirty="0">
              <a:latin typeface="Comic Sans MS" panose="030F0702030302020204" pitchFamily="66" charset="0"/>
            </a:endParaRPr>
          </a:p>
          <a:p>
            <a:pPr eaLnBrk="1" hangingPunct="1"/>
            <a:r>
              <a:rPr lang="en-US" altLang="en-US" sz="2400" dirty="0">
                <a:latin typeface="Comic Sans MS" panose="030F0702030302020204" pitchFamily="66" charset="0"/>
              </a:rPr>
              <a:t>Regulates water loss in plants and the rate of CO</a:t>
            </a:r>
            <a:r>
              <a:rPr lang="en-US" altLang="en-US" sz="2400" baseline="-25000" dirty="0">
                <a:latin typeface="Comic Sans MS" panose="030F0702030302020204" pitchFamily="66" charset="0"/>
              </a:rPr>
              <a:t>2</a:t>
            </a:r>
            <a:r>
              <a:rPr lang="en-US" altLang="en-US" sz="2400" dirty="0">
                <a:latin typeface="Comic Sans MS" panose="030F0702030302020204" pitchFamily="66" charset="0"/>
              </a:rPr>
              <a:t> uptake</a:t>
            </a:r>
          </a:p>
          <a:p>
            <a:pPr lvl="1" eaLnBrk="1" hangingPunct="1"/>
            <a:r>
              <a:rPr lang="en-US" altLang="en-US" sz="2400" b="1" i="1" dirty="0">
                <a:solidFill>
                  <a:srgbClr val="800080"/>
                </a:solidFill>
                <a:latin typeface="Comic Sans MS" panose="030F0702030302020204" pitchFamily="66" charset="0"/>
              </a:rPr>
              <a:t>Needed for sustained CO</a:t>
            </a:r>
            <a:r>
              <a:rPr lang="en-US" altLang="en-US" sz="2400" b="1" i="1" baseline="-25000" dirty="0">
                <a:solidFill>
                  <a:srgbClr val="800080"/>
                </a:solidFill>
                <a:latin typeface="Comic Sans MS" panose="030F0702030302020204" pitchFamily="66" charset="0"/>
              </a:rPr>
              <a:t>2</a:t>
            </a:r>
            <a:r>
              <a:rPr lang="en-US" altLang="en-US" sz="2400" b="1" i="1" dirty="0">
                <a:solidFill>
                  <a:srgbClr val="800080"/>
                </a:solidFill>
                <a:latin typeface="Comic Sans MS" panose="030F0702030302020204" pitchFamily="66" charset="0"/>
              </a:rPr>
              <a:t> fixation during photosynthesis</a:t>
            </a:r>
          </a:p>
        </p:txBody>
      </p:sp>
      <p:pic>
        <p:nvPicPr>
          <p:cNvPr id="167940" name="Picture 6">
            <a:extLst>
              <a:ext uri="{FF2B5EF4-FFF2-40B4-BE49-F238E27FC236}">
                <a16:creationId xmlns:a16="http://schemas.microsoft.com/office/drawing/2014/main" id="{A8EFD68F-6720-4515-996D-6FEF803F4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140" y="274320"/>
            <a:ext cx="6172200" cy="65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98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67640" y="1074420"/>
            <a:ext cx="6416040" cy="5966460"/>
          </a:xfrm>
        </p:spPr>
        <p:txBody>
          <a:bodyPr/>
          <a:lstStyle/>
          <a:p>
            <a:r>
              <a:rPr lang="en-US" altLang="en-US" dirty="0"/>
              <a:t>Fern sporophyte</a:t>
            </a:r>
            <a:br>
              <a:rPr lang="en-US" altLang="en-US" dirty="0"/>
            </a:br>
            <a:r>
              <a:rPr lang="en-US" altLang="en-US" dirty="0"/>
              <a:t>has </a:t>
            </a:r>
            <a:r>
              <a:rPr lang="en-US" altLang="en-US" b="1" dirty="0"/>
              <a:t>fronds</a:t>
            </a:r>
            <a:r>
              <a:rPr lang="en-US" altLang="en-US" dirty="0"/>
              <a:t> (leaves)</a:t>
            </a:r>
          </a:p>
          <a:p>
            <a:endParaRPr lang="en-US" altLang="en-US" sz="2400" dirty="0"/>
          </a:p>
          <a:p>
            <a:r>
              <a:rPr lang="en-US" altLang="en-US" dirty="0"/>
              <a:t>Young fronds are called </a:t>
            </a:r>
            <a:r>
              <a:rPr lang="en-US" altLang="en-US" b="1" dirty="0"/>
              <a:t>fiddleheads</a:t>
            </a:r>
          </a:p>
          <a:p>
            <a:pPr marL="0" indent="0">
              <a:buNone/>
            </a:pPr>
            <a:endParaRPr lang="en-US" altLang="en-US" sz="2400" b="1" dirty="0"/>
          </a:p>
          <a:p>
            <a:r>
              <a:rPr lang="en-US" altLang="en-US" dirty="0"/>
              <a:t>True </a:t>
            </a:r>
            <a:r>
              <a:rPr lang="en-US" altLang="en-US" b="1" dirty="0"/>
              <a:t>roots</a:t>
            </a:r>
            <a:r>
              <a:rPr lang="en-US" altLang="en-US" dirty="0"/>
              <a:t> arise from the rhizome</a:t>
            </a:r>
          </a:p>
          <a:p>
            <a:endParaRPr lang="en-US" altLang="en-US" b="1" dirty="0"/>
          </a:p>
          <a:p>
            <a:endParaRPr lang="en-US" altLang="en-US" b="1" dirty="0"/>
          </a:p>
          <a:p>
            <a:endParaRPr lang="en-US" altLang="en-US" dirty="0"/>
          </a:p>
        </p:txBody>
      </p:sp>
      <p:pic>
        <p:nvPicPr>
          <p:cNvPr id="3" name="Picture 2">
            <a:extLst>
              <a:ext uri="{FF2B5EF4-FFF2-40B4-BE49-F238E27FC236}">
                <a16:creationId xmlns:a16="http://schemas.microsoft.com/office/drawing/2014/main" id="{6F249972-2512-4A98-A2EA-2725E2F76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0" y="100838"/>
            <a:ext cx="5448300" cy="6414262"/>
          </a:xfrm>
          <a:prstGeom prst="rect">
            <a:avLst/>
          </a:prstGeom>
        </p:spPr>
      </p:pic>
      <p:sp>
        <p:nvSpPr>
          <p:cNvPr id="56322" name="Rectangle 2"/>
          <p:cNvSpPr>
            <a:spLocks noGrp="1" noChangeArrowheads="1"/>
          </p:cNvSpPr>
          <p:nvPr>
            <p:ph type="title"/>
          </p:nvPr>
        </p:nvSpPr>
        <p:spPr>
          <a:xfrm>
            <a:off x="167640" y="0"/>
            <a:ext cx="7056120" cy="1042162"/>
          </a:xfrm>
        </p:spPr>
        <p:txBody>
          <a:bodyPr/>
          <a:lstStyle/>
          <a:p>
            <a:r>
              <a:rPr lang="en-US" altLang="en-US" sz="3600" b="1" dirty="0">
                <a:solidFill>
                  <a:srgbClr val="008000"/>
                </a:solidFill>
              </a:rPr>
              <a:t>Fern sporophyte morphology</a:t>
            </a:r>
          </a:p>
        </p:txBody>
      </p:sp>
      <p:sp>
        <p:nvSpPr>
          <p:cNvPr id="14" name="Text Box 10">
            <a:extLst>
              <a:ext uri="{FF2B5EF4-FFF2-40B4-BE49-F238E27FC236}">
                <a16:creationId xmlns:a16="http://schemas.microsoft.com/office/drawing/2014/main" id="{BCA85FE2-3CEB-489D-986C-27F037CD98BA}"/>
              </a:ext>
            </a:extLst>
          </p:cNvPr>
          <p:cNvSpPr txBox="1">
            <a:spLocks noChangeArrowheads="1"/>
          </p:cNvSpPr>
          <p:nvPr/>
        </p:nvSpPr>
        <p:spPr bwMode="auto">
          <a:xfrm>
            <a:off x="6423661" y="6393469"/>
            <a:ext cx="56083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3484368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9539" y="123825"/>
            <a:ext cx="7850504" cy="762000"/>
          </a:xfrm>
        </p:spPr>
        <p:txBody>
          <a:bodyPr/>
          <a:lstStyle/>
          <a:p>
            <a:r>
              <a:rPr lang="en-US" altLang="en-US" b="1" dirty="0">
                <a:solidFill>
                  <a:srgbClr val="008000"/>
                </a:solidFill>
              </a:rPr>
              <a:t>Fronds</a:t>
            </a:r>
          </a:p>
        </p:txBody>
      </p:sp>
      <p:sp>
        <p:nvSpPr>
          <p:cNvPr id="47107" name="Rectangle 3"/>
          <p:cNvSpPr>
            <a:spLocks noGrp="1" noChangeArrowheads="1"/>
          </p:cNvSpPr>
          <p:nvPr>
            <p:ph type="body" idx="1"/>
          </p:nvPr>
        </p:nvSpPr>
        <p:spPr>
          <a:xfrm>
            <a:off x="0" y="885824"/>
            <a:ext cx="7863840" cy="5972175"/>
          </a:xfrm>
        </p:spPr>
        <p:txBody>
          <a:bodyPr/>
          <a:lstStyle/>
          <a:p>
            <a:r>
              <a:rPr lang="en-US" altLang="en-US" dirty="0"/>
              <a:t>Ferns have complex leaves called fronds, for photosynthesis and reproduction</a:t>
            </a:r>
          </a:p>
          <a:p>
            <a:endParaRPr lang="en-US" altLang="en-US" dirty="0"/>
          </a:p>
          <a:p>
            <a:r>
              <a:rPr lang="en-US" altLang="en-US" dirty="0"/>
              <a:t>Under the fronds, spores are</a:t>
            </a:r>
            <a:br>
              <a:rPr lang="en-US" altLang="en-US" dirty="0"/>
            </a:br>
            <a:r>
              <a:rPr lang="en-US" altLang="en-US" dirty="0"/>
              <a:t>produced in </a:t>
            </a:r>
            <a:r>
              <a:rPr lang="en-US" altLang="en-US" b="1" dirty="0"/>
              <a:t>sporangia</a:t>
            </a:r>
            <a:r>
              <a:rPr lang="en-US" altLang="en-US" dirty="0"/>
              <a:t> in clusters</a:t>
            </a:r>
            <a:br>
              <a:rPr lang="en-US" altLang="en-US" dirty="0"/>
            </a:br>
            <a:r>
              <a:rPr lang="en-US" altLang="en-US" dirty="0"/>
              <a:t>called </a:t>
            </a:r>
            <a:r>
              <a:rPr lang="en-US" altLang="en-US" b="1" dirty="0" err="1"/>
              <a:t>sori</a:t>
            </a:r>
            <a:r>
              <a:rPr lang="en-US" altLang="en-US" b="1" dirty="0"/>
              <a:t> (</a:t>
            </a:r>
            <a:r>
              <a:rPr lang="en-US" altLang="en-US" b="1" dirty="0" err="1"/>
              <a:t>sorus</a:t>
            </a:r>
            <a:r>
              <a:rPr lang="en-US" altLang="en-US" b="1" dirty="0"/>
              <a:t> = </a:t>
            </a:r>
            <a:r>
              <a:rPr lang="en-US" altLang="en-US" dirty="0"/>
              <a:t>singular)</a:t>
            </a:r>
          </a:p>
          <a:p>
            <a:endParaRPr lang="en-US" altLang="en-US" b="1" dirty="0"/>
          </a:p>
          <a:p>
            <a:r>
              <a:rPr lang="en-US" altLang="en-US" dirty="0"/>
              <a:t>In sporangia, meiosis occurs</a:t>
            </a:r>
            <a:br>
              <a:rPr lang="en-US" altLang="en-US" dirty="0"/>
            </a:br>
            <a:r>
              <a:rPr lang="en-US" altLang="en-US" dirty="0"/>
              <a:t>producing haploid spores</a:t>
            </a:r>
          </a:p>
          <a:p>
            <a:endParaRPr lang="en-US" altLang="en-US" dirty="0"/>
          </a:p>
          <a:p>
            <a:endParaRPr lang="en-US" altLang="en-US" dirty="0"/>
          </a:p>
        </p:txBody>
      </p:sp>
      <p:pic>
        <p:nvPicPr>
          <p:cNvPr id="47109" name="Picture 5" descr="sporan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061" y="259080"/>
            <a:ext cx="4663440" cy="2964180"/>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descr="Sp-fern-so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060" y="3388995"/>
            <a:ext cx="4663439" cy="31299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873E3A5-2C89-4DCD-BC7D-8481630F1F27}"/>
              </a:ext>
            </a:extLst>
          </p:cNvPr>
          <p:cNvSpPr>
            <a:spLocks noChangeArrowheads="1"/>
          </p:cNvSpPr>
          <p:nvPr/>
        </p:nvSpPr>
        <p:spPr bwMode="auto">
          <a:xfrm rot="10800000" flipV="1">
            <a:off x="7157720" y="6440962"/>
            <a:ext cx="5034280" cy="43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166517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64B8786-09FC-40B6-8BC3-D8D1294021F1}"/>
              </a:ext>
            </a:extLst>
          </p:cNvPr>
          <p:cNvSpPr>
            <a:spLocks noGrp="1"/>
          </p:cNvSpPr>
          <p:nvPr>
            <p:ph type="title"/>
          </p:nvPr>
        </p:nvSpPr>
        <p:spPr>
          <a:xfrm>
            <a:off x="467360" y="152400"/>
            <a:ext cx="11724640" cy="1143000"/>
          </a:xfrm>
        </p:spPr>
        <p:txBody>
          <a:bodyPr/>
          <a:lstStyle/>
          <a:p>
            <a:r>
              <a:rPr lang="en-US" altLang="en-US" sz="4000" b="1" dirty="0">
                <a:solidFill>
                  <a:srgbClr val="008000"/>
                </a:solidFill>
              </a:rPr>
              <a:t>Developing Classification Systems</a:t>
            </a:r>
          </a:p>
        </p:txBody>
      </p:sp>
      <p:sp>
        <p:nvSpPr>
          <p:cNvPr id="34819" name="Content Placeholder 2">
            <a:extLst>
              <a:ext uri="{FF2B5EF4-FFF2-40B4-BE49-F238E27FC236}">
                <a16:creationId xmlns:a16="http://schemas.microsoft.com/office/drawing/2014/main" id="{98347CFD-0309-4603-B34E-788852E59BF7}"/>
              </a:ext>
            </a:extLst>
          </p:cNvPr>
          <p:cNvSpPr>
            <a:spLocks noGrp="1"/>
          </p:cNvSpPr>
          <p:nvPr>
            <p:ph idx="1"/>
          </p:nvPr>
        </p:nvSpPr>
        <p:spPr>
          <a:xfrm>
            <a:off x="0" y="1295400"/>
            <a:ext cx="12192000" cy="5105400"/>
          </a:xfrm>
        </p:spPr>
        <p:txBody>
          <a:bodyPr/>
          <a:lstStyle/>
          <a:p>
            <a:r>
              <a:rPr lang="en-US" altLang="en-US" sz="2400" dirty="0"/>
              <a:t>In developing classification systems, we attempt to group plants which share derived characteristics - presumably these characters have only arisen once or at most a few times - it is not always easy to tell what is a derived character though</a:t>
            </a:r>
          </a:p>
          <a:p>
            <a:endParaRPr lang="en-US" altLang="en-US" sz="2400" dirty="0"/>
          </a:p>
          <a:p>
            <a:r>
              <a:rPr lang="en-US" altLang="en-US" sz="2400" dirty="0"/>
              <a:t>Derived characters may arise independently in different groups of plants through convergent evolution or parallel evolution</a:t>
            </a:r>
          </a:p>
          <a:p>
            <a:endParaRPr lang="en-US" altLang="en-US" sz="2400" dirty="0"/>
          </a:p>
          <a:p>
            <a:r>
              <a:rPr lang="en-US" altLang="en-US" sz="2400" b="1" dirty="0">
                <a:solidFill>
                  <a:srgbClr val="FF0000"/>
                </a:solidFill>
              </a:rPr>
              <a:t>convergent</a:t>
            </a:r>
            <a:r>
              <a:rPr lang="en-US" altLang="en-US" sz="2400" dirty="0"/>
              <a:t> - unrelated plants develop similar characteristics due to common environment</a:t>
            </a:r>
          </a:p>
          <a:p>
            <a:endParaRPr lang="en-US" altLang="en-US" sz="2400" dirty="0"/>
          </a:p>
          <a:p>
            <a:r>
              <a:rPr lang="en-US" altLang="en-US" sz="2400" b="1" dirty="0">
                <a:solidFill>
                  <a:srgbClr val="FF0000"/>
                </a:solidFill>
              </a:rPr>
              <a:t>parallel</a:t>
            </a:r>
            <a:r>
              <a:rPr lang="en-US" altLang="en-US" sz="2400" dirty="0"/>
              <a:t> - plants with common ancestor develop similar characteristics even though the ancestor did not have that characteristic</a:t>
            </a:r>
          </a:p>
          <a:p>
            <a:endParaRPr lang="en-US" altLang="en-US" dirty="0"/>
          </a:p>
        </p:txBody>
      </p:sp>
    </p:spTree>
    <p:extLst>
      <p:ext uri="{BB962C8B-B14F-4D97-AF65-F5344CB8AC3E}">
        <p14:creationId xmlns:p14="http://schemas.microsoft.com/office/powerpoint/2010/main" val="1773308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52400"/>
            <a:ext cx="12192000" cy="1066800"/>
          </a:xfrm>
        </p:spPr>
        <p:txBody>
          <a:bodyPr/>
          <a:lstStyle/>
          <a:p>
            <a:r>
              <a:rPr lang="en-US" altLang="en-US" b="1" dirty="0">
                <a:solidFill>
                  <a:srgbClr val="008000"/>
                </a:solidFill>
              </a:rPr>
              <a:t>Fern Gametophyte generation (1n)</a:t>
            </a:r>
          </a:p>
        </p:txBody>
      </p:sp>
      <p:sp>
        <p:nvSpPr>
          <p:cNvPr id="48131" name="Rectangle 3"/>
          <p:cNvSpPr>
            <a:spLocks noGrp="1" noChangeArrowheads="1"/>
          </p:cNvSpPr>
          <p:nvPr>
            <p:ph type="body" idx="1"/>
          </p:nvPr>
        </p:nvSpPr>
        <p:spPr>
          <a:xfrm>
            <a:off x="0" y="1043940"/>
            <a:ext cx="7703820" cy="5814060"/>
          </a:xfrm>
        </p:spPr>
        <p:txBody>
          <a:bodyPr/>
          <a:lstStyle/>
          <a:p>
            <a:r>
              <a:rPr lang="en-US" altLang="en-US" sz="2800" dirty="0"/>
              <a:t>Single spore grows into the </a:t>
            </a:r>
            <a:r>
              <a:rPr lang="en-US" altLang="en-US" sz="2800" b="1" dirty="0"/>
              <a:t>gametophyte</a:t>
            </a:r>
            <a:r>
              <a:rPr lang="en-US" altLang="en-US" sz="2800" dirty="0"/>
              <a:t> plant</a:t>
            </a:r>
          </a:p>
          <a:p>
            <a:endParaRPr lang="en-US" altLang="en-US" sz="1800" dirty="0"/>
          </a:p>
          <a:p>
            <a:r>
              <a:rPr lang="en-US" altLang="en-US" sz="2800" dirty="0"/>
              <a:t>Heart-shaped called </a:t>
            </a:r>
            <a:r>
              <a:rPr lang="en-US" altLang="en-US" sz="2800" b="1" dirty="0" err="1"/>
              <a:t>prothallus</a:t>
            </a:r>
            <a:r>
              <a:rPr lang="en-US" altLang="en-US" sz="2800" dirty="0"/>
              <a:t>, very small.</a:t>
            </a:r>
          </a:p>
          <a:p>
            <a:endParaRPr lang="en-US" altLang="en-US" sz="1800" dirty="0"/>
          </a:p>
          <a:p>
            <a:r>
              <a:rPr lang="en-US" altLang="en-US" sz="2800" dirty="0"/>
              <a:t>Archegonia and antheridia produced in </a:t>
            </a:r>
            <a:r>
              <a:rPr lang="en-US" altLang="en-US" sz="2800" dirty="0" err="1"/>
              <a:t>prothallus</a:t>
            </a:r>
            <a:endParaRPr lang="en-US" altLang="en-US" sz="2800" dirty="0"/>
          </a:p>
          <a:p>
            <a:endParaRPr lang="en-US" altLang="en-US" sz="1800" dirty="0"/>
          </a:p>
          <a:p>
            <a:r>
              <a:rPr lang="en-US" altLang="en-US" sz="2800" dirty="0"/>
              <a:t>Female gametophytes produce a chemical that induces spores to produce male gametophytes around it.</a:t>
            </a:r>
          </a:p>
        </p:txBody>
      </p:sp>
      <p:pic>
        <p:nvPicPr>
          <p:cNvPr id="3" name="Picture 2">
            <a:extLst>
              <a:ext uri="{FF2B5EF4-FFF2-40B4-BE49-F238E27FC236}">
                <a16:creationId xmlns:a16="http://schemas.microsoft.com/office/drawing/2014/main" id="{4A526626-8F55-407F-9E7C-4955CC3A7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940" y="1219200"/>
            <a:ext cx="3956685" cy="5394960"/>
          </a:xfrm>
          <a:prstGeom prst="rect">
            <a:avLst/>
          </a:prstGeom>
        </p:spPr>
      </p:pic>
      <p:sp>
        <p:nvSpPr>
          <p:cNvPr id="7" name="Text Box 10">
            <a:extLst>
              <a:ext uri="{FF2B5EF4-FFF2-40B4-BE49-F238E27FC236}">
                <a16:creationId xmlns:a16="http://schemas.microsoft.com/office/drawing/2014/main" id="{97579347-8438-4DED-8A86-373DC0C41DFC}"/>
              </a:ext>
            </a:extLst>
          </p:cNvPr>
          <p:cNvSpPr txBox="1">
            <a:spLocks noChangeArrowheads="1"/>
          </p:cNvSpPr>
          <p:nvPr/>
        </p:nvSpPr>
        <p:spPr bwMode="auto">
          <a:xfrm>
            <a:off x="7226300" y="6471940"/>
            <a:ext cx="49656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102985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91440"/>
            <a:ext cx="12192000" cy="838200"/>
          </a:xfrm>
        </p:spPr>
        <p:txBody>
          <a:bodyPr/>
          <a:lstStyle/>
          <a:p>
            <a:r>
              <a:rPr lang="en-US" altLang="en-US" b="1" dirty="0">
                <a:solidFill>
                  <a:srgbClr val="008000"/>
                </a:solidFill>
              </a:rPr>
              <a:t>Fern gametophyte </a:t>
            </a:r>
          </a:p>
        </p:txBody>
      </p:sp>
      <p:sp>
        <p:nvSpPr>
          <p:cNvPr id="49155" name="Rectangle 3"/>
          <p:cNvSpPr>
            <a:spLocks noGrp="1" noChangeArrowheads="1"/>
          </p:cNvSpPr>
          <p:nvPr>
            <p:ph type="body" idx="1"/>
          </p:nvPr>
        </p:nvSpPr>
        <p:spPr>
          <a:xfrm>
            <a:off x="-205740" y="929640"/>
            <a:ext cx="12397740" cy="4251960"/>
          </a:xfrm>
        </p:spPr>
        <p:txBody>
          <a:bodyPr/>
          <a:lstStyle/>
          <a:p>
            <a:r>
              <a:rPr lang="en-US" altLang="en-US" dirty="0"/>
              <a:t>Antheridium produces motile sperm that swim to the archegonia’s egg – fusion occurs and the diploid sporophyte generation begins</a:t>
            </a:r>
          </a:p>
          <a:p>
            <a:endParaRPr lang="en-US" altLang="en-US" dirty="0"/>
          </a:p>
          <a:p>
            <a:r>
              <a:rPr lang="en-US" altLang="en-US" dirty="0"/>
              <a:t>Zygote develops into a new embryo – that eventually grows into mature sporophyte</a:t>
            </a:r>
          </a:p>
          <a:p>
            <a:endParaRPr lang="en-US" altLang="en-US" dirty="0"/>
          </a:p>
        </p:txBody>
      </p:sp>
      <p:pic>
        <p:nvPicPr>
          <p:cNvPr id="49157" name="Picture 5" descr="Young_sporophyte_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240" y="4091940"/>
            <a:ext cx="2438400" cy="2518410"/>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Cinnamon%20Fern%20Early%20Sp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7528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9159" name="Line 7"/>
          <p:cNvSpPr>
            <a:spLocks noChangeShapeType="1"/>
          </p:cNvSpPr>
          <p:nvPr/>
        </p:nvSpPr>
        <p:spPr bwMode="auto">
          <a:xfrm>
            <a:off x="6858000" y="5274787"/>
            <a:ext cx="1524000" cy="0"/>
          </a:xfrm>
          <a:prstGeom prst="line">
            <a:avLst/>
          </a:prstGeom>
          <a:noFill/>
          <a:ln w="762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3">
            <a:extLst>
              <a:ext uri="{FF2B5EF4-FFF2-40B4-BE49-F238E27FC236}">
                <a16:creationId xmlns:a16="http://schemas.microsoft.com/office/drawing/2014/main" id="{C6610071-1314-4856-9654-BBC9374A9443}"/>
              </a:ext>
            </a:extLst>
          </p:cNvPr>
          <p:cNvSpPr>
            <a:spLocks noChangeArrowheads="1"/>
          </p:cNvSpPr>
          <p:nvPr/>
        </p:nvSpPr>
        <p:spPr bwMode="auto">
          <a:xfrm rot="10800000" flipV="1">
            <a:off x="133350" y="6121361"/>
            <a:ext cx="3954780" cy="48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2865218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89CA8-F05A-40F5-AF0E-2EB36C1A3FDC}"/>
              </a:ext>
            </a:extLst>
          </p:cNvPr>
          <p:cNvSpPr>
            <a:spLocks noGrp="1"/>
          </p:cNvSpPr>
          <p:nvPr>
            <p:ph idx="1"/>
          </p:nvPr>
        </p:nvSpPr>
        <p:spPr>
          <a:xfrm>
            <a:off x="0" y="0"/>
            <a:ext cx="4823460" cy="6858000"/>
          </a:xfrm>
        </p:spPr>
        <p:txBody>
          <a:bodyPr/>
          <a:lstStyle/>
          <a:p>
            <a:pPr marL="0" indent="0">
              <a:buNone/>
            </a:pPr>
            <a:r>
              <a:rPr lang="en-US" altLang="en-US" sz="2000" dirty="0"/>
              <a:t>Fern fronds bear sporangia in clusters (</a:t>
            </a:r>
            <a:r>
              <a:rPr lang="en-US" altLang="en-US" sz="2000" dirty="0" err="1"/>
              <a:t>sori</a:t>
            </a:r>
            <a:r>
              <a:rPr lang="en-US" altLang="en-US" sz="2000" dirty="0"/>
              <a:t>)</a:t>
            </a:r>
          </a:p>
          <a:p>
            <a:pPr marL="457200" lvl="1" indent="0">
              <a:buNone/>
            </a:pPr>
            <a:r>
              <a:rPr lang="en-US" altLang="en-US" sz="2000" dirty="0"/>
              <a:t>Meiosis in sporangia produces haploid spores </a:t>
            </a:r>
          </a:p>
          <a:p>
            <a:endParaRPr lang="en-US" altLang="en-US" sz="2000" dirty="0"/>
          </a:p>
          <a:p>
            <a:pPr marL="0" indent="0">
              <a:buNone/>
            </a:pPr>
            <a:r>
              <a:rPr lang="en-US" altLang="en-US" sz="2000" dirty="0"/>
              <a:t>Fern gametophyte (</a:t>
            </a:r>
            <a:r>
              <a:rPr lang="en-US" altLang="en-US" sz="2000" dirty="0" err="1"/>
              <a:t>prothallus</a:t>
            </a:r>
            <a:r>
              <a:rPr lang="en-US" altLang="en-US" sz="2000" dirty="0"/>
              <a:t>) develops from a haploid spore</a:t>
            </a:r>
          </a:p>
          <a:p>
            <a:pPr marL="457200" lvl="1" indent="0">
              <a:buNone/>
            </a:pPr>
            <a:r>
              <a:rPr lang="en-US" altLang="en-US" sz="2000" b="1" dirty="0">
                <a:solidFill>
                  <a:srgbClr val="FF0000"/>
                </a:solidFill>
              </a:rPr>
              <a:t>Bears both archegonia and antheridia</a:t>
            </a:r>
          </a:p>
          <a:p>
            <a:pPr marL="457200" lvl="1" indent="0">
              <a:buNone/>
            </a:pPr>
            <a:r>
              <a:rPr lang="en-US" altLang="en-US" sz="2000" dirty="0"/>
              <a:t> </a:t>
            </a:r>
          </a:p>
          <a:p>
            <a:pPr marL="0" indent="0">
              <a:buNone/>
            </a:pPr>
            <a:r>
              <a:rPr lang="en-US" altLang="en-US" sz="2000" dirty="0">
                <a:solidFill>
                  <a:schemeClr val="accent4">
                    <a:lumMod val="25000"/>
                  </a:schemeClr>
                </a:solidFill>
              </a:rPr>
              <a:t>Each archegonium contains a single, nonmotile egg;</a:t>
            </a:r>
          </a:p>
          <a:p>
            <a:pPr marL="457200" lvl="1" indent="0">
              <a:buNone/>
            </a:pPr>
            <a:r>
              <a:rPr lang="en-US" altLang="en-US" sz="2000" b="1" dirty="0">
                <a:solidFill>
                  <a:srgbClr val="FF0000"/>
                </a:solidFill>
              </a:rPr>
              <a:t>each antheridium produces numerous sperm cells </a:t>
            </a:r>
          </a:p>
          <a:p>
            <a:endParaRPr lang="en-US" altLang="en-US" sz="2000" dirty="0">
              <a:solidFill>
                <a:schemeClr val="accent4">
                  <a:lumMod val="25000"/>
                </a:schemeClr>
              </a:solidFill>
            </a:endParaRPr>
          </a:p>
          <a:p>
            <a:pPr marL="0" indent="0">
              <a:buNone/>
            </a:pPr>
            <a:r>
              <a:rPr lang="en-US" altLang="en-US" sz="2000" dirty="0">
                <a:solidFill>
                  <a:schemeClr val="accent4">
                    <a:lumMod val="25000"/>
                  </a:schemeClr>
                </a:solidFill>
              </a:rPr>
              <a:t>Following fertilization, diploid zygote grows by mitosis into a multicellular embryo (immature sporophyte)</a:t>
            </a:r>
          </a:p>
          <a:p>
            <a:endParaRPr lang="en-US" dirty="0"/>
          </a:p>
        </p:txBody>
      </p:sp>
      <p:pic>
        <p:nvPicPr>
          <p:cNvPr id="5" name="Picture 5" descr="f23-05">
            <a:extLst>
              <a:ext uri="{FF2B5EF4-FFF2-40B4-BE49-F238E27FC236}">
                <a16:creationId xmlns:a16="http://schemas.microsoft.com/office/drawing/2014/main" id="{451C723A-C884-47B8-8BAC-8A3A30C76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460" y="205740"/>
            <a:ext cx="7292340" cy="665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06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51"/>
            <a:ext cx="12192000" cy="1446550"/>
          </a:xfrm>
          <a:prstGeom prst="rect">
            <a:avLst/>
          </a:prstGeom>
          <a:noFill/>
        </p:spPr>
        <p:txBody>
          <a:bodyPr wrap="square" rtlCol="0">
            <a:spAutoFit/>
          </a:bodyPr>
          <a:lstStyle/>
          <a:p>
            <a:pPr algn="ctr"/>
            <a:r>
              <a:rPr lang="en-US" sz="4400" b="1" dirty="0">
                <a:solidFill>
                  <a:srgbClr val="008000"/>
                </a:solidFill>
                <a:latin typeface="Comic Sans MS" panose="030F0702030302020204" pitchFamily="66" charset="0"/>
              </a:rPr>
              <a:t>Lichens</a:t>
            </a:r>
          </a:p>
          <a:p>
            <a:pPr algn="ctr"/>
            <a:r>
              <a:rPr lang="en-US" sz="4400" b="1" dirty="0">
                <a:solidFill>
                  <a:srgbClr val="008000"/>
                </a:solidFill>
                <a:latin typeface="Comic Sans MS" panose="030F0702030302020204" pitchFamily="66" charset="0"/>
              </a:rPr>
              <a:t>- </a:t>
            </a:r>
            <a:r>
              <a:rPr lang="en-US" sz="4400" b="1" i="1" dirty="0">
                <a:solidFill>
                  <a:srgbClr val="008000"/>
                </a:solidFill>
                <a:latin typeface="Comic Sans MS" panose="030F0702030302020204" pitchFamily="66" charset="0"/>
              </a:rPr>
              <a:t>A tail of two organisms</a:t>
            </a:r>
          </a:p>
        </p:txBody>
      </p:sp>
      <p:pic>
        <p:nvPicPr>
          <p:cNvPr id="6" name="Picture 2" descr="31-16-Lichens.jpg">
            <a:extLst>
              <a:ext uri="{FF2B5EF4-FFF2-40B4-BE49-F238E27FC236}">
                <a16:creationId xmlns:a16="http://schemas.microsoft.com/office/drawing/2014/main" id="{5B009EF6-4B5D-4EFE-9A98-89D9815A6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167" y="1655155"/>
            <a:ext cx="5967663" cy="446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8A7ED90E-E2F9-472E-A410-8049CEDB4628}"/>
              </a:ext>
            </a:extLst>
          </p:cNvPr>
          <p:cNvSpPr txBox="1">
            <a:spLocks noChangeArrowheads="1"/>
          </p:cNvSpPr>
          <p:nvPr/>
        </p:nvSpPr>
        <p:spPr bwMode="auto">
          <a:xfrm>
            <a:off x="4190999" y="633478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1923570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a:extLst>
              <a:ext uri="{FF2B5EF4-FFF2-40B4-BE49-F238E27FC236}">
                <a16:creationId xmlns:a16="http://schemas.microsoft.com/office/drawing/2014/main" id="{F357E9B1-68FD-424C-AB39-3AA1D1CFC4F0}"/>
              </a:ext>
            </a:extLst>
          </p:cNvPr>
          <p:cNvSpPr txBox="1">
            <a:spLocks noChangeArrowheads="1"/>
          </p:cNvSpPr>
          <p:nvPr/>
        </p:nvSpPr>
        <p:spPr bwMode="auto">
          <a:xfrm>
            <a:off x="2727325" y="1031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6323" name="Text Box 3">
            <a:extLst>
              <a:ext uri="{FF2B5EF4-FFF2-40B4-BE49-F238E27FC236}">
                <a16:creationId xmlns:a16="http://schemas.microsoft.com/office/drawing/2014/main" id="{2738D4C1-24AD-48F2-BF31-2765CA023468}"/>
              </a:ext>
            </a:extLst>
          </p:cNvPr>
          <p:cNvSpPr txBox="1">
            <a:spLocks noChangeArrowheads="1"/>
          </p:cNvSpPr>
          <p:nvPr/>
        </p:nvSpPr>
        <p:spPr bwMode="auto">
          <a:xfrm>
            <a:off x="0" y="304801"/>
            <a:ext cx="119609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None/>
            </a:pPr>
            <a:r>
              <a:rPr lang="en-US" altLang="en-US" sz="4000" b="1" dirty="0">
                <a:solidFill>
                  <a:srgbClr val="008000"/>
                </a:solidFill>
                <a:latin typeface="Comic Sans MS" panose="030F0702030302020204" pitchFamily="66" charset="0"/>
              </a:rPr>
              <a:t>symbiotic association of cyanobacteria or green algae and fungi. </a:t>
            </a:r>
          </a:p>
          <a:p>
            <a:pPr eaLnBrk="1" hangingPunct="1">
              <a:spcBef>
                <a:spcPct val="0"/>
              </a:spcBef>
              <a:buFontTx/>
              <a:buNone/>
            </a:pPr>
            <a:endParaRPr lang="en-US" altLang="en-US" sz="2400" dirty="0"/>
          </a:p>
        </p:txBody>
      </p:sp>
      <p:pic>
        <p:nvPicPr>
          <p:cNvPr id="131076" name="Picture 7" descr="31-17-LichenAnatomy-L.jpg">
            <a:extLst>
              <a:ext uri="{FF2B5EF4-FFF2-40B4-BE49-F238E27FC236}">
                <a16:creationId xmlns:a16="http://schemas.microsoft.com/office/drawing/2014/main" id="{1002227D-A7BF-40B6-B83A-594223807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16" y="2089031"/>
            <a:ext cx="10840065" cy="47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89CADCF-528C-4185-B43B-857C29EB45F7}"/>
              </a:ext>
            </a:extLst>
          </p:cNvPr>
          <p:cNvSpPr txBox="1"/>
          <p:nvPr/>
        </p:nvSpPr>
        <p:spPr>
          <a:xfrm>
            <a:off x="162233" y="1703645"/>
            <a:ext cx="8653331" cy="341632"/>
          </a:xfrm>
          <a:prstGeom prst="rect">
            <a:avLst/>
          </a:prstGeom>
          <a:noFill/>
        </p:spPr>
        <p:txBody>
          <a:bodyPr wrap="none" rtlCol="0">
            <a:spAutoFit/>
          </a:bodyPr>
          <a:lstStyle/>
          <a:p>
            <a:pPr lvl="1">
              <a:lnSpc>
                <a:spcPct val="90000"/>
              </a:lnSpc>
            </a:pPr>
            <a:r>
              <a:rPr lang="en-US" altLang="en-US" dirty="0">
                <a:latin typeface="Comic Sans MS" panose="030F0702030302020204" pitchFamily="66" charset="0"/>
              </a:rPr>
              <a:t>Lichens are very sensitive to air pollution; used as indicators of air quality.</a:t>
            </a:r>
          </a:p>
        </p:txBody>
      </p:sp>
    </p:spTree>
    <p:extLst>
      <p:ext uri="{BB962C8B-B14F-4D97-AF65-F5344CB8AC3E}">
        <p14:creationId xmlns:p14="http://schemas.microsoft.com/office/powerpoint/2010/main" val="3573645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AC1039F3-0F14-4825-8606-842674A86C0A}"/>
              </a:ext>
            </a:extLst>
          </p:cNvPr>
          <p:cNvSpPr txBox="1">
            <a:spLocks noChangeArrowheads="1"/>
          </p:cNvSpPr>
          <p:nvPr/>
        </p:nvSpPr>
        <p:spPr bwMode="auto">
          <a:xfrm>
            <a:off x="1660526" y="238125"/>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dirty="0">
                <a:solidFill>
                  <a:srgbClr val="008000"/>
                </a:solidFill>
                <a:latin typeface="Comic Sans MS" panose="030F0702030302020204" pitchFamily="66" charset="0"/>
              </a:rPr>
              <a:t>Bacteria</a:t>
            </a:r>
            <a:r>
              <a:rPr lang="en-US" sz="2800" dirty="0">
                <a:solidFill>
                  <a:srgbClr val="008000"/>
                </a:solidFill>
                <a:latin typeface="Comic Sans MS" panose="030F0702030302020204" pitchFamily="66" charset="0"/>
              </a:rPr>
              <a:t> – the Most Abundant Organisms</a:t>
            </a:r>
          </a:p>
        </p:txBody>
      </p:sp>
      <p:pic>
        <p:nvPicPr>
          <p:cNvPr id="37891" name="Picture 3" descr="01_017">
            <a:extLst>
              <a:ext uri="{FF2B5EF4-FFF2-40B4-BE49-F238E27FC236}">
                <a16:creationId xmlns:a16="http://schemas.microsoft.com/office/drawing/2014/main" id="{3DA77FE3-59C6-4279-B5F0-3CD94B81C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8686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a:extLst>
              <a:ext uri="{FF2B5EF4-FFF2-40B4-BE49-F238E27FC236}">
                <a16:creationId xmlns:a16="http://schemas.microsoft.com/office/drawing/2014/main" id="{DF28843C-DE3D-4634-B149-DBF55F3C05D7}"/>
              </a:ext>
            </a:extLst>
          </p:cNvPr>
          <p:cNvSpPr txBox="1">
            <a:spLocks noChangeArrowheads="1"/>
          </p:cNvSpPr>
          <p:nvPr/>
        </p:nvSpPr>
        <p:spPr bwMode="auto">
          <a:xfrm>
            <a:off x="1660526" y="6019800"/>
            <a:ext cx="885507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000" b="1" i="1">
                <a:solidFill>
                  <a:srgbClr val="FF0000"/>
                </a:solidFill>
              </a:rPr>
              <a:t>There are more bacteria in your mouth than there have been people living since the dawn of humans</a:t>
            </a:r>
            <a:r>
              <a:rPr lang="en-US" altLang="en-US" sz="2000"/>
              <a:t>.</a:t>
            </a:r>
          </a:p>
        </p:txBody>
      </p:sp>
      <p:pic>
        <p:nvPicPr>
          <p:cNvPr id="37893" name="Picture 8" descr="bacteria">
            <a:extLst>
              <a:ext uri="{FF2B5EF4-FFF2-40B4-BE49-F238E27FC236}">
                <a16:creationId xmlns:a16="http://schemas.microsoft.com/office/drawing/2014/main" id="{57916CD7-2AA9-4EA7-BE3C-FA3B3C542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10000"/>
            <a:ext cx="18938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FG20_08b">
            <a:extLst>
              <a:ext uri="{FF2B5EF4-FFF2-40B4-BE49-F238E27FC236}">
                <a16:creationId xmlns:a16="http://schemas.microsoft.com/office/drawing/2014/main" id="{6CC29386-8EC8-4CFE-B149-9F4C0A157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602" t="8902" b="32602"/>
          <a:stretch>
            <a:fillRect/>
          </a:stretch>
        </p:blipFill>
        <p:spPr bwMode="auto">
          <a:xfrm>
            <a:off x="1905000" y="3810000"/>
            <a:ext cx="1651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10">
            <a:extLst>
              <a:ext uri="{FF2B5EF4-FFF2-40B4-BE49-F238E27FC236}">
                <a16:creationId xmlns:a16="http://schemas.microsoft.com/office/drawing/2014/main" id="{4422707D-BBC8-4771-84F6-7BBF7DE13BA5}"/>
              </a:ext>
            </a:extLst>
          </p:cNvPr>
          <p:cNvSpPr txBox="1">
            <a:spLocks noChangeArrowheads="1"/>
          </p:cNvSpPr>
          <p:nvPr/>
        </p:nvSpPr>
        <p:spPr bwMode="auto">
          <a:xfrm>
            <a:off x="1828800" y="5486401"/>
            <a:ext cx="175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1000" b="1"/>
              <a:t>Bacteria (</a:t>
            </a:r>
            <a:r>
              <a:rPr lang="en-US" altLang="en-US" sz="1000" b="1" i="1"/>
              <a:t>Staphylococcus aureus</a:t>
            </a:r>
            <a:r>
              <a:rPr lang="en-US" altLang="en-US" sz="1000" b="1"/>
              <a:t>; yellow spheres) adhering to nasal cilia.</a:t>
            </a:r>
          </a:p>
        </p:txBody>
      </p:sp>
      <p:sp>
        <p:nvSpPr>
          <p:cNvPr id="37896" name="Text Box 11">
            <a:extLst>
              <a:ext uri="{FF2B5EF4-FFF2-40B4-BE49-F238E27FC236}">
                <a16:creationId xmlns:a16="http://schemas.microsoft.com/office/drawing/2014/main" id="{F9D38BD4-D4F5-4051-9D5E-3FBCF8C021A3}"/>
              </a:ext>
            </a:extLst>
          </p:cNvPr>
          <p:cNvSpPr txBox="1">
            <a:spLocks noChangeArrowheads="1"/>
          </p:cNvSpPr>
          <p:nvPr/>
        </p:nvSpPr>
        <p:spPr bwMode="auto">
          <a:xfrm>
            <a:off x="3962400" y="55626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1200" b="1"/>
              <a:t>E. Coli bacteria</a:t>
            </a:r>
          </a:p>
        </p:txBody>
      </p:sp>
      <p:pic>
        <p:nvPicPr>
          <p:cNvPr id="37897" name="Picture 13" descr="fs_534_1">
            <a:extLst>
              <a:ext uri="{FF2B5EF4-FFF2-40B4-BE49-F238E27FC236}">
                <a16:creationId xmlns:a16="http://schemas.microsoft.com/office/drawing/2014/main" id="{E6EDF0B7-1F6B-4A1E-8916-1545A0AD8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3810000"/>
            <a:ext cx="24384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4">
            <a:extLst>
              <a:ext uri="{FF2B5EF4-FFF2-40B4-BE49-F238E27FC236}">
                <a16:creationId xmlns:a16="http://schemas.microsoft.com/office/drawing/2014/main" id="{2572828D-3879-472E-9CF3-6E08A2C298B6}"/>
              </a:ext>
            </a:extLst>
          </p:cNvPr>
          <p:cNvSpPr txBox="1">
            <a:spLocks noChangeArrowheads="1"/>
          </p:cNvSpPr>
          <p:nvPr/>
        </p:nvSpPr>
        <p:spPr bwMode="auto">
          <a:xfrm>
            <a:off x="7848600" y="55626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endParaRPr lang="en-US" altLang="en-US" sz="1200">
              <a:latin typeface="Times New Roman" panose="02020603050405020304" pitchFamily="18" charset="0"/>
            </a:endParaRPr>
          </a:p>
        </p:txBody>
      </p:sp>
      <p:sp>
        <p:nvSpPr>
          <p:cNvPr id="37899" name="Text Box 17">
            <a:extLst>
              <a:ext uri="{FF2B5EF4-FFF2-40B4-BE49-F238E27FC236}">
                <a16:creationId xmlns:a16="http://schemas.microsoft.com/office/drawing/2014/main" id="{70C715FA-A698-4AFE-8CE1-63100927B4B4}"/>
              </a:ext>
            </a:extLst>
          </p:cNvPr>
          <p:cNvSpPr txBox="1">
            <a:spLocks noChangeArrowheads="1"/>
          </p:cNvSpPr>
          <p:nvPr/>
        </p:nvSpPr>
        <p:spPr bwMode="auto">
          <a:xfrm>
            <a:off x="8077200" y="5486401"/>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1000" b="1"/>
              <a:t>Borrelia burgdorferi, the bacterium that causes Lyme disease. </a:t>
            </a:r>
          </a:p>
        </p:txBody>
      </p:sp>
      <p:pic>
        <p:nvPicPr>
          <p:cNvPr id="37900" name="Picture 19" descr="Mycoplasma hyopneumoniae attached to swine cilia. From the International Organization for Mycoplasmology.">
            <a:hlinkClick r:id="rId7" tooltip="Mycoplasma hyopneumoniae attached to swine cilia. From the International Organization for Mycoplasmology."/>
            <a:extLst>
              <a:ext uri="{FF2B5EF4-FFF2-40B4-BE49-F238E27FC236}">
                <a16:creationId xmlns:a16="http://schemas.microsoft.com/office/drawing/2014/main" id="{305C6FB4-EAF7-4B5E-8B50-51E3C1B4DB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114800"/>
            <a:ext cx="1905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Text Box 20">
            <a:extLst>
              <a:ext uri="{FF2B5EF4-FFF2-40B4-BE49-F238E27FC236}">
                <a16:creationId xmlns:a16="http://schemas.microsoft.com/office/drawing/2014/main" id="{E79789D0-B164-438D-B1C2-F8D0ED3D5AB0}"/>
              </a:ext>
            </a:extLst>
          </p:cNvPr>
          <p:cNvSpPr txBox="1">
            <a:spLocks noChangeArrowheads="1"/>
          </p:cNvSpPr>
          <p:nvPr/>
        </p:nvSpPr>
        <p:spPr bwMode="auto">
          <a:xfrm>
            <a:off x="6172200" y="5486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1200" b="1"/>
              <a:t>Mycoplasma hyopneumoniae</a:t>
            </a:r>
          </a:p>
        </p:txBody>
      </p:sp>
    </p:spTree>
    <p:extLst>
      <p:ext uri="{BB962C8B-B14F-4D97-AF65-F5344CB8AC3E}">
        <p14:creationId xmlns:p14="http://schemas.microsoft.com/office/powerpoint/2010/main" val="3710811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E06DA80-CF2D-4E89-A6F3-B773C44AF927}"/>
              </a:ext>
            </a:extLst>
          </p:cNvPr>
          <p:cNvSpPr>
            <a:spLocks noGrp="1" noChangeArrowheads="1"/>
          </p:cNvSpPr>
          <p:nvPr>
            <p:ph type="title"/>
          </p:nvPr>
        </p:nvSpPr>
        <p:spPr>
          <a:xfrm>
            <a:off x="889819" y="0"/>
            <a:ext cx="3962400" cy="715963"/>
          </a:xfrm>
        </p:spPr>
        <p:txBody>
          <a:bodyPr/>
          <a:lstStyle/>
          <a:p>
            <a:r>
              <a:rPr lang="en-US" altLang="en-US" sz="4000" b="1" dirty="0">
                <a:solidFill>
                  <a:srgbClr val="008000"/>
                </a:solidFill>
                <a:latin typeface="Comic Sans MS" panose="030F0702030302020204" pitchFamily="66" charset="0"/>
              </a:rPr>
              <a:t>More Bacteria!</a:t>
            </a:r>
          </a:p>
        </p:txBody>
      </p:sp>
      <p:sp>
        <p:nvSpPr>
          <p:cNvPr id="38915" name="Rectangle 3">
            <a:extLst>
              <a:ext uri="{FF2B5EF4-FFF2-40B4-BE49-F238E27FC236}">
                <a16:creationId xmlns:a16="http://schemas.microsoft.com/office/drawing/2014/main" id="{7E385B67-4737-46D9-8EDE-4D9E8A93244C}"/>
              </a:ext>
            </a:extLst>
          </p:cNvPr>
          <p:cNvSpPr>
            <a:spLocks noGrp="1" noChangeArrowheads="1"/>
          </p:cNvSpPr>
          <p:nvPr>
            <p:ph type="body" sz="half" idx="1"/>
          </p:nvPr>
        </p:nvSpPr>
        <p:spPr>
          <a:xfrm>
            <a:off x="410817" y="868364"/>
            <a:ext cx="5764696" cy="6019800"/>
          </a:xfrm>
        </p:spPr>
        <p:txBody>
          <a:bodyPr/>
          <a:lstStyle/>
          <a:p>
            <a:r>
              <a:rPr lang="en-US" altLang="en-US" sz="2000" b="1" dirty="0">
                <a:solidFill>
                  <a:srgbClr val="800080"/>
                </a:solidFill>
                <a:latin typeface="Comic Sans MS" panose="030F0702030302020204" pitchFamily="66" charset="0"/>
              </a:rPr>
              <a:t>Don Bryant and David M. Ward, (2007) </a:t>
            </a:r>
            <a:r>
              <a:rPr lang="en-US" altLang="en-US" sz="2000" b="1" i="1" dirty="0">
                <a:solidFill>
                  <a:srgbClr val="800080"/>
                </a:solidFill>
                <a:latin typeface="Comic Sans MS" panose="030F0702030302020204" pitchFamily="66" charset="0"/>
              </a:rPr>
              <a:t>Science</a:t>
            </a:r>
            <a:r>
              <a:rPr lang="en-US" altLang="en-US" sz="2000" b="1" dirty="0">
                <a:solidFill>
                  <a:srgbClr val="800080"/>
                </a:solidFill>
                <a:latin typeface="Comic Sans MS" panose="030F0702030302020204" pitchFamily="66" charset="0"/>
              </a:rPr>
              <a:t>. 317(5837):523-6</a:t>
            </a:r>
          </a:p>
          <a:p>
            <a:endParaRPr lang="en-US" altLang="en-US" sz="2000" dirty="0">
              <a:latin typeface="Comic Sans MS" panose="030F0702030302020204" pitchFamily="66" charset="0"/>
            </a:endParaRPr>
          </a:p>
          <a:p>
            <a:r>
              <a:rPr lang="en-US" altLang="en-US" sz="2000" dirty="0">
                <a:latin typeface="Comic Sans MS" panose="030F0702030302020204" pitchFamily="66" charset="0"/>
              </a:rPr>
              <a:t> </a:t>
            </a:r>
            <a:r>
              <a:rPr lang="en-US" altLang="en-US" sz="2000" i="1" dirty="0" err="1">
                <a:latin typeface="Comic Sans MS" panose="030F0702030302020204" pitchFamily="66" charset="0"/>
              </a:rPr>
              <a:t>Candidatus</a:t>
            </a:r>
            <a:r>
              <a:rPr lang="en-US" altLang="en-US" sz="2000" i="1" dirty="0">
                <a:latin typeface="Comic Sans MS" panose="030F0702030302020204" pitchFamily="66" charset="0"/>
              </a:rPr>
              <a:t> </a:t>
            </a:r>
            <a:r>
              <a:rPr lang="en-US" altLang="en-US" sz="2000" i="1" dirty="0" err="1">
                <a:latin typeface="Comic Sans MS" panose="030F0702030302020204" pitchFamily="66" charset="0"/>
              </a:rPr>
              <a:t>Chloracidobacterium</a:t>
            </a:r>
            <a:r>
              <a:rPr lang="en-US" altLang="en-US" sz="2000" i="1" dirty="0">
                <a:latin typeface="Comic Sans MS" panose="030F0702030302020204" pitchFamily="66" charset="0"/>
              </a:rPr>
              <a:t> </a:t>
            </a:r>
            <a:r>
              <a:rPr lang="en-US" altLang="en-US" sz="2000" i="1" dirty="0" err="1">
                <a:latin typeface="Comic Sans MS" panose="030F0702030302020204" pitchFamily="66" charset="0"/>
              </a:rPr>
              <a:t>thermophilum</a:t>
            </a:r>
            <a:r>
              <a:rPr lang="en-US" altLang="en-US" sz="2000" dirty="0">
                <a:latin typeface="Comic Sans MS" panose="030F0702030302020204" pitchFamily="66" charset="0"/>
              </a:rPr>
              <a:t>: </a:t>
            </a:r>
          </a:p>
          <a:p>
            <a:r>
              <a:rPr lang="en-US" altLang="en-US" sz="2000" b="1" dirty="0">
                <a:solidFill>
                  <a:srgbClr val="0000FF"/>
                </a:solidFill>
                <a:latin typeface="Comic Sans MS" panose="030F0702030302020204" pitchFamily="66" charset="0"/>
              </a:rPr>
              <a:t>Aerobic phototrophic </a:t>
            </a:r>
            <a:r>
              <a:rPr lang="en-US" altLang="en-US" sz="2000" b="1" dirty="0" err="1">
                <a:solidFill>
                  <a:srgbClr val="0000FF"/>
                </a:solidFill>
                <a:latin typeface="Comic Sans MS" panose="030F0702030302020204" pitchFamily="66" charset="0"/>
              </a:rPr>
              <a:t>Acidobacterium</a:t>
            </a:r>
            <a:endParaRPr lang="en-US" altLang="en-US" sz="2000" b="1" dirty="0">
              <a:solidFill>
                <a:srgbClr val="0000FF"/>
              </a:solidFill>
              <a:latin typeface="Comic Sans MS" panose="030F0702030302020204" pitchFamily="66" charset="0"/>
            </a:endParaRPr>
          </a:p>
          <a:p>
            <a:endParaRPr lang="en-US" altLang="en-US" sz="2000" b="1" dirty="0">
              <a:solidFill>
                <a:srgbClr val="0000FF"/>
              </a:solidFill>
              <a:latin typeface="Comic Sans MS" panose="030F0702030302020204" pitchFamily="66" charset="0"/>
            </a:endParaRPr>
          </a:p>
          <a:p>
            <a:r>
              <a:rPr lang="en-US" altLang="en-US" sz="2000" b="1" dirty="0">
                <a:solidFill>
                  <a:srgbClr val="800080"/>
                </a:solidFill>
                <a:latin typeface="Comic Sans MS" panose="030F0702030302020204" pitchFamily="66" charset="0"/>
              </a:rPr>
              <a:t>New genus and species.</a:t>
            </a:r>
            <a:r>
              <a:rPr lang="en-US" altLang="en-US" sz="2000" dirty="0">
                <a:latin typeface="Comic Sans MS" panose="030F0702030302020204" pitchFamily="66" charset="0"/>
              </a:rPr>
              <a:t> It also belongs to the </a:t>
            </a:r>
            <a:r>
              <a:rPr lang="en-US" altLang="en-US" sz="2000" b="1" i="1" dirty="0" err="1">
                <a:solidFill>
                  <a:srgbClr val="FF0000"/>
                </a:solidFill>
                <a:latin typeface="Comic Sans MS" panose="030F0702030302020204" pitchFamily="66" charset="0"/>
              </a:rPr>
              <a:t>Acidobacteria</a:t>
            </a:r>
            <a:r>
              <a:rPr lang="en-US" altLang="en-US" sz="2000" dirty="0">
                <a:latin typeface="Comic Sans MS" panose="030F0702030302020204" pitchFamily="66" charset="0"/>
              </a:rPr>
              <a:t> phylum, a poorly characterized phylum that was </a:t>
            </a:r>
            <a:r>
              <a:rPr lang="en-US" altLang="en-US" sz="2000" b="1" i="1" dirty="0">
                <a:solidFill>
                  <a:srgbClr val="008000"/>
                </a:solidFill>
                <a:latin typeface="Comic Sans MS" panose="030F0702030302020204" pitchFamily="66" charset="0"/>
              </a:rPr>
              <a:t>not previously known to include bacteria capable of photosynthesis</a:t>
            </a:r>
            <a:r>
              <a:rPr lang="en-US" altLang="en-US" sz="2000" dirty="0">
                <a:latin typeface="Comic Sans MS" panose="030F0702030302020204" pitchFamily="66" charset="0"/>
              </a:rPr>
              <a:t>.</a:t>
            </a:r>
          </a:p>
          <a:p>
            <a:endParaRPr lang="en-US" altLang="en-US" sz="2000" dirty="0">
              <a:latin typeface="Comic Sans MS" panose="030F0702030302020204" pitchFamily="66" charset="0"/>
            </a:endParaRPr>
          </a:p>
          <a:p>
            <a:r>
              <a:rPr lang="en-US" altLang="en-US" sz="2000" dirty="0">
                <a:latin typeface="Comic Sans MS" panose="030F0702030302020204" pitchFamily="66" charset="0"/>
              </a:rPr>
              <a:t>Give the hot springs in Yellowstone their remarkable yellow, orange, red, brown and green colors.</a:t>
            </a:r>
            <a:r>
              <a:rPr lang="en-US" altLang="en-US" dirty="0">
                <a:latin typeface="Comic Sans MS" panose="030F0702030302020204" pitchFamily="66" charset="0"/>
              </a:rPr>
              <a:t> </a:t>
            </a:r>
            <a:endParaRPr lang="en-US" altLang="en-US" sz="2000" b="1" dirty="0">
              <a:solidFill>
                <a:srgbClr val="0000FF"/>
              </a:solidFill>
              <a:latin typeface="Comic Sans MS" panose="030F0702030302020204" pitchFamily="66" charset="0"/>
            </a:endParaRPr>
          </a:p>
          <a:p>
            <a:endParaRPr lang="en-US" altLang="en-US" sz="2000" b="1" dirty="0">
              <a:solidFill>
                <a:srgbClr val="0000FF"/>
              </a:solidFill>
              <a:latin typeface="Comic Sans MS" panose="030F0702030302020204" pitchFamily="66" charset="0"/>
            </a:endParaRPr>
          </a:p>
          <a:p>
            <a:endParaRPr lang="en-US" altLang="en-US" sz="2000" b="1" dirty="0">
              <a:solidFill>
                <a:srgbClr val="0000FF"/>
              </a:solidFill>
            </a:endParaRPr>
          </a:p>
          <a:p>
            <a:endParaRPr lang="en-US" altLang="en-US" sz="2000" dirty="0"/>
          </a:p>
        </p:txBody>
      </p:sp>
      <p:pic>
        <p:nvPicPr>
          <p:cNvPr id="38916" name="Picture 5" descr="imen072707_01_03">
            <a:extLst>
              <a:ext uri="{FF2B5EF4-FFF2-40B4-BE49-F238E27FC236}">
                <a16:creationId xmlns:a16="http://schemas.microsoft.com/office/drawing/2014/main" id="{CFBF2A33-C5D8-4C45-8026-969AD5C380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5513" y="294968"/>
            <a:ext cx="5770681" cy="6029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7" name="Text Box 10">
            <a:extLst>
              <a:ext uri="{FF2B5EF4-FFF2-40B4-BE49-F238E27FC236}">
                <a16:creationId xmlns:a16="http://schemas.microsoft.com/office/drawing/2014/main" id="{C1276EE2-2EB2-4FB6-9F5B-4D3A86216877}"/>
              </a:ext>
            </a:extLst>
          </p:cNvPr>
          <p:cNvSpPr txBox="1">
            <a:spLocks noChangeArrowheads="1"/>
          </p:cNvSpPr>
          <p:nvPr/>
        </p:nvSpPr>
        <p:spPr bwMode="auto">
          <a:xfrm>
            <a:off x="6317653" y="6324600"/>
            <a:ext cx="5486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400" b="1" dirty="0"/>
              <a:t>From the </a:t>
            </a:r>
            <a:r>
              <a:rPr lang="en-US" altLang="en-US" sz="1400" b="1" dirty="0" err="1"/>
              <a:t>wikimedia</a:t>
            </a:r>
            <a:r>
              <a:rPr lang="en-US" altLang="en-US" sz="1400" b="1" dirty="0"/>
              <a:t> free licensed media file repository </a:t>
            </a:r>
          </a:p>
        </p:txBody>
      </p:sp>
    </p:spTree>
    <p:extLst>
      <p:ext uri="{BB962C8B-B14F-4D97-AF65-F5344CB8AC3E}">
        <p14:creationId xmlns:p14="http://schemas.microsoft.com/office/powerpoint/2010/main" val="1296535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778" y="274637"/>
            <a:ext cx="5852074" cy="6285189"/>
          </a:xfrm>
          <a:prstGeom prst="rect">
            <a:avLst/>
          </a:prstGeom>
        </p:spPr>
      </p:pic>
      <p:sp>
        <p:nvSpPr>
          <p:cNvPr id="2" name="Title 1"/>
          <p:cNvSpPr>
            <a:spLocks noGrp="1"/>
          </p:cNvSpPr>
          <p:nvPr>
            <p:ph type="title"/>
          </p:nvPr>
        </p:nvSpPr>
        <p:spPr>
          <a:xfrm>
            <a:off x="0" y="44958"/>
            <a:ext cx="5994400" cy="714697"/>
          </a:xfrm>
        </p:spPr>
        <p:txBody>
          <a:bodyPr/>
          <a:lstStyle/>
          <a:p>
            <a:pPr algn="ctr"/>
            <a:r>
              <a:rPr lang="en-US" b="1" dirty="0">
                <a:solidFill>
                  <a:srgbClr val="008000"/>
                </a:solidFill>
                <a:latin typeface="Comic Sans MS" panose="030F0702030302020204" pitchFamily="66" charset="0"/>
              </a:rPr>
              <a:t>Cyanobacteria</a:t>
            </a:r>
          </a:p>
        </p:txBody>
      </p:sp>
      <p:sp>
        <p:nvSpPr>
          <p:cNvPr id="3" name="Text Placeholder 2"/>
          <p:cNvSpPr>
            <a:spLocks noGrp="1"/>
          </p:cNvSpPr>
          <p:nvPr>
            <p:ph type="body" sz="half" idx="1"/>
          </p:nvPr>
        </p:nvSpPr>
        <p:spPr>
          <a:xfrm>
            <a:off x="-1" y="759655"/>
            <a:ext cx="6200779" cy="5984140"/>
          </a:xfrm>
        </p:spPr>
        <p:txBody>
          <a:bodyPr/>
          <a:lstStyle/>
          <a:p>
            <a:r>
              <a:rPr lang="en-US" dirty="0" err="1">
                <a:latin typeface="Comic Sans MS" panose="030F0702030302020204" pitchFamily="66" charset="0"/>
              </a:rPr>
              <a:t>Phoyosynthetic</a:t>
            </a:r>
            <a:r>
              <a:rPr lang="en-US" dirty="0">
                <a:latin typeface="Comic Sans MS" panose="030F0702030302020204" pitchFamily="66" charset="0"/>
              </a:rPr>
              <a:t> pigments are </a:t>
            </a:r>
            <a:r>
              <a:rPr lang="en-US" sz="2400" b="1" dirty="0">
                <a:latin typeface="Comic Sans MS" panose="030F0702030302020204" pitchFamily="66" charset="0"/>
              </a:rPr>
              <a:t>Phycobilin and phycocyanin</a:t>
            </a:r>
          </a:p>
          <a:p>
            <a:pPr lvl="1"/>
            <a:r>
              <a:rPr lang="en-US" sz="2000" b="1" i="1" u="sng" dirty="0">
                <a:solidFill>
                  <a:srgbClr val="7030A0"/>
                </a:solidFill>
                <a:latin typeface="Comic Sans MS" panose="030F0702030302020204" pitchFamily="66" charset="0"/>
              </a:rPr>
              <a:t>water-soluble pigments, thus  found in the cytoplasm, or in the stroma of the chloroplast</a:t>
            </a:r>
            <a:r>
              <a:rPr lang="en-US" sz="2000" dirty="0">
                <a:latin typeface="Comic Sans MS" panose="030F0702030302020204" pitchFamily="66" charset="0"/>
              </a:rPr>
              <a:t>. </a:t>
            </a:r>
          </a:p>
          <a:p>
            <a:endParaRPr lang="en-US" sz="1400" dirty="0">
              <a:latin typeface="Comic Sans MS" panose="030F0702030302020204" pitchFamily="66" charset="0"/>
            </a:endParaRPr>
          </a:p>
          <a:p>
            <a:r>
              <a:rPr lang="en-US" sz="2400" dirty="0">
                <a:latin typeface="Comic Sans MS" panose="030F0702030302020204" pitchFamily="66" charset="0"/>
              </a:rPr>
              <a:t>Only photosynthetic prokaryotes able to produce oxygen.</a:t>
            </a:r>
          </a:p>
          <a:p>
            <a:endParaRPr lang="en-US" sz="1400" dirty="0">
              <a:latin typeface="Comic Sans MS" panose="030F0702030302020204" pitchFamily="66" charset="0"/>
            </a:endParaRPr>
          </a:p>
          <a:p>
            <a:r>
              <a:rPr lang="en-US" sz="2400" dirty="0">
                <a:latin typeface="Comic Sans MS" panose="030F0702030302020204" pitchFamily="66" charset="0"/>
              </a:rPr>
              <a:t>Known as 'cyanobacteria' in order to avoid the term "algae", which in modern usage is restricted to eukaryotes.</a:t>
            </a:r>
          </a:p>
          <a:p>
            <a:endParaRPr lang="en-US" sz="1400" dirty="0">
              <a:latin typeface="Comic Sans MS" panose="030F0702030302020204" pitchFamily="66" charset="0"/>
            </a:endParaRPr>
          </a:p>
          <a:p>
            <a:r>
              <a:rPr lang="en-US" sz="2400" b="1" i="1" u="sng" dirty="0">
                <a:solidFill>
                  <a:srgbClr val="008000"/>
                </a:solidFill>
                <a:latin typeface="Comic Sans MS" panose="030F0702030302020204" pitchFamily="66" charset="0"/>
              </a:rPr>
              <a:t>Are the origins of chloroplasts in higher plant cells</a:t>
            </a:r>
          </a:p>
        </p:txBody>
      </p:sp>
      <p:sp>
        <p:nvSpPr>
          <p:cNvPr id="6" name="Rectangle 5"/>
          <p:cNvSpPr>
            <a:spLocks noChangeArrowheads="1"/>
          </p:cNvSpPr>
          <p:nvPr/>
        </p:nvSpPr>
        <p:spPr bwMode="auto">
          <a:xfrm rot="10800000" flipV="1">
            <a:off x="6575026" y="6126163"/>
            <a:ext cx="5552661" cy="61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latin typeface="Times" panose="02020603050405020304" pitchFamily="18" charset="0"/>
              </a:rPr>
              <a:t>Copyright © 2002 Pearson Education, Inc., publishing as Benjamin Cummings</a:t>
            </a:r>
          </a:p>
        </p:txBody>
      </p:sp>
    </p:spTree>
    <p:extLst>
      <p:ext uri="{BB962C8B-B14F-4D97-AF65-F5344CB8AC3E}">
        <p14:creationId xmlns:p14="http://schemas.microsoft.com/office/powerpoint/2010/main" val="1319378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Text Box 5">
            <a:extLst>
              <a:ext uri="{FF2B5EF4-FFF2-40B4-BE49-F238E27FC236}">
                <a16:creationId xmlns:a16="http://schemas.microsoft.com/office/drawing/2014/main" id="{17A06FFB-15C5-47AD-B9A8-EB39CF29BAE8}"/>
              </a:ext>
            </a:extLst>
          </p:cNvPr>
          <p:cNvSpPr txBox="1">
            <a:spLocks noChangeArrowheads="1"/>
          </p:cNvSpPr>
          <p:nvPr/>
        </p:nvSpPr>
        <p:spPr bwMode="auto">
          <a:xfrm>
            <a:off x="5486400" y="228601"/>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dirty="0">
                <a:solidFill>
                  <a:srgbClr val="008000"/>
                </a:solidFill>
                <a:latin typeface="Comic Sans MS" panose="030F0702030302020204" pitchFamily="66" charset="0"/>
              </a:rPr>
              <a:t>FUNGI</a:t>
            </a:r>
          </a:p>
        </p:txBody>
      </p:sp>
      <p:sp>
        <p:nvSpPr>
          <p:cNvPr id="41987" name="Text Box 6">
            <a:extLst>
              <a:ext uri="{FF2B5EF4-FFF2-40B4-BE49-F238E27FC236}">
                <a16:creationId xmlns:a16="http://schemas.microsoft.com/office/drawing/2014/main" id="{8799F5C0-D893-4954-8DD1-DA24CD1B83C3}"/>
              </a:ext>
            </a:extLst>
          </p:cNvPr>
          <p:cNvSpPr txBox="1">
            <a:spLocks noChangeArrowheads="1"/>
          </p:cNvSpPr>
          <p:nvPr/>
        </p:nvSpPr>
        <p:spPr bwMode="auto">
          <a:xfrm>
            <a:off x="2209800" y="1905001"/>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b="1">
                <a:solidFill>
                  <a:srgbClr val="FFFFCC"/>
                </a:solidFill>
              </a:rPr>
              <a:t>Fungi sometimes look like plants, but they’re not!</a:t>
            </a:r>
          </a:p>
        </p:txBody>
      </p:sp>
      <p:sp>
        <p:nvSpPr>
          <p:cNvPr id="41988" name="Text Box 7">
            <a:extLst>
              <a:ext uri="{FF2B5EF4-FFF2-40B4-BE49-F238E27FC236}">
                <a16:creationId xmlns:a16="http://schemas.microsoft.com/office/drawing/2014/main" id="{10DABF77-F406-425D-B2BE-CEE925EBB79B}"/>
              </a:ext>
            </a:extLst>
          </p:cNvPr>
          <p:cNvSpPr txBox="1">
            <a:spLocks noChangeArrowheads="1"/>
          </p:cNvSpPr>
          <p:nvPr/>
        </p:nvSpPr>
        <p:spPr bwMode="auto">
          <a:xfrm>
            <a:off x="2209800" y="2057401"/>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b="1"/>
              <a:t>Fungi</a:t>
            </a:r>
            <a:r>
              <a:rPr lang="en-US" altLang="en-US" sz="2000"/>
              <a:t> </a:t>
            </a:r>
            <a:r>
              <a:rPr lang="en-US" altLang="en-US" sz="2000" b="1" i="1">
                <a:solidFill>
                  <a:srgbClr val="FF0000"/>
                </a:solidFill>
              </a:rPr>
              <a:t>can’t photosynthesize</a:t>
            </a:r>
            <a:r>
              <a:rPr lang="en-US" altLang="en-US" sz="2000"/>
              <a:t>, because they don’t have chloroplasts; they </a:t>
            </a:r>
            <a:r>
              <a:rPr lang="en-US" altLang="en-US" sz="2000" b="1" i="1">
                <a:solidFill>
                  <a:srgbClr val="0000FF"/>
                </a:solidFill>
              </a:rPr>
              <a:t>get their nutrients from the organic material they live in.</a:t>
            </a:r>
          </a:p>
        </p:txBody>
      </p:sp>
      <p:pic>
        <p:nvPicPr>
          <p:cNvPr id="41989" name="Picture 9" descr="fungus colony (mycelium)">
            <a:extLst>
              <a:ext uri="{FF2B5EF4-FFF2-40B4-BE49-F238E27FC236}">
                <a16:creationId xmlns:a16="http://schemas.microsoft.com/office/drawing/2014/main" id="{0B506931-2A03-45B7-87C3-1652DFC93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762001"/>
            <a:ext cx="1120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descr="AMANITA">
            <a:extLst>
              <a:ext uri="{FF2B5EF4-FFF2-40B4-BE49-F238E27FC236}">
                <a16:creationId xmlns:a16="http://schemas.microsoft.com/office/drawing/2014/main" id="{D0BCAFC6-7924-4161-9A0F-A42EB27F8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762001"/>
            <a:ext cx="1120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3" descr="MOREL">
            <a:extLst>
              <a:ext uri="{FF2B5EF4-FFF2-40B4-BE49-F238E27FC236}">
                <a16:creationId xmlns:a16="http://schemas.microsoft.com/office/drawing/2014/main" id="{84E7EEE9-D97F-4FEA-A91E-53D3EA140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1"/>
            <a:ext cx="12001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5" descr="PILOB_S">
            <a:extLst>
              <a:ext uri="{FF2B5EF4-FFF2-40B4-BE49-F238E27FC236}">
                <a16:creationId xmlns:a16="http://schemas.microsoft.com/office/drawing/2014/main" id="{2682035A-E22A-4B93-9188-142DE4D43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762001"/>
            <a:ext cx="12573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7" descr="CUPFUNG">
            <a:extLst>
              <a:ext uri="{FF2B5EF4-FFF2-40B4-BE49-F238E27FC236}">
                <a16:creationId xmlns:a16="http://schemas.microsoft.com/office/drawing/2014/main" id="{2A6CA28C-14EA-4169-B903-4054FEE04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62001"/>
            <a:ext cx="12573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20">
            <a:extLst>
              <a:ext uri="{FF2B5EF4-FFF2-40B4-BE49-F238E27FC236}">
                <a16:creationId xmlns:a16="http://schemas.microsoft.com/office/drawing/2014/main" id="{8EF755F0-3D1C-4391-BA46-8D6A8F1624DE}"/>
              </a:ext>
            </a:extLst>
          </p:cNvPr>
          <p:cNvSpPr txBox="1">
            <a:spLocks noChangeArrowheads="1"/>
          </p:cNvSpPr>
          <p:nvPr/>
        </p:nvSpPr>
        <p:spPr bwMode="auto">
          <a:xfrm>
            <a:off x="2590800" y="2971801"/>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b="1">
                <a:sym typeface="Wingdings" panose="05000000000000000000" pitchFamily="2" charset="2"/>
              </a:rPr>
              <a:t> Are </a:t>
            </a:r>
            <a:r>
              <a:rPr lang="en-US" altLang="en-US" sz="2000" b="1" i="1">
                <a:solidFill>
                  <a:srgbClr val="800080"/>
                </a:solidFill>
              </a:rPr>
              <a:t>Decomposers</a:t>
            </a:r>
            <a:r>
              <a:rPr lang="en-US" altLang="en-US" sz="2000"/>
              <a:t> --</a:t>
            </a:r>
            <a:r>
              <a:rPr lang="en-US" altLang="en-US" sz="2000" b="1" i="1">
                <a:solidFill>
                  <a:srgbClr val="FF0000"/>
                </a:solidFill>
              </a:rPr>
              <a:t>feed on dead organic material</a:t>
            </a:r>
            <a:r>
              <a:rPr lang="en-US" altLang="en-US" sz="2000" b="1"/>
              <a:t>.</a:t>
            </a:r>
          </a:p>
        </p:txBody>
      </p:sp>
      <p:sp>
        <p:nvSpPr>
          <p:cNvPr id="41995" name="Text Box 22">
            <a:extLst>
              <a:ext uri="{FF2B5EF4-FFF2-40B4-BE49-F238E27FC236}">
                <a16:creationId xmlns:a16="http://schemas.microsoft.com/office/drawing/2014/main" id="{75895547-FB38-421D-B443-B056FDFB329D}"/>
              </a:ext>
            </a:extLst>
          </p:cNvPr>
          <p:cNvSpPr txBox="1">
            <a:spLocks noChangeArrowheads="1"/>
          </p:cNvSpPr>
          <p:nvPr/>
        </p:nvSpPr>
        <p:spPr bwMode="auto">
          <a:xfrm>
            <a:off x="2524125" y="3505201"/>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a:sym typeface="Wingdings" panose="05000000000000000000" pitchFamily="2" charset="2"/>
              </a:rPr>
              <a:t> </a:t>
            </a:r>
            <a:r>
              <a:rPr lang="en-US" altLang="en-US" sz="2000"/>
              <a:t>Some fungi feed on living organisms, such as plants, animals and even other fungi. This causes diseases and infections in these organisms (</a:t>
            </a:r>
            <a:r>
              <a:rPr lang="en-US" altLang="en-US" sz="2000" b="1" i="1">
                <a:solidFill>
                  <a:srgbClr val="FF0000"/>
                </a:solidFill>
              </a:rPr>
              <a:t>like athlete’s foot and ringworm in humans</a:t>
            </a:r>
            <a:r>
              <a:rPr lang="en-US" altLang="en-US" sz="2000"/>
              <a:t>).</a:t>
            </a:r>
          </a:p>
        </p:txBody>
      </p:sp>
      <p:sp>
        <p:nvSpPr>
          <p:cNvPr id="41996" name="Text Box 24">
            <a:extLst>
              <a:ext uri="{FF2B5EF4-FFF2-40B4-BE49-F238E27FC236}">
                <a16:creationId xmlns:a16="http://schemas.microsoft.com/office/drawing/2014/main" id="{ED4BA4AE-3C4B-4A14-BD0E-0A741211A192}"/>
              </a:ext>
            </a:extLst>
          </p:cNvPr>
          <p:cNvSpPr txBox="1">
            <a:spLocks noChangeArrowheads="1"/>
          </p:cNvSpPr>
          <p:nvPr/>
        </p:nvSpPr>
        <p:spPr bwMode="auto">
          <a:xfrm>
            <a:off x="2590800" y="4648201"/>
            <a:ext cx="7543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a:sym typeface="Wingdings" panose="05000000000000000000" pitchFamily="2" charset="2"/>
              </a:rPr>
              <a:t> </a:t>
            </a:r>
            <a:r>
              <a:rPr lang="en-US" altLang="en-US" sz="2000"/>
              <a:t>Some fungi live as </a:t>
            </a:r>
            <a:r>
              <a:rPr lang="en-US" altLang="en-US" sz="2000" b="1"/>
              <a:t>symbiotic partners with algae.</a:t>
            </a:r>
            <a:r>
              <a:rPr lang="en-US" altLang="en-US" sz="2000"/>
              <a:t> The result: </a:t>
            </a:r>
            <a:r>
              <a:rPr lang="en-US" altLang="en-US" sz="2000" b="1" i="1">
                <a:solidFill>
                  <a:srgbClr val="FF0000"/>
                </a:solidFill>
              </a:rPr>
              <a:t>lichen	</a:t>
            </a:r>
            <a:r>
              <a:rPr lang="en-US" altLang="en-US" sz="2000"/>
              <a:t>		</a:t>
            </a:r>
          </a:p>
        </p:txBody>
      </p:sp>
      <p:sp>
        <p:nvSpPr>
          <p:cNvPr id="41997" name="Text Box 25">
            <a:extLst>
              <a:ext uri="{FF2B5EF4-FFF2-40B4-BE49-F238E27FC236}">
                <a16:creationId xmlns:a16="http://schemas.microsoft.com/office/drawing/2014/main" id="{06D94CA7-BF41-41EA-9BA4-AA2A3348130C}"/>
              </a:ext>
            </a:extLst>
          </p:cNvPr>
          <p:cNvSpPr txBox="1">
            <a:spLocks noChangeArrowheads="1"/>
          </p:cNvSpPr>
          <p:nvPr/>
        </p:nvSpPr>
        <p:spPr bwMode="auto">
          <a:xfrm>
            <a:off x="2209800" y="5486401"/>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b="1">
                <a:solidFill>
                  <a:srgbClr val="800080"/>
                </a:solidFill>
              </a:rPr>
              <a:t>Other differences from plants:</a:t>
            </a:r>
          </a:p>
        </p:txBody>
      </p:sp>
      <p:pic>
        <p:nvPicPr>
          <p:cNvPr id="41998" name="Picture 27" descr="Slime mold">
            <a:hlinkClick r:id="rId7"/>
            <a:extLst>
              <a:ext uri="{FF2B5EF4-FFF2-40B4-BE49-F238E27FC236}">
                <a16:creationId xmlns:a16="http://schemas.microsoft.com/office/drawing/2014/main" id="{6FA97842-2370-41C1-9080-93362EC431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30476"/>
          <a:stretch>
            <a:fillRect/>
          </a:stretch>
        </p:blipFill>
        <p:spPr bwMode="auto">
          <a:xfrm>
            <a:off x="8915400" y="762000"/>
            <a:ext cx="12954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Text Box 28">
            <a:extLst>
              <a:ext uri="{FF2B5EF4-FFF2-40B4-BE49-F238E27FC236}">
                <a16:creationId xmlns:a16="http://schemas.microsoft.com/office/drawing/2014/main" id="{26307FA5-AC5C-4597-B0B7-FB48076D77F9}"/>
              </a:ext>
            </a:extLst>
          </p:cNvPr>
          <p:cNvSpPr txBox="1">
            <a:spLocks noChangeArrowheads="1"/>
          </p:cNvSpPr>
          <p:nvPr/>
        </p:nvSpPr>
        <p:spPr bwMode="auto">
          <a:xfrm>
            <a:off x="2667000" y="5791201"/>
            <a:ext cx="605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 </a:t>
            </a:r>
            <a:r>
              <a:rPr lang="en-US" altLang="en-US" sz="2000"/>
              <a:t>fungi don’t have roots, they have a mycelium.</a:t>
            </a:r>
          </a:p>
        </p:txBody>
      </p:sp>
      <p:sp>
        <p:nvSpPr>
          <p:cNvPr id="42000" name="Text Box 29">
            <a:extLst>
              <a:ext uri="{FF2B5EF4-FFF2-40B4-BE49-F238E27FC236}">
                <a16:creationId xmlns:a16="http://schemas.microsoft.com/office/drawing/2014/main" id="{6E98C7B4-AACF-4887-9E76-4F56F0BB8B46}"/>
              </a:ext>
            </a:extLst>
          </p:cNvPr>
          <p:cNvSpPr txBox="1">
            <a:spLocks noChangeArrowheads="1"/>
          </p:cNvSpPr>
          <p:nvPr/>
        </p:nvSpPr>
        <p:spPr bwMode="auto">
          <a:xfrm>
            <a:off x="2667000" y="6096001"/>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 </a:t>
            </a:r>
            <a:r>
              <a:rPr lang="en-US" altLang="en-US" sz="2000"/>
              <a:t>fungi’s cell walls are made of chitin, not cellulose.</a:t>
            </a:r>
          </a:p>
        </p:txBody>
      </p:sp>
    </p:spTree>
    <p:extLst>
      <p:ext uri="{BB962C8B-B14F-4D97-AF65-F5344CB8AC3E}">
        <p14:creationId xmlns:p14="http://schemas.microsoft.com/office/powerpoint/2010/main" val="2598298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8AAE503-3C6C-4DD6-A9AA-428EE926A397}"/>
              </a:ext>
            </a:extLst>
          </p:cNvPr>
          <p:cNvSpPr>
            <a:spLocks noGrp="1" noChangeArrowheads="1"/>
          </p:cNvSpPr>
          <p:nvPr>
            <p:ph type="title"/>
          </p:nvPr>
        </p:nvSpPr>
        <p:spPr>
          <a:xfrm>
            <a:off x="0" y="0"/>
            <a:ext cx="12192000" cy="752168"/>
          </a:xfrm>
        </p:spPr>
        <p:txBody>
          <a:bodyPr/>
          <a:lstStyle/>
          <a:p>
            <a:pPr algn="ctr" eaLnBrk="1" hangingPunct="1"/>
            <a:r>
              <a:rPr lang="en-US" altLang="en-US" b="1" dirty="0">
                <a:solidFill>
                  <a:srgbClr val="008000"/>
                </a:solidFill>
                <a:latin typeface="Comic Sans MS" panose="030F0702030302020204" pitchFamily="66" charset="0"/>
              </a:rPr>
              <a:t>Physiology</a:t>
            </a:r>
          </a:p>
        </p:txBody>
      </p:sp>
      <p:sp>
        <p:nvSpPr>
          <p:cNvPr id="20483" name="Rectangle 3">
            <a:extLst>
              <a:ext uri="{FF2B5EF4-FFF2-40B4-BE49-F238E27FC236}">
                <a16:creationId xmlns:a16="http://schemas.microsoft.com/office/drawing/2014/main" id="{1946775F-4083-400A-8308-061EA7F04D2A}"/>
              </a:ext>
            </a:extLst>
          </p:cNvPr>
          <p:cNvSpPr>
            <a:spLocks noGrp="1" noChangeArrowheads="1"/>
          </p:cNvSpPr>
          <p:nvPr>
            <p:ph type="body" idx="1"/>
          </p:nvPr>
        </p:nvSpPr>
        <p:spPr>
          <a:xfrm>
            <a:off x="0" y="752168"/>
            <a:ext cx="6754761" cy="5486400"/>
          </a:xfrm>
        </p:spPr>
        <p:txBody>
          <a:bodyPr>
            <a:normAutofit fontScale="92500" lnSpcReduction="20000"/>
          </a:bodyPr>
          <a:lstStyle/>
          <a:p>
            <a:pPr eaLnBrk="1" hangingPunct="1"/>
            <a:r>
              <a:rPr lang="en-US" altLang="en-US" dirty="0">
                <a:latin typeface="Comic Sans MS" panose="030F0702030302020204" pitchFamily="66" charset="0"/>
              </a:rPr>
              <a:t>Autotrophic associations – algal/fungal cells carry out photosynthesis, lichen depends on net production of organic compounds by photosynthesis</a:t>
            </a:r>
          </a:p>
          <a:p>
            <a:pPr eaLnBrk="1" hangingPunct="1"/>
            <a:endParaRPr lang="en-US" altLang="en-US" sz="1500" dirty="0">
              <a:latin typeface="Comic Sans MS" panose="030F0702030302020204" pitchFamily="66" charset="0"/>
            </a:endParaRPr>
          </a:p>
          <a:p>
            <a:pPr eaLnBrk="1" hangingPunct="1"/>
            <a:r>
              <a:rPr lang="en-US" altLang="en-US" dirty="0">
                <a:latin typeface="Comic Sans MS" panose="030F0702030302020204" pitchFamily="66" charset="0"/>
              </a:rPr>
              <a:t>Most of the </a:t>
            </a:r>
            <a:r>
              <a:rPr lang="en-US" altLang="en-US" dirty="0" err="1">
                <a:latin typeface="Comic Sans MS" panose="030F0702030302020204" pitchFamily="66" charset="0"/>
              </a:rPr>
              <a:t>photosynthate</a:t>
            </a:r>
            <a:r>
              <a:rPr lang="en-US" altLang="en-US" dirty="0">
                <a:latin typeface="Comic Sans MS" panose="030F0702030302020204" pitchFamily="66" charset="0"/>
              </a:rPr>
              <a:t> (70-80%) produced by alga is incorporated into the fungus</a:t>
            </a:r>
          </a:p>
          <a:p>
            <a:pPr eaLnBrk="1" hangingPunct="1"/>
            <a:endParaRPr lang="en-US" altLang="en-US" sz="1500" dirty="0">
              <a:latin typeface="Comic Sans MS" panose="030F0702030302020204" pitchFamily="66" charset="0"/>
            </a:endParaRPr>
          </a:p>
          <a:p>
            <a:r>
              <a:rPr lang="en-US" altLang="en-US" dirty="0">
                <a:latin typeface="Comic Sans MS" panose="030F0702030302020204" pitchFamily="66" charset="0"/>
              </a:rPr>
              <a:t>fungal cells secrete </a:t>
            </a:r>
            <a:r>
              <a:rPr lang="en-US" altLang="en-US" dirty="0" err="1">
                <a:latin typeface="Comic Sans MS" panose="030F0702030302020204" pitchFamily="66" charset="0"/>
              </a:rPr>
              <a:t>polyalcohols</a:t>
            </a:r>
            <a:r>
              <a:rPr lang="en-US" altLang="en-US" dirty="0">
                <a:latin typeface="Comic Sans MS" panose="030F0702030302020204" pitchFamily="66" charset="0"/>
              </a:rPr>
              <a:t> like </a:t>
            </a:r>
            <a:r>
              <a:rPr lang="en-US" altLang="en-US" dirty="0" err="1">
                <a:latin typeface="Comic Sans MS" panose="030F0702030302020204" pitchFamily="66" charset="0"/>
              </a:rPr>
              <a:t>ribitol</a:t>
            </a:r>
            <a:endParaRPr lang="en-US" altLang="en-US" dirty="0">
              <a:latin typeface="Comic Sans MS" panose="030F0702030302020204" pitchFamily="66" charset="0"/>
            </a:endParaRPr>
          </a:p>
          <a:p>
            <a:pPr marL="0" indent="0">
              <a:buNone/>
            </a:pPr>
            <a:r>
              <a:rPr lang="en-US" altLang="en-US" dirty="0">
                <a:latin typeface="Comic Sans MS" panose="030F0702030302020204" pitchFamily="66" charset="0"/>
              </a:rPr>
              <a:t> </a:t>
            </a:r>
            <a:endParaRPr lang="en-US" altLang="en-US" sz="1500" dirty="0">
              <a:latin typeface="Comic Sans MS" panose="030F0702030302020204" pitchFamily="66" charset="0"/>
            </a:endParaRPr>
          </a:p>
          <a:p>
            <a:r>
              <a:rPr lang="en-US" altLang="en-US" dirty="0">
                <a:latin typeface="Comic Sans MS" panose="030F0702030302020204" pitchFamily="66" charset="0"/>
              </a:rPr>
              <a:t>cyanobacteria secrete glucose</a:t>
            </a:r>
          </a:p>
          <a:p>
            <a:pPr eaLnBrk="1" hangingPunct="1"/>
            <a:endParaRPr lang="en-US" altLang="en-US" sz="1500" dirty="0">
              <a:latin typeface="Comic Sans MS" panose="030F0702030302020204" pitchFamily="66" charset="0"/>
            </a:endParaRPr>
          </a:p>
          <a:p>
            <a:pPr eaLnBrk="1" hangingPunct="1"/>
            <a:r>
              <a:rPr lang="en-US" altLang="en-US" dirty="0">
                <a:latin typeface="Comic Sans MS" panose="030F0702030302020204" pitchFamily="66" charset="0"/>
              </a:rPr>
              <a:t>Photobiont becomes leaky of carbohydrates when associated with fungus – not so when grown alone</a:t>
            </a:r>
          </a:p>
        </p:txBody>
      </p:sp>
      <p:pic>
        <p:nvPicPr>
          <p:cNvPr id="4" name="Picture 7" descr="31-17-LichenAnatomy-L.jpg">
            <a:extLst>
              <a:ext uri="{FF2B5EF4-FFF2-40B4-BE49-F238E27FC236}">
                <a16:creationId xmlns:a16="http://schemas.microsoft.com/office/drawing/2014/main" id="{F57DEB1F-53C3-42AD-B56C-956D117E2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144" t="-916" r="669" b="-674"/>
          <a:stretch/>
        </p:blipFill>
        <p:spPr bwMode="auto">
          <a:xfrm>
            <a:off x="6980903" y="752168"/>
            <a:ext cx="4984955" cy="59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46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78E8949-D349-4989-A0D8-E931002EB942}"/>
              </a:ext>
            </a:extLst>
          </p:cNvPr>
          <p:cNvSpPr>
            <a:spLocks noGrp="1"/>
          </p:cNvSpPr>
          <p:nvPr>
            <p:ph type="title"/>
          </p:nvPr>
        </p:nvSpPr>
        <p:spPr/>
        <p:txBody>
          <a:bodyPr/>
          <a:lstStyle/>
          <a:p>
            <a:r>
              <a:rPr lang="en-US" altLang="en-US" b="1" dirty="0">
                <a:solidFill>
                  <a:srgbClr val="008000"/>
                </a:solidFill>
              </a:rPr>
              <a:t>Usefulness of Characters</a:t>
            </a:r>
          </a:p>
        </p:txBody>
      </p:sp>
      <p:sp>
        <p:nvSpPr>
          <p:cNvPr id="43011" name="Content Placeholder 2">
            <a:extLst>
              <a:ext uri="{FF2B5EF4-FFF2-40B4-BE49-F238E27FC236}">
                <a16:creationId xmlns:a16="http://schemas.microsoft.com/office/drawing/2014/main" id="{69A78659-C457-4227-9F06-09DA47EA1295}"/>
              </a:ext>
            </a:extLst>
          </p:cNvPr>
          <p:cNvSpPr>
            <a:spLocks noGrp="1"/>
          </p:cNvSpPr>
          <p:nvPr>
            <p:ph idx="1"/>
          </p:nvPr>
        </p:nvSpPr>
        <p:spPr>
          <a:xfrm>
            <a:off x="406400" y="1600201"/>
            <a:ext cx="11419840" cy="4525963"/>
          </a:xfrm>
        </p:spPr>
        <p:txBody>
          <a:bodyPr/>
          <a:lstStyle/>
          <a:p>
            <a:r>
              <a:rPr lang="en-US" altLang="en-US" sz="2400" dirty="0"/>
              <a:t>Different characteristics have differing degrees of utility in terms of classification - a uniform characteristic may be very good at demonstrating cohesion or relatedness at a higher level of classification such as the family </a:t>
            </a:r>
          </a:p>
          <a:p>
            <a:endParaRPr lang="en-US" altLang="en-US" sz="2400" dirty="0"/>
          </a:p>
          <a:p>
            <a:r>
              <a:rPr lang="en-US" altLang="en-US" sz="2400" dirty="0"/>
              <a:t>Conversely, some characters which have a great deal of variability may be of little value in differentiating higher orders of classification, such as family, but may be very valuable in differentiating lower taxonomic groups such as the genus or species</a:t>
            </a:r>
          </a:p>
        </p:txBody>
      </p:sp>
    </p:spTree>
    <p:extLst>
      <p:ext uri="{BB962C8B-B14F-4D97-AF65-F5344CB8AC3E}">
        <p14:creationId xmlns:p14="http://schemas.microsoft.com/office/powerpoint/2010/main" val="12003122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myloseBlk">
            <a:extLst>
              <a:ext uri="{FF2B5EF4-FFF2-40B4-BE49-F238E27FC236}">
                <a16:creationId xmlns:a16="http://schemas.microsoft.com/office/drawing/2014/main" id="{5B1FB78A-931D-4311-98A8-57CA601A6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914400"/>
            <a:ext cx="382111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descr="celluloseBlk">
            <a:extLst>
              <a:ext uri="{FF2B5EF4-FFF2-40B4-BE49-F238E27FC236}">
                <a16:creationId xmlns:a16="http://schemas.microsoft.com/office/drawing/2014/main" id="{B362A8A1-7E70-40F8-AFEA-3C8F5B52F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14399"/>
            <a:ext cx="3811588"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isolicheninBlk">
            <a:extLst>
              <a:ext uri="{FF2B5EF4-FFF2-40B4-BE49-F238E27FC236}">
                <a16:creationId xmlns:a16="http://schemas.microsoft.com/office/drawing/2014/main" id="{70314E7B-2B25-4842-A443-7790F79A7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86200"/>
            <a:ext cx="37846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licheninBlk">
            <a:extLst>
              <a:ext uri="{FF2B5EF4-FFF2-40B4-BE49-F238E27FC236}">
                <a16:creationId xmlns:a16="http://schemas.microsoft.com/office/drawing/2014/main" id="{AEB1A2CD-85B2-4B34-83A4-E554F5DF2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886200"/>
            <a:ext cx="3811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6">
            <a:extLst>
              <a:ext uri="{FF2B5EF4-FFF2-40B4-BE49-F238E27FC236}">
                <a16:creationId xmlns:a16="http://schemas.microsoft.com/office/drawing/2014/main" id="{9EBB26CF-709D-4EDC-9AAD-D433732B1F68}"/>
              </a:ext>
            </a:extLst>
          </p:cNvPr>
          <p:cNvSpPr txBox="1">
            <a:spLocks noChangeArrowheads="1"/>
          </p:cNvSpPr>
          <p:nvPr/>
        </p:nvSpPr>
        <p:spPr bwMode="auto">
          <a:xfrm>
            <a:off x="6553200" y="5670551"/>
            <a:ext cx="388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latin typeface="Comic Sans MS" panose="030F0702030302020204" pitchFamily="66" charset="0"/>
              </a:rPr>
              <a:t>Lichenin (Lichen starch)</a:t>
            </a:r>
          </a:p>
          <a:p>
            <a:pPr algn="ctr"/>
            <a:r>
              <a:rPr lang="en-US" altLang="en-US" b="1" dirty="0">
                <a:latin typeface="Comic Sans MS" panose="030F0702030302020204" pitchFamily="66" charset="0"/>
                <a:sym typeface="Symbol" panose="05050102010706020507" pitchFamily="18" charset="2"/>
              </a:rPr>
              <a:t></a:t>
            </a:r>
            <a:r>
              <a:rPr lang="en-US" altLang="en-US" b="1" dirty="0">
                <a:latin typeface="Comic Sans MS" panose="030F0702030302020204" pitchFamily="66" charset="0"/>
              </a:rPr>
              <a:t>-(1-3)(1-4)-</a:t>
            </a:r>
            <a:r>
              <a:rPr lang="en-US" altLang="en-US" sz="2000" b="1" dirty="0">
                <a:latin typeface="Comic Sans MS" panose="030F0702030302020204" pitchFamily="66" charset="0"/>
              </a:rPr>
              <a:t>D</a:t>
            </a:r>
            <a:r>
              <a:rPr lang="en-US" altLang="en-US" b="1" dirty="0">
                <a:latin typeface="Comic Sans MS" panose="030F0702030302020204" pitchFamily="66" charset="0"/>
              </a:rPr>
              <a:t>-glucan</a:t>
            </a:r>
          </a:p>
          <a:p>
            <a:pPr algn="ctr"/>
            <a:r>
              <a:rPr lang="en-US" altLang="en-US" b="1" dirty="0">
                <a:latin typeface="Comic Sans MS" panose="030F0702030302020204" pitchFamily="66" charset="0"/>
              </a:rPr>
              <a:t>n = 60 to 70</a:t>
            </a:r>
            <a:endParaRPr lang="en-US" altLang="en-US" sz="3600" b="1" dirty="0">
              <a:latin typeface="Comic Sans MS" panose="030F0702030302020204" pitchFamily="66" charset="0"/>
            </a:endParaRPr>
          </a:p>
        </p:txBody>
      </p:sp>
      <p:sp>
        <p:nvSpPr>
          <p:cNvPr id="72711" name="Text Box 7">
            <a:extLst>
              <a:ext uri="{FF2B5EF4-FFF2-40B4-BE49-F238E27FC236}">
                <a16:creationId xmlns:a16="http://schemas.microsoft.com/office/drawing/2014/main" id="{CE0D1626-9A45-45A1-977F-E4375673511E}"/>
              </a:ext>
            </a:extLst>
          </p:cNvPr>
          <p:cNvSpPr txBox="1">
            <a:spLocks noChangeArrowheads="1"/>
          </p:cNvSpPr>
          <p:nvPr/>
        </p:nvSpPr>
        <p:spPr bwMode="auto">
          <a:xfrm>
            <a:off x="1828800" y="5670551"/>
            <a:ext cx="426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err="1">
                <a:latin typeface="Comic Sans MS" panose="030F0702030302020204" pitchFamily="66" charset="0"/>
              </a:rPr>
              <a:t>Isolichenin</a:t>
            </a:r>
            <a:r>
              <a:rPr lang="en-US" altLang="en-US" b="1" dirty="0">
                <a:latin typeface="Comic Sans MS" panose="030F0702030302020204" pitchFamily="66" charset="0"/>
              </a:rPr>
              <a:t> (Lichen starch)</a:t>
            </a:r>
          </a:p>
          <a:p>
            <a:pPr algn="ctr"/>
            <a:r>
              <a:rPr lang="en-US" altLang="en-US" b="1" dirty="0">
                <a:latin typeface="Comic Sans MS" panose="030F0702030302020204" pitchFamily="66" charset="0"/>
                <a:sym typeface="Symbol" panose="05050102010706020507" pitchFamily="18" charset="2"/>
              </a:rPr>
              <a:t></a:t>
            </a:r>
            <a:r>
              <a:rPr lang="en-US" altLang="en-US" b="1" dirty="0">
                <a:latin typeface="Comic Sans MS" panose="030F0702030302020204" pitchFamily="66" charset="0"/>
              </a:rPr>
              <a:t>-(1-3)(1-4)-</a:t>
            </a:r>
            <a:r>
              <a:rPr lang="en-US" altLang="en-US" sz="2000" b="1" dirty="0">
                <a:latin typeface="Comic Sans MS" panose="030F0702030302020204" pitchFamily="66" charset="0"/>
              </a:rPr>
              <a:t>D</a:t>
            </a:r>
            <a:r>
              <a:rPr lang="en-US" altLang="en-US" b="1" dirty="0">
                <a:latin typeface="Comic Sans MS" panose="030F0702030302020204" pitchFamily="66" charset="0"/>
              </a:rPr>
              <a:t>-glucan</a:t>
            </a:r>
          </a:p>
          <a:p>
            <a:pPr algn="ctr"/>
            <a:r>
              <a:rPr lang="en-US" altLang="en-US" b="1" dirty="0">
                <a:latin typeface="Comic Sans MS" panose="030F0702030302020204" pitchFamily="66" charset="0"/>
              </a:rPr>
              <a:t>n = 40 to 50</a:t>
            </a:r>
            <a:endParaRPr lang="en-US" altLang="en-US" sz="3600" b="1" dirty="0">
              <a:latin typeface="Comic Sans MS" panose="030F0702030302020204" pitchFamily="66" charset="0"/>
            </a:endParaRPr>
          </a:p>
        </p:txBody>
      </p:sp>
      <p:sp>
        <p:nvSpPr>
          <p:cNvPr id="72712" name="Text Box 8">
            <a:extLst>
              <a:ext uri="{FF2B5EF4-FFF2-40B4-BE49-F238E27FC236}">
                <a16:creationId xmlns:a16="http://schemas.microsoft.com/office/drawing/2014/main" id="{067D7BB4-21FC-4F49-9706-E479E0B06BD3}"/>
              </a:ext>
            </a:extLst>
          </p:cNvPr>
          <p:cNvSpPr txBox="1">
            <a:spLocks noChangeArrowheads="1"/>
          </p:cNvSpPr>
          <p:nvPr/>
        </p:nvSpPr>
        <p:spPr bwMode="auto">
          <a:xfrm>
            <a:off x="2057400" y="2362201"/>
            <a:ext cx="388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latin typeface="Comic Sans MS" panose="030F0702030302020204" pitchFamily="66" charset="0"/>
              </a:rPr>
              <a:t>Amylose (Plant starch)</a:t>
            </a:r>
          </a:p>
          <a:p>
            <a:pPr algn="ctr"/>
            <a:r>
              <a:rPr lang="en-US" altLang="en-US" b="1" dirty="0">
                <a:latin typeface="Comic Sans MS" panose="030F0702030302020204" pitchFamily="66" charset="0"/>
                <a:sym typeface="Symbol" panose="05050102010706020507" pitchFamily="18" charset="2"/>
              </a:rPr>
              <a:t></a:t>
            </a:r>
            <a:r>
              <a:rPr lang="en-US" altLang="en-US" b="1" dirty="0">
                <a:latin typeface="Comic Sans MS" panose="030F0702030302020204" pitchFamily="66" charset="0"/>
              </a:rPr>
              <a:t>-(1-4)-</a:t>
            </a:r>
            <a:r>
              <a:rPr lang="en-US" altLang="en-US" sz="2000" b="1" dirty="0">
                <a:latin typeface="Comic Sans MS" panose="030F0702030302020204" pitchFamily="66" charset="0"/>
              </a:rPr>
              <a:t>D</a:t>
            </a:r>
            <a:r>
              <a:rPr lang="en-US" altLang="en-US" b="1" dirty="0">
                <a:latin typeface="Comic Sans MS" panose="030F0702030302020204" pitchFamily="66" charset="0"/>
              </a:rPr>
              <a:t>-glucan</a:t>
            </a:r>
          </a:p>
          <a:p>
            <a:pPr algn="ctr"/>
            <a:r>
              <a:rPr lang="en-US" altLang="en-US" b="1" dirty="0">
                <a:latin typeface="Comic Sans MS" panose="030F0702030302020204" pitchFamily="66" charset="0"/>
              </a:rPr>
              <a:t>n = 250 to 5,000</a:t>
            </a:r>
            <a:endParaRPr lang="en-US" altLang="en-US" sz="3600" b="1" dirty="0">
              <a:latin typeface="Comic Sans MS" panose="030F0702030302020204" pitchFamily="66" charset="0"/>
            </a:endParaRPr>
          </a:p>
        </p:txBody>
      </p:sp>
      <p:sp>
        <p:nvSpPr>
          <p:cNvPr id="72713" name="Text Box 9">
            <a:extLst>
              <a:ext uri="{FF2B5EF4-FFF2-40B4-BE49-F238E27FC236}">
                <a16:creationId xmlns:a16="http://schemas.microsoft.com/office/drawing/2014/main" id="{9ACDC6B0-3FF4-4AAF-8AE8-FB9EA153C3B0}"/>
              </a:ext>
            </a:extLst>
          </p:cNvPr>
          <p:cNvSpPr txBox="1">
            <a:spLocks noChangeArrowheads="1"/>
          </p:cNvSpPr>
          <p:nvPr/>
        </p:nvSpPr>
        <p:spPr bwMode="auto">
          <a:xfrm>
            <a:off x="6781800" y="2286001"/>
            <a:ext cx="41025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latin typeface="Comic Sans MS" panose="030F0702030302020204" pitchFamily="66" charset="0"/>
              </a:rPr>
              <a:t>Cellulose (Plant cell walls)</a:t>
            </a:r>
          </a:p>
          <a:p>
            <a:pPr algn="ctr"/>
            <a:r>
              <a:rPr lang="en-US" altLang="en-US" b="1" dirty="0">
                <a:latin typeface="Comic Sans MS" panose="030F0702030302020204" pitchFamily="66" charset="0"/>
                <a:sym typeface="Symbol" panose="05050102010706020507" pitchFamily="18" charset="2"/>
              </a:rPr>
              <a:t></a:t>
            </a:r>
            <a:r>
              <a:rPr lang="en-US" altLang="en-US" b="1" dirty="0">
                <a:latin typeface="Comic Sans MS" panose="030F0702030302020204" pitchFamily="66" charset="0"/>
              </a:rPr>
              <a:t>-(1-4)-</a:t>
            </a:r>
            <a:r>
              <a:rPr lang="en-US" altLang="en-US" sz="2000" b="1" dirty="0">
                <a:latin typeface="Comic Sans MS" panose="030F0702030302020204" pitchFamily="66" charset="0"/>
              </a:rPr>
              <a:t>D</a:t>
            </a:r>
            <a:r>
              <a:rPr lang="en-US" altLang="en-US" b="1" dirty="0">
                <a:latin typeface="Comic Sans MS" panose="030F0702030302020204" pitchFamily="66" charset="0"/>
              </a:rPr>
              <a:t>-glucan</a:t>
            </a:r>
          </a:p>
          <a:p>
            <a:pPr algn="ctr"/>
            <a:r>
              <a:rPr lang="en-US" altLang="en-US" b="1" dirty="0">
                <a:latin typeface="Comic Sans MS" panose="030F0702030302020204" pitchFamily="66" charset="0"/>
              </a:rPr>
              <a:t>n = lots</a:t>
            </a:r>
            <a:endParaRPr lang="en-US" altLang="en-US" sz="3600" b="1" dirty="0">
              <a:latin typeface="Comic Sans MS" panose="030F0702030302020204" pitchFamily="66" charset="0"/>
            </a:endParaRPr>
          </a:p>
        </p:txBody>
      </p:sp>
      <p:sp>
        <p:nvSpPr>
          <p:cNvPr id="72714" name="Rectangle 10">
            <a:extLst>
              <a:ext uri="{FF2B5EF4-FFF2-40B4-BE49-F238E27FC236}">
                <a16:creationId xmlns:a16="http://schemas.microsoft.com/office/drawing/2014/main" id="{A47D5459-91F8-4970-A459-B43CFF0B6176}"/>
              </a:ext>
            </a:extLst>
          </p:cNvPr>
          <p:cNvSpPr>
            <a:spLocks noGrp="1" noChangeArrowheads="1"/>
          </p:cNvSpPr>
          <p:nvPr>
            <p:ph type="title" idx="4294967295"/>
          </p:nvPr>
        </p:nvSpPr>
        <p:spPr>
          <a:xfrm>
            <a:off x="0" y="0"/>
            <a:ext cx="12192000" cy="838200"/>
          </a:xfrm>
        </p:spPr>
        <p:txBody>
          <a:bodyPr>
            <a:normAutofit/>
          </a:bodyPr>
          <a:lstStyle/>
          <a:p>
            <a:pPr algn="ctr"/>
            <a:r>
              <a:rPr lang="en-US" altLang="en-US" sz="4800" b="1" dirty="0">
                <a:solidFill>
                  <a:srgbClr val="008000"/>
                </a:solidFill>
                <a:latin typeface="Comic Sans MS" panose="030F0702030302020204" pitchFamily="66" charset="0"/>
              </a:rPr>
              <a:t>Plant and Lichen Polysaccharides</a:t>
            </a:r>
          </a:p>
        </p:txBody>
      </p:sp>
    </p:spTree>
    <p:extLst>
      <p:ext uri="{BB962C8B-B14F-4D97-AF65-F5344CB8AC3E}">
        <p14:creationId xmlns:p14="http://schemas.microsoft.com/office/powerpoint/2010/main" val="9963224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1FAD447-2CF1-4BAF-A7AA-2FC17D83D748}"/>
              </a:ext>
            </a:extLst>
          </p:cNvPr>
          <p:cNvSpPr>
            <a:spLocks noGrp="1" noChangeArrowheads="1"/>
          </p:cNvSpPr>
          <p:nvPr>
            <p:ph type="title"/>
          </p:nvPr>
        </p:nvSpPr>
        <p:spPr>
          <a:xfrm>
            <a:off x="0" y="143899"/>
            <a:ext cx="12034684" cy="844243"/>
          </a:xfrm>
        </p:spPr>
        <p:txBody>
          <a:bodyPr/>
          <a:lstStyle/>
          <a:p>
            <a:pPr algn="ctr" eaLnBrk="1" hangingPunct="1"/>
            <a:r>
              <a:rPr lang="en-US" altLang="en-US" b="1" dirty="0">
                <a:solidFill>
                  <a:srgbClr val="008000"/>
                </a:solidFill>
                <a:latin typeface="Comic Sans MS" panose="030F0702030302020204" pitchFamily="66" charset="0"/>
              </a:rPr>
              <a:t>Growth</a:t>
            </a:r>
          </a:p>
        </p:txBody>
      </p:sp>
      <p:sp>
        <p:nvSpPr>
          <p:cNvPr id="21507" name="Rectangle 3">
            <a:extLst>
              <a:ext uri="{FF2B5EF4-FFF2-40B4-BE49-F238E27FC236}">
                <a16:creationId xmlns:a16="http://schemas.microsoft.com/office/drawing/2014/main" id="{4F271863-C052-408F-87BE-4A89C54F6385}"/>
              </a:ext>
            </a:extLst>
          </p:cNvPr>
          <p:cNvSpPr>
            <a:spLocks noGrp="1" noChangeArrowheads="1"/>
          </p:cNvSpPr>
          <p:nvPr>
            <p:ph type="body" idx="1"/>
          </p:nvPr>
        </p:nvSpPr>
        <p:spPr>
          <a:xfrm>
            <a:off x="0" y="825911"/>
            <a:ext cx="7167716" cy="5757454"/>
          </a:xfrm>
        </p:spPr>
        <p:txBody>
          <a:bodyPr/>
          <a:lstStyle/>
          <a:p>
            <a:pPr eaLnBrk="1" hangingPunct="1">
              <a:lnSpc>
                <a:spcPct val="90000"/>
              </a:lnSpc>
            </a:pPr>
            <a:r>
              <a:rPr lang="en-US" altLang="en-US" dirty="0">
                <a:latin typeface="Comic Sans MS" panose="030F0702030302020204" pitchFamily="66" charset="0"/>
              </a:rPr>
              <a:t>Exhibit low growth rates – many grow at rates of 1-4 mm/</a:t>
            </a:r>
            <a:r>
              <a:rPr lang="en-US" altLang="en-US" dirty="0" err="1">
                <a:latin typeface="Comic Sans MS" panose="030F0702030302020204" pitchFamily="66" charset="0"/>
              </a:rPr>
              <a:t>yr</a:t>
            </a:r>
            <a:r>
              <a:rPr lang="en-US" altLang="en-US" dirty="0">
                <a:latin typeface="Comic Sans MS" panose="030F0702030302020204" pitchFamily="66" charset="0"/>
              </a:rPr>
              <a:t>, up to 9 cm/</a:t>
            </a:r>
            <a:r>
              <a:rPr lang="en-US" altLang="en-US" dirty="0" err="1">
                <a:latin typeface="Comic Sans MS" panose="030F0702030302020204" pitchFamily="66" charset="0"/>
              </a:rPr>
              <a:t>yr</a:t>
            </a:r>
            <a:endParaRPr lang="en-US" altLang="en-US" dirty="0">
              <a:latin typeface="Comic Sans MS" panose="030F0702030302020204" pitchFamily="66" charset="0"/>
            </a:endParaRPr>
          </a:p>
          <a:p>
            <a:pPr eaLnBrk="1" hangingPunct="1">
              <a:lnSpc>
                <a:spcPct val="90000"/>
              </a:lnSpc>
            </a:pPr>
            <a:endParaRPr lang="en-US" altLang="en-US" sz="1400" dirty="0">
              <a:latin typeface="Comic Sans MS" panose="030F0702030302020204" pitchFamily="66" charset="0"/>
            </a:endParaRPr>
          </a:p>
          <a:p>
            <a:pPr eaLnBrk="1" hangingPunct="1">
              <a:lnSpc>
                <a:spcPct val="90000"/>
              </a:lnSpc>
            </a:pPr>
            <a:r>
              <a:rPr lang="en-US" altLang="en-US" dirty="0">
                <a:latin typeface="Comic Sans MS" panose="030F0702030302020204" pitchFamily="66" charset="0"/>
              </a:rPr>
              <a:t>Makes studies difficult</a:t>
            </a:r>
          </a:p>
          <a:p>
            <a:pPr eaLnBrk="1" hangingPunct="1">
              <a:lnSpc>
                <a:spcPct val="90000"/>
              </a:lnSpc>
            </a:pPr>
            <a:endParaRPr lang="en-US" altLang="en-US" sz="1400" dirty="0">
              <a:latin typeface="Comic Sans MS" panose="030F0702030302020204" pitchFamily="66" charset="0"/>
            </a:endParaRPr>
          </a:p>
          <a:p>
            <a:pPr eaLnBrk="1" hangingPunct="1">
              <a:lnSpc>
                <a:spcPct val="90000"/>
              </a:lnSpc>
            </a:pPr>
            <a:r>
              <a:rPr lang="en-US" altLang="en-US" dirty="0">
                <a:latin typeface="Comic Sans MS" panose="030F0702030302020204" pitchFamily="66" charset="0"/>
              </a:rPr>
              <a:t>Factors affecting growth</a:t>
            </a:r>
          </a:p>
          <a:p>
            <a:pPr lvl="1"/>
            <a:r>
              <a:rPr lang="en-US" altLang="en-US" b="1" dirty="0">
                <a:solidFill>
                  <a:srgbClr val="FF0000"/>
                </a:solidFill>
                <a:latin typeface="Comic Sans MS" panose="030F0702030302020204" pitchFamily="66" charset="0"/>
              </a:rPr>
              <a:t>Light</a:t>
            </a:r>
            <a:r>
              <a:rPr lang="en-US" altLang="en-US" dirty="0">
                <a:latin typeface="Comic Sans MS" panose="030F0702030302020204" pitchFamily="66" charset="0"/>
              </a:rPr>
              <a:t> – variable – some prefer low light intensities, others high</a:t>
            </a:r>
          </a:p>
          <a:p>
            <a:pPr lvl="1"/>
            <a:endParaRPr lang="en-US" altLang="en-US" sz="1400" dirty="0">
              <a:latin typeface="Comic Sans MS" panose="030F0702030302020204" pitchFamily="66" charset="0"/>
            </a:endParaRPr>
          </a:p>
          <a:p>
            <a:pPr lvl="1"/>
            <a:r>
              <a:rPr lang="en-US" altLang="en-US" b="1" dirty="0">
                <a:solidFill>
                  <a:srgbClr val="FF0000"/>
                </a:solidFill>
                <a:latin typeface="Comic Sans MS" panose="030F0702030302020204" pitchFamily="66" charset="0"/>
              </a:rPr>
              <a:t>Temperature</a:t>
            </a:r>
            <a:r>
              <a:rPr lang="en-US" altLang="en-US" dirty="0">
                <a:latin typeface="Comic Sans MS" panose="030F0702030302020204" pitchFamily="66" charset="0"/>
              </a:rPr>
              <a:t> – variable</a:t>
            </a:r>
          </a:p>
          <a:p>
            <a:pPr lvl="1"/>
            <a:endParaRPr lang="en-US" altLang="en-US" sz="1400" dirty="0">
              <a:latin typeface="Comic Sans MS" panose="030F0702030302020204" pitchFamily="66" charset="0"/>
            </a:endParaRPr>
          </a:p>
          <a:p>
            <a:pPr lvl="1"/>
            <a:r>
              <a:rPr lang="en-US" altLang="en-US" b="1" dirty="0">
                <a:solidFill>
                  <a:srgbClr val="FF0000"/>
                </a:solidFill>
                <a:latin typeface="Comic Sans MS" panose="030F0702030302020204" pitchFamily="66" charset="0"/>
              </a:rPr>
              <a:t>Moisture</a:t>
            </a:r>
            <a:r>
              <a:rPr lang="en-US" altLang="en-US" dirty="0">
                <a:latin typeface="Comic Sans MS" panose="030F0702030302020204" pitchFamily="66" charset="0"/>
              </a:rPr>
              <a:t> – appears to be an important variable, do not have water absorbing organs, depend on moisture in air</a:t>
            </a:r>
          </a:p>
        </p:txBody>
      </p:sp>
      <p:pic>
        <p:nvPicPr>
          <p:cNvPr id="4" name="Picture 7" descr="31-17-LichenAnatomy-L.jpg">
            <a:extLst>
              <a:ext uri="{FF2B5EF4-FFF2-40B4-BE49-F238E27FC236}">
                <a16:creationId xmlns:a16="http://schemas.microsoft.com/office/drawing/2014/main" id="{CE8A7EC5-8BB1-40DA-B53F-B7021E79DA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144" t="-916" r="669" b="-674"/>
          <a:stretch/>
        </p:blipFill>
        <p:spPr bwMode="auto">
          <a:xfrm>
            <a:off x="7167716" y="740213"/>
            <a:ext cx="4984955" cy="59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335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16FB4C3-AA53-4AB4-9B81-6C1DE32357C5}"/>
              </a:ext>
            </a:extLst>
          </p:cNvPr>
          <p:cNvSpPr>
            <a:spLocks noGrp="1" noChangeArrowheads="1"/>
          </p:cNvSpPr>
          <p:nvPr>
            <p:ph type="title"/>
          </p:nvPr>
        </p:nvSpPr>
        <p:spPr>
          <a:xfrm>
            <a:off x="0" y="0"/>
            <a:ext cx="12192000" cy="1091382"/>
          </a:xfrm>
        </p:spPr>
        <p:txBody>
          <a:bodyPr/>
          <a:lstStyle/>
          <a:p>
            <a:pPr algn="ctr" eaLnBrk="1" hangingPunct="1"/>
            <a:r>
              <a:rPr lang="en-US" altLang="en-US" b="1" dirty="0">
                <a:solidFill>
                  <a:srgbClr val="008000"/>
                </a:solidFill>
                <a:latin typeface="Comic Sans MS" panose="030F0702030302020204" pitchFamily="66" charset="0"/>
              </a:rPr>
              <a:t>Moisture</a:t>
            </a:r>
          </a:p>
        </p:txBody>
      </p:sp>
      <p:sp>
        <p:nvSpPr>
          <p:cNvPr id="22531" name="Rectangle 3">
            <a:extLst>
              <a:ext uri="{FF2B5EF4-FFF2-40B4-BE49-F238E27FC236}">
                <a16:creationId xmlns:a16="http://schemas.microsoft.com/office/drawing/2014/main" id="{B64D9963-0992-4A40-BB4E-E1C1749B2E2D}"/>
              </a:ext>
            </a:extLst>
          </p:cNvPr>
          <p:cNvSpPr>
            <a:spLocks noGrp="1" noChangeArrowheads="1"/>
          </p:cNvSpPr>
          <p:nvPr>
            <p:ph type="body" idx="1"/>
          </p:nvPr>
        </p:nvSpPr>
        <p:spPr>
          <a:xfrm>
            <a:off x="0" y="752168"/>
            <a:ext cx="7123471" cy="5801032"/>
          </a:xfrm>
        </p:spPr>
        <p:txBody>
          <a:bodyPr>
            <a:normAutofit/>
          </a:bodyPr>
          <a:lstStyle/>
          <a:p>
            <a:pPr eaLnBrk="1" hangingPunct="1">
              <a:lnSpc>
                <a:spcPct val="90000"/>
              </a:lnSpc>
            </a:pPr>
            <a:r>
              <a:rPr lang="en-US" altLang="en-US" sz="2400" dirty="0">
                <a:latin typeface="Comic Sans MS" panose="030F0702030302020204" pitchFamily="66" charset="0"/>
              </a:rPr>
              <a:t>When lichen thallus is wetted, absorbs water quickly by gelatinous matrix in the cortex</a:t>
            </a:r>
          </a:p>
          <a:p>
            <a:pPr eaLnBrk="1" hangingPunct="1">
              <a:lnSpc>
                <a:spcPct val="90000"/>
              </a:lnSpc>
            </a:pPr>
            <a:endParaRPr lang="en-US" altLang="en-US" sz="1400" dirty="0">
              <a:latin typeface="Comic Sans MS" panose="030F0702030302020204" pitchFamily="66" charset="0"/>
            </a:endParaRPr>
          </a:p>
          <a:p>
            <a:pPr eaLnBrk="1" hangingPunct="1">
              <a:lnSpc>
                <a:spcPct val="90000"/>
              </a:lnSpc>
            </a:pPr>
            <a:r>
              <a:rPr lang="en-US" altLang="en-US" sz="2400" dirty="0">
                <a:latin typeface="Comic Sans MS" panose="030F0702030302020204" pitchFamily="66" charset="0"/>
              </a:rPr>
              <a:t>Starts growth process</a:t>
            </a:r>
          </a:p>
          <a:p>
            <a:pPr eaLnBrk="1" hangingPunct="1">
              <a:lnSpc>
                <a:spcPct val="90000"/>
              </a:lnSpc>
            </a:pPr>
            <a:endParaRPr lang="en-US" altLang="en-US" sz="1400" dirty="0">
              <a:latin typeface="Comic Sans MS" panose="030F0702030302020204" pitchFamily="66" charset="0"/>
            </a:endParaRPr>
          </a:p>
          <a:p>
            <a:pPr eaLnBrk="1" hangingPunct="1">
              <a:lnSpc>
                <a:spcPct val="90000"/>
              </a:lnSpc>
            </a:pPr>
            <a:r>
              <a:rPr lang="en-US" altLang="en-US" sz="2400" dirty="0">
                <a:latin typeface="Comic Sans MS" panose="030F0702030302020204" pitchFamily="66" charset="0"/>
              </a:rPr>
              <a:t>As thallus dries, growth process slows and stops</a:t>
            </a:r>
          </a:p>
          <a:p>
            <a:pPr eaLnBrk="1" hangingPunct="1">
              <a:lnSpc>
                <a:spcPct val="90000"/>
              </a:lnSpc>
            </a:pPr>
            <a:endParaRPr lang="en-US" altLang="en-US" sz="1400" dirty="0">
              <a:latin typeface="Comic Sans MS" panose="030F0702030302020204" pitchFamily="66" charset="0"/>
            </a:endParaRPr>
          </a:p>
          <a:p>
            <a:pPr eaLnBrk="1" hangingPunct="1">
              <a:lnSpc>
                <a:spcPct val="90000"/>
              </a:lnSpc>
            </a:pPr>
            <a:r>
              <a:rPr lang="en-US" altLang="en-US" sz="2400" dirty="0">
                <a:latin typeface="Comic Sans MS" panose="030F0702030302020204" pitchFamily="66" charset="0"/>
              </a:rPr>
              <a:t>Dew and humidity are important sources of moisture</a:t>
            </a:r>
          </a:p>
          <a:p>
            <a:pPr eaLnBrk="1" hangingPunct="1">
              <a:lnSpc>
                <a:spcPct val="90000"/>
              </a:lnSpc>
            </a:pPr>
            <a:endParaRPr lang="en-US" altLang="en-US" sz="1400" dirty="0">
              <a:latin typeface="Comic Sans MS" panose="030F0702030302020204" pitchFamily="66" charset="0"/>
            </a:endParaRPr>
          </a:p>
          <a:p>
            <a:pPr eaLnBrk="1" hangingPunct="1">
              <a:lnSpc>
                <a:spcPct val="90000"/>
              </a:lnSpc>
            </a:pPr>
            <a:r>
              <a:rPr lang="en-US" altLang="en-US" sz="2400" dirty="0">
                <a:latin typeface="Comic Sans MS" panose="030F0702030302020204" pitchFamily="66" charset="0"/>
              </a:rPr>
              <a:t>Thalli are inactive when dry – only grow when wetted – may be responsible for slow growth rate</a:t>
            </a:r>
          </a:p>
        </p:txBody>
      </p:sp>
      <p:pic>
        <p:nvPicPr>
          <p:cNvPr id="4" name="Picture 7" descr="31-17-LichenAnatomy-L.jpg">
            <a:extLst>
              <a:ext uri="{FF2B5EF4-FFF2-40B4-BE49-F238E27FC236}">
                <a16:creationId xmlns:a16="http://schemas.microsoft.com/office/drawing/2014/main" id="{62D2117E-0CEA-4D75-80D3-789C6432A9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144" t="-916" r="669" b="-674"/>
          <a:stretch/>
        </p:blipFill>
        <p:spPr bwMode="auto">
          <a:xfrm>
            <a:off x="6980903" y="752168"/>
            <a:ext cx="4984955" cy="59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247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ED62EBF-0CC9-4C5F-BD15-1BE960128ABD}"/>
              </a:ext>
            </a:extLst>
          </p:cNvPr>
          <p:cNvSpPr>
            <a:spLocks noGrp="1" noChangeArrowheads="1"/>
          </p:cNvSpPr>
          <p:nvPr>
            <p:ph type="title"/>
          </p:nvPr>
        </p:nvSpPr>
        <p:spPr>
          <a:xfrm>
            <a:off x="0" y="0"/>
            <a:ext cx="6518786" cy="943898"/>
          </a:xfrm>
        </p:spPr>
        <p:txBody>
          <a:bodyPr>
            <a:normAutofit/>
          </a:bodyPr>
          <a:lstStyle/>
          <a:p>
            <a:pPr algn="ctr" eaLnBrk="1" hangingPunct="1"/>
            <a:r>
              <a:rPr lang="en-US" altLang="en-US" b="1" dirty="0">
                <a:solidFill>
                  <a:srgbClr val="008000"/>
                </a:solidFill>
                <a:latin typeface="Comic Sans MS" panose="030F0702030302020204" pitchFamily="66" charset="0"/>
              </a:rPr>
              <a:t>Symbiotic association</a:t>
            </a:r>
          </a:p>
        </p:txBody>
      </p:sp>
      <p:sp>
        <p:nvSpPr>
          <p:cNvPr id="25603" name="Rectangle 3">
            <a:extLst>
              <a:ext uri="{FF2B5EF4-FFF2-40B4-BE49-F238E27FC236}">
                <a16:creationId xmlns:a16="http://schemas.microsoft.com/office/drawing/2014/main" id="{0A46B273-FAFB-4113-B500-430821205F43}"/>
              </a:ext>
            </a:extLst>
          </p:cNvPr>
          <p:cNvSpPr>
            <a:spLocks noGrp="1" noChangeArrowheads="1"/>
          </p:cNvSpPr>
          <p:nvPr>
            <p:ph type="body" idx="1"/>
          </p:nvPr>
        </p:nvSpPr>
        <p:spPr>
          <a:xfrm>
            <a:off x="0" y="943898"/>
            <a:ext cx="6371303" cy="5914101"/>
          </a:xfrm>
        </p:spPr>
        <p:txBody>
          <a:bodyPr>
            <a:normAutofit/>
          </a:bodyPr>
          <a:lstStyle/>
          <a:p>
            <a:pPr eaLnBrk="1" hangingPunct="1"/>
            <a:r>
              <a:rPr lang="en-US" altLang="en-US" dirty="0">
                <a:latin typeface="Comic Sans MS" panose="030F0702030302020204" pitchFamily="66" charset="0"/>
              </a:rPr>
              <a:t>Traditionally been classified as a </a:t>
            </a:r>
            <a:r>
              <a:rPr lang="en-US" altLang="en-US" b="1" u="sng" dirty="0">
                <a:solidFill>
                  <a:srgbClr val="FF0000"/>
                </a:solidFill>
                <a:latin typeface="Comic Sans MS" panose="030F0702030302020204" pitchFamily="66" charset="0"/>
              </a:rPr>
              <a:t>mutualistic symbiosis </a:t>
            </a:r>
            <a:r>
              <a:rPr lang="en-US" altLang="en-US" dirty="0">
                <a:latin typeface="Comic Sans MS" panose="030F0702030302020204" pitchFamily="66" charset="0"/>
              </a:rPr>
              <a:t>where both symbionts benefit</a:t>
            </a:r>
          </a:p>
          <a:p>
            <a:pPr eaLnBrk="1" hangingPunct="1"/>
            <a:endParaRPr lang="en-US" altLang="en-US" sz="1600" dirty="0">
              <a:latin typeface="Comic Sans MS" panose="030F0702030302020204" pitchFamily="66" charset="0"/>
            </a:endParaRPr>
          </a:p>
          <a:p>
            <a:pPr eaLnBrk="1" hangingPunct="1"/>
            <a:r>
              <a:rPr lang="en-US" altLang="en-US" dirty="0">
                <a:latin typeface="Comic Sans MS" panose="030F0702030302020204" pitchFamily="66" charset="0"/>
              </a:rPr>
              <a:t>Fungus appears to be chief benefactor, receives:</a:t>
            </a:r>
          </a:p>
          <a:p>
            <a:pPr eaLnBrk="1" hangingPunct="1"/>
            <a:endParaRPr lang="en-US" altLang="en-US" sz="1600" dirty="0">
              <a:latin typeface="Comic Sans MS" panose="030F0702030302020204" pitchFamily="66" charset="0"/>
            </a:endParaRPr>
          </a:p>
          <a:p>
            <a:pPr lvl="1" eaLnBrk="1" hangingPunct="1"/>
            <a:r>
              <a:rPr lang="en-US" altLang="en-US" dirty="0">
                <a:latin typeface="Comic Sans MS" panose="030F0702030302020204" pitchFamily="66" charset="0"/>
              </a:rPr>
              <a:t>Organic compounds as C and energy source</a:t>
            </a:r>
          </a:p>
          <a:p>
            <a:pPr lvl="1" eaLnBrk="1" hangingPunct="1"/>
            <a:endParaRPr lang="en-US" altLang="en-US" sz="1600" dirty="0">
              <a:latin typeface="Comic Sans MS" panose="030F0702030302020204" pitchFamily="66" charset="0"/>
            </a:endParaRPr>
          </a:p>
          <a:p>
            <a:pPr lvl="1" eaLnBrk="1" hangingPunct="1"/>
            <a:r>
              <a:rPr lang="en-US" altLang="en-US" dirty="0">
                <a:latin typeface="Comic Sans MS" panose="030F0702030302020204" pitchFamily="66" charset="0"/>
              </a:rPr>
              <a:t>With cyanobacteria, N fixation may occur so that the fungus also receives N source</a:t>
            </a:r>
          </a:p>
        </p:txBody>
      </p:sp>
      <p:pic>
        <p:nvPicPr>
          <p:cNvPr id="4" name="Picture 3">
            <a:extLst>
              <a:ext uri="{FF2B5EF4-FFF2-40B4-BE49-F238E27FC236}">
                <a16:creationId xmlns:a16="http://schemas.microsoft.com/office/drawing/2014/main" id="{38239CB0-FD55-4629-8793-1B2242FD8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786" y="0"/>
            <a:ext cx="5673213" cy="6857999"/>
          </a:xfrm>
          <a:prstGeom prst="rect">
            <a:avLst/>
          </a:prstGeom>
        </p:spPr>
      </p:pic>
    </p:spTree>
    <p:extLst>
      <p:ext uri="{BB962C8B-B14F-4D97-AF65-F5344CB8AC3E}">
        <p14:creationId xmlns:p14="http://schemas.microsoft.com/office/powerpoint/2010/main" val="3446176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B9F844E-13BD-4B3D-A975-E6AAA158B067}"/>
              </a:ext>
            </a:extLst>
          </p:cNvPr>
          <p:cNvSpPr>
            <a:spLocks noGrp="1" noChangeArrowheads="1"/>
          </p:cNvSpPr>
          <p:nvPr>
            <p:ph type="title"/>
          </p:nvPr>
        </p:nvSpPr>
        <p:spPr>
          <a:xfrm>
            <a:off x="0" y="0"/>
            <a:ext cx="6518786" cy="1238866"/>
          </a:xfrm>
        </p:spPr>
        <p:txBody>
          <a:bodyPr/>
          <a:lstStyle/>
          <a:p>
            <a:pPr algn="ctr" eaLnBrk="1" hangingPunct="1"/>
            <a:r>
              <a:rPr lang="en-US" altLang="en-US" b="1" dirty="0">
                <a:solidFill>
                  <a:srgbClr val="008000"/>
                </a:solidFill>
                <a:latin typeface="Comic Sans MS" panose="030F0702030302020204" pitchFamily="66" charset="0"/>
              </a:rPr>
              <a:t>Symbiotic association</a:t>
            </a:r>
          </a:p>
        </p:txBody>
      </p:sp>
      <p:pic>
        <p:nvPicPr>
          <p:cNvPr id="4" name="Picture 3">
            <a:extLst>
              <a:ext uri="{FF2B5EF4-FFF2-40B4-BE49-F238E27FC236}">
                <a16:creationId xmlns:a16="http://schemas.microsoft.com/office/drawing/2014/main" id="{FEED7B3F-4099-43FD-897D-DB8013C5D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86" y="0"/>
            <a:ext cx="5673213" cy="6857999"/>
          </a:xfrm>
          <a:prstGeom prst="rect">
            <a:avLst/>
          </a:prstGeom>
        </p:spPr>
      </p:pic>
      <p:sp>
        <p:nvSpPr>
          <p:cNvPr id="26627" name="Rectangle 3">
            <a:extLst>
              <a:ext uri="{FF2B5EF4-FFF2-40B4-BE49-F238E27FC236}">
                <a16:creationId xmlns:a16="http://schemas.microsoft.com/office/drawing/2014/main" id="{1683E592-94B8-4924-A48A-030721AFC1C2}"/>
              </a:ext>
            </a:extLst>
          </p:cNvPr>
          <p:cNvSpPr>
            <a:spLocks noGrp="1" noChangeArrowheads="1"/>
          </p:cNvSpPr>
          <p:nvPr>
            <p:ph type="body" idx="1"/>
          </p:nvPr>
        </p:nvSpPr>
        <p:spPr>
          <a:xfrm>
            <a:off x="-216310" y="1482213"/>
            <a:ext cx="7118555" cy="5375787"/>
          </a:xfrm>
        </p:spPr>
        <p:txBody>
          <a:bodyPr>
            <a:normAutofit lnSpcReduction="10000"/>
          </a:bodyPr>
          <a:lstStyle/>
          <a:p>
            <a:pPr eaLnBrk="1" hangingPunct="1"/>
            <a:r>
              <a:rPr lang="en-US" altLang="en-US" dirty="0">
                <a:latin typeface="Comic Sans MS" panose="030F0702030302020204" pitchFamily="66" charset="0"/>
              </a:rPr>
              <a:t>Benefits for autotrophic symbiont are less clear-cut</a:t>
            </a:r>
          </a:p>
          <a:p>
            <a:pPr eaLnBrk="1" hangingPunct="1"/>
            <a:endParaRPr lang="en-US" altLang="en-US" dirty="0">
              <a:latin typeface="Comic Sans MS" panose="030F0702030302020204" pitchFamily="66" charset="0"/>
            </a:endParaRPr>
          </a:p>
          <a:p>
            <a:pPr lvl="1"/>
            <a:r>
              <a:rPr lang="en-US" altLang="en-US" dirty="0">
                <a:latin typeface="Comic Sans MS" panose="030F0702030302020204" pitchFamily="66" charset="0"/>
              </a:rPr>
              <a:t>algal/fungal cells produces substances that absorb water which is provided to alga</a:t>
            </a:r>
          </a:p>
          <a:p>
            <a:pPr lvl="1" eaLnBrk="1" hangingPunct="1"/>
            <a:endParaRPr lang="en-US" altLang="en-US" dirty="0">
              <a:latin typeface="Comic Sans MS" panose="030F0702030302020204" pitchFamily="66" charset="0"/>
            </a:endParaRPr>
          </a:p>
          <a:p>
            <a:pPr lvl="1"/>
            <a:r>
              <a:rPr lang="en-US" altLang="en-US" dirty="0">
                <a:latin typeface="Comic Sans MS" panose="030F0702030302020204" pitchFamily="66" charset="0"/>
              </a:rPr>
              <a:t>algal/fungal cells takes up inorganic nutrients from atmosphere</a:t>
            </a:r>
          </a:p>
          <a:p>
            <a:pPr lvl="1" eaLnBrk="1" hangingPunct="1"/>
            <a:endParaRPr lang="en-US" altLang="en-US" dirty="0">
              <a:latin typeface="Comic Sans MS" panose="030F0702030302020204" pitchFamily="66" charset="0"/>
            </a:endParaRPr>
          </a:p>
          <a:p>
            <a:pPr lvl="1"/>
            <a:r>
              <a:rPr lang="en-US" altLang="en-US" dirty="0">
                <a:latin typeface="Comic Sans MS" panose="030F0702030302020204" pitchFamily="66" charset="0"/>
              </a:rPr>
              <a:t>Protects algal/fungal cells from mechanical injury, predation, and high light intensities</a:t>
            </a:r>
          </a:p>
          <a:p>
            <a:pPr lvl="1" eaLnBrk="1" hangingPunct="1"/>
            <a:endParaRPr lang="en-US" altLang="en-US" dirty="0">
              <a:latin typeface="Comic Sans MS" panose="030F0702030302020204" pitchFamily="66" charset="0"/>
            </a:endParaRPr>
          </a:p>
          <a:p>
            <a:pPr lvl="1"/>
            <a:r>
              <a:rPr lang="en-US" altLang="en-US" dirty="0">
                <a:latin typeface="Comic Sans MS" panose="030F0702030302020204" pitchFamily="66" charset="0"/>
              </a:rPr>
              <a:t>Association allows algal/fungal to achieve a wider distribution than if free-living</a:t>
            </a:r>
          </a:p>
        </p:txBody>
      </p:sp>
    </p:spTree>
    <p:extLst>
      <p:ext uri="{BB962C8B-B14F-4D97-AF65-F5344CB8AC3E}">
        <p14:creationId xmlns:p14="http://schemas.microsoft.com/office/powerpoint/2010/main" val="3551902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400174A-2770-4BDF-B504-ABF65BBE00AF}"/>
              </a:ext>
            </a:extLst>
          </p:cNvPr>
          <p:cNvSpPr>
            <a:spLocks noGrp="1" noChangeArrowheads="1"/>
          </p:cNvSpPr>
          <p:nvPr>
            <p:ph type="title"/>
          </p:nvPr>
        </p:nvSpPr>
        <p:spPr>
          <a:xfrm>
            <a:off x="0" y="0"/>
            <a:ext cx="6096000" cy="1413165"/>
          </a:xfrm>
        </p:spPr>
        <p:txBody>
          <a:bodyPr/>
          <a:lstStyle/>
          <a:p>
            <a:pPr algn="ctr" eaLnBrk="1" hangingPunct="1"/>
            <a:r>
              <a:rPr lang="en-US" altLang="en-US" b="1" dirty="0">
                <a:solidFill>
                  <a:srgbClr val="008000"/>
                </a:solidFill>
                <a:latin typeface="Comic Sans MS" panose="030F0702030302020204" pitchFamily="66" charset="0"/>
              </a:rPr>
              <a:t>Reproduction</a:t>
            </a:r>
          </a:p>
        </p:txBody>
      </p:sp>
      <p:sp>
        <p:nvSpPr>
          <p:cNvPr id="17411" name="Rectangle 3">
            <a:extLst>
              <a:ext uri="{FF2B5EF4-FFF2-40B4-BE49-F238E27FC236}">
                <a16:creationId xmlns:a16="http://schemas.microsoft.com/office/drawing/2014/main" id="{FB711EA8-02E2-4047-B2F5-1DEBA167344E}"/>
              </a:ext>
            </a:extLst>
          </p:cNvPr>
          <p:cNvSpPr>
            <a:spLocks noGrp="1" noChangeArrowheads="1"/>
          </p:cNvSpPr>
          <p:nvPr>
            <p:ph type="body" idx="1"/>
          </p:nvPr>
        </p:nvSpPr>
        <p:spPr>
          <a:xfrm>
            <a:off x="0" y="1136073"/>
            <a:ext cx="6096000" cy="5721926"/>
          </a:xfrm>
        </p:spPr>
        <p:txBody>
          <a:bodyPr>
            <a:normAutofit/>
          </a:bodyPr>
          <a:lstStyle/>
          <a:p>
            <a:pPr eaLnBrk="1" hangingPunct="1"/>
            <a:r>
              <a:rPr lang="en-US" altLang="en-US" sz="2400" dirty="0">
                <a:latin typeface="Comic Sans MS" panose="030F0702030302020204" pitchFamily="66" charset="0"/>
              </a:rPr>
              <a:t>Sexual reproduction – characteristic of fungal symbiont</a:t>
            </a:r>
          </a:p>
          <a:p>
            <a:pPr eaLnBrk="1" hangingPunct="1"/>
            <a:endParaRPr lang="en-US" altLang="en-US" sz="2400" dirty="0">
              <a:latin typeface="Comic Sans MS" panose="030F0702030302020204" pitchFamily="66" charset="0"/>
            </a:endParaRPr>
          </a:p>
          <a:p>
            <a:pPr eaLnBrk="1" hangingPunct="1"/>
            <a:r>
              <a:rPr lang="en-US" altLang="en-US" sz="2400" dirty="0">
                <a:latin typeface="Comic Sans MS" panose="030F0702030302020204" pitchFamily="66" charset="0"/>
              </a:rPr>
              <a:t>Ascospores are discharged, algal cells are not discharged with them</a:t>
            </a:r>
          </a:p>
          <a:p>
            <a:pPr eaLnBrk="1" hangingPunct="1"/>
            <a:endParaRPr lang="en-US" altLang="en-US" sz="2400" dirty="0">
              <a:latin typeface="Comic Sans MS" panose="030F0702030302020204" pitchFamily="66" charset="0"/>
            </a:endParaRPr>
          </a:p>
          <a:p>
            <a:pPr eaLnBrk="1" hangingPunct="1"/>
            <a:r>
              <a:rPr lang="en-US" altLang="en-US" sz="2400" dirty="0">
                <a:latin typeface="Comic Sans MS" panose="030F0702030302020204" pitchFamily="66" charset="0"/>
              </a:rPr>
              <a:t>Thought that after ascospores germinate, they make contact with algal cells</a:t>
            </a:r>
          </a:p>
          <a:p>
            <a:pPr eaLnBrk="1" hangingPunct="1"/>
            <a:endParaRPr lang="en-US" altLang="en-US" sz="2400" dirty="0">
              <a:latin typeface="Comic Sans MS" panose="030F0702030302020204" pitchFamily="66" charset="0"/>
            </a:endParaRPr>
          </a:p>
          <a:p>
            <a:pPr eaLnBrk="1" hangingPunct="1"/>
            <a:r>
              <a:rPr lang="en-US" altLang="en-US" sz="2400" dirty="0">
                <a:latin typeface="Comic Sans MS" panose="030F0702030302020204" pitchFamily="66" charset="0"/>
              </a:rPr>
              <a:t>Asexual reproduction – variety of mechanisms – e.g. fragmentation</a:t>
            </a:r>
          </a:p>
        </p:txBody>
      </p:sp>
      <p:pic>
        <p:nvPicPr>
          <p:cNvPr id="3" name="Picture 2">
            <a:extLst>
              <a:ext uri="{FF2B5EF4-FFF2-40B4-BE49-F238E27FC236}">
                <a16:creationId xmlns:a16="http://schemas.microsoft.com/office/drawing/2014/main" id="{230F0CD6-401E-44E6-9E7A-3C7629B3A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5994947" cy="6857999"/>
          </a:xfrm>
          <a:prstGeom prst="rect">
            <a:avLst/>
          </a:prstGeom>
        </p:spPr>
      </p:pic>
    </p:spTree>
    <p:extLst>
      <p:ext uri="{BB962C8B-B14F-4D97-AF65-F5344CB8AC3E}">
        <p14:creationId xmlns:p14="http://schemas.microsoft.com/office/powerpoint/2010/main" val="2030016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p>
            <a:r>
              <a:rPr lang="en-US" altLang="en-US" b="1" dirty="0">
                <a:solidFill>
                  <a:srgbClr val="008000"/>
                </a:solidFill>
              </a:rPr>
              <a:t>Gymnosperms and angiosperms</a:t>
            </a:r>
            <a:endParaRPr lang="en-US" dirty="0">
              <a:solidFill>
                <a:srgbClr val="008000"/>
              </a:solidFill>
            </a:endParaRPr>
          </a:p>
        </p:txBody>
      </p:sp>
      <p:sp>
        <p:nvSpPr>
          <p:cNvPr id="3" name="Content Placeholder 2"/>
          <p:cNvSpPr>
            <a:spLocks noGrp="1"/>
          </p:cNvSpPr>
          <p:nvPr>
            <p:ph idx="1"/>
          </p:nvPr>
        </p:nvSpPr>
        <p:spPr/>
        <p:txBody>
          <a:bodyPr/>
          <a:lstStyle/>
          <a:p>
            <a:pPr>
              <a:buClr>
                <a:srgbClr val="339933"/>
              </a:buClr>
              <a:tabLst>
                <a:tab pos="2743200" algn="l"/>
              </a:tabLst>
            </a:pPr>
            <a:r>
              <a:rPr lang="en-US" altLang="en-US" b="1" u="sng" dirty="0">
                <a:solidFill>
                  <a:srgbClr val="FF0000"/>
                </a:solidFill>
              </a:rPr>
              <a:t>The gymnosperms </a:t>
            </a:r>
            <a:r>
              <a:rPr lang="en-US" altLang="en-US" dirty="0">
                <a:solidFill>
                  <a:srgbClr val="000000"/>
                </a:solidFill>
              </a:rPr>
              <a:t>include pines and other conifers.</a:t>
            </a:r>
          </a:p>
          <a:p>
            <a:pPr>
              <a:buClr>
                <a:srgbClr val="339933"/>
              </a:buClr>
              <a:tabLst>
                <a:tab pos="2743200" algn="l"/>
              </a:tabLst>
            </a:pPr>
            <a:endParaRPr lang="en-US" altLang="en-US" dirty="0">
              <a:solidFill>
                <a:srgbClr val="000000"/>
              </a:solidFill>
            </a:endParaRPr>
          </a:p>
          <a:p>
            <a:pPr>
              <a:buClr>
                <a:srgbClr val="339933"/>
              </a:buClr>
              <a:tabLst>
                <a:tab pos="2743200" algn="l"/>
              </a:tabLst>
            </a:pPr>
            <a:endParaRPr lang="en-US" altLang="en-US" sz="1400" dirty="0">
              <a:solidFill>
                <a:srgbClr val="000000"/>
              </a:solidFill>
            </a:endParaRPr>
          </a:p>
          <a:p>
            <a:pPr>
              <a:buClr>
                <a:srgbClr val="339933"/>
              </a:buClr>
              <a:tabLst>
                <a:tab pos="2743200" algn="l"/>
              </a:tabLst>
            </a:pPr>
            <a:r>
              <a:rPr lang="en-US" altLang="en-US" b="1" u="sng" dirty="0">
                <a:solidFill>
                  <a:srgbClr val="FF0000"/>
                </a:solidFill>
              </a:rPr>
              <a:t>The angiosperms </a:t>
            </a:r>
            <a:r>
              <a:rPr lang="en-US" altLang="en-US" dirty="0">
                <a:solidFill>
                  <a:srgbClr val="000000"/>
                </a:solidFill>
              </a:rPr>
              <a:t>are the flowering plants.</a:t>
            </a:r>
          </a:p>
          <a:p>
            <a:pPr>
              <a:buClr>
                <a:srgbClr val="339933"/>
              </a:buClr>
              <a:tabLst>
                <a:tab pos="2743200" algn="l"/>
              </a:tabLst>
            </a:pPr>
            <a:endParaRPr lang="en-US" altLang="en-US" dirty="0">
              <a:solidFill>
                <a:srgbClr val="000000"/>
              </a:solidFill>
            </a:endParaRPr>
          </a:p>
          <a:p>
            <a:pPr marL="0" indent="0" algn="ctr">
              <a:buClr>
                <a:srgbClr val="339933"/>
              </a:buClr>
              <a:buNone/>
              <a:tabLst>
                <a:tab pos="2743200" algn="l"/>
              </a:tabLst>
            </a:pPr>
            <a:r>
              <a:rPr lang="en-US" altLang="en-US" b="1" u="sng" dirty="0">
                <a:solidFill>
                  <a:srgbClr val="008000"/>
                </a:solidFill>
              </a:rPr>
              <a:t>Covered in talk eight - </a:t>
            </a:r>
            <a:r>
              <a:rPr lang="en-US" b="1" u="sng" dirty="0">
                <a:solidFill>
                  <a:srgbClr val="008000"/>
                </a:solidFill>
              </a:rPr>
              <a:t>Flowers and Reproduction </a:t>
            </a:r>
            <a:endParaRPr lang="en-US" altLang="en-US" b="1" u="sng" dirty="0">
              <a:solidFill>
                <a:srgbClr val="008000"/>
              </a:solidFill>
            </a:endParaRPr>
          </a:p>
          <a:p>
            <a:endParaRPr lang="en-US" dirty="0"/>
          </a:p>
        </p:txBody>
      </p:sp>
    </p:spTree>
    <p:extLst>
      <p:ext uri="{BB962C8B-B14F-4D97-AF65-F5344CB8AC3E}">
        <p14:creationId xmlns:p14="http://schemas.microsoft.com/office/powerpoint/2010/main" val="2969896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981200" y="1265238"/>
            <a:ext cx="8229600" cy="3992562"/>
          </a:xfrm>
        </p:spPr>
        <p:txBody>
          <a:bodyPr/>
          <a:lstStyle/>
          <a:p>
            <a:r>
              <a:rPr lang="en-US" altLang="en-US" sz="8000" b="1">
                <a:solidFill>
                  <a:srgbClr val="008000"/>
                </a:solidFill>
              </a:rPr>
              <a:t>ANY QUESTIONS?</a:t>
            </a:r>
          </a:p>
        </p:txBody>
      </p:sp>
    </p:spTree>
    <p:extLst>
      <p:ext uri="{BB962C8B-B14F-4D97-AF65-F5344CB8AC3E}">
        <p14:creationId xmlns:p14="http://schemas.microsoft.com/office/powerpoint/2010/main" val="193334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7F662693-B049-4ED4-B3E5-0991053218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BD40A156-71FA-458D-8DC7-6805D628D291}" type="slidenum">
              <a:rPr lang="en-US" altLang="en-US" sz="1400"/>
              <a:pPr/>
              <a:t>8</a:t>
            </a:fld>
            <a:endParaRPr lang="en-US" altLang="en-US" sz="1400"/>
          </a:p>
        </p:txBody>
      </p:sp>
      <p:sp>
        <p:nvSpPr>
          <p:cNvPr id="4099" name="Rectangle 2">
            <a:extLst>
              <a:ext uri="{FF2B5EF4-FFF2-40B4-BE49-F238E27FC236}">
                <a16:creationId xmlns:a16="http://schemas.microsoft.com/office/drawing/2014/main" id="{6298331E-34C5-4304-80A2-816D47A9412F}"/>
              </a:ext>
            </a:extLst>
          </p:cNvPr>
          <p:cNvSpPr>
            <a:spLocks noGrp="1" noChangeArrowheads="1"/>
          </p:cNvSpPr>
          <p:nvPr>
            <p:ph type="title"/>
          </p:nvPr>
        </p:nvSpPr>
        <p:spPr>
          <a:xfrm>
            <a:off x="2209800" y="304800"/>
            <a:ext cx="7772400" cy="838200"/>
          </a:xfrm>
        </p:spPr>
        <p:txBody>
          <a:bodyPr/>
          <a:lstStyle/>
          <a:p>
            <a:pPr eaLnBrk="1" hangingPunct="1"/>
            <a:r>
              <a:rPr lang="en-US" altLang="en-US" b="1" dirty="0">
                <a:solidFill>
                  <a:srgbClr val="008000"/>
                </a:solidFill>
              </a:rPr>
              <a:t>Systematics</a:t>
            </a:r>
          </a:p>
        </p:txBody>
      </p:sp>
      <p:sp>
        <p:nvSpPr>
          <p:cNvPr id="17411" name="Rectangle 3">
            <a:extLst>
              <a:ext uri="{FF2B5EF4-FFF2-40B4-BE49-F238E27FC236}">
                <a16:creationId xmlns:a16="http://schemas.microsoft.com/office/drawing/2014/main" id="{C5AB95D6-EACA-4431-ABC9-4F74F44275B8}"/>
              </a:ext>
            </a:extLst>
          </p:cNvPr>
          <p:cNvSpPr>
            <a:spLocks noGrp="1" noChangeArrowheads="1"/>
          </p:cNvSpPr>
          <p:nvPr>
            <p:ph type="body" idx="1"/>
          </p:nvPr>
        </p:nvSpPr>
        <p:spPr>
          <a:xfrm>
            <a:off x="386080" y="1371600"/>
            <a:ext cx="11460480" cy="4953000"/>
          </a:xfrm>
        </p:spPr>
        <p:txBody>
          <a:bodyPr/>
          <a:lstStyle/>
          <a:p>
            <a:pPr eaLnBrk="1" hangingPunct="1"/>
            <a:r>
              <a:rPr lang="en-US" altLang="en-US" dirty="0"/>
              <a:t>Since fossil records are not complete, scientists rely on other types of evidence to establish the best hypothesis of evolutionary relationships</a:t>
            </a:r>
          </a:p>
          <a:p>
            <a:pPr eaLnBrk="1" hangingPunct="1"/>
            <a:endParaRPr lang="en-US" altLang="en-US" dirty="0"/>
          </a:p>
          <a:p>
            <a:pPr eaLnBrk="1" hangingPunct="1"/>
            <a:r>
              <a:rPr lang="en-US" altLang="en-US" b="1" dirty="0">
                <a:solidFill>
                  <a:srgbClr val="FF0000"/>
                </a:solidFill>
              </a:rPr>
              <a:t>Systematics:</a:t>
            </a:r>
            <a:r>
              <a:rPr lang="en-US" altLang="en-US" dirty="0"/>
              <a:t>  the study of evolutionary relationships</a:t>
            </a:r>
          </a:p>
          <a:p>
            <a:pPr eaLnBrk="1" hangingPunct="1"/>
            <a:endParaRPr lang="en-US" altLang="en-US" dirty="0"/>
          </a:p>
          <a:p>
            <a:pPr eaLnBrk="1" hangingPunct="1"/>
            <a:r>
              <a:rPr lang="en-US" altLang="en-US" b="1" dirty="0">
                <a:solidFill>
                  <a:srgbClr val="FF0000"/>
                </a:solidFill>
              </a:rPr>
              <a:t>Phylogeny:</a:t>
            </a:r>
            <a:r>
              <a:rPr lang="en-US" altLang="en-US" dirty="0"/>
              <a:t>  a hypothesis about patterns of relationship among species</a:t>
            </a:r>
          </a:p>
        </p:txBody>
      </p:sp>
    </p:spTree>
    <p:extLst>
      <p:ext uri="{BB962C8B-B14F-4D97-AF65-F5344CB8AC3E}">
        <p14:creationId xmlns:p14="http://schemas.microsoft.com/office/powerpoint/2010/main" val="344543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A6F85AD2-FAFB-44F3-9962-D39E34A629B1}"/>
              </a:ext>
            </a:extLst>
          </p:cNvPr>
          <p:cNvSpPr txBox="1">
            <a:spLocks noChangeArrowheads="1"/>
          </p:cNvSpPr>
          <p:nvPr/>
        </p:nvSpPr>
        <p:spPr bwMode="auto">
          <a:xfrm>
            <a:off x="243840" y="35336"/>
            <a:ext cx="1194816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2800" b="1" u="sng" dirty="0">
                <a:solidFill>
                  <a:srgbClr val="008000"/>
                </a:solidFill>
              </a:rPr>
              <a:t>Systematics</a:t>
            </a:r>
            <a:r>
              <a:rPr lang="en-US" altLang="en-US" sz="2800" dirty="0"/>
              <a:t> classifies species based on similarity of traits and possible mechanisms of </a:t>
            </a:r>
            <a:r>
              <a:rPr lang="en-US" altLang="en-US" sz="2800" b="1" dirty="0"/>
              <a:t>evolution</a:t>
            </a:r>
            <a:r>
              <a:rPr lang="en-US" altLang="en-US" sz="2800" dirty="0"/>
              <a:t>, a change in the gene pool of a population over time. </a:t>
            </a:r>
          </a:p>
          <a:p>
            <a:pPr>
              <a:spcBef>
                <a:spcPct val="50000"/>
              </a:spcBef>
              <a:buFontTx/>
              <a:buChar char="•"/>
            </a:pPr>
            <a:endParaRPr lang="en-US" altLang="en-US" dirty="0"/>
          </a:p>
          <a:p>
            <a:pPr>
              <a:spcBef>
                <a:spcPct val="50000"/>
              </a:spcBef>
              <a:buFontTx/>
              <a:buChar char="•"/>
            </a:pPr>
            <a:r>
              <a:rPr lang="en-US" altLang="en-US" sz="2800" b="1" dirty="0"/>
              <a:t>Phylogenetic systematics</a:t>
            </a:r>
            <a:r>
              <a:rPr lang="en-US" altLang="en-US" sz="2800" dirty="0"/>
              <a:t> is that field of biology that does deal with identifying and understanding the evolutionary relationships among the many different kinds of life on earth, both living and dead.</a:t>
            </a:r>
          </a:p>
          <a:p>
            <a:pPr lvl="1">
              <a:spcBef>
                <a:spcPct val="50000"/>
              </a:spcBef>
              <a:buFontTx/>
              <a:buChar char="•"/>
            </a:pPr>
            <a:r>
              <a:rPr lang="en-US" altLang="en-US" sz="2800" b="1" i="1" u="sng" dirty="0">
                <a:solidFill>
                  <a:srgbClr val="FF0000"/>
                </a:solidFill>
              </a:rPr>
              <a:t>Evolutionary theory states that similarity among individuals or species is attributable to common descent, or inheritance from a common ancestor.</a:t>
            </a:r>
          </a:p>
          <a:p>
            <a:pPr>
              <a:spcBef>
                <a:spcPct val="50000"/>
              </a:spcBef>
              <a:buFontTx/>
              <a:buChar char="•"/>
            </a:pPr>
            <a:endParaRPr lang="en-US" altLang="en-US" dirty="0"/>
          </a:p>
          <a:p>
            <a:pPr>
              <a:spcBef>
                <a:spcPct val="50000"/>
              </a:spcBef>
              <a:buFontTx/>
              <a:buChar char="•"/>
            </a:pPr>
            <a:r>
              <a:rPr lang="en-US" altLang="en-US" sz="2800" dirty="0"/>
              <a:t>Evolution requires genetic variation which results from changes within a </a:t>
            </a:r>
            <a:r>
              <a:rPr lang="en-US" altLang="en-US" sz="2800" b="1" dirty="0"/>
              <a:t>gene pool</a:t>
            </a:r>
            <a:r>
              <a:rPr lang="en-US" altLang="en-US" sz="2800" dirty="0"/>
              <a:t>, the genetic make-up of a specific population. </a:t>
            </a:r>
          </a:p>
        </p:txBody>
      </p:sp>
    </p:spTree>
    <p:extLst>
      <p:ext uri="{BB962C8B-B14F-4D97-AF65-F5344CB8AC3E}">
        <p14:creationId xmlns:p14="http://schemas.microsoft.com/office/powerpoint/2010/main" val="605501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06_11.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6024</TotalTime>
  <Words>4267</Words>
  <Application>Microsoft Office PowerPoint</Application>
  <PresentationFormat>Widescreen</PresentationFormat>
  <Paragraphs>729</Paragraphs>
  <Slides>77</Slides>
  <Notes>19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77</vt:i4>
      </vt:variant>
    </vt:vector>
  </HeadingPairs>
  <TitlesOfParts>
    <vt:vector size="92" baseType="lpstr">
      <vt:lpstr>ＭＳ Ｐゴシック</vt:lpstr>
      <vt:lpstr>Arial</vt:lpstr>
      <vt:lpstr>Calibri</vt:lpstr>
      <vt:lpstr>Calibri Light</vt:lpstr>
      <vt:lpstr>Comic Sans MS</vt:lpstr>
      <vt:lpstr>Symbol</vt:lpstr>
      <vt:lpstr>Times</vt:lpstr>
      <vt:lpstr>Times New Roman</vt:lpstr>
      <vt:lpstr>Wingdings</vt:lpstr>
      <vt:lpstr>Office Theme</vt:lpstr>
      <vt:lpstr>Default Design</vt:lpstr>
      <vt:lpstr>1_Default Design</vt:lpstr>
      <vt:lpstr>2_Default Design</vt:lpstr>
      <vt:lpstr>3_Default Design</vt:lpstr>
      <vt:lpstr>4_Default Design</vt:lpstr>
      <vt:lpstr>Evolution:   Early Plants to Higher Plants </vt:lpstr>
      <vt:lpstr>Biological classification</vt:lpstr>
      <vt:lpstr>Biological classification</vt:lpstr>
      <vt:lpstr>Ideal Classification Scheme</vt:lpstr>
      <vt:lpstr>PowerPoint Presentation</vt:lpstr>
      <vt:lpstr>Developing Classification Systems</vt:lpstr>
      <vt:lpstr>Usefulness of Characters</vt:lpstr>
      <vt:lpstr>Systematics</vt:lpstr>
      <vt:lpstr>PowerPoint Presentation</vt:lpstr>
      <vt:lpstr>Morphology</vt:lpstr>
      <vt:lpstr>Morphology and Pollination</vt:lpstr>
      <vt:lpstr>Key Floral Characteristics</vt:lpstr>
      <vt:lpstr>Homologous Features</vt:lpstr>
      <vt:lpstr>Homoplastic Features</vt:lpstr>
      <vt:lpstr>Comparative Biology</vt:lpstr>
      <vt:lpstr>Vestigial Structure</vt:lpstr>
      <vt:lpstr>Plant Evolution</vt:lpstr>
      <vt:lpstr>PowerPoint Presentation</vt:lpstr>
      <vt:lpstr>Algae - from the Kingdom Protista</vt:lpstr>
      <vt:lpstr>PowerPoint Presentation</vt:lpstr>
      <vt:lpstr>The start - Algae</vt:lpstr>
      <vt:lpstr>Classification</vt:lpstr>
      <vt:lpstr>Green Algae</vt:lpstr>
      <vt:lpstr>Brown Algae</vt:lpstr>
      <vt:lpstr>Structure of Brown Algae-kelp</vt:lpstr>
      <vt:lpstr>Red Algae</vt:lpstr>
      <vt:lpstr>Photosynthesis underwater</vt:lpstr>
      <vt:lpstr>Absorbance spectra</vt:lpstr>
      <vt:lpstr>Getting carbon for Photosynthesis</vt:lpstr>
      <vt:lpstr>Sexual Reproduction  - or not…</vt:lpstr>
      <vt:lpstr>PowerPoint Presentation</vt:lpstr>
      <vt:lpstr>charophyceans</vt:lpstr>
      <vt:lpstr>PowerPoint Presentation</vt:lpstr>
      <vt:lpstr>PowerPoint Presentation</vt:lpstr>
      <vt:lpstr>Land Plants – Four main groups</vt:lpstr>
      <vt:lpstr>From Sea to Land</vt:lpstr>
      <vt:lpstr>From Sea to Land</vt:lpstr>
      <vt:lpstr>Apical Meristems </vt:lpstr>
      <vt:lpstr>Meristems</vt:lpstr>
      <vt:lpstr>Multicellular gametangia</vt:lpstr>
      <vt:lpstr>Alternation of Generations</vt:lpstr>
      <vt:lpstr>PowerPoint Presentation</vt:lpstr>
      <vt:lpstr>PowerPoint Presentation</vt:lpstr>
      <vt:lpstr>PowerPoint Presentation</vt:lpstr>
      <vt:lpstr>PowerPoint Presentation</vt:lpstr>
      <vt:lpstr>Bryophytes</vt:lpstr>
      <vt:lpstr>Bryophytes</vt:lpstr>
      <vt:lpstr>Life cycle of a moss</vt:lpstr>
      <vt:lpstr>PowerPoint Presentation</vt:lpstr>
      <vt:lpstr>Conquering land relied on a variety of plant-fungal symbiotic strategies still at work today</vt:lpstr>
      <vt:lpstr>Land Plant Root-Mycorrhizal Associations</vt:lpstr>
      <vt:lpstr>Land Plant Root-Mycorrhizal Associations</vt:lpstr>
      <vt:lpstr>Ferns</vt:lpstr>
      <vt:lpstr>Evolution of Leaves</vt:lpstr>
      <vt:lpstr>Internal Structure of Leaves</vt:lpstr>
      <vt:lpstr>Xylem and Phloem</vt:lpstr>
      <vt:lpstr>Stomatal control</vt:lpstr>
      <vt:lpstr>Fern sporophyte morphology</vt:lpstr>
      <vt:lpstr>Fronds</vt:lpstr>
      <vt:lpstr>Fern Gametophyte generation (1n)</vt:lpstr>
      <vt:lpstr>Fern gametophyte </vt:lpstr>
      <vt:lpstr>PowerPoint Presentation</vt:lpstr>
      <vt:lpstr>PowerPoint Presentation</vt:lpstr>
      <vt:lpstr>PowerPoint Presentation</vt:lpstr>
      <vt:lpstr>PowerPoint Presentation</vt:lpstr>
      <vt:lpstr>More Bacteria!</vt:lpstr>
      <vt:lpstr>Cyanobacteria</vt:lpstr>
      <vt:lpstr>PowerPoint Presentation</vt:lpstr>
      <vt:lpstr>Physiology</vt:lpstr>
      <vt:lpstr>Plant and Lichen Polysaccharides</vt:lpstr>
      <vt:lpstr>Growth</vt:lpstr>
      <vt:lpstr>Moisture</vt:lpstr>
      <vt:lpstr>Symbiotic association</vt:lpstr>
      <vt:lpstr>Symbiotic association</vt:lpstr>
      <vt:lpstr>Reproduction</vt:lpstr>
      <vt:lpstr>Gymnosperms and angiosperms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Early Plants to Higher Plants</dc:title>
  <dc:creator>Andrew Marry</dc:creator>
  <cp:lastModifiedBy>Andrew Marry</cp:lastModifiedBy>
  <cp:revision>175</cp:revision>
  <dcterms:created xsi:type="dcterms:W3CDTF">2018-01-15T22:28:47Z</dcterms:created>
  <dcterms:modified xsi:type="dcterms:W3CDTF">2018-02-05T16:12:19Z</dcterms:modified>
</cp:coreProperties>
</file>