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8" r:id="rId3"/>
    <p:sldId id="302" r:id="rId4"/>
    <p:sldId id="310" r:id="rId5"/>
    <p:sldId id="299" r:id="rId6"/>
    <p:sldId id="304" r:id="rId7"/>
    <p:sldId id="305" r:id="rId8"/>
    <p:sldId id="303" r:id="rId9"/>
    <p:sldId id="300" r:id="rId10"/>
    <p:sldId id="311" r:id="rId11"/>
    <p:sldId id="312" r:id="rId12"/>
    <p:sldId id="313" r:id="rId13"/>
    <p:sldId id="308" r:id="rId14"/>
    <p:sldId id="309" r:id="rId15"/>
    <p:sldId id="301" r:id="rId16"/>
    <p:sldId id="259" r:id="rId17"/>
    <p:sldId id="260" r:id="rId18"/>
    <p:sldId id="261" r:id="rId19"/>
    <p:sldId id="262" r:id="rId20"/>
    <p:sldId id="264" r:id="rId21"/>
    <p:sldId id="265" r:id="rId22"/>
    <p:sldId id="306" r:id="rId23"/>
    <p:sldId id="307" r:id="rId24"/>
    <p:sldId id="316" r:id="rId25"/>
    <p:sldId id="317" r:id="rId26"/>
    <p:sldId id="318" r:id="rId27"/>
    <p:sldId id="321" r:id="rId28"/>
    <p:sldId id="257" r:id="rId29"/>
    <p:sldId id="315" r:id="rId30"/>
    <p:sldId id="323" r:id="rId31"/>
    <p:sldId id="324" r:id="rId32"/>
    <p:sldId id="325" r:id="rId33"/>
    <p:sldId id="326" r:id="rId34"/>
    <p:sldId id="327" r:id="rId35"/>
    <p:sldId id="328" r:id="rId36"/>
    <p:sldId id="329" r:id="rId37"/>
    <p:sldId id="330" r:id="rId38"/>
    <p:sldId id="332" r:id="rId39"/>
    <p:sldId id="334" r:id="rId40"/>
    <p:sldId id="340" r:id="rId41"/>
    <p:sldId id="339" r:id="rId42"/>
    <p:sldId id="336" r:id="rId43"/>
    <p:sldId id="331" r:id="rId44"/>
    <p:sldId id="335" r:id="rId45"/>
    <p:sldId id="322"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anose="030F0702030302020204" pitchFamily="66" charset="0"/>
        <a:ea typeface="+mn-ea"/>
        <a:cs typeface="+mn-cs"/>
      </a:defRPr>
    </a:lvl1pPr>
    <a:lvl2pPr marL="457200" algn="l" rtl="0" fontAlgn="base">
      <a:spcBef>
        <a:spcPct val="0"/>
      </a:spcBef>
      <a:spcAft>
        <a:spcPct val="0"/>
      </a:spcAft>
      <a:defRPr kern="1200">
        <a:solidFill>
          <a:schemeClr val="tx1"/>
        </a:solidFill>
        <a:latin typeface="Comic Sans MS" panose="030F0702030302020204" pitchFamily="66" charset="0"/>
        <a:ea typeface="+mn-ea"/>
        <a:cs typeface="+mn-cs"/>
      </a:defRPr>
    </a:lvl2pPr>
    <a:lvl3pPr marL="914400" algn="l" rtl="0" fontAlgn="base">
      <a:spcBef>
        <a:spcPct val="0"/>
      </a:spcBef>
      <a:spcAft>
        <a:spcPct val="0"/>
      </a:spcAft>
      <a:defRPr kern="1200">
        <a:solidFill>
          <a:schemeClr val="tx1"/>
        </a:solidFill>
        <a:latin typeface="Comic Sans MS" panose="030F0702030302020204" pitchFamily="66" charset="0"/>
        <a:ea typeface="+mn-ea"/>
        <a:cs typeface="+mn-cs"/>
      </a:defRPr>
    </a:lvl3pPr>
    <a:lvl4pPr marL="1371600" algn="l" rtl="0" fontAlgn="base">
      <a:spcBef>
        <a:spcPct val="0"/>
      </a:spcBef>
      <a:spcAft>
        <a:spcPct val="0"/>
      </a:spcAft>
      <a:defRPr kern="1200">
        <a:solidFill>
          <a:schemeClr val="tx1"/>
        </a:solidFill>
        <a:latin typeface="Comic Sans MS" panose="030F0702030302020204" pitchFamily="66" charset="0"/>
        <a:ea typeface="+mn-ea"/>
        <a:cs typeface="+mn-cs"/>
      </a:defRPr>
    </a:lvl4pPr>
    <a:lvl5pPr marL="1828800" algn="l" rtl="0" fontAlgn="base">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00"/>
    <a:srgbClr val="800080"/>
    <a:srgbClr val="FF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7CAD9BF-93C5-4436-A129-2F2EBEA40BE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4275" name="Rectangle 3">
            <a:extLst>
              <a:ext uri="{FF2B5EF4-FFF2-40B4-BE49-F238E27FC236}">
                <a16:creationId xmlns:a16="http://schemas.microsoft.com/office/drawing/2014/main" id="{F285030B-6AED-44F1-AF42-775E8395EB6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8132" name="Rectangle 4">
            <a:extLst>
              <a:ext uri="{FF2B5EF4-FFF2-40B4-BE49-F238E27FC236}">
                <a16:creationId xmlns:a16="http://schemas.microsoft.com/office/drawing/2014/main" id="{2AB22810-F267-45EF-AE7B-41ED89A68F4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a:extLst>
              <a:ext uri="{FF2B5EF4-FFF2-40B4-BE49-F238E27FC236}">
                <a16:creationId xmlns:a16="http://schemas.microsoft.com/office/drawing/2014/main" id="{79E94C2C-B61C-4D42-BCA0-4571DE836E26}"/>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a:extLst>
              <a:ext uri="{FF2B5EF4-FFF2-40B4-BE49-F238E27FC236}">
                <a16:creationId xmlns:a16="http://schemas.microsoft.com/office/drawing/2014/main" id="{FB860E35-9940-4BE5-B994-BAF9CCAE04F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4279" name="Rectangle 7">
            <a:extLst>
              <a:ext uri="{FF2B5EF4-FFF2-40B4-BE49-F238E27FC236}">
                <a16:creationId xmlns:a16="http://schemas.microsoft.com/office/drawing/2014/main" id="{E9D0025F-25D2-4E5E-9869-0B7B558C0AD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F472A90-8117-4DBE-BBD8-F34D033BECB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B165590A-94E7-4D62-9395-C6B33F3C36B5}"/>
              </a:ext>
            </a:extLst>
          </p:cNvPr>
          <p:cNvSpPr>
            <a:spLocks noGrp="1" noChangeArrowheads="1"/>
          </p:cNvSpPr>
          <p:nvPr>
            <p:ph type="sldNum" sz="quarter" idx="5"/>
          </p:nvPr>
        </p:nvSpPr>
        <p:spPr>
          <a:noFill/>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5573739E-BC3E-4CEA-9B6C-24554A34DE11}" type="slidenum">
              <a:rPr lang="en-US" altLang="en-US"/>
              <a:pPr eaLnBrk="1" hangingPunct="1"/>
              <a:t>6</a:t>
            </a:fld>
            <a:endParaRPr lang="en-US" altLang="en-US"/>
          </a:p>
        </p:txBody>
      </p:sp>
      <p:sp>
        <p:nvSpPr>
          <p:cNvPr id="49155" name="Rectangle 2">
            <a:extLst>
              <a:ext uri="{FF2B5EF4-FFF2-40B4-BE49-F238E27FC236}">
                <a16:creationId xmlns:a16="http://schemas.microsoft.com/office/drawing/2014/main" id="{FE1F6565-7E07-42CC-AE01-5038B5139DD6}"/>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C7C9A58E-2710-4D2F-BAC6-D440CB699F13}"/>
              </a:ext>
            </a:extLst>
          </p:cNvPr>
          <p:cNvSpPr>
            <a:spLocks noGrp="1" noChangeArrowheads="1"/>
          </p:cNvSpPr>
          <p:nvPr>
            <p:ph type="body" idx="1"/>
          </p:nvPr>
        </p:nvSpPr>
        <p:spPr>
          <a:noFill/>
        </p:spPr>
        <p:txBody>
          <a:bodyPr/>
          <a:lstStyle/>
          <a:p>
            <a:pPr eaLnBrk="1" hangingPunct="1"/>
            <a:r>
              <a:rPr lang="en-US" altLang="en-US"/>
              <a:t>Water is assymmetric.  It has an electron rich and an electron poor side to it.</a:t>
            </a:r>
          </a:p>
          <a:p>
            <a:pPr eaLnBrk="1" hangingPunct="1"/>
            <a:endParaRPr lang="en-US" altLang="en-US"/>
          </a:p>
          <a:p>
            <a:pPr eaLnBrk="1" hangingPunct="1"/>
            <a:r>
              <a:rPr lang="en-US" altLang="en-US"/>
              <a:t>Think about carbon dioxide and ammonia.  CO2 is nonpolar whereas NH3 is polar.  NH3 is highly soluble in water whereas CO2 is much less soluble.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29D2226C-36EE-4EB4-A97F-39FBC26287E1}"/>
              </a:ext>
            </a:extLst>
          </p:cNvPr>
          <p:cNvSpPr>
            <a:spLocks noGrp="1" noChangeArrowheads="1"/>
          </p:cNvSpPr>
          <p:nvPr>
            <p:ph type="sldNum" sz="quarter" idx="5"/>
          </p:nvPr>
        </p:nvSpPr>
        <p:spPr>
          <a:noFill/>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46A67E2A-6B18-4D6B-B764-0A4021C28182}" type="slidenum">
              <a:rPr lang="en-US" altLang="en-US"/>
              <a:pPr eaLnBrk="1" hangingPunct="1"/>
              <a:t>7</a:t>
            </a:fld>
            <a:endParaRPr lang="en-US" altLang="en-US"/>
          </a:p>
        </p:txBody>
      </p:sp>
      <p:sp>
        <p:nvSpPr>
          <p:cNvPr id="50179" name="Rectangle 2">
            <a:extLst>
              <a:ext uri="{FF2B5EF4-FFF2-40B4-BE49-F238E27FC236}">
                <a16:creationId xmlns:a16="http://schemas.microsoft.com/office/drawing/2014/main" id="{67374838-691A-4E46-840A-36013A650104}"/>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068E2E9B-0DEC-4DDE-A8C1-947AC709478B}"/>
              </a:ext>
            </a:extLst>
          </p:cNvPr>
          <p:cNvSpPr>
            <a:spLocks noGrp="1" noChangeArrowheads="1"/>
          </p:cNvSpPr>
          <p:nvPr>
            <p:ph type="body" idx="1"/>
          </p:nvPr>
        </p:nvSpPr>
        <p:spPr>
          <a:noFill/>
        </p:spPr>
        <p:txBody>
          <a:bodyPr/>
          <a:lstStyle/>
          <a:p>
            <a:pPr eaLnBrk="1" hangingPunct="1"/>
            <a:r>
              <a:rPr lang="en-US" altLang="en-US"/>
              <a:t>Water molecules attact one another.</a:t>
            </a:r>
          </a:p>
          <a:p>
            <a:pPr eaLnBrk="1" hangingPunct="1"/>
            <a:r>
              <a:rPr lang="en-US" altLang="en-US"/>
              <a:t>Orientation is important.</a:t>
            </a:r>
          </a:p>
          <a:p>
            <a:pPr eaLnBrk="1" hangingPunct="1"/>
            <a:endParaRPr lang="en-US" altLang="en-US"/>
          </a:p>
          <a:p>
            <a:pPr eaLnBrk="1" hangingPunct="1"/>
            <a:r>
              <a:rPr lang="en-US" altLang="en-US"/>
              <a:t>H-bond	20 kJ mol-1</a:t>
            </a:r>
          </a:p>
          <a:p>
            <a:pPr eaLnBrk="1" hangingPunct="1"/>
            <a:endParaRPr lang="en-US" altLang="en-US"/>
          </a:p>
          <a:p>
            <a:pPr eaLnBrk="1" hangingPunct="1"/>
            <a:r>
              <a:rPr lang="en-US" altLang="en-US"/>
              <a:t>O-H bond	460 kJ mol-1</a:t>
            </a:r>
          </a:p>
          <a:p>
            <a:pPr eaLnBrk="1" hangingPunct="1"/>
            <a:endParaRPr lang="en-US" altLang="en-US"/>
          </a:p>
          <a:p>
            <a:pPr eaLnBrk="1" hangingPunct="1"/>
            <a:r>
              <a:rPr lang="en-US" altLang="en-US"/>
              <a:t>When all four optimal  H-bonds are formed per water, ice is formed.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28E4A195-94D5-4CBD-8521-A234C51AFC66}"/>
              </a:ext>
            </a:extLst>
          </p:cNvPr>
          <p:cNvSpPr>
            <a:spLocks noGrp="1" noChangeArrowheads="1"/>
          </p:cNvSpPr>
          <p:nvPr>
            <p:ph type="sldNum" sz="quarter" idx="5"/>
          </p:nvPr>
        </p:nvSpPr>
        <p:spPr>
          <a:noFill/>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5B18D717-E77E-48B2-8094-0D624D97BC20}" type="slidenum">
              <a:rPr lang="en-US" altLang="en-US"/>
              <a:pPr eaLnBrk="1" hangingPunct="1"/>
              <a:t>8</a:t>
            </a:fld>
            <a:endParaRPr lang="en-US" altLang="en-US"/>
          </a:p>
        </p:txBody>
      </p:sp>
      <p:sp>
        <p:nvSpPr>
          <p:cNvPr id="51203" name="Rectangle 2">
            <a:extLst>
              <a:ext uri="{FF2B5EF4-FFF2-40B4-BE49-F238E27FC236}">
                <a16:creationId xmlns:a16="http://schemas.microsoft.com/office/drawing/2014/main" id="{F2D52311-B89F-49FD-8077-53022F7925E6}"/>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89673462-C4A2-465A-BDAB-39893BE8368E}"/>
              </a:ext>
            </a:extLst>
          </p:cNvPr>
          <p:cNvSpPr>
            <a:spLocks noGrp="1" noChangeArrowheads="1"/>
          </p:cNvSpPr>
          <p:nvPr>
            <p:ph type="body" idx="1"/>
          </p:nvPr>
        </p:nvSpPr>
        <p:spPr>
          <a:noFill/>
        </p:spPr>
        <p:txBody>
          <a:bodyPr/>
          <a:lstStyle/>
          <a:p>
            <a:pPr eaLnBrk="1" hangingPunct="1"/>
            <a:r>
              <a:rPr lang="en-US" altLang="en-US"/>
              <a:t>“the ultimate fate of proteins is destruction by hydrolysis.”</a:t>
            </a:r>
          </a:p>
          <a:p>
            <a:pPr eaLnBrk="1" hangingPunct="1"/>
            <a:r>
              <a:rPr lang="en-US" altLang="en-US"/>
              <a:t>How are biopolymers made, then?</a:t>
            </a:r>
          </a:p>
          <a:p>
            <a:pPr eaLnBrk="1" hangingPunct="1"/>
            <a:endParaRPr lang="en-US" altLang="en-US"/>
          </a:p>
          <a:p>
            <a:pPr eaLnBrk="1" hangingPunct="1"/>
            <a:r>
              <a:rPr lang="en-US" altLang="en-US"/>
              <a:t>Peptide bonds are kinetically stable. Require hydrolases for catalysis.</a:t>
            </a:r>
          </a:p>
          <a:p>
            <a:pPr eaLnBrk="1" hangingPunct="1"/>
            <a:endParaRPr lang="en-US" altLang="en-US"/>
          </a:p>
          <a:p>
            <a:pPr eaLnBrk="1" hangingPunct="1"/>
            <a:r>
              <a:rPr lang="en-US" altLang="en-US"/>
              <a:t>ATP is required for biosynthesis.</a:t>
            </a:r>
          </a:p>
          <a:p>
            <a:pPr eaLnBrk="1" hangingPunct="1"/>
            <a:endParaRPr lang="en-US" altLang="en-US"/>
          </a:p>
          <a:p>
            <a:pPr eaLnBrk="1" hangingPunct="1"/>
            <a:r>
              <a:rPr lang="en-US" altLang="en-US"/>
              <a:t>Enzyme active sites exclude water.</a:t>
            </a:r>
          </a:p>
          <a:p>
            <a:pPr eaLnBrk="1" hangingPunct="1"/>
            <a:endParaRPr lang="en-US" altLang="en-US"/>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B4AA155C-A0A3-4CAE-B260-344FCA14FAE4}"/>
              </a:ext>
            </a:extLst>
          </p:cNvPr>
          <p:cNvSpPr>
            <a:spLocks noGrp="1" noChangeArrowheads="1"/>
          </p:cNvSpPr>
          <p:nvPr>
            <p:ph type="sldNum" sz="quarter" idx="5"/>
          </p:nvPr>
        </p:nvSpPr>
        <p:spPr>
          <a:noFill/>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79597D02-C3DC-4121-BC24-DD3B569445BC}" type="slidenum">
              <a:rPr lang="en-US" altLang="en-US"/>
              <a:pPr eaLnBrk="1" hangingPunct="1"/>
              <a:t>13</a:t>
            </a:fld>
            <a:endParaRPr lang="en-US" altLang="en-US"/>
          </a:p>
        </p:txBody>
      </p:sp>
      <p:sp>
        <p:nvSpPr>
          <p:cNvPr id="52227" name="Rectangle 7">
            <a:extLst>
              <a:ext uri="{FF2B5EF4-FFF2-40B4-BE49-F238E27FC236}">
                <a16:creationId xmlns:a16="http://schemas.microsoft.com/office/drawing/2014/main" id="{161234B0-B3E0-479A-B286-649AEF9A3D5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938AF365-E11D-482D-8135-19D733001EE6}" type="slidenum">
              <a:rPr lang="en-US" altLang="en-US" sz="1200">
                <a:latin typeface="Arial" panose="020B0604020202020204" pitchFamily="34" charset="0"/>
              </a:rPr>
              <a:pPr algn="r" eaLnBrk="1" hangingPunct="1"/>
              <a:t>13</a:t>
            </a:fld>
            <a:endParaRPr lang="en-US" altLang="en-US" sz="1200">
              <a:latin typeface="Arial" panose="020B0604020202020204" pitchFamily="34" charset="0"/>
            </a:endParaRPr>
          </a:p>
        </p:txBody>
      </p:sp>
      <p:sp>
        <p:nvSpPr>
          <p:cNvPr id="52228" name="Rectangle 2">
            <a:extLst>
              <a:ext uri="{FF2B5EF4-FFF2-40B4-BE49-F238E27FC236}">
                <a16:creationId xmlns:a16="http://schemas.microsoft.com/office/drawing/2014/main" id="{82C89222-2B44-444C-9E51-2FC6FF778C34}"/>
              </a:ext>
            </a:extLst>
          </p:cNvPr>
          <p:cNvSpPr>
            <a:spLocks noGrp="1" noRot="1" noChangeAspect="1" noChangeArrowheads="1" noTextEdit="1"/>
          </p:cNvSpPr>
          <p:nvPr>
            <p:ph type="sldImg"/>
          </p:nvPr>
        </p:nvSpPr>
        <p:spPr>
          <a:ln/>
        </p:spPr>
      </p:sp>
      <p:sp>
        <p:nvSpPr>
          <p:cNvPr id="52229" name="Rectangle 3">
            <a:extLst>
              <a:ext uri="{FF2B5EF4-FFF2-40B4-BE49-F238E27FC236}">
                <a16:creationId xmlns:a16="http://schemas.microsoft.com/office/drawing/2014/main" id="{8782BF05-E1FD-4B7A-A179-1CC5A2BF1D1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4582667C-DAE0-4B0D-B80B-0F84FDA8C726}"/>
              </a:ext>
            </a:extLst>
          </p:cNvPr>
          <p:cNvSpPr>
            <a:spLocks noGrp="1" noChangeArrowheads="1"/>
          </p:cNvSpPr>
          <p:nvPr>
            <p:ph type="sldNum" sz="quarter" idx="5"/>
          </p:nvPr>
        </p:nvSpPr>
        <p:spPr>
          <a:noFill/>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E34D9F09-66F6-46E3-8262-3FC89259FF62}" type="slidenum">
              <a:rPr lang="en-US" altLang="en-US"/>
              <a:pPr eaLnBrk="1" hangingPunct="1"/>
              <a:t>14</a:t>
            </a:fld>
            <a:endParaRPr lang="en-US" altLang="en-US"/>
          </a:p>
        </p:txBody>
      </p:sp>
      <p:sp>
        <p:nvSpPr>
          <p:cNvPr id="53251" name="Rectangle 7">
            <a:extLst>
              <a:ext uri="{FF2B5EF4-FFF2-40B4-BE49-F238E27FC236}">
                <a16:creationId xmlns:a16="http://schemas.microsoft.com/office/drawing/2014/main" id="{4827528C-BA3C-4348-8970-7457D0CB546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3CDE02E9-1418-4FDA-8DD9-5477A6235A3D}" type="slidenum">
              <a:rPr lang="en-US" altLang="en-US" sz="1200">
                <a:latin typeface="Arial" panose="020B0604020202020204" pitchFamily="34" charset="0"/>
              </a:rPr>
              <a:pPr algn="r" eaLnBrk="1" hangingPunct="1"/>
              <a:t>14</a:t>
            </a:fld>
            <a:endParaRPr lang="en-US" altLang="en-US" sz="1200">
              <a:latin typeface="Arial" panose="020B0604020202020204" pitchFamily="34" charset="0"/>
            </a:endParaRPr>
          </a:p>
        </p:txBody>
      </p:sp>
      <p:sp>
        <p:nvSpPr>
          <p:cNvPr id="53252" name="Rectangle 2">
            <a:extLst>
              <a:ext uri="{FF2B5EF4-FFF2-40B4-BE49-F238E27FC236}">
                <a16:creationId xmlns:a16="http://schemas.microsoft.com/office/drawing/2014/main" id="{D1BE6817-590B-4C11-B464-F0978B0C8389}"/>
              </a:ext>
            </a:extLst>
          </p:cNvPr>
          <p:cNvSpPr>
            <a:spLocks noGrp="1" noRot="1" noChangeAspect="1" noChangeArrowheads="1" noTextEdit="1"/>
          </p:cNvSpPr>
          <p:nvPr>
            <p:ph type="sldImg"/>
          </p:nvPr>
        </p:nvSpPr>
        <p:spPr>
          <a:ln/>
        </p:spPr>
      </p:sp>
      <p:sp>
        <p:nvSpPr>
          <p:cNvPr id="53253" name="Rectangle 3">
            <a:extLst>
              <a:ext uri="{FF2B5EF4-FFF2-40B4-BE49-F238E27FC236}">
                <a16:creationId xmlns:a16="http://schemas.microsoft.com/office/drawing/2014/main" id="{E09973E5-2E7B-45B3-8876-74B28C34A67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B6A3364-3C3D-4D5B-8CBA-87E331820B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1B02A1A-CE33-4CB6-86DD-E287CEF6AF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903C73D-201E-4107-B19A-AB6969F8ED3E}"/>
              </a:ext>
            </a:extLst>
          </p:cNvPr>
          <p:cNvSpPr>
            <a:spLocks noGrp="1" noChangeArrowheads="1"/>
          </p:cNvSpPr>
          <p:nvPr>
            <p:ph type="sldNum" sz="quarter" idx="12"/>
          </p:nvPr>
        </p:nvSpPr>
        <p:spPr>
          <a:ln/>
        </p:spPr>
        <p:txBody>
          <a:bodyPr/>
          <a:lstStyle>
            <a:lvl1pPr>
              <a:defRPr/>
            </a:lvl1pPr>
          </a:lstStyle>
          <a:p>
            <a:fld id="{5359EDBE-AFBD-4209-A309-53220DC4C3CE}" type="slidenum">
              <a:rPr lang="en-US" altLang="en-US"/>
              <a:pPr/>
              <a:t>‹#›</a:t>
            </a:fld>
            <a:endParaRPr lang="en-US" altLang="en-US"/>
          </a:p>
        </p:txBody>
      </p:sp>
    </p:spTree>
    <p:extLst>
      <p:ext uri="{BB962C8B-B14F-4D97-AF65-F5344CB8AC3E}">
        <p14:creationId xmlns:p14="http://schemas.microsoft.com/office/powerpoint/2010/main" val="1430518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AF10EF3-4B39-4F2B-885F-52C6D23884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8D7786F-98E2-4212-AAE0-B50ECCDB6D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CC35D6A-0ECD-42D7-83CE-AABC93C43A8D}"/>
              </a:ext>
            </a:extLst>
          </p:cNvPr>
          <p:cNvSpPr>
            <a:spLocks noGrp="1" noChangeArrowheads="1"/>
          </p:cNvSpPr>
          <p:nvPr>
            <p:ph type="sldNum" sz="quarter" idx="12"/>
          </p:nvPr>
        </p:nvSpPr>
        <p:spPr>
          <a:ln/>
        </p:spPr>
        <p:txBody>
          <a:bodyPr/>
          <a:lstStyle>
            <a:lvl1pPr>
              <a:defRPr/>
            </a:lvl1pPr>
          </a:lstStyle>
          <a:p>
            <a:fld id="{A1289CDB-EF52-48AB-BF1A-A0F9C8C3EE69}" type="slidenum">
              <a:rPr lang="en-US" altLang="en-US"/>
              <a:pPr/>
              <a:t>‹#›</a:t>
            </a:fld>
            <a:endParaRPr lang="en-US" altLang="en-US"/>
          </a:p>
        </p:txBody>
      </p:sp>
    </p:spTree>
    <p:extLst>
      <p:ext uri="{BB962C8B-B14F-4D97-AF65-F5344CB8AC3E}">
        <p14:creationId xmlns:p14="http://schemas.microsoft.com/office/powerpoint/2010/main" val="260026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AC9383C-4906-4F39-B4C8-633240A209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8695A7-F0B5-4EAD-8FDE-1CFFA0A3CE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CBA42C6-1B7B-43AF-9636-943650704AAA}"/>
              </a:ext>
            </a:extLst>
          </p:cNvPr>
          <p:cNvSpPr>
            <a:spLocks noGrp="1" noChangeArrowheads="1"/>
          </p:cNvSpPr>
          <p:nvPr>
            <p:ph type="sldNum" sz="quarter" idx="12"/>
          </p:nvPr>
        </p:nvSpPr>
        <p:spPr>
          <a:ln/>
        </p:spPr>
        <p:txBody>
          <a:bodyPr/>
          <a:lstStyle>
            <a:lvl1pPr>
              <a:defRPr/>
            </a:lvl1pPr>
          </a:lstStyle>
          <a:p>
            <a:fld id="{D30BE401-4CA8-46DE-B19A-DC2CC2BAF94C}" type="slidenum">
              <a:rPr lang="en-US" altLang="en-US"/>
              <a:pPr/>
              <a:t>‹#›</a:t>
            </a:fld>
            <a:endParaRPr lang="en-US" altLang="en-US"/>
          </a:p>
        </p:txBody>
      </p:sp>
    </p:spTree>
    <p:extLst>
      <p:ext uri="{BB962C8B-B14F-4D97-AF65-F5344CB8AC3E}">
        <p14:creationId xmlns:p14="http://schemas.microsoft.com/office/powerpoint/2010/main" val="138402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150F84B-C4A1-4C42-81EE-5DDF3EE4129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398FCC7-31ED-4FCB-84B4-C7EBBD8041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E9D43E8-8AE0-41A6-8B0D-E0D698C26786}"/>
              </a:ext>
            </a:extLst>
          </p:cNvPr>
          <p:cNvSpPr>
            <a:spLocks noGrp="1" noChangeArrowheads="1"/>
          </p:cNvSpPr>
          <p:nvPr>
            <p:ph type="sldNum" sz="quarter" idx="12"/>
          </p:nvPr>
        </p:nvSpPr>
        <p:spPr>
          <a:ln/>
        </p:spPr>
        <p:txBody>
          <a:bodyPr/>
          <a:lstStyle>
            <a:lvl1pPr>
              <a:defRPr/>
            </a:lvl1pPr>
          </a:lstStyle>
          <a:p>
            <a:fld id="{0FCB63D7-B11B-430B-8745-449DE76DC687}" type="slidenum">
              <a:rPr lang="en-US" altLang="en-US"/>
              <a:pPr/>
              <a:t>‹#›</a:t>
            </a:fld>
            <a:endParaRPr lang="en-US" altLang="en-US"/>
          </a:p>
        </p:txBody>
      </p:sp>
    </p:spTree>
    <p:extLst>
      <p:ext uri="{BB962C8B-B14F-4D97-AF65-F5344CB8AC3E}">
        <p14:creationId xmlns:p14="http://schemas.microsoft.com/office/powerpoint/2010/main" val="3646601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53D4877-2DC8-4FC6-A812-9925B16992BC}"/>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79EBB4A-A676-4B3A-8B2D-DDCDC05CE3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05D2B91A-6046-4F8A-920F-6EDF733175AD}"/>
              </a:ext>
            </a:extLst>
          </p:cNvPr>
          <p:cNvSpPr>
            <a:spLocks noGrp="1" noChangeArrowheads="1"/>
          </p:cNvSpPr>
          <p:nvPr>
            <p:ph type="sldNum" sz="quarter" idx="12"/>
          </p:nvPr>
        </p:nvSpPr>
        <p:spPr>
          <a:ln/>
        </p:spPr>
        <p:txBody>
          <a:bodyPr/>
          <a:lstStyle>
            <a:lvl1pPr>
              <a:defRPr/>
            </a:lvl1pPr>
          </a:lstStyle>
          <a:p>
            <a:fld id="{B75A183F-1C9F-4052-95BC-02095EC567F4}" type="slidenum">
              <a:rPr lang="en-US" altLang="en-US"/>
              <a:pPr/>
              <a:t>‹#›</a:t>
            </a:fld>
            <a:endParaRPr lang="en-US" altLang="en-US"/>
          </a:p>
        </p:txBody>
      </p:sp>
    </p:spTree>
    <p:extLst>
      <p:ext uri="{BB962C8B-B14F-4D97-AF65-F5344CB8AC3E}">
        <p14:creationId xmlns:p14="http://schemas.microsoft.com/office/powerpoint/2010/main" val="3498248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FCC8B75-3D08-47A5-ADCF-EB9CAC05F4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0151D1-3C7B-4FDA-B214-A75F78B084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355C1F-3387-4F58-8ACD-78E0AE36FD35}"/>
              </a:ext>
            </a:extLst>
          </p:cNvPr>
          <p:cNvSpPr>
            <a:spLocks noGrp="1" noChangeArrowheads="1"/>
          </p:cNvSpPr>
          <p:nvPr>
            <p:ph type="sldNum" sz="quarter" idx="12"/>
          </p:nvPr>
        </p:nvSpPr>
        <p:spPr>
          <a:ln/>
        </p:spPr>
        <p:txBody>
          <a:bodyPr/>
          <a:lstStyle>
            <a:lvl1pPr>
              <a:defRPr/>
            </a:lvl1pPr>
          </a:lstStyle>
          <a:p>
            <a:fld id="{0F3B01AF-87C6-4CBF-AB5E-4EEC9867A3AF}" type="slidenum">
              <a:rPr lang="en-US" altLang="en-US"/>
              <a:pPr/>
              <a:t>‹#›</a:t>
            </a:fld>
            <a:endParaRPr lang="en-US" altLang="en-US"/>
          </a:p>
        </p:txBody>
      </p:sp>
    </p:spTree>
    <p:extLst>
      <p:ext uri="{BB962C8B-B14F-4D97-AF65-F5344CB8AC3E}">
        <p14:creationId xmlns:p14="http://schemas.microsoft.com/office/powerpoint/2010/main" val="283903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E3ED9B4-D533-466B-9D8C-9DCE5C643A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F25153-4870-4F6E-930D-0780BF1FBB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28B79F-3535-4FCA-B8BD-390FF28EC948}"/>
              </a:ext>
            </a:extLst>
          </p:cNvPr>
          <p:cNvSpPr>
            <a:spLocks noGrp="1" noChangeArrowheads="1"/>
          </p:cNvSpPr>
          <p:nvPr>
            <p:ph type="sldNum" sz="quarter" idx="12"/>
          </p:nvPr>
        </p:nvSpPr>
        <p:spPr>
          <a:ln/>
        </p:spPr>
        <p:txBody>
          <a:bodyPr/>
          <a:lstStyle>
            <a:lvl1pPr>
              <a:defRPr/>
            </a:lvl1pPr>
          </a:lstStyle>
          <a:p>
            <a:fld id="{48E35150-B3B7-4182-8EAF-BABA7CBE1012}" type="slidenum">
              <a:rPr lang="en-US" altLang="en-US"/>
              <a:pPr/>
              <a:t>‹#›</a:t>
            </a:fld>
            <a:endParaRPr lang="en-US" altLang="en-US"/>
          </a:p>
        </p:txBody>
      </p:sp>
    </p:spTree>
    <p:extLst>
      <p:ext uri="{BB962C8B-B14F-4D97-AF65-F5344CB8AC3E}">
        <p14:creationId xmlns:p14="http://schemas.microsoft.com/office/powerpoint/2010/main" val="4138919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8E05B2D-2F8A-4DEB-B50D-F4ACFFF2106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1088EB7-20D2-4EC0-AFCF-F411C4157A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654AC6B-4C65-4E0D-8E04-5083CF2C49E8}"/>
              </a:ext>
            </a:extLst>
          </p:cNvPr>
          <p:cNvSpPr>
            <a:spLocks noGrp="1" noChangeArrowheads="1"/>
          </p:cNvSpPr>
          <p:nvPr>
            <p:ph type="sldNum" sz="quarter" idx="12"/>
          </p:nvPr>
        </p:nvSpPr>
        <p:spPr>
          <a:ln/>
        </p:spPr>
        <p:txBody>
          <a:bodyPr/>
          <a:lstStyle>
            <a:lvl1pPr>
              <a:defRPr/>
            </a:lvl1pPr>
          </a:lstStyle>
          <a:p>
            <a:fld id="{42FE1770-5BD3-4C4C-A72A-1BA700AA79BA}" type="slidenum">
              <a:rPr lang="en-US" altLang="en-US"/>
              <a:pPr/>
              <a:t>‹#›</a:t>
            </a:fld>
            <a:endParaRPr lang="en-US" altLang="en-US"/>
          </a:p>
        </p:txBody>
      </p:sp>
    </p:spTree>
    <p:extLst>
      <p:ext uri="{BB962C8B-B14F-4D97-AF65-F5344CB8AC3E}">
        <p14:creationId xmlns:p14="http://schemas.microsoft.com/office/powerpoint/2010/main" val="295581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ACA6115-0835-4B84-A88A-D83B7D80B49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DB3AD20-FD90-4BE1-9882-129F67D177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AB72F00-1DA2-4028-BB48-1C94E26BB5DA}"/>
              </a:ext>
            </a:extLst>
          </p:cNvPr>
          <p:cNvSpPr>
            <a:spLocks noGrp="1" noChangeArrowheads="1"/>
          </p:cNvSpPr>
          <p:nvPr>
            <p:ph type="sldNum" sz="quarter" idx="12"/>
          </p:nvPr>
        </p:nvSpPr>
        <p:spPr>
          <a:ln/>
        </p:spPr>
        <p:txBody>
          <a:bodyPr/>
          <a:lstStyle>
            <a:lvl1pPr>
              <a:defRPr/>
            </a:lvl1pPr>
          </a:lstStyle>
          <a:p>
            <a:fld id="{74734356-A56F-41E9-BBDE-54ED1625B37A}" type="slidenum">
              <a:rPr lang="en-US" altLang="en-US"/>
              <a:pPr/>
              <a:t>‹#›</a:t>
            </a:fld>
            <a:endParaRPr lang="en-US" altLang="en-US"/>
          </a:p>
        </p:txBody>
      </p:sp>
    </p:spTree>
    <p:extLst>
      <p:ext uri="{BB962C8B-B14F-4D97-AF65-F5344CB8AC3E}">
        <p14:creationId xmlns:p14="http://schemas.microsoft.com/office/powerpoint/2010/main" val="528019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30DD728-D5DA-47FF-906F-AA1F311A6AB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4BFCB61-AAAE-482F-93DD-013935F130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24F0C78-4485-46A3-AD74-A6967984C51A}"/>
              </a:ext>
            </a:extLst>
          </p:cNvPr>
          <p:cNvSpPr>
            <a:spLocks noGrp="1" noChangeArrowheads="1"/>
          </p:cNvSpPr>
          <p:nvPr>
            <p:ph type="sldNum" sz="quarter" idx="12"/>
          </p:nvPr>
        </p:nvSpPr>
        <p:spPr>
          <a:ln/>
        </p:spPr>
        <p:txBody>
          <a:bodyPr/>
          <a:lstStyle>
            <a:lvl1pPr>
              <a:defRPr/>
            </a:lvl1pPr>
          </a:lstStyle>
          <a:p>
            <a:fld id="{6AE17A47-A51E-44D0-9573-6BFDD21A492B}" type="slidenum">
              <a:rPr lang="en-US" altLang="en-US"/>
              <a:pPr/>
              <a:t>‹#›</a:t>
            </a:fld>
            <a:endParaRPr lang="en-US" altLang="en-US"/>
          </a:p>
        </p:txBody>
      </p:sp>
    </p:spTree>
    <p:extLst>
      <p:ext uri="{BB962C8B-B14F-4D97-AF65-F5344CB8AC3E}">
        <p14:creationId xmlns:p14="http://schemas.microsoft.com/office/powerpoint/2010/main" val="133433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28F89D3-AA8C-4350-9468-1D2D145A641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D35F1FC-2BAB-457D-BF4F-89440247F6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4C1189D-B02A-4816-92A3-4B17D5C2F90E}"/>
              </a:ext>
            </a:extLst>
          </p:cNvPr>
          <p:cNvSpPr>
            <a:spLocks noGrp="1" noChangeArrowheads="1"/>
          </p:cNvSpPr>
          <p:nvPr>
            <p:ph type="sldNum" sz="quarter" idx="12"/>
          </p:nvPr>
        </p:nvSpPr>
        <p:spPr>
          <a:ln/>
        </p:spPr>
        <p:txBody>
          <a:bodyPr/>
          <a:lstStyle>
            <a:lvl1pPr>
              <a:defRPr/>
            </a:lvl1pPr>
          </a:lstStyle>
          <a:p>
            <a:fld id="{1CF9761B-27D1-4531-87AB-711D200C8703}" type="slidenum">
              <a:rPr lang="en-US" altLang="en-US"/>
              <a:pPr/>
              <a:t>‹#›</a:t>
            </a:fld>
            <a:endParaRPr lang="en-US" altLang="en-US"/>
          </a:p>
        </p:txBody>
      </p:sp>
    </p:spTree>
    <p:extLst>
      <p:ext uri="{BB962C8B-B14F-4D97-AF65-F5344CB8AC3E}">
        <p14:creationId xmlns:p14="http://schemas.microsoft.com/office/powerpoint/2010/main" val="326032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D91928D-121C-4AD2-824B-67EA0C2948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1468F3-670B-4DDF-BEAA-E06C59F407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CBE5070-DCC7-40C2-A283-72F0423E1667}"/>
              </a:ext>
            </a:extLst>
          </p:cNvPr>
          <p:cNvSpPr>
            <a:spLocks noGrp="1" noChangeArrowheads="1"/>
          </p:cNvSpPr>
          <p:nvPr>
            <p:ph type="sldNum" sz="quarter" idx="12"/>
          </p:nvPr>
        </p:nvSpPr>
        <p:spPr>
          <a:ln/>
        </p:spPr>
        <p:txBody>
          <a:bodyPr/>
          <a:lstStyle>
            <a:lvl1pPr>
              <a:defRPr/>
            </a:lvl1pPr>
          </a:lstStyle>
          <a:p>
            <a:fld id="{EBA5626B-5FF4-4CE5-AE58-CC04F5CB3FFC}" type="slidenum">
              <a:rPr lang="en-US" altLang="en-US"/>
              <a:pPr/>
              <a:t>‹#›</a:t>
            </a:fld>
            <a:endParaRPr lang="en-US" altLang="en-US"/>
          </a:p>
        </p:txBody>
      </p:sp>
    </p:spTree>
    <p:extLst>
      <p:ext uri="{BB962C8B-B14F-4D97-AF65-F5344CB8AC3E}">
        <p14:creationId xmlns:p14="http://schemas.microsoft.com/office/powerpoint/2010/main" val="412792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68C52B9-3CD8-4A50-A1FF-F8607B3293B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4A096CA-8F48-44B6-BB27-5A2B59FD1A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ABC2D64-B7A8-4FDF-BB88-92E0F3783B38}"/>
              </a:ext>
            </a:extLst>
          </p:cNvPr>
          <p:cNvSpPr>
            <a:spLocks noGrp="1" noChangeArrowheads="1"/>
          </p:cNvSpPr>
          <p:nvPr>
            <p:ph type="sldNum" sz="quarter" idx="12"/>
          </p:nvPr>
        </p:nvSpPr>
        <p:spPr>
          <a:ln/>
        </p:spPr>
        <p:txBody>
          <a:bodyPr/>
          <a:lstStyle>
            <a:lvl1pPr>
              <a:defRPr/>
            </a:lvl1pPr>
          </a:lstStyle>
          <a:p>
            <a:fld id="{0F16BEF9-4D9C-469B-AEA4-E2E5136F9BAC}" type="slidenum">
              <a:rPr lang="en-US" altLang="en-US"/>
              <a:pPr/>
              <a:t>‹#›</a:t>
            </a:fld>
            <a:endParaRPr lang="en-US" altLang="en-US"/>
          </a:p>
        </p:txBody>
      </p:sp>
    </p:spTree>
    <p:extLst>
      <p:ext uri="{BB962C8B-B14F-4D97-AF65-F5344CB8AC3E}">
        <p14:creationId xmlns:p14="http://schemas.microsoft.com/office/powerpoint/2010/main" val="601897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062F7BB-4D43-490C-A46C-89375F22061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C89D11E-1ED5-481A-AAE6-5F7EEE28535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7AE4CEE-B688-44F8-B817-AD642E50E68E}"/>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a:extLst>
              <a:ext uri="{FF2B5EF4-FFF2-40B4-BE49-F238E27FC236}">
                <a16:creationId xmlns:a16="http://schemas.microsoft.com/office/drawing/2014/main" id="{DF1EB96F-A92E-4574-A9EE-719547B3B20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a:extLst>
              <a:ext uri="{FF2B5EF4-FFF2-40B4-BE49-F238E27FC236}">
                <a16:creationId xmlns:a16="http://schemas.microsoft.com/office/drawing/2014/main" id="{19B6580D-328F-4ADF-8254-5C0F41FED54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A4A07EC-ACC3-408A-B757-EBA129790FF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E5F5896-D31B-4FDB-AE0C-8E107BF4B305}"/>
              </a:ext>
            </a:extLst>
          </p:cNvPr>
          <p:cNvSpPr>
            <a:spLocks noGrp="1" noChangeArrowheads="1"/>
          </p:cNvSpPr>
          <p:nvPr>
            <p:ph type="ctrTitle"/>
          </p:nvPr>
        </p:nvSpPr>
        <p:spPr>
          <a:xfrm>
            <a:off x="304800" y="1524000"/>
            <a:ext cx="8839200" cy="3581400"/>
          </a:xfrm>
        </p:spPr>
        <p:txBody>
          <a:bodyPr/>
          <a:lstStyle/>
          <a:p>
            <a:pPr eaLnBrk="1" hangingPunct="1"/>
            <a:r>
              <a:rPr lang="en-US" altLang="en-US" sz="8000" b="1">
                <a:solidFill>
                  <a:srgbClr val="006600"/>
                </a:solidFill>
              </a:rPr>
              <a:t>Introduction to Water, Soil, and Soil pH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621DE6D-3A98-4849-ADB9-69DC383FB402}"/>
              </a:ext>
            </a:extLst>
          </p:cNvPr>
          <p:cNvSpPr>
            <a:spLocks noGrp="1" noChangeArrowheads="1"/>
          </p:cNvSpPr>
          <p:nvPr>
            <p:ph type="title"/>
          </p:nvPr>
        </p:nvSpPr>
        <p:spPr>
          <a:xfrm>
            <a:off x="0" y="0"/>
            <a:ext cx="8915400" cy="1143000"/>
          </a:xfrm>
        </p:spPr>
        <p:txBody>
          <a:bodyPr/>
          <a:lstStyle/>
          <a:p>
            <a:pPr eaLnBrk="1" hangingPunct="1"/>
            <a:r>
              <a:rPr lang="en-US" altLang="en-US" sz="4000" b="1">
                <a:solidFill>
                  <a:srgbClr val="006600"/>
                </a:solidFill>
              </a:rPr>
              <a:t>Capillary Action &amp; Surface tension</a:t>
            </a:r>
          </a:p>
        </p:txBody>
      </p:sp>
      <p:sp>
        <p:nvSpPr>
          <p:cNvPr id="11267" name="Rectangle 3">
            <a:extLst>
              <a:ext uri="{FF2B5EF4-FFF2-40B4-BE49-F238E27FC236}">
                <a16:creationId xmlns:a16="http://schemas.microsoft.com/office/drawing/2014/main" id="{DBEAB9F6-1FF0-4702-9247-8AE0452238A4}"/>
              </a:ext>
            </a:extLst>
          </p:cNvPr>
          <p:cNvSpPr>
            <a:spLocks noGrp="1" noChangeArrowheads="1"/>
          </p:cNvSpPr>
          <p:nvPr>
            <p:ph type="body" sz="half" idx="1"/>
          </p:nvPr>
        </p:nvSpPr>
        <p:spPr>
          <a:xfrm>
            <a:off x="228600" y="990600"/>
            <a:ext cx="5410200" cy="5638800"/>
          </a:xfrm>
        </p:spPr>
        <p:txBody>
          <a:bodyPr/>
          <a:lstStyle/>
          <a:p>
            <a:pPr eaLnBrk="1" hangingPunct="1">
              <a:lnSpc>
                <a:spcPct val="80000"/>
              </a:lnSpc>
            </a:pPr>
            <a:r>
              <a:rPr lang="en-US" altLang="en-US" sz="2400"/>
              <a:t>Cohesion of water causes capillary attraction, which is the ability of water to move upward in small spaces. </a:t>
            </a:r>
          </a:p>
          <a:p>
            <a:pPr eaLnBrk="1" hangingPunct="1">
              <a:lnSpc>
                <a:spcPct val="80000"/>
              </a:lnSpc>
            </a:pPr>
            <a:endParaRPr lang="en-US" altLang="en-US" sz="2400"/>
          </a:p>
          <a:p>
            <a:pPr eaLnBrk="1" hangingPunct="1">
              <a:lnSpc>
                <a:spcPct val="80000"/>
              </a:lnSpc>
            </a:pPr>
            <a:r>
              <a:rPr lang="en-US" altLang="en-US" sz="2400"/>
              <a:t>Cohesion makes it possible for water to move up the fibers of a plant. </a:t>
            </a:r>
          </a:p>
          <a:p>
            <a:pPr lvl="1" eaLnBrk="1" hangingPunct="1">
              <a:lnSpc>
                <a:spcPct val="80000"/>
              </a:lnSpc>
            </a:pPr>
            <a:r>
              <a:rPr lang="en-US" altLang="en-US" sz="2400" b="1" i="1" u="sng">
                <a:solidFill>
                  <a:srgbClr val="800080"/>
                </a:solidFill>
              </a:rPr>
              <a:t>This is how plants get the water they need to survive.</a:t>
            </a:r>
          </a:p>
          <a:p>
            <a:pPr lvl="1" eaLnBrk="1" hangingPunct="1">
              <a:lnSpc>
                <a:spcPct val="80000"/>
              </a:lnSpc>
            </a:pPr>
            <a:r>
              <a:rPr lang="en-US" altLang="en-US" sz="2400" b="1" i="1" u="sng">
                <a:solidFill>
                  <a:srgbClr val="800080"/>
                </a:solidFill>
              </a:rPr>
              <a:t>In addition, it moves water upwards in soil. </a:t>
            </a:r>
          </a:p>
          <a:p>
            <a:pPr eaLnBrk="1" hangingPunct="1">
              <a:lnSpc>
                <a:spcPct val="80000"/>
              </a:lnSpc>
            </a:pPr>
            <a:endParaRPr lang="en-US" altLang="en-US" sz="2400" b="1" i="1" u="sng">
              <a:solidFill>
                <a:srgbClr val="800080"/>
              </a:solidFill>
            </a:endParaRPr>
          </a:p>
          <a:p>
            <a:pPr eaLnBrk="1" hangingPunct="1">
              <a:lnSpc>
                <a:spcPct val="80000"/>
              </a:lnSpc>
            </a:pPr>
            <a:r>
              <a:rPr lang="en-US" altLang="en-US" sz="2400"/>
              <a:t>Cohesion of water also causes </a:t>
            </a:r>
            <a:r>
              <a:rPr lang="en-US" altLang="en-US" sz="2400" b="1" i="1" u="sng">
                <a:solidFill>
                  <a:srgbClr val="FF0000"/>
                </a:solidFill>
              </a:rPr>
              <a:t>surface tension</a:t>
            </a:r>
            <a:r>
              <a:rPr lang="en-US" altLang="en-US" sz="2400"/>
              <a:t>, water's invisible skin which allows water striders to walk on water </a:t>
            </a:r>
          </a:p>
        </p:txBody>
      </p:sp>
      <p:pic>
        <p:nvPicPr>
          <p:cNvPr id="11268" name="Picture 5" descr="ANd9GcTqKBhTa5rWbJakrAIW-ouv-3X_suLo8p9UPb8h4BUQQMKqAKs78Q">
            <a:extLst>
              <a:ext uri="{FF2B5EF4-FFF2-40B4-BE49-F238E27FC236}">
                <a16:creationId xmlns:a16="http://schemas.microsoft.com/office/drawing/2014/main" id="{CC7DC46B-0049-4AF6-9FC0-8EDB7BE80DB1}"/>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248400" y="4191000"/>
            <a:ext cx="2209800" cy="206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Picture 8" descr="ANd9GcSGpEDErzWT4LFXIwbHldn8DuzZZxi2E2RxhLyf8p_c7D8MVgVp">
            <a:extLst>
              <a:ext uri="{FF2B5EF4-FFF2-40B4-BE49-F238E27FC236}">
                <a16:creationId xmlns:a16="http://schemas.microsoft.com/office/drawing/2014/main" id="{0FBD08F1-360E-486C-9461-252F8338BAA1}"/>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248400" y="1752600"/>
            <a:ext cx="2286000" cy="2190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E3E398B-CCFC-452A-B061-5E8E9552E920}"/>
              </a:ext>
            </a:extLst>
          </p:cNvPr>
          <p:cNvSpPr>
            <a:spLocks noGrp="1" noChangeArrowheads="1"/>
          </p:cNvSpPr>
          <p:nvPr>
            <p:ph type="title"/>
          </p:nvPr>
        </p:nvSpPr>
        <p:spPr>
          <a:xfrm>
            <a:off x="457200" y="76200"/>
            <a:ext cx="8229600" cy="792163"/>
          </a:xfrm>
        </p:spPr>
        <p:txBody>
          <a:bodyPr/>
          <a:lstStyle/>
          <a:p>
            <a:pPr eaLnBrk="1" hangingPunct="1"/>
            <a:r>
              <a:rPr lang="en-US" altLang="en-US" b="1">
                <a:solidFill>
                  <a:srgbClr val="006600"/>
                </a:solidFill>
              </a:rPr>
              <a:t>Universal Solvent</a:t>
            </a:r>
          </a:p>
        </p:txBody>
      </p:sp>
      <p:sp>
        <p:nvSpPr>
          <p:cNvPr id="12291" name="Rectangle 3">
            <a:extLst>
              <a:ext uri="{FF2B5EF4-FFF2-40B4-BE49-F238E27FC236}">
                <a16:creationId xmlns:a16="http://schemas.microsoft.com/office/drawing/2014/main" id="{0108406C-7000-4032-93B5-01BD4FF4D8DC}"/>
              </a:ext>
            </a:extLst>
          </p:cNvPr>
          <p:cNvSpPr>
            <a:spLocks noGrp="1" noChangeArrowheads="1"/>
          </p:cNvSpPr>
          <p:nvPr>
            <p:ph type="body" idx="1"/>
          </p:nvPr>
        </p:nvSpPr>
        <p:spPr>
          <a:xfrm>
            <a:off x="0" y="914400"/>
            <a:ext cx="9144000" cy="5943600"/>
          </a:xfrm>
        </p:spPr>
        <p:txBody>
          <a:bodyPr/>
          <a:lstStyle/>
          <a:p>
            <a:pPr eaLnBrk="1" hangingPunct="1">
              <a:lnSpc>
                <a:spcPct val="80000"/>
              </a:lnSpc>
            </a:pPr>
            <a:r>
              <a:rPr lang="en-US" altLang="en-US" sz="2800"/>
              <a:t>Water is considered the "universal solvent" because its bipolar molecule enables it to dissolve a wide variety of substances. </a:t>
            </a:r>
          </a:p>
          <a:p>
            <a:pPr eaLnBrk="1" hangingPunct="1">
              <a:lnSpc>
                <a:spcPct val="80000"/>
              </a:lnSpc>
            </a:pPr>
            <a:endParaRPr lang="en-US" altLang="en-US" sz="2800"/>
          </a:p>
          <a:p>
            <a:pPr eaLnBrk="1" hangingPunct="1">
              <a:lnSpc>
                <a:spcPct val="80000"/>
              </a:lnSpc>
            </a:pPr>
            <a:r>
              <a:rPr lang="en-US" altLang="en-US" sz="2800"/>
              <a:t>Solubility is affected by polarity. </a:t>
            </a:r>
          </a:p>
          <a:p>
            <a:pPr lvl="1" eaLnBrk="1" hangingPunct="1">
              <a:lnSpc>
                <a:spcPct val="80000"/>
              </a:lnSpc>
            </a:pPr>
            <a:r>
              <a:rPr lang="en-US" altLang="en-US" sz="2400" b="1" i="1" u="sng">
                <a:solidFill>
                  <a:srgbClr val="800080"/>
                </a:solidFill>
              </a:rPr>
              <a:t>Polar substances can dissolve other polar substances. </a:t>
            </a:r>
          </a:p>
          <a:p>
            <a:pPr lvl="1" eaLnBrk="1" hangingPunct="1">
              <a:lnSpc>
                <a:spcPct val="80000"/>
              </a:lnSpc>
            </a:pPr>
            <a:r>
              <a:rPr lang="en-US" altLang="en-US" sz="2400" b="1" i="1" u="sng">
                <a:solidFill>
                  <a:srgbClr val="800080"/>
                </a:solidFill>
              </a:rPr>
              <a:t>Non-polar substances dissolve other non-polar substances. </a:t>
            </a:r>
          </a:p>
          <a:p>
            <a:pPr eaLnBrk="1" hangingPunct="1">
              <a:lnSpc>
                <a:spcPct val="80000"/>
              </a:lnSpc>
            </a:pPr>
            <a:endParaRPr lang="en-US" altLang="en-US" sz="2800" b="1" i="1" u="sng">
              <a:solidFill>
                <a:srgbClr val="800080"/>
              </a:solidFill>
            </a:endParaRPr>
          </a:p>
          <a:p>
            <a:pPr eaLnBrk="1" hangingPunct="1">
              <a:lnSpc>
                <a:spcPct val="80000"/>
              </a:lnSpc>
            </a:pPr>
            <a:r>
              <a:rPr lang="en-US" altLang="en-US" sz="2800"/>
              <a:t>Polar substances and non-polar substances, however, do not mix.</a:t>
            </a:r>
          </a:p>
          <a:p>
            <a:pPr eaLnBrk="1" hangingPunct="1">
              <a:lnSpc>
                <a:spcPct val="80000"/>
              </a:lnSpc>
            </a:pPr>
            <a:endParaRPr lang="en-US" altLang="en-US" sz="2800"/>
          </a:p>
          <a:p>
            <a:pPr algn="just" eaLnBrk="1" hangingPunct="1">
              <a:lnSpc>
                <a:spcPct val="80000"/>
              </a:lnSpc>
            </a:pPr>
            <a:r>
              <a:rPr lang="en-US" altLang="en-US" sz="2800" i="1" u="sng">
                <a:solidFill>
                  <a:srgbClr val="FF0000"/>
                </a:solidFill>
              </a:rPr>
              <a:t>This means that wherever water goes, either through the ground or through a plant, it takes along valuable chemicals, minerals, and nutrients.</a:t>
            </a:r>
            <a:r>
              <a:rPr lang="en-US" altLang="en-US" sz="280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096A943-1288-4778-BBE9-458D0CE41096}"/>
              </a:ext>
            </a:extLst>
          </p:cNvPr>
          <p:cNvSpPr>
            <a:spLocks noGrp="1" noChangeArrowheads="1"/>
          </p:cNvSpPr>
          <p:nvPr>
            <p:ph type="title"/>
          </p:nvPr>
        </p:nvSpPr>
        <p:spPr>
          <a:xfrm>
            <a:off x="457200" y="76200"/>
            <a:ext cx="8229600" cy="868363"/>
          </a:xfrm>
        </p:spPr>
        <p:txBody>
          <a:bodyPr/>
          <a:lstStyle/>
          <a:p>
            <a:pPr eaLnBrk="1" hangingPunct="1"/>
            <a:r>
              <a:rPr lang="en-US" altLang="en-US" b="1">
                <a:solidFill>
                  <a:srgbClr val="006600"/>
                </a:solidFill>
              </a:rPr>
              <a:t>Density</a:t>
            </a:r>
            <a:r>
              <a:rPr lang="en-US" altLang="en-US">
                <a:solidFill>
                  <a:srgbClr val="006600"/>
                </a:solidFill>
              </a:rPr>
              <a:t> </a:t>
            </a:r>
          </a:p>
        </p:txBody>
      </p:sp>
      <p:sp>
        <p:nvSpPr>
          <p:cNvPr id="13315" name="Rectangle 3">
            <a:extLst>
              <a:ext uri="{FF2B5EF4-FFF2-40B4-BE49-F238E27FC236}">
                <a16:creationId xmlns:a16="http://schemas.microsoft.com/office/drawing/2014/main" id="{29057DC2-7B04-4832-8135-86E416B55872}"/>
              </a:ext>
            </a:extLst>
          </p:cNvPr>
          <p:cNvSpPr>
            <a:spLocks noGrp="1" noChangeArrowheads="1"/>
          </p:cNvSpPr>
          <p:nvPr>
            <p:ph type="body" sz="half" idx="1"/>
          </p:nvPr>
        </p:nvSpPr>
        <p:spPr>
          <a:xfrm>
            <a:off x="0" y="1066800"/>
            <a:ext cx="4953000" cy="5638800"/>
          </a:xfrm>
        </p:spPr>
        <p:txBody>
          <a:bodyPr/>
          <a:lstStyle/>
          <a:p>
            <a:pPr eaLnBrk="1" hangingPunct="1">
              <a:lnSpc>
                <a:spcPct val="90000"/>
              </a:lnSpc>
            </a:pPr>
            <a:r>
              <a:rPr lang="en-US" altLang="en-US" sz="2400"/>
              <a:t>Another property of water is density during phase changes. </a:t>
            </a:r>
          </a:p>
          <a:p>
            <a:pPr lvl="1" eaLnBrk="1" hangingPunct="1">
              <a:lnSpc>
                <a:spcPct val="90000"/>
              </a:lnSpc>
            </a:pPr>
            <a:r>
              <a:rPr lang="en-US" altLang="en-US" sz="2400" b="1" i="1" u="sng">
                <a:solidFill>
                  <a:srgbClr val="800080"/>
                </a:solidFill>
              </a:rPr>
              <a:t>The density of most substances increases when a liquid becomes a solid. Solid water is actually less dense than liquid water. </a:t>
            </a:r>
          </a:p>
          <a:p>
            <a:pPr eaLnBrk="1" hangingPunct="1">
              <a:lnSpc>
                <a:spcPct val="90000"/>
              </a:lnSpc>
            </a:pPr>
            <a:endParaRPr lang="en-US" altLang="en-US" sz="2400" b="1" i="1" u="sng">
              <a:solidFill>
                <a:srgbClr val="800080"/>
              </a:solidFill>
            </a:endParaRPr>
          </a:p>
          <a:p>
            <a:pPr eaLnBrk="1" hangingPunct="1">
              <a:lnSpc>
                <a:spcPct val="90000"/>
              </a:lnSpc>
            </a:pPr>
            <a:r>
              <a:rPr lang="en-US" altLang="en-US" sz="2400"/>
              <a:t>It is for this reason that ice floats. </a:t>
            </a:r>
          </a:p>
          <a:p>
            <a:pPr lvl="1" eaLnBrk="1" hangingPunct="1">
              <a:lnSpc>
                <a:spcPct val="90000"/>
              </a:lnSpc>
            </a:pPr>
            <a:r>
              <a:rPr lang="en-US" altLang="en-US" sz="2400" b="1" i="1" u="sng">
                <a:solidFill>
                  <a:srgbClr val="FF0000"/>
                </a:solidFill>
              </a:rPr>
              <a:t>The fact that ice floats is essential for the survival of many aquatic ecosystems and ultimately life on Earth. </a:t>
            </a:r>
          </a:p>
        </p:txBody>
      </p:sp>
      <p:sp>
        <p:nvSpPr>
          <p:cNvPr id="13316" name="AutoShape 5" descr="9k=">
            <a:extLst>
              <a:ext uri="{FF2B5EF4-FFF2-40B4-BE49-F238E27FC236}">
                <a16:creationId xmlns:a16="http://schemas.microsoft.com/office/drawing/2014/main" id="{709E214C-35D3-48DB-9C72-E13145C71754}"/>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endParaRPr lang="en-US" altLang="en-US"/>
          </a:p>
        </p:txBody>
      </p:sp>
      <p:sp>
        <p:nvSpPr>
          <p:cNvPr id="13317" name="AutoShape 7" descr="9k=">
            <a:extLst>
              <a:ext uri="{FF2B5EF4-FFF2-40B4-BE49-F238E27FC236}">
                <a16:creationId xmlns:a16="http://schemas.microsoft.com/office/drawing/2014/main" id="{B420A2C5-3C58-4DAE-A670-3A11EF0C11EE}"/>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endParaRPr lang="en-US" altLang="en-US"/>
          </a:p>
        </p:txBody>
      </p:sp>
      <p:pic>
        <p:nvPicPr>
          <p:cNvPr id="13318" name="Picture 9" descr="ice_cubes">
            <a:extLst>
              <a:ext uri="{FF2B5EF4-FFF2-40B4-BE49-F238E27FC236}">
                <a16:creationId xmlns:a16="http://schemas.microsoft.com/office/drawing/2014/main" id="{73B42F53-B051-4546-8806-C7D2C3775B9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1066800"/>
            <a:ext cx="39624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61DB00D-75B7-489E-B2ED-DF3DD267D5BF}"/>
              </a:ext>
            </a:extLst>
          </p:cNvPr>
          <p:cNvSpPr>
            <a:spLocks noGrp="1" noChangeArrowheads="1"/>
          </p:cNvSpPr>
          <p:nvPr>
            <p:ph type="body" idx="4294967295"/>
          </p:nvPr>
        </p:nvSpPr>
        <p:spPr>
          <a:xfrm>
            <a:off x="0" y="990600"/>
            <a:ext cx="4495800" cy="5867400"/>
          </a:xfrm>
        </p:spPr>
        <p:txBody>
          <a:bodyPr/>
          <a:lstStyle/>
          <a:p>
            <a:pPr eaLnBrk="1" hangingPunct="1"/>
            <a:r>
              <a:rPr lang="en-US" altLang="en-US" sz="2800"/>
              <a:t>The resulting water vapor mixes with the atmosphere</a:t>
            </a:r>
          </a:p>
          <a:p>
            <a:pPr eaLnBrk="1" hangingPunct="1"/>
            <a:endParaRPr lang="en-US" altLang="en-US" sz="2800"/>
          </a:p>
          <a:p>
            <a:pPr eaLnBrk="1" hangingPunct="1"/>
            <a:r>
              <a:rPr lang="en-US" altLang="en-US" sz="2800"/>
              <a:t>At high altitudes where the air is cold enough it condenses to form rain and snow</a:t>
            </a:r>
          </a:p>
          <a:p>
            <a:pPr eaLnBrk="1" hangingPunct="1"/>
            <a:endParaRPr lang="en-US" altLang="en-US" sz="2800"/>
          </a:p>
          <a:p>
            <a:pPr eaLnBrk="1" hangingPunct="1"/>
            <a:r>
              <a:rPr lang="en-US" altLang="en-US" sz="2800"/>
              <a:t>Falls back to Earth.</a:t>
            </a:r>
          </a:p>
        </p:txBody>
      </p:sp>
      <p:sp>
        <p:nvSpPr>
          <p:cNvPr id="14339" name="Rectangle 3">
            <a:extLst>
              <a:ext uri="{FF2B5EF4-FFF2-40B4-BE49-F238E27FC236}">
                <a16:creationId xmlns:a16="http://schemas.microsoft.com/office/drawing/2014/main" id="{9B59728D-CECB-4DE3-93B7-E265D4A52B4F}"/>
              </a:ext>
            </a:extLst>
          </p:cNvPr>
          <p:cNvSpPr>
            <a:spLocks noGrp="1" noChangeArrowheads="1"/>
          </p:cNvSpPr>
          <p:nvPr>
            <p:ph type="title" idx="4294967295"/>
          </p:nvPr>
        </p:nvSpPr>
        <p:spPr>
          <a:xfrm>
            <a:off x="457200" y="0"/>
            <a:ext cx="8229600" cy="1143000"/>
          </a:xfrm>
        </p:spPr>
        <p:txBody>
          <a:bodyPr/>
          <a:lstStyle/>
          <a:p>
            <a:pPr eaLnBrk="1" hangingPunct="1"/>
            <a:r>
              <a:rPr lang="en-US" altLang="en-US" b="1">
                <a:solidFill>
                  <a:srgbClr val="006600"/>
                </a:solidFill>
              </a:rPr>
              <a:t>Water Cycle</a:t>
            </a:r>
          </a:p>
        </p:txBody>
      </p:sp>
      <p:pic>
        <p:nvPicPr>
          <p:cNvPr id="14340" name="Picture 4">
            <a:extLst>
              <a:ext uri="{FF2B5EF4-FFF2-40B4-BE49-F238E27FC236}">
                <a16:creationId xmlns:a16="http://schemas.microsoft.com/office/drawing/2014/main" id="{1CCDD6AD-35BE-49FE-8D41-5CAF3188F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447800"/>
            <a:ext cx="4724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BF9E2BD-FC80-4C4E-BFEF-CE2B2FB5A86F}"/>
              </a:ext>
            </a:extLst>
          </p:cNvPr>
          <p:cNvSpPr>
            <a:spLocks noGrp="1" noChangeArrowheads="1"/>
          </p:cNvSpPr>
          <p:nvPr>
            <p:ph type="body" idx="4294967295"/>
          </p:nvPr>
        </p:nvSpPr>
        <p:spPr>
          <a:xfrm>
            <a:off x="0" y="990600"/>
            <a:ext cx="4495800" cy="5867400"/>
          </a:xfrm>
        </p:spPr>
        <p:txBody>
          <a:bodyPr/>
          <a:lstStyle/>
          <a:p>
            <a:pPr eaLnBrk="1" hangingPunct="1"/>
            <a:r>
              <a:rPr lang="en-US" altLang="en-US" sz="2800"/>
              <a:t>Water </a:t>
            </a:r>
            <a:r>
              <a:rPr lang="en-US" altLang="en-US" sz="2800" b="1" i="1">
                <a:solidFill>
                  <a:srgbClr val="FF0000"/>
                </a:solidFill>
              </a:rPr>
              <a:t>evaporates</a:t>
            </a:r>
            <a:r>
              <a:rPr lang="en-US" altLang="en-US" sz="2800"/>
              <a:t> from bodies of fresh water and the oceans</a:t>
            </a:r>
          </a:p>
          <a:p>
            <a:pPr eaLnBrk="1" hangingPunct="1"/>
            <a:endParaRPr lang="en-US" altLang="en-US" sz="2800"/>
          </a:p>
          <a:p>
            <a:pPr eaLnBrk="1" hangingPunct="1"/>
            <a:r>
              <a:rPr lang="en-US" altLang="en-US" sz="2800"/>
              <a:t>Much water is lost from the leaves of plants via </a:t>
            </a:r>
            <a:r>
              <a:rPr lang="en-US" altLang="en-US" sz="2800" b="1" i="1">
                <a:solidFill>
                  <a:srgbClr val="FF0000"/>
                </a:solidFill>
              </a:rPr>
              <a:t>transpiration</a:t>
            </a:r>
            <a:r>
              <a:rPr lang="en-US" altLang="en-US" sz="2800"/>
              <a:t>.</a:t>
            </a:r>
          </a:p>
          <a:p>
            <a:pPr eaLnBrk="1" hangingPunct="1"/>
            <a:endParaRPr lang="en-US" altLang="en-US" sz="2800"/>
          </a:p>
          <a:p>
            <a:pPr eaLnBrk="1" hangingPunct="1"/>
            <a:r>
              <a:rPr lang="en-US" altLang="en-US" sz="2800"/>
              <a:t>Also from </a:t>
            </a:r>
            <a:r>
              <a:rPr lang="en-US" altLang="en-US" sz="2800" b="1" i="1">
                <a:solidFill>
                  <a:srgbClr val="FF0000"/>
                </a:solidFill>
              </a:rPr>
              <a:t>respiration</a:t>
            </a:r>
            <a:r>
              <a:rPr lang="en-US" altLang="en-US" sz="2800"/>
              <a:t> of almost all living species</a:t>
            </a:r>
          </a:p>
          <a:p>
            <a:pPr eaLnBrk="1" hangingPunct="1"/>
            <a:endParaRPr lang="en-US" altLang="en-US" sz="2800">
              <a:latin typeface="Times New Roman" panose="02020603050405020304" pitchFamily="18" charset="0"/>
            </a:endParaRPr>
          </a:p>
        </p:txBody>
      </p:sp>
      <p:sp>
        <p:nvSpPr>
          <p:cNvPr id="20483" name="Rectangle 3">
            <a:extLst>
              <a:ext uri="{FF2B5EF4-FFF2-40B4-BE49-F238E27FC236}">
                <a16:creationId xmlns:a16="http://schemas.microsoft.com/office/drawing/2014/main" id="{9E122A35-E199-46D2-B76A-2287073E6273}"/>
              </a:ext>
            </a:extLst>
          </p:cNvPr>
          <p:cNvSpPr>
            <a:spLocks noGrp="1" noChangeArrowheads="1"/>
          </p:cNvSpPr>
          <p:nvPr>
            <p:ph type="title" idx="4294967295"/>
          </p:nvPr>
        </p:nvSpPr>
        <p:spPr>
          <a:xfrm>
            <a:off x="457200" y="152400"/>
            <a:ext cx="8229600" cy="1143000"/>
          </a:xfrm>
        </p:spPr>
        <p:txBody>
          <a:bodyPr/>
          <a:lstStyle/>
          <a:p>
            <a:pPr eaLnBrk="1" hangingPunct="1">
              <a:defRPr/>
            </a:pPr>
            <a:r>
              <a:rPr lang="en-US" b="1" dirty="0">
                <a:solidFill>
                  <a:srgbClr val="006600"/>
                </a:solidFill>
                <a:latin typeface="+mn-lt"/>
              </a:rPr>
              <a:t>Water Cycle</a:t>
            </a:r>
          </a:p>
        </p:txBody>
      </p:sp>
      <p:pic>
        <p:nvPicPr>
          <p:cNvPr id="15364" name="Picture 4">
            <a:extLst>
              <a:ext uri="{FF2B5EF4-FFF2-40B4-BE49-F238E27FC236}">
                <a16:creationId xmlns:a16="http://schemas.microsoft.com/office/drawing/2014/main" id="{632CE78E-DF03-4323-9E55-E1EAD2400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447800"/>
            <a:ext cx="4724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32EF9D8-FE54-4A0D-907F-340413F8F424}"/>
              </a:ext>
            </a:extLst>
          </p:cNvPr>
          <p:cNvSpPr>
            <a:spLocks noGrp="1" noChangeArrowheads="1"/>
          </p:cNvSpPr>
          <p:nvPr>
            <p:ph type="title"/>
          </p:nvPr>
        </p:nvSpPr>
        <p:spPr>
          <a:xfrm>
            <a:off x="457200" y="152400"/>
            <a:ext cx="8229600" cy="1143000"/>
          </a:xfrm>
        </p:spPr>
        <p:txBody>
          <a:bodyPr/>
          <a:lstStyle/>
          <a:p>
            <a:pPr eaLnBrk="1" hangingPunct="1"/>
            <a:r>
              <a:rPr lang="en-US" altLang="en-US" b="1">
                <a:solidFill>
                  <a:srgbClr val="006600"/>
                </a:solidFill>
              </a:rPr>
              <a:t>Cell water potential - </a:t>
            </a:r>
            <a:r>
              <a:rPr lang="en-US" altLang="en-US" sz="6600" b="1">
                <a:solidFill>
                  <a:srgbClr val="006600"/>
                </a:solidFill>
                <a:latin typeface="Symbol" panose="05050102010706020507" pitchFamily="18" charset="2"/>
              </a:rPr>
              <a:t>y</a:t>
            </a:r>
            <a:r>
              <a:rPr lang="en-US" altLang="en-US" sz="2000" b="1">
                <a:solidFill>
                  <a:srgbClr val="006600"/>
                </a:solidFill>
              </a:rPr>
              <a:t>w</a:t>
            </a:r>
          </a:p>
        </p:txBody>
      </p:sp>
      <p:sp>
        <p:nvSpPr>
          <p:cNvPr id="16387" name="Rectangle 3">
            <a:extLst>
              <a:ext uri="{FF2B5EF4-FFF2-40B4-BE49-F238E27FC236}">
                <a16:creationId xmlns:a16="http://schemas.microsoft.com/office/drawing/2014/main" id="{6EC7E438-AE03-406D-BBDD-FFD7479DC8F9}"/>
              </a:ext>
            </a:extLst>
          </p:cNvPr>
          <p:cNvSpPr>
            <a:spLocks noGrp="1" noChangeArrowheads="1"/>
          </p:cNvSpPr>
          <p:nvPr>
            <p:ph type="body" idx="1"/>
          </p:nvPr>
        </p:nvSpPr>
        <p:spPr>
          <a:xfrm>
            <a:off x="0" y="1066800"/>
            <a:ext cx="9144000" cy="5791200"/>
          </a:xfrm>
        </p:spPr>
        <p:txBody>
          <a:bodyPr/>
          <a:lstStyle/>
          <a:p>
            <a:pPr eaLnBrk="1" hangingPunct="1">
              <a:lnSpc>
                <a:spcPct val="90000"/>
              </a:lnSpc>
            </a:pPr>
            <a:r>
              <a:rPr lang="en-US" altLang="en-US"/>
              <a:t>The equation</a:t>
            </a:r>
            <a:r>
              <a:rPr lang="en-US" altLang="en-US">
                <a:solidFill>
                  <a:srgbClr val="CC0000"/>
                </a:solidFill>
              </a:rPr>
              <a:t>     </a:t>
            </a:r>
            <a:r>
              <a:rPr lang="en-US" altLang="en-US" sz="4800">
                <a:solidFill>
                  <a:srgbClr val="CC0000"/>
                </a:solidFill>
                <a:latin typeface="Symbol" panose="05050102010706020507" pitchFamily="18" charset="2"/>
              </a:rPr>
              <a:t>y</a:t>
            </a:r>
            <a:r>
              <a:rPr lang="en-US" altLang="en-US">
                <a:solidFill>
                  <a:srgbClr val="CC0000"/>
                </a:solidFill>
              </a:rPr>
              <a:t>w = </a:t>
            </a:r>
            <a:r>
              <a:rPr lang="en-US" altLang="en-US" sz="4800">
                <a:solidFill>
                  <a:srgbClr val="CC0000"/>
                </a:solidFill>
                <a:latin typeface="Symbol" panose="05050102010706020507" pitchFamily="18" charset="2"/>
              </a:rPr>
              <a:t>y</a:t>
            </a:r>
            <a:r>
              <a:rPr lang="en-US" altLang="en-US">
                <a:solidFill>
                  <a:srgbClr val="CC0000"/>
                </a:solidFill>
              </a:rPr>
              <a:t>s + </a:t>
            </a:r>
            <a:r>
              <a:rPr lang="en-US" altLang="en-US" sz="4800">
                <a:solidFill>
                  <a:srgbClr val="CC0000"/>
                </a:solidFill>
                <a:latin typeface="Symbol" panose="05050102010706020507" pitchFamily="18" charset="2"/>
              </a:rPr>
              <a:t>y</a:t>
            </a:r>
            <a:r>
              <a:rPr lang="en-US" altLang="en-US">
                <a:solidFill>
                  <a:srgbClr val="CC0000"/>
                </a:solidFill>
              </a:rPr>
              <a:t>p + </a:t>
            </a:r>
            <a:r>
              <a:rPr lang="en-US" altLang="en-US" sz="4800">
                <a:solidFill>
                  <a:srgbClr val="CC0000"/>
                </a:solidFill>
                <a:latin typeface="Symbol" panose="05050102010706020507" pitchFamily="18" charset="2"/>
              </a:rPr>
              <a:t>y</a:t>
            </a:r>
            <a:r>
              <a:rPr lang="en-US" altLang="en-US">
                <a:solidFill>
                  <a:srgbClr val="CC0000"/>
                </a:solidFill>
              </a:rPr>
              <a:t>g</a:t>
            </a:r>
          </a:p>
          <a:p>
            <a:pPr eaLnBrk="1" hangingPunct="1">
              <a:lnSpc>
                <a:spcPct val="90000"/>
              </a:lnSpc>
            </a:pPr>
            <a:r>
              <a:rPr lang="en-US" altLang="en-US" b="1" i="1">
                <a:solidFill>
                  <a:srgbClr val="CC0000"/>
                </a:solidFill>
              </a:rPr>
              <a:t>Affected by three factors</a:t>
            </a:r>
            <a:r>
              <a:rPr lang="en-US" altLang="en-US"/>
              <a:t>:</a:t>
            </a:r>
          </a:p>
          <a:p>
            <a:pPr eaLnBrk="1" hangingPunct="1">
              <a:lnSpc>
                <a:spcPct val="90000"/>
              </a:lnSpc>
            </a:pPr>
            <a:r>
              <a:rPr lang="en-US" altLang="en-US" sz="4800" b="1">
                <a:solidFill>
                  <a:srgbClr val="CC0000"/>
                </a:solidFill>
                <a:latin typeface="Symbol" panose="05050102010706020507" pitchFamily="18" charset="2"/>
              </a:rPr>
              <a:t>y</a:t>
            </a:r>
            <a:r>
              <a:rPr lang="en-US" altLang="en-US" b="1">
                <a:solidFill>
                  <a:srgbClr val="CC0000"/>
                </a:solidFill>
              </a:rPr>
              <a:t>s</a:t>
            </a:r>
            <a:r>
              <a:rPr lang="en-US" altLang="en-US" sz="2400"/>
              <a:t> : </a:t>
            </a:r>
            <a:r>
              <a:rPr lang="en-US" altLang="en-US" sz="2800" b="1" i="1"/>
              <a:t>Solute potential or osmotic potential</a:t>
            </a:r>
          </a:p>
          <a:p>
            <a:pPr lvl="1" eaLnBrk="1" hangingPunct="1">
              <a:lnSpc>
                <a:spcPct val="90000"/>
              </a:lnSpc>
            </a:pPr>
            <a:r>
              <a:rPr lang="en-US" altLang="en-US" sz="2400"/>
              <a:t>The effect of dissolved solutes on water and the cell</a:t>
            </a:r>
          </a:p>
          <a:p>
            <a:pPr eaLnBrk="1" hangingPunct="1">
              <a:lnSpc>
                <a:spcPct val="90000"/>
              </a:lnSpc>
            </a:pPr>
            <a:r>
              <a:rPr lang="en-US" altLang="en-US" sz="4800" b="1">
                <a:solidFill>
                  <a:srgbClr val="CC0000"/>
                </a:solidFill>
                <a:latin typeface="Symbol" panose="05050102010706020507" pitchFamily="18" charset="2"/>
              </a:rPr>
              <a:t>y</a:t>
            </a:r>
            <a:r>
              <a:rPr lang="en-US" altLang="en-US" b="1">
                <a:solidFill>
                  <a:srgbClr val="CC0000"/>
                </a:solidFill>
              </a:rPr>
              <a:t>p</a:t>
            </a:r>
            <a:r>
              <a:rPr lang="en-US" altLang="en-US" sz="2400"/>
              <a:t> : </a:t>
            </a:r>
            <a:r>
              <a:rPr lang="en-US" altLang="en-US" sz="2800" b="1" i="1"/>
              <a:t>Hydrostatic pressure of the solution</a:t>
            </a:r>
            <a:r>
              <a:rPr lang="en-US" altLang="en-US" sz="2800"/>
              <a:t>. A +ve pressure is known as Turgor pressure</a:t>
            </a:r>
            <a:endParaRPr lang="en-US" altLang="en-US" sz="2800" b="1" i="1"/>
          </a:p>
          <a:p>
            <a:pPr lvl="1" eaLnBrk="1" hangingPunct="1">
              <a:lnSpc>
                <a:spcPct val="90000"/>
              </a:lnSpc>
            </a:pPr>
            <a:r>
              <a:rPr lang="en-US" altLang="en-US" sz="2400"/>
              <a:t>Can be –ve, as in the xylem and cell wall – </a:t>
            </a:r>
            <a:r>
              <a:rPr lang="en-US" altLang="en-US" sz="2400" b="1" i="1"/>
              <a:t>this is important in moving water long distances in plants</a:t>
            </a:r>
          </a:p>
          <a:p>
            <a:pPr eaLnBrk="1" hangingPunct="1">
              <a:lnSpc>
                <a:spcPct val="90000"/>
              </a:lnSpc>
            </a:pPr>
            <a:r>
              <a:rPr lang="en-US" altLang="en-US" sz="4800" b="1">
                <a:solidFill>
                  <a:srgbClr val="CC0000"/>
                </a:solidFill>
                <a:latin typeface="Symbol" panose="05050102010706020507" pitchFamily="18" charset="2"/>
              </a:rPr>
              <a:t>y</a:t>
            </a:r>
            <a:r>
              <a:rPr lang="en-US" altLang="en-US" b="1">
                <a:solidFill>
                  <a:srgbClr val="CC0000"/>
                </a:solidFill>
              </a:rPr>
              <a:t>g</a:t>
            </a:r>
            <a:r>
              <a:rPr lang="en-US" altLang="en-US" sz="2400"/>
              <a:t> :</a:t>
            </a:r>
            <a:r>
              <a:rPr lang="en-US" altLang="en-US" sz="2800"/>
              <a:t> </a:t>
            </a:r>
            <a:r>
              <a:rPr lang="en-US" altLang="en-US" sz="2800" b="1" i="1"/>
              <a:t>Gravity</a:t>
            </a:r>
            <a:r>
              <a:rPr lang="en-US" altLang="en-US" sz="2800"/>
              <a:t> - causes water to move downwards </a:t>
            </a:r>
            <a:r>
              <a:rPr lang="en-US" altLang="en-US" sz="2800" b="1" i="1" u="sng">
                <a:solidFill>
                  <a:schemeClr val="accent2"/>
                </a:solidFill>
              </a:rPr>
              <a:t>unless</a:t>
            </a:r>
            <a:r>
              <a:rPr lang="en-US" altLang="en-US" sz="2800"/>
              <a:t> opposed by an equal and opposite force</a:t>
            </a:r>
            <a:endParaRPr lang="en-US" alt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BF0A56B-9871-4547-8973-4B8CF78C9AC4}"/>
              </a:ext>
            </a:extLst>
          </p:cNvPr>
          <p:cNvSpPr>
            <a:spLocks noGrp="1" noChangeArrowheads="1"/>
          </p:cNvSpPr>
          <p:nvPr>
            <p:ph type="title"/>
          </p:nvPr>
        </p:nvSpPr>
        <p:spPr>
          <a:xfrm>
            <a:off x="457200" y="76200"/>
            <a:ext cx="8229600" cy="1143000"/>
          </a:xfrm>
        </p:spPr>
        <p:txBody>
          <a:bodyPr/>
          <a:lstStyle/>
          <a:p>
            <a:pPr eaLnBrk="1" hangingPunct="1"/>
            <a:r>
              <a:rPr lang="en-US" altLang="en-US" b="1">
                <a:solidFill>
                  <a:srgbClr val="006600"/>
                </a:solidFill>
              </a:rPr>
              <a:t>Water in the Soil</a:t>
            </a:r>
          </a:p>
        </p:txBody>
      </p:sp>
      <p:pic>
        <p:nvPicPr>
          <p:cNvPr id="17411" name="Picture 4" descr="pp04010">
            <a:extLst>
              <a:ext uri="{FF2B5EF4-FFF2-40B4-BE49-F238E27FC236}">
                <a16:creationId xmlns:a16="http://schemas.microsoft.com/office/drawing/2014/main" id="{5A9E49E7-656C-438B-B080-4E72AC82C795}"/>
              </a:ext>
            </a:extLst>
          </p:cNvPr>
          <p:cNvPicPr preferRelativeResize="0">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1066800"/>
            <a:ext cx="4724400" cy="5791200"/>
          </a:xfrm>
          <a:noFill/>
        </p:spPr>
      </p:pic>
      <p:sp>
        <p:nvSpPr>
          <p:cNvPr id="17412" name="Rectangle 3">
            <a:extLst>
              <a:ext uri="{FF2B5EF4-FFF2-40B4-BE49-F238E27FC236}">
                <a16:creationId xmlns:a16="http://schemas.microsoft.com/office/drawing/2014/main" id="{0F7F2395-5CA1-46CD-B25D-36D9CBB31F91}"/>
              </a:ext>
            </a:extLst>
          </p:cNvPr>
          <p:cNvSpPr>
            <a:spLocks noGrp="1" noChangeArrowheads="1"/>
          </p:cNvSpPr>
          <p:nvPr>
            <p:ph type="body" sz="half" idx="1"/>
          </p:nvPr>
        </p:nvSpPr>
        <p:spPr>
          <a:xfrm>
            <a:off x="152400" y="1219200"/>
            <a:ext cx="4800600" cy="5410200"/>
          </a:xfrm>
        </p:spPr>
        <p:txBody>
          <a:bodyPr/>
          <a:lstStyle/>
          <a:p>
            <a:pPr eaLnBrk="1" hangingPunct="1"/>
            <a:r>
              <a:rPr lang="en-US" altLang="en-US" sz="2800"/>
              <a:t>The main driving forces for water flow from the soil through the plant to the atmosphere include:</a:t>
            </a:r>
          </a:p>
          <a:p>
            <a:pPr eaLnBrk="1" hangingPunct="1"/>
            <a:r>
              <a:rPr lang="en-US" altLang="en-US" sz="2800"/>
              <a:t>Differences in:</a:t>
            </a:r>
          </a:p>
          <a:p>
            <a:pPr lvl="1" eaLnBrk="1" hangingPunct="1"/>
            <a:r>
              <a:rPr lang="en-US" altLang="en-US" sz="2400" b="1" i="1">
                <a:solidFill>
                  <a:srgbClr val="FF0000"/>
                </a:solidFill>
              </a:rPr>
              <a:t> </a:t>
            </a:r>
            <a:r>
              <a:rPr lang="en-US" altLang="en-US" b="1" i="1">
                <a:solidFill>
                  <a:srgbClr val="FF0000"/>
                </a:solidFill>
              </a:rPr>
              <a:t>[H</a:t>
            </a:r>
            <a:r>
              <a:rPr lang="en-US" altLang="en-US" sz="2000" b="1" i="1">
                <a:solidFill>
                  <a:srgbClr val="FF0000"/>
                </a:solidFill>
              </a:rPr>
              <a:t>2</a:t>
            </a:r>
            <a:r>
              <a:rPr lang="en-US" altLang="en-US" b="1" i="1">
                <a:solidFill>
                  <a:srgbClr val="FF0000"/>
                </a:solidFill>
              </a:rPr>
              <a:t>O vapor]</a:t>
            </a:r>
          </a:p>
          <a:p>
            <a:pPr lvl="1" eaLnBrk="1" hangingPunct="1"/>
            <a:r>
              <a:rPr lang="en-US" altLang="en-US" b="1" i="1">
                <a:solidFill>
                  <a:srgbClr val="FF0000"/>
                </a:solidFill>
              </a:rPr>
              <a:t>Hydrostatic pressure</a:t>
            </a:r>
          </a:p>
          <a:p>
            <a:pPr lvl="1" eaLnBrk="1" hangingPunct="1"/>
            <a:r>
              <a:rPr lang="en-US" altLang="en-US" b="1" i="1">
                <a:solidFill>
                  <a:srgbClr val="FF0000"/>
                </a:solidFill>
              </a:rPr>
              <a:t>Water potential</a:t>
            </a:r>
          </a:p>
          <a:p>
            <a:pPr eaLnBrk="1" hangingPunct="1"/>
            <a:r>
              <a:rPr lang="en-US" altLang="en-US" sz="2800"/>
              <a:t>All of these act to allow the movement of water into the plant.</a:t>
            </a:r>
          </a:p>
          <a:p>
            <a:pPr eaLnBrk="1" hangingPunct="1"/>
            <a:endParaRPr lang="en-US" alt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70266F3-74DE-45D8-914A-294CCFE760F5}"/>
              </a:ext>
            </a:extLst>
          </p:cNvPr>
          <p:cNvSpPr>
            <a:spLocks noGrp="1" noChangeArrowheads="1"/>
          </p:cNvSpPr>
          <p:nvPr>
            <p:ph type="title"/>
          </p:nvPr>
        </p:nvSpPr>
        <p:spPr>
          <a:xfrm>
            <a:off x="457200" y="76200"/>
            <a:ext cx="8229600" cy="1143000"/>
          </a:xfrm>
        </p:spPr>
        <p:txBody>
          <a:bodyPr/>
          <a:lstStyle/>
          <a:p>
            <a:pPr eaLnBrk="1" hangingPunct="1"/>
            <a:r>
              <a:rPr lang="en-US" altLang="en-US" b="1">
                <a:solidFill>
                  <a:srgbClr val="006600"/>
                </a:solidFill>
              </a:rPr>
              <a:t>Water absorption from soil</a:t>
            </a:r>
          </a:p>
        </p:txBody>
      </p:sp>
      <p:sp>
        <p:nvSpPr>
          <p:cNvPr id="18435" name="Rectangle 3">
            <a:extLst>
              <a:ext uri="{FF2B5EF4-FFF2-40B4-BE49-F238E27FC236}">
                <a16:creationId xmlns:a16="http://schemas.microsoft.com/office/drawing/2014/main" id="{9B143D1A-29D4-4CFF-8196-615F43614AE2}"/>
              </a:ext>
            </a:extLst>
          </p:cNvPr>
          <p:cNvSpPr>
            <a:spLocks noGrp="1" noChangeArrowheads="1"/>
          </p:cNvSpPr>
          <p:nvPr>
            <p:ph type="body" sz="half" idx="1"/>
          </p:nvPr>
        </p:nvSpPr>
        <p:spPr>
          <a:xfrm>
            <a:off x="0" y="1066800"/>
            <a:ext cx="4724400" cy="5791200"/>
          </a:xfrm>
        </p:spPr>
        <p:txBody>
          <a:bodyPr/>
          <a:lstStyle/>
          <a:p>
            <a:pPr eaLnBrk="1" hangingPunct="1"/>
            <a:r>
              <a:rPr lang="en-US" altLang="en-US" sz="2400"/>
              <a:t>Water clings to the surface of soil particles.</a:t>
            </a:r>
          </a:p>
          <a:p>
            <a:pPr eaLnBrk="1" hangingPunct="1"/>
            <a:r>
              <a:rPr lang="en-US" altLang="en-US" sz="2400"/>
              <a:t>As soil dries out, water moves first from the </a:t>
            </a:r>
            <a:r>
              <a:rPr lang="en-US" altLang="en-US" sz="2400" b="1" i="1">
                <a:solidFill>
                  <a:srgbClr val="FF0000"/>
                </a:solidFill>
              </a:rPr>
              <a:t>center of the largest spaces between particles</a:t>
            </a:r>
            <a:r>
              <a:rPr lang="en-US" altLang="en-US" sz="2400"/>
              <a:t>.  </a:t>
            </a:r>
          </a:p>
          <a:p>
            <a:pPr eaLnBrk="1" hangingPunct="1"/>
            <a:r>
              <a:rPr lang="en-US" altLang="en-US" sz="2400"/>
              <a:t>Water then moves to smaller spaces between soil particles.</a:t>
            </a:r>
          </a:p>
          <a:p>
            <a:pPr eaLnBrk="1" hangingPunct="1"/>
            <a:r>
              <a:rPr lang="en-US" altLang="en-US" sz="2400"/>
              <a:t>Root hairs make intimate contact with soil particles – amplify the surface area for water absorption by the plant.</a:t>
            </a:r>
          </a:p>
          <a:p>
            <a:pPr eaLnBrk="1" hangingPunct="1"/>
            <a:endParaRPr lang="en-US" altLang="en-US" sz="2400"/>
          </a:p>
          <a:p>
            <a:pPr eaLnBrk="1" hangingPunct="1"/>
            <a:endParaRPr lang="en-US" altLang="en-US" sz="2400">
              <a:latin typeface="Times New Roman" panose="02020603050405020304" pitchFamily="18" charset="0"/>
            </a:endParaRPr>
          </a:p>
          <a:p>
            <a:pPr eaLnBrk="1" hangingPunct="1"/>
            <a:endParaRPr lang="en-US" altLang="en-US" sz="2400">
              <a:latin typeface="Times New Roman" panose="02020603050405020304" pitchFamily="18" charset="0"/>
            </a:endParaRPr>
          </a:p>
        </p:txBody>
      </p:sp>
      <p:pic>
        <p:nvPicPr>
          <p:cNvPr id="18436" name="Picture 4" descr="pp04020">
            <a:extLst>
              <a:ext uri="{FF2B5EF4-FFF2-40B4-BE49-F238E27FC236}">
                <a16:creationId xmlns:a16="http://schemas.microsoft.com/office/drawing/2014/main" id="{14282485-3346-497B-B667-718529141A82}"/>
              </a:ext>
            </a:extLst>
          </p:cNvPr>
          <p:cNvPicPr preferRelativeResize="0">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990600"/>
            <a:ext cx="4495800" cy="5867400"/>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6F3A21D-4C06-4C5F-B94B-DDB214B344AF}"/>
              </a:ext>
            </a:extLst>
          </p:cNvPr>
          <p:cNvSpPr>
            <a:spLocks noGrp="1" noChangeArrowheads="1"/>
          </p:cNvSpPr>
          <p:nvPr>
            <p:ph type="title"/>
          </p:nvPr>
        </p:nvSpPr>
        <p:spPr/>
        <p:txBody>
          <a:bodyPr/>
          <a:lstStyle/>
          <a:p>
            <a:pPr eaLnBrk="1" hangingPunct="1"/>
            <a:r>
              <a:rPr lang="en-US" altLang="en-US" sz="4000" b="1">
                <a:solidFill>
                  <a:srgbClr val="006600"/>
                </a:solidFill>
              </a:rPr>
              <a:t>Water Moves through soil by bulk flow</a:t>
            </a:r>
          </a:p>
        </p:txBody>
      </p:sp>
      <p:sp>
        <p:nvSpPr>
          <p:cNvPr id="19459" name="Rectangle 3">
            <a:extLst>
              <a:ext uri="{FF2B5EF4-FFF2-40B4-BE49-F238E27FC236}">
                <a16:creationId xmlns:a16="http://schemas.microsoft.com/office/drawing/2014/main" id="{4606358E-C320-4A06-8E1B-9A1D817A84E2}"/>
              </a:ext>
            </a:extLst>
          </p:cNvPr>
          <p:cNvSpPr>
            <a:spLocks noGrp="1" noChangeArrowheads="1"/>
          </p:cNvSpPr>
          <p:nvPr>
            <p:ph type="body" idx="1"/>
          </p:nvPr>
        </p:nvSpPr>
        <p:spPr>
          <a:xfrm>
            <a:off x="0" y="1524000"/>
            <a:ext cx="9144000" cy="5334000"/>
          </a:xfrm>
        </p:spPr>
        <p:txBody>
          <a:bodyPr/>
          <a:lstStyle/>
          <a:p>
            <a:pPr eaLnBrk="1" hangingPunct="1"/>
            <a:r>
              <a:rPr lang="en-US" altLang="en-US" sz="2800" b="1" i="1">
                <a:solidFill>
                  <a:srgbClr val="CC0000"/>
                </a:solidFill>
              </a:rPr>
              <a:t>Bulk flow:</a:t>
            </a:r>
            <a:endParaRPr lang="en-US" altLang="en-US" sz="2800">
              <a:solidFill>
                <a:srgbClr val="FF0000"/>
              </a:solidFill>
            </a:endParaRPr>
          </a:p>
          <a:p>
            <a:pPr lvl="1" eaLnBrk="1" hangingPunct="1"/>
            <a:r>
              <a:rPr lang="en-US" altLang="en-US" sz="2400"/>
              <a:t>Concerted movement of groups of molecules </a:t>
            </a:r>
            <a:r>
              <a:rPr lang="en-US" altLang="en-US" sz="2400" i="1"/>
              <a:t>en masse</a:t>
            </a:r>
            <a:r>
              <a:rPr lang="en-US" altLang="en-US" sz="2400"/>
              <a:t>, most often in response to a </a:t>
            </a:r>
            <a:r>
              <a:rPr lang="en-US" altLang="en-US" sz="2400" b="1" i="1">
                <a:solidFill>
                  <a:srgbClr val="CC0000"/>
                </a:solidFill>
              </a:rPr>
              <a:t>pressure gradient.</a:t>
            </a:r>
          </a:p>
          <a:p>
            <a:pPr eaLnBrk="1" hangingPunct="1"/>
            <a:r>
              <a:rPr lang="en-US" altLang="en-US" sz="2800"/>
              <a:t>Dependant on the radius of the tube that water is traveling in.</a:t>
            </a:r>
          </a:p>
          <a:p>
            <a:pPr lvl="1" eaLnBrk="1" hangingPunct="1"/>
            <a:r>
              <a:rPr lang="en-US" altLang="en-US" sz="2400" b="1">
                <a:solidFill>
                  <a:srgbClr val="CC0000"/>
                </a:solidFill>
              </a:rPr>
              <a:t>Double radius – flow rate increases 16 times!!!!!!!!!!</a:t>
            </a:r>
          </a:p>
          <a:p>
            <a:pPr eaLnBrk="1" hangingPunct="1"/>
            <a:r>
              <a:rPr lang="en-US" altLang="en-US" sz="2800"/>
              <a:t>This is the main method for water movement in </a:t>
            </a:r>
            <a:r>
              <a:rPr lang="en-US" altLang="en-US" sz="2800" b="1" i="1">
                <a:solidFill>
                  <a:schemeClr val="accent2"/>
                </a:solidFill>
              </a:rPr>
              <a:t>Xylem</a:t>
            </a:r>
            <a:r>
              <a:rPr lang="en-US" altLang="en-US" sz="2800"/>
              <a:t>, </a:t>
            </a:r>
            <a:r>
              <a:rPr lang="en-US" altLang="en-US" sz="2800" b="1" i="1">
                <a:solidFill>
                  <a:schemeClr val="accent2"/>
                </a:solidFill>
              </a:rPr>
              <a:t>Cell Walls</a:t>
            </a:r>
            <a:r>
              <a:rPr lang="en-US" altLang="en-US" sz="2800"/>
              <a:t> and in the </a:t>
            </a:r>
            <a:r>
              <a:rPr lang="en-US" altLang="en-US" sz="2800" b="1" i="1">
                <a:solidFill>
                  <a:schemeClr val="accent2"/>
                </a:solidFill>
              </a:rPr>
              <a:t>soil</a:t>
            </a:r>
            <a:r>
              <a:rPr lang="en-US" altLang="en-US" sz="2800"/>
              <a:t>.</a:t>
            </a:r>
          </a:p>
          <a:p>
            <a:pPr eaLnBrk="1" hangingPunct="1"/>
            <a:r>
              <a:rPr lang="en-US" altLang="en-US" sz="2800" b="1" i="1">
                <a:solidFill>
                  <a:srgbClr val="CC0000"/>
                </a:solidFill>
              </a:rPr>
              <a:t>Independent</a:t>
            </a:r>
            <a:r>
              <a:rPr lang="en-US" altLang="en-US" sz="2800"/>
              <a:t> of solute concentration gradients – to a point</a:t>
            </a:r>
          </a:p>
          <a:p>
            <a:pPr lvl="1" eaLnBrk="1" hangingPunct="1"/>
            <a:r>
              <a:rPr lang="en-US" altLang="en-US" sz="2400" b="1" i="1" u="sng"/>
              <a:t>So different from diffusion</a:t>
            </a:r>
          </a:p>
          <a:p>
            <a:pPr eaLnBrk="1" hangingPunct="1"/>
            <a:endParaRPr lang="en-US" alt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7C9EA5E-C5C3-4574-AAF5-65ACB1322ACC}"/>
              </a:ext>
            </a:extLst>
          </p:cNvPr>
          <p:cNvSpPr>
            <a:spLocks noGrp="1" noChangeArrowheads="1"/>
          </p:cNvSpPr>
          <p:nvPr>
            <p:ph type="title"/>
          </p:nvPr>
        </p:nvSpPr>
        <p:spPr/>
        <p:txBody>
          <a:bodyPr/>
          <a:lstStyle/>
          <a:p>
            <a:pPr eaLnBrk="1" hangingPunct="1"/>
            <a:r>
              <a:rPr lang="en-US" altLang="en-US" sz="4000" b="1">
                <a:solidFill>
                  <a:srgbClr val="006600"/>
                </a:solidFill>
              </a:rPr>
              <a:t>Water Moves through soil by bulk flow</a:t>
            </a:r>
          </a:p>
        </p:txBody>
      </p:sp>
      <p:sp>
        <p:nvSpPr>
          <p:cNvPr id="20483" name="Rectangle 3">
            <a:extLst>
              <a:ext uri="{FF2B5EF4-FFF2-40B4-BE49-F238E27FC236}">
                <a16:creationId xmlns:a16="http://schemas.microsoft.com/office/drawing/2014/main" id="{FB979B3F-ED2B-48D6-A1F6-D3B81ECFAA3B}"/>
              </a:ext>
            </a:extLst>
          </p:cNvPr>
          <p:cNvSpPr>
            <a:spLocks noGrp="1" noChangeArrowheads="1"/>
          </p:cNvSpPr>
          <p:nvPr>
            <p:ph type="body" idx="1"/>
          </p:nvPr>
        </p:nvSpPr>
        <p:spPr>
          <a:xfrm>
            <a:off x="0" y="1600200"/>
            <a:ext cx="9144000" cy="5257800"/>
          </a:xfrm>
        </p:spPr>
        <p:txBody>
          <a:bodyPr/>
          <a:lstStyle/>
          <a:p>
            <a:pPr eaLnBrk="1" hangingPunct="1"/>
            <a:r>
              <a:rPr lang="en-US" altLang="en-US" sz="2800"/>
              <a:t>In addition, </a:t>
            </a:r>
            <a:r>
              <a:rPr lang="en-US" altLang="en-US" sz="2800" b="1" i="1">
                <a:solidFill>
                  <a:srgbClr val="FF0000"/>
                </a:solidFill>
              </a:rPr>
              <a:t>diffusion</a:t>
            </a:r>
            <a:r>
              <a:rPr lang="en-US" altLang="en-US" sz="2800"/>
              <a:t> of water vapor accounts for some water movement.</a:t>
            </a:r>
          </a:p>
          <a:p>
            <a:pPr eaLnBrk="1" hangingPunct="1"/>
            <a:r>
              <a:rPr lang="en-US" altLang="en-US" sz="2800"/>
              <a:t>As water moves into root – less in soil near the root</a:t>
            </a:r>
          </a:p>
          <a:p>
            <a:pPr lvl="1" eaLnBrk="1" hangingPunct="1"/>
            <a:r>
              <a:rPr lang="en-US" altLang="en-US" sz="2000"/>
              <a:t>Results in a </a:t>
            </a:r>
            <a:r>
              <a:rPr lang="en-US" altLang="en-US" sz="2000" b="1" i="1">
                <a:solidFill>
                  <a:srgbClr val="FF0000"/>
                </a:solidFill>
              </a:rPr>
              <a:t>pressure gradient</a:t>
            </a:r>
            <a:r>
              <a:rPr lang="en-US" altLang="en-US" sz="2000"/>
              <a:t> with respect to neighboring regions of soil.</a:t>
            </a:r>
          </a:p>
          <a:p>
            <a:pPr lvl="1" eaLnBrk="1" hangingPunct="1"/>
            <a:r>
              <a:rPr lang="en-US" altLang="en-US" sz="2000"/>
              <a:t>So there is a </a:t>
            </a:r>
            <a:r>
              <a:rPr lang="en-US" altLang="en-US" sz="2000" b="1" i="1">
                <a:solidFill>
                  <a:srgbClr val="FF0000"/>
                </a:solidFill>
              </a:rPr>
              <a:t>reduction</a:t>
            </a:r>
            <a:r>
              <a:rPr lang="en-US" altLang="en-US" sz="2000"/>
              <a:t> in </a:t>
            </a:r>
            <a:r>
              <a:rPr lang="en-US" altLang="en-US" sz="4000">
                <a:latin typeface="Symbol" panose="05050102010706020507" pitchFamily="18" charset="2"/>
              </a:rPr>
              <a:t>y</a:t>
            </a:r>
            <a:r>
              <a:rPr lang="en-US" altLang="en-US" sz="2000"/>
              <a:t>p near the root and a </a:t>
            </a:r>
            <a:r>
              <a:rPr lang="en-US" altLang="en-US" sz="2000" b="1" i="1">
                <a:solidFill>
                  <a:srgbClr val="FF0000"/>
                </a:solidFill>
              </a:rPr>
              <a:t>higher</a:t>
            </a:r>
            <a:r>
              <a:rPr lang="en-US" altLang="en-US" sz="2000"/>
              <a:t> </a:t>
            </a:r>
            <a:r>
              <a:rPr lang="en-US" altLang="en-US" sz="4000">
                <a:latin typeface="Symbol" panose="05050102010706020507" pitchFamily="18" charset="2"/>
              </a:rPr>
              <a:t>y</a:t>
            </a:r>
            <a:r>
              <a:rPr lang="en-US" altLang="en-US" sz="2000"/>
              <a:t>p in the neighboring regions of soil.</a:t>
            </a:r>
          </a:p>
          <a:p>
            <a:pPr eaLnBrk="1" hangingPunct="1"/>
            <a:r>
              <a:rPr lang="en-US" altLang="en-US" sz="2800"/>
              <a:t>Water filled pore spaces in soil are interconnected, water moves to root surface by bulk flow down the pressure gradient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75E18F4-944C-4C7E-BC7A-2235E6899863}"/>
              </a:ext>
            </a:extLst>
          </p:cNvPr>
          <p:cNvSpPr>
            <a:spLocks noGrp="1" noChangeArrowheads="1"/>
          </p:cNvSpPr>
          <p:nvPr>
            <p:ph type="title"/>
          </p:nvPr>
        </p:nvSpPr>
        <p:spPr>
          <a:xfrm>
            <a:off x="457200" y="76200"/>
            <a:ext cx="8229600" cy="1143000"/>
          </a:xfrm>
        </p:spPr>
        <p:txBody>
          <a:bodyPr/>
          <a:lstStyle/>
          <a:p>
            <a:pPr eaLnBrk="1" hangingPunct="1"/>
            <a:r>
              <a:rPr lang="en-US" altLang="en-US" b="1">
                <a:solidFill>
                  <a:srgbClr val="006600"/>
                </a:solidFill>
              </a:rPr>
              <a:t>Water balance of plants</a:t>
            </a:r>
          </a:p>
        </p:txBody>
      </p:sp>
      <p:sp>
        <p:nvSpPr>
          <p:cNvPr id="3075" name="Rectangle 3">
            <a:extLst>
              <a:ext uri="{FF2B5EF4-FFF2-40B4-BE49-F238E27FC236}">
                <a16:creationId xmlns:a16="http://schemas.microsoft.com/office/drawing/2014/main" id="{FCF57766-8CBE-4BD6-8B7A-5AC82A1F98CD}"/>
              </a:ext>
            </a:extLst>
          </p:cNvPr>
          <p:cNvSpPr>
            <a:spLocks noGrp="1" noChangeArrowheads="1"/>
          </p:cNvSpPr>
          <p:nvPr>
            <p:ph type="body" idx="1"/>
          </p:nvPr>
        </p:nvSpPr>
        <p:spPr>
          <a:xfrm>
            <a:off x="0" y="990600"/>
            <a:ext cx="8991600" cy="5638800"/>
          </a:xfrm>
        </p:spPr>
        <p:txBody>
          <a:bodyPr/>
          <a:lstStyle/>
          <a:p>
            <a:pPr eaLnBrk="1" hangingPunct="1">
              <a:lnSpc>
                <a:spcPct val="90000"/>
              </a:lnSpc>
            </a:pPr>
            <a:r>
              <a:rPr lang="en-US" altLang="en-US"/>
              <a:t>Earths atmosphere presents problems to plants</a:t>
            </a:r>
          </a:p>
          <a:p>
            <a:pPr lvl="1" eaLnBrk="1" hangingPunct="1">
              <a:lnSpc>
                <a:spcPct val="90000"/>
              </a:lnSpc>
            </a:pPr>
            <a:r>
              <a:rPr lang="en-US" altLang="en-US"/>
              <a:t>The atmosphere is a source of CO</a:t>
            </a:r>
            <a:r>
              <a:rPr lang="en-US" altLang="en-US" sz="2000"/>
              <a:t>2</a:t>
            </a:r>
          </a:p>
          <a:p>
            <a:pPr lvl="2" eaLnBrk="1" hangingPunct="1">
              <a:lnSpc>
                <a:spcPct val="90000"/>
              </a:lnSpc>
            </a:pPr>
            <a:r>
              <a:rPr lang="en-US" altLang="en-US" b="1" i="1">
                <a:solidFill>
                  <a:srgbClr val="FF0000"/>
                </a:solidFill>
              </a:rPr>
              <a:t>Required for photosynthesis</a:t>
            </a:r>
          </a:p>
          <a:p>
            <a:pPr lvl="1" eaLnBrk="1" hangingPunct="1">
              <a:lnSpc>
                <a:spcPct val="90000"/>
              </a:lnSpc>
            </a:pPr>
            <a:r>
              <a:rPr lang="en-US" altLang="en-US"/>
              <a:t>Atmosphere is relatively dry</a:t>
            </a:r>
          </a:p>
          <a:p>
            <a:pPr lvl="2" eaLnBrk="1" hangingPunct="1">
              <a:lnSpc>
                <a:spcPct val="90000"/>
              </a:lnSpc>
            </a:pPr>
            <a:r>
              <a:rPr lang="en-US" altLang="en-US" b="1" i="1">
                <a:solidFill>
                  <a:srgbClr val="FF0000"/>
                </a:solidFill>
              </a:rPr>
              <a:t>Can dehydrate the plant</a:t>
            </a:r>
          </a:p>
          <a:p>
            <a:pPr eaLnBrk="1" hangingPunct="1">
              <a:lnSpc>
                <a:spcPct val="90000"/>
              </a:lnSpc>
            </a:pPr>
            <a:r>
              <a:rPr lang="en-US" altLang="en-US"/>
              <a:t>Plants have evolved ways to control water loss from leaves and to replace water loss to atmosphere</a:t>
            </a:r>
          </a:p>
          <a:p>
            <a:pPr eaLnBrk="1" hangingPunct="1">
              <a:lnSpc>
                <a:spcPct val="90000"/>
              </a:lnSpc>
            </a:pPr>
            <a:r>
              <a:rPr lang="en-US" altLang="en-US"/>
              <a:t>Involves</a:t>
            </a:r>
          </a:p>
          <a:p>
            <a:pPr lvl="1" eaLnBrk="1" hangingPunct="1">
              <a:lnSpc>
                <a:spcPct val="90000"/>
              </a:lnSpc>
            </a:pPr>
            <a:r>
              <a:rPr lang="en-US" altLang="en-US"/>
              <a:t>A gradient in water vapor concentration (leaves)</a:t>
            </a:r>
          </a:p>
          <a:p>
            <a:pPr lvl="1" eaLnBrk="1" hangingPunct="1">
              <a:lnSpc>
                <a:spcPct val="90000"/>
              </a:lnSpc>
            </a:pPr>
            <a:r>
              <a:rPr lang="en-US" altLang="en-US"/>
              <a:t>Pressure gradients in xylem and soil</a:t>
            </a:r>
          </a:p>
          <a:p>
            <a:pPr eaLnBrk="1" hangingPunct="1">
              <a:lnSpc>
                <a:spcPct val="90000"/>
              </a:lnSpc>
            </a:pPr>
            <a:endParaRPr lang="en-US" altLang="en-US">
              <a:latin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76CBF73-5976-4C4E-82A5-1DF32EFC06E0}"/>
              </a:ext>
            </a:extLst>
          </p:cNvPr>
          <p:cNvSpPr>
            <a:spLocks noGrp="1" noChangeArrowheads="1"/>
          </p:cNvSpPr>
          <p:nvPr>
            <p:ph type="title"/>
          </p:nvPr>
        </p:nvSpPr>
        <p:spPr/>
        <p:txBody>
          <a:bodyPr/>
          <a:lstStyle/>
          <a:p>
            <a:pPr eaLnBrk="1" hangingPunct="1"/>
            <a:r>
              <a:rPr lang="en-US" altLang="en-US" sz="4000" b="1">
                <a:solidFill>
                  <a:srgbClr val="006600"/>
                </a:solidFill>
              </a:rPr>
              <a:t>Water Moves through soil by bulk flow</a:t>
            </a:r>
          </a:p>
        </p:txBody>
      </p:sp>
      <p:sp>
        <p:nvSpPr>
          <p:cNvPr id="21507" name="Rectangle 3">
            <a:extLst>
              <a:ext uri="{FF2B5EF4-FFF2-40B4-BE49-F238E27FC236}">
                <a16:creationId xmlns:a16="http://schemas.microsoft.com/office/drawing/2014/main" id="{FFBDD181-6613-4708-A337-65A7DCB9B52D}"/>
              </a:ext>
            </a:extLst>
          </p:cNvPr>
          <p:cNvSpPr>
            <a:spLocks noGrp="1" noChangeArrowheads="1"/>
          </p:cNvSpPr>
          <p:nvPr>
            <p:ph type="body" idx="1"/>
          </p:nvPr>
        </p:nvSpPr>
        <p:spPr>
          <a:xfrm>
            <a:off x="0" y="1524000"/>
            <a:ext cx="9144000" cy="5181600"/>
          </a:xfrm>
        </p:spPr>
        <p:txBody>
          <a:bodyPr/>
          <a:lstStyle/>
          <a:p>
            <a:pPr eaLnBrk="1" hangingPunct="1">
              <a:lnSpc>
                <a:spcPct val="90000"/>
              </a:lnSpc>
            </a:pPr>
            <a:r>
              <a:rPr lang="en-US" altLang="en-US"/>
              <a:t>The rate of water flow depends on:</a:t>
            </a:r>
          </a:p>
          <a:p>
            <a:pPr lvl="1" eaLnBrk="1" hangingPunct="1">
              <a:lnSpc>
                <a:spcPct val="90000"/>
              </a:lnSpc>
            </a:pPr>
            <a:r>
              <a:rPr lang="en-US" altLang="en-US" b="1" i="1">
                <a:solidFill>
                  <a:srgbClr val="FF0000"/>
                </a:solidFill>
              </a:rPr>
              <a:t>Size</a:t>
            </a:r>
            <a:r>
              <a:rPr lang="en-US" altLang="en-US"/>
              <a:t> of the pressure gradient</a:t>
            </a:r>
          </a:p>
          <a:p>
            <a:pPr lvl="1" eaLnBrk="1" hangingPunct="1">
              <a:lnSpc>
                <a:spcPct val="90000"/>
              </a:lnSpc>
            </a:pPr>
            <a:r>
              <a:rPr lang="en-US" altLang="en-US"/>
              <a:t>Soil hydraulic conductivity (SHC)</a:t>
            </a:r>
          </a:p>
          <a:p>
            <a:pPr lvl="2" eaLnBrk="1" hangingPunct="1">
              <a:lnSpc>
                <a:spcPct val="90000"/>
              </a:lnSpc>
            </a:pPr>
            <a:r>
              <a:rPr lang="en-US" altLang="en-US" b="1" i="1">
                <a:solidFill>
                  <a:srgbClr val="FF0000"/>
                </a:solidFill>
              </a:rPr>
              <a:t>Measure of the ease in which water moves through soil</a:t>
            </a:r>
          </a:p>
          <a:p>
            <a:pPr eaLnBrk="1" hangingPunct="1">
              <a:lnSpc>
                <a:spcPct val="90000"/>
              </a:lnSpc>
            </a:pPr>
            <a:r>
              <a:rPr lang="en-US" altLang="en-US"/>
              <a:t>SHC varies with water content and type of soil</a:t>
            </a:r>
          </a:p>
          <a:p>
            <a:pPr lvl="1" eaLnBrk="1" hangingPunct="1">
              <a:lnSpc>
                <a:spcPct val="90000"/>
              </a:lnSpc>
            </a:pPr>
            <a:r>
              <a:rPr lang="en-US" altLang="en-US"/>
              <a:t>Sandy soil high SHC</a:t>
            </a:r>
          </a:p>
          <a:p>
            <a:pPr lvl="2" eaLnBrk="1" hangingPunct="1">
              <a:lnSpc>
                <a:spcPct val="90000"/>
              </a:lnSpc>
            </a:pPr>
            <a:r>
              <a:rPr lang="en-US" altLang="en-US"/>
              <a:t>Large spaces between particles</a:t>
            </a:r>
          </a:p>
          <a:p>
            <a:pPr lvl="1" eaLnBrk="1" hangingPunct="1">
              <a:lnSpc>
                <a:spcPct val="90000"/>
              </a:lnSpc>
            </a:pPr>
            <a:r>
              <a:rPr lang="en-US" altLang="en-US"/>
              <a:t>Clay soil low SHC</a:t>
            </a:r>
          </a:p>
          <a:p>
            <a:pPr lvl="2" eaLnBrk="1" hangingPunct="1">
              <a:lnSpc>
                <a:spcPct val="90000"/>
              </a:lnSpc>
            </a:pPr>
            <a:r>
              <a:rPr lang="en-US" altLang="en-US"/>
              <a:t>Very small spaces between particles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64B3FE1-E32D-4CCE-824C-C3E246ABF002}"/>
              </a:ext>
            </a:extLst>
          </p:cNvPr>
          <p:cNvSpPr>
            <a:spLocks noGrp="1" noChangeArrowheads="1"/>
          </p:cNvSpPr>
          <p:nvPr>
            <p:ph type="title"/>
          </p:nvPr>
        </p:nvSpPr>
        <p:spPr/>
        <p:txBody>
          <a:bodyPr/>
          <a:lstStyle/>
          <a:p>
            <a:pPr eaLnBrk="1" hangingPunct="1"/>
            <a:r>
              <a:rPr lang="en-US" altLang="en-US" sz="4000" b="1">
                <a:solidFill>
                  <a:srgbClr val="006600"/>
                </a:solidFill>
              </a:rPr>
              <a:t>Water Moves through soil by bulk flow</a:t>
            </a:r>
          </a:p>
        </p:txBody>
      </p:sp>
      <p:sp>
        <p:nvSpPr>
          <p:cNvPr id="22531" name="Rectangle 3">
            <a:extLst>
              <a:ext uri="{FF2B5EF4-FFF2-40B4-BE49-F238E27FC236}">
                <a16:creationId xmlns:a16="http://schemas.microsoft.com/office/drawing/2014/main" id="{659C8BD9-D1E2-479C-BFEF-CAD943ABB7C1}"/>
              </a:ext>
            </a:extLst>
          </p:cNvPr>
          <p:cNvSpPr>
            <a:spLocks noGrp="1" noChangeArrowheads="1"/>
          </p:cNvSpPr>
          <p:nvPr>
            <p:ph type="body" idx="1"/>
          </p:nvPr>
        </p:nvSpPr>
        <p:spPr>
          <a:xfrm>
            <a:off x="0" y="1600200"/>
            <a:ext cx="9144000" cy="5105400"/>
          </a:xfrm>
        </p:spPr>
        <p:txBody>
          <a:bodyPr/>
          <a:lstStyle/>
          <a:p>
            <a:pPr eaLnBrk="1" hangingPunct="1"/>
            <a:r>
              <a:rPr lang="en-US" altLang="en-US"/>
              <a:t>As water moves from soil into root the spaces fill with air</a:t>
            </a:r>
          </a:p>
          <a:p>
            <a:pPr lvl="1" eaLnBrk="1" hangingPunct="1"/>
            <a:r>
              <a:rPr lang="en-US" altLang="en-US"/>
              <a:t>This </a:t>
            </a:r>
            <a:r>
              <a:rPr lang="en-US" altLang="en-US" b="1" i="1">
                <a:solidFill>
                  <a:srgbClr val="FF0000"/>
                </a:solidFill>
              </a:rPr>
              <a:t>reduces</a:t>
            </a:r>
            <a:r>
              <a:rPr lang="en-US" altLang="en-US"/>
              <a:t> the flow of water</a:t>
            </a:r>
          </a:p>
          <a:p>
            <a:pPr eaLnBrk="1" hangingPunct="1"/>
            <a:r>
              <a:rPr lang="en-US" altLang="en-US" b="1" u="sng"/>
              <a:t>Permanent wilting point</a:t>
            </a:r>
            <a:endParaRPr lang="en-US" altLang="en-US"/>
          </a:p>
          <a:p>
            <a:pPr lvl="1" eaLnBrk="1" hangingPunct="1"/>
            <a:r>
              <a:rPr lang="en-US" altLang="en-US"/>
              <a:t>At this point the water potential (</a:t>
            </a:r>
            <a:r>
              <a:rPr lang="en-US" altLang="en-US" sz="4400">
                <a:latin typeface="Symbol" panose="05050102010706020507" pitchFamily="18" charset="2"/>
              </a:rPr>
              <a:t>y</a:t>
            </a:r>
            <a:r>
              <a:rPr lang="en-US" altLang="en-US" sz="2400"/>
              <a:t>w</a:t>
            </a:r>
            <a:r>
              <a:rPr lang="en-US" altLang="en-US"/>
              <a:t>) in soil is so low that plants cannot regain turgor pressure</a:t>
            </a:r>
          </a:p>
          <a:p>
            <a:pPr lvl="2" eaLnBrk="1" hangingPunct="1"/>
            <a:r>
              <a:rPr lang="en-US" altLang="en-US"/>
              <a:t>There is not enough of a pressure gradient for water to flow to the roots from the soil</a:t>
            </a:r>
          </a:p>
          <a:p>
            <a:pPr lvl="2" eaLnBrk="1" hangingPunct="1"/>
            <a:r>
              <a:rPr lang="en-US" altLang="en-US" b="1">
                <a:solidFill>
                  <a:srgbClr val="FF0000"/>
                </a:solidFill>
              </a:rPr>
              <a:t>This varies with plant species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D7EDB12-F68B-45D3-B4D1-2FA2AD89A509}"/>
              </a:ext>
            </a:extLst>
          </p:cNvPr>
          <p:cNvSpPr>
            <a:spLocks noGrp="1" noChangeArrowheads="1"/>
          </p:cNvSpPr>
          <p:nvPr>
            <p:ph type="title" idx="4294967295"/>
          </p:nvPr>
        </p:nvSpPr>
        <p:spPr>
          <a:xfrm>
            <a:off x="0" y="0"/>
            <a:ext cx="3886200" cy="1143000"/>
          </a:xfrm>
        </p:spPr>
        <p:txBody>
          <a:bodyPr/>
          <a:lstStyle/>
          <a:p>
            <a:pPr eaLnBrk="1" hangingPunct="1"/>
            <a:r>
              <a:rPr lang="en-US" altLang="en-US" b="1">
                <a:solidFill>
                  <a:srgbClr val="006600"/>
                </a:solidFill>
              </a:rPr>
              <a:t>The Soil</a:t>
            </a:r>
          </a:p>
        </p:txBody>
      </p:sp>
      <p:sp>
        <p:nvSpPr>
          <p:cNvPr id="23555" name="Rectangle 3">
            <a:extLst>
              <a:ext uri="{FF2B5EF4-FFF2-40B4-BE49-F238E27FC236}">
                <a16:creationId xmlns:a16="http://schemas.microsoft.com/office/drawing/2014/main" id="{F5EEDF74-C852-4ED9-BC05-C61B1BEC4A50}"/>
              </a:ext>
            </a:extLst>
          </p:cNvPr>
          <p:cNvSpPr>
            <a:spLocks noGrp="1" noChangeArrowheads="1"/>
          </p:cNvSpPr>
          <p:nvPr>
            <p:ph type="body" sz="half" idx="4294967295"/>
          </p:nvPr>
        </p:nvSpPr>
        <p:spPr>
          <a:xfrm>
            <a:off x="0" y="838200"/>
            <a:ext cx="4419600" cy="6019800"/>
          </a:xfrm>
        </p:spPr>
        <p:txBody>
          <a:bodyPr/>
          <a:lstStyle/>
          <a:p>
            <a:pPr eaLnBrk="1" hangingPunct="1"/>
            <a:r>
              <a:rPr lang="en-US" altLang="en-US" sz="2400" b="1" i="1" u="sng">
                <a:solidFill>
                  <a:srgbClr val="CC0000"/>
                </a:solidFill>
              </a:rPr>
              <a:t>The biggest ecosystem on Earth!</a:t>
            </a:r>
          </a:p>
          <a:p>
            <a:pPr eaLnBrk="1" hangingPunct="1"/>
            <a:endParaRPr lang="en-US" altLang="en-US" sz="2400" b="1"/>
          </a:p>
          <a:p>
            <a:pPr eaLnBrk="1" hangingPunct="1"/>
            <a:r>
              <a:rPr lang="en-US" altLang="en-US" sz="2000" b="1">
                <a:solidFill>
                  <a:srgbClr val="800080"/>
                </a:solidFill>
              </a:rPr>
              <a:t>Animals:</a:t>
            </a:r>
          </a:p>
          <a:p>
            <a:pPr lvl="1" eaLnBrk="1" hangingPunct="1"/>
            <a:r>
              <a:rPr lang="en-US" altLang="en-US" sz="1600"/>
              <a:t>micro-organisms mix soils as they form burrows and pores, allowing moisture and gases to move about. In the same way, plant roots open channels in soils.</a:t>
            </a:r>
          </a:p>
          <a:p>
            <a:pPr eaLnBrk="1" hangingPunct="1"/>
            <a:endParaRPr lang="en-US" altLang="en-US" sz="2000"/>
          </a:p>
          <a:p>
            <a:pPr eaLnBrk="1" hangingPunct="1"/>
            <a:r>
              <a:rPr lang="en-US" altLang="en-US" sz="2000" b="1">
                <a:solidFill>
                  <a:srgbClr val="800080"/>
                </a:solidFill>
              </a:rPr>
              <a:t>Plants:</a:t>
            </a:r>
            <a:r>
              <a:rPr lang="en-US" altLang="en-US" sz="2000"/>
              <a:t> </a:t>
            </a:r>
          </a:p>
          <a:p>
            <a:pPr lvl="1" eaLnBrk="1" hangingPunct="1"/>
            <a:r>
              <a:rPr lang="en-US" altLang="en-US" sz="1600"/>
              <a:t>deep taproots can penetrate many meters through the different soil layers to bring up nutrients from deeper in the profile.</a:t>
            </a:r>
          </a:p>
          <a:p>
            <a:pPr lvl="1" eaLnBrk="1" hangingPunct="1"/>
            <a:r>
              <a:rPr lang="en-US" altLang="en-US" sz="1600"/>
              <a:t>fibrous roots that spread out near the soil surface have roots that are easily decomposed, adding organic matter.</a:t>
            </a:r>
          </a:p>
        </p:txBody>
      </p:sp>
      <p:pic>
        <p:nvPicPr>
          <p:cNvPr id="23556" name="Picture 5" descr="susag_sfweb_diagram">
            <a:extLst>
              <a:ext uri="{FF2B5EF4-FFF2-40B4-BE49-F238E27FC236}">
                <a16:creationId xmlns:a16="http://schemas.microsoft.com/office/drawing/2014/main" id="{3F9DCF45-8AB5-4E48-8835-F316AD902162}"/>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343400" y="0"/>
            <a:ext cx="48006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E5AFBFB-FA3F-410F-BCCB-D9CEDB99FF55}"/>
              </a:ext>
            </a:extLst>
          </p:cNvPr>
          <p:cNvSpPr>
            <a:spLocks noGrp="1" noChangeArrowheads="1"/>
          </p:cNvSpPr>
          <p:nvPr>
            <p:ph type="title" idx="4294967295"/>
          </p:nvPr>
        </p:nvSpPr>
        <p:spPr>
          <a:xfrm>
            <a:off x="0" y="0"/>
            <a:ext cx="3886200" cy="1143000"/>
          </a:xfrm>
        </p:spPr>
        <p:txBody>
          <a:bodyPr/>
          <a:lstStyle/>
          <a:p>
            <a:pPr eaLnBrk="1" hangingPunct="1"/>
            <a:r>
              <a:rPr lang="en-US" altLang="en-US" b="1">
                <a:solidFill>
                  <a:srgbClr val="006600"/>
                </a:solidFill>
              </a:rPr>
              <a:t>The Soil</a:t>
            </a:r>
          </a:p>
        </p:txBody>
      </p:sp>
      <p:sp>
        <p:nvSpPr>
          <p:cNvPr id="24579" name="Rectangle 3">
            <a:extLst>
              <a:ext uri="{FF2B5EF4-FFF2-40B4-BE49-F238E27FC236}">
                <a16:creationId xmlns:a16="http://schemas.microsoft.com/office/drawing/2014/main" id="{2DB3D53A-2A75-4BE0-B012-7DCEEBFB2621}"/>
              </a:ext>
            </a:extLst>
          </p:cNvPr>
          <p:cNvSpPr>
            <a:spLocks noGrp="1" noChangeArrowheads="1"/>
          </p:cNvSpPr>
          <p:nvPr>
            <p:ph type="body" sz="half" idx="4294967295"/>
          </p:nvPr>
        </p:nvSpPr>
        <p:spPr>
          <a:xfrm>
            <a:off x="0" y="838200"/>
            <a:ext cx="4419600" cy="6019800"/>
          </a:xfrm>
        </p:spPr>
        <p:txBody>
          <a:bodyPr/>
          <a:lstStyle/>
          <a:p>
            <a:pPr eaLnBrk="1" hangingPunct="1"/>
            <a:r>
              <a:rPr lang="en-US" altLang="en-US" sz="2000" b="1">
                <a:solidFill>
                  <a:srgbClr val="800080"/>
                </a:solidFill>
              </a:rPr>
              <a:t>Micro-organisms:</a:t>
            </a:r>
            <a:r>
              <a:rPr lang="en-US" altLang="en-US" sz="2000"/>
              <a:t> </a:t>
            </a:r>
          </a:p>
          <a:p>
            <a:pPr lvl="1" eaLnBrk="1" hangingPunct="1"/>
            <a:r>
              <a:rPr lang="en-US" altLang="en-US" sz="1600"/>
              <a:t>including fungi and bacteria, effect chemical exchanges between roots and soil and act as a reserve of nutrients.</a:t>
            </a:r>
          </a:p>
          <a:p>
            <a:pPr eaLnBrk="1" hangingPunct="1"/>
            <a:endParaRPr lang="en-US" altLang="en-US" sz="2000"/>
          </a:p>
          <a:p>
            <a:pPr eaLnBrk="1" hangingPunct="1"/>
            <a:r>
              <a:rPr lang="en-US" altLang="en-US" sz="2000"/>
              <a:t> </a:t>
            </a:r>
            <a:r>
              <a:rPr lang="en-US" altLang="en-US" sz="2000" b="1">
                <a:solidFill>
                  <a:srgbClr val="800080"/>
                </a:solidFill>
              </a:rPr>
              <a:t>Humans:</a:t>
            </a:r>
            <a:r>
              <a:rPr lang="en-US" altLang="en-US" sz="2000"/>
              <a:t> </a:t>
            </a:r>
          </a:p>
          <a:p>
            <a:pPr lvl="1" eaLnBrk="1" hangingPunct="1"/>
            <a:r>
              <a:rPr lang="en-US" altLang="en-US" sz="1600"/>
              <a:t>impact soil formation by removing vegetation cover with erosion as the result. </a:t>
            </a:r>
          </a:p>
          <a:p>
            <a:pPr lvl="1" eaLnBrk="1" hangingPunct="1"/>
            <a:r>
              <a:rPr lang="en-US" altLang="en-US" sz="1600"/>
              <a:t>Also mix the different soil layers, restarting the soil formation process as less weathered material is mixed with the more developed upper layers.</a:t>
            </a:r>
          </a:p>
        </p:txBody>
      </p:sp>
      <p:pic>
        <p:nvPicPr>
          <p:cNvPr id="24580" name="Picture 5" descr="susag_sfweb_diagram">
            <a:extLst>
              <a:ext uri="{FF2B5EF4-FFF2-40B4-BE49-F238E27FC236}">
                <a16:creationId xmlns:a16="http://schemas.microsoft.com/office/drawing/2014/main" id="{EA9A33F9-B8F8-402B-B6D9-8A3DC500C9B5}"/>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267200" y="0"/>
            <a:ext cx="48768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6DC8270-C7A9-4487-8F80-8B367C7AABEA}"/>
              </a:ext>
            </a:extLst>
          </p:cNvPr>
          <p:cNvSpPr>
            <a:spLocks noGrp="1" noChangeArrowheads="1"/>
          </p:cNvSpPr>
          <p:nvPr>
            <p:ph type="title"/>
          </p:nvPr>
        </p:nvSpPr>
        <p:spPr>
          <a:xfrm>
            <a:off x="457200" y="76200"/>
            <a:ext cx="8229600" cy="838200"/>
          </a:xfrm>
        </p:spPr>
        <p:txBody>
          <a:bodyPr/>
          <a:lstStyle/>
          <a:p>
            <a:pPr eaLnBrk="1" hangingPunct="1"/>
            <a:r>
              <a:rPr lang="en-US" altLang="en-US" b="1">
                <a:solidFill>
                  <a:srgbClr val="009900"/>
                </a:solidFill>
              </a:rPr>
              <a:t>Soil changes with depth</a:t>
            </a:r>
          </a:p>
        </p:txBody>
      </p:sp>
      <p:sp>
        <p:nvSpPr>
          <p:cNvPr id="25603" name="Rectangle 3">
            <a:extLst>
              <a:ext uri="{FF2B5EF4-FFF2-40B4-BE49-F238E27FC236}">
                <a16:creationId xmlns:a16="http://schemas.microsoft.com/office/drawing/2014/main" id="{D494A156-0001-46D0-BFDB-6D7D821CB295}"/>
              </a:ext>
            </a:extLst>
          </p:cNvPr>
          <p:cNvSpPr>
            <a:spLocks noGrp="1" noChangeArrowheads="1"/>
          </p:cNvSpPr>
          <p:nvPr>
            <p:ph type="body" sz="half" idx="1"/>
          </p:nvPr>
        </p:nvSpPr>
        <p:spPr>
          <a:xfrm>
            <a:off x="0" y="838200"/>
            <a:ext cx="4648200" cy="6019800"/>
          </a:xfrm>
        </p:spPr>
        <p:txBody>
          <a:bodyPr/>
          <a:lstStyle/>
          <a:p>
            <a:pPr eaLnBrk="1" hangingPunct="1">
              <a:lnSpc>
                <a:spcPct val="90000"/>
              </a:lnSpc>
            </a:pPr>
            <a:r>
              <a:rPr lang="en-US" altLang="en-US" sz="2000"/>
              <a:t>Humus – or </a:t>
            </a:r>
            <a:r>
              <a:rPr lang="en-US" altLang="en-US" sz="2000" b="1" i="1">
                <a:solidFill>
                  <a:srgbClr val="B11FAE"/>
                </a:solidFill>
              </a:rPr>
              <a:t>humification </a:t>
            </a:r>
            <a:r>
              <a:rPr lang="en-US" altLang="en-US" sz="2000"/>
              <a:t>can occur naturally in soil, or in the production of compost. </a:t>
            </a:r>
          </a:p>
          <a:p>
            <a:pPr eaLnBrk="1" hangingPunct="1">
              <a:lnSpc>
                <a:spcPct val="90000"/>
              </a:lnSpc>
            </a:pPr>
            <a:endParaRPr lang="en-US" altLang="en-US" sz="2000"/>
          </a:p>
          <a:p>
            <a:pPr eaLnBrk="1" hangingPunct="1">
              <a:lnSpc>
                <a:spcPct val="90000"/>
              </a:lnSpc>
            </a:pPr>
            <a:r>
              <a:rPr lang="en-US" altLang="en-US" sz="2000"/>
              <a:t>Differentiated from decomposing organic matter in that the latter is rough-looking material, with the original plant remains still visible, whereas fully humified organic matter is uniform in appearance. </a:t>
            </a:r>
          </a:p>
          <a:p>
            <a:pPr eaLnBrk="1" hangingPunct="1">
              <a:lnSpc>
                <a:spcPct val="90000"/>
              </a:lnSpc>
            </a:pPr>
            <a:endParaRPr lang="en-US" altLang="en-US" sz="2000"/>
          </a:p>
          <a:p>
            <a:pPr eaLnBrk="1" hangingPunct="1">
              <a:lnSpc>
                <a:spcPct val="90000"/>
              </a:lnSpc>
            </a:pPr>
            <a:r>
              <a:rPr lang="en-US" altLang="en-US" sz="2000"/>
              <a:t>A chemically stable humus is the fertility it provides to soils in both a physical and chemical sense.</a:t>
            </a:r>
          </a:p>
          <a:p>
            <a:pPr eaLnBrk="1" hangingPunct="1">
              <a:lnSpc>
                <a:spcPct val="90000"/>
              </a:lnSpc>
            </a:pPr>
            <a:endParaRPr lang="en-US" altLang="en-US" sz="2000"/>
          </a:p>
          <a:p>
            <a:pPr eaLnBrk="1" hangingPunct="1">
              <a:lnSpc>
                <a:spcPct val="90000"/>
              </a:lnSpc>
            </a:pPr>
            <a:r>
              <a:rPr lang="en-US" altLang="en-US" sz="2000"/>
              <a:t>Agricultural experts put a greater focus on other features of it, such as its </a:t>
            </a:r>
            <a:r>
              <a:rPr lang="en-US" altLang="en-US" sz="2000" b="1" i="1" u="sng">
                <a:solidFill>
                  <a:srgbClr val="FF0000"/>
                </a:solidFill>
              </a:rPr>
              <a:t>ability to suppress disease.</a:t>
            </a:r>
          </a:p>
          <a:p>
            <a:pPr eaLnBrk="1" hangingPunct="1">
              <a:lnSpc>
                <a:spcPct val="90000"/>
              </a:lnSpc>
            </a:pPr>
            <a:endParaRPr lang="en-US" altLang="en-US" sz="2000"/>
          </a:p>
        </p:txBody>
      </p:sp>
      <p:pic>
        <p:nvPicPr>
          <p:cNvPr id="25604" name="Picture 4" descr="File:Soil profile.jpg">
            <a:extLst>
              <a:ext uri="{FF2B5EF4-FFF2-40B4-BE49-F238E27FC236}">
                <a16:creationId xmlns:a16="http://schemas.microsoft.com/office/drawing/2014/main" id="{4BCAD8A8-ACD4-4834-88B9-2DB011D5113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914400"/>
            <a:ext cx="42672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Text Box 5">
            <a:extLst>
              <a:ext uri="{FF2B5EF4-FFF2-40B4-BE49-F238E27FC236}">
                <a16:creationId xmlns:a16="http://schemas.microsoft.com/office/drawing/2014/main" id="{CB768057-E2CD-47A3-B6B2-95178D0CFD9D}"/>
              </a:ext>
            </a:extLst>
          </p:cNvPr>
          <p:cNvSpPr txBox="1">
            <a:spLocks noChangeArrowheads="1"/>
          </p:cNvSpPr>
          <p:nvPr/>
        </p:nvSpPr>
        <p:spPr bwMode="auto">
          <a:xfrm>
            <a:off x="5110163" y="6137275"/>
            <a:ext cx="3617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n-US" altLang="en-US" sz="1600" b="1"/>
              <a:t>Permission from PD-USGov-USDA</a:t>
            </a:r>
            <a:r>
              <a:rPr lang="en-US" altLang="en-US"/>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526730A-A5D5-4F07-853A-B490B1EB6837}"/>
              </a:ext>
            </a:extLst>
          </p:cNvPr>
          <p:cNvSpPr>
            <a:spLocks noGrp="1" noChangeArrowheads="1"/>
          </p:cNvSpPr>
          <p:nvPr>
            <p:ph type="title"/>
          </p:nvPr>
        </p:nvSpPr>
        <p:spPr>
          <a:xfrm>
            <a:off x="457200" y="76200"/>
            <a:ext cx="8229600" cy="838200"/>
          </a:xfrm>
        </p:spPr>
        <p:txBody>
          <a:bodyPr/>
          <a:lstStyle/>
          <a:p>
            <a:pPr eaLnBrk="1" hangingPunct="1"/>
            <a:r>
              <a:rPr lang="en-US" altLang="en-US" b="1">
                <a:solidFill>
                  <a:srgbClr val="009900"/>
                </a:solidFill>
              </a:rPr>
              <a:t>Soil changes with depth</a:t>
            </a:r>
          </a:p>
        </p:txBody>
      </p:sp>
      <p:sp>
        <p:nvSpPr>
          <p:cNvPr id="26627" name="Rectangle 3">
            <a:extLst>
              <a:ext uri="{FF2B5EF4-FFF2-40B4-BE49-F238E27FC236}">
                <a16:creationId xmlns:a16="http://schemas.microsoft.com/office/drawing/2014/main" id="{37D3AAF0-4887-4C4D-972B-4DABDEB4FFC7}"/>
              </a:ext>
            </a:extLst>
          </p:cNvPr>
          <p:cNvSpPr>
            <a:spLocks noGrp="1" noChangeArrowheads="1"/>
          </p:cNvSpPr>
          <p:nvPr>
            <p:ph type="body" sz="half" idx="1"/>
          </p:nvPr>
        </p:nvSpPr>
        <p:spPr>
          <a:xfrm>
            <a:off x="0" y="838200"/>
            <a:ext cx="4648200" cy="6019800"/>
          </a:xfrm>
        </p:spPr>
        <p:txBody>
          <a:bodyPr/>
          <a:lstStyle/>
          <a:p>
            <a:pPr eaLnBrk="1" hangingPunct="1">
              <a:lnSpc>
                <a:spcPct val="90000"/>
              </a:lnSpc>
            </a:pPr>
            <a:r>
              <a:rPr lang="en-US" altLang="en-US" sz="2000"/>
              <a:t>Humus has a characteristic black or dark brown color, due to an accumulation of organic carbon. </a:t>
            </a:r>
          </a:p>
          <a:p>
            <a:pPr eaLnBrk="1" hangingPunct="1">
              <a:lnSpc>
                <a:spcPct val="90000"/>
              </a:lnSpc>
            </a:pPr>
            <a:endParaRPr lang="en-US" altLang="en-US" sz="2000"/>
          </a:p>
          <a:p>
            <a:pPr eaLnBrk="1" hangingPunct="1">
              <a:lnSpc>
                <a:spcPct val="90000"/>
              </a:lnSpc>
            </a:pPr>
            <a:r>
              <a:rPr lang="en-US" altLang="en-US" sz="2000"/>
              <a:t>Soil scientists use the capital letters O, A, B, C, to identify the master horizons,. </a:t>
            </a:r>
          </a:p>
          <a:p>
            <a:pPr eaLnBrk="1" hangingPunct="1">
              <a:lnSpc>
                <a:spcPct val="90000"/>
              </a:lnSpc>
            </a:pPr>
            <a:endParaRPr lang="en-US" altLang="en-US" sz="2000"/>
          </a:p>
          <a:p>
            <a:pPr eaLnBrk="1" hangingPunct="1">
              <a:lnSpc>
                <a:spcPct val="90000"/>
              </a:lnSpc>
            </a:pPr>
            <a:r>
              <a:rPr lang="en-US" altLang="en-US" sz="2000"/>
              <a:t>(O) An organic horizon on the surface, </a:t>
            </a:r>
            <a:r>
              <a:rPr lang="en-US" altLang="en-US" sz="2000" b="1" i="1">
                <a:solidFill>
                  <a:srgbClr val="FF0000"/>
                </a:solidFill>
              </a:rPr>
              <a:t>but this horizon can also be buried</a:t>
            </a:r>
            <a:r>
              <a:rPr lang="en-US" altLang="en-US" sz="2000"/>
              <a:t>. </a:t>
            </a:r>
          </a:p>
          <a:p>
            <a:pPr eaLnBrk="1" hangingPunct="1">
              <a:lnSpc>
                <a:spcPct val="90000"/>
              </a:lnSpc>
            </a:pPr>
            <a:endParaRPr lang="en-US" altLang="en-US" sz="2000"/>
          </a:p>
          <a:p>
            <a:pPr eaLnBrk="1" hangingPunct="1">
              <a:lnSpc>
                <a:spcPct val="90000"/>
              </a:lnSpc>
            </a:pPr>
            <a:r>
              <a:rPr lang="en-US" altLang="en-US" sz="2000"/>
              <a:t>(A) The surface horizon </a:t>
            </a:r>
          </a:p>
          <a:p>
            <a:pPr eaLnBrk="1" hangingPunct="1">
              <a:lnSpc>
                <a:spcPct val="90000"/>
              </a:lnSpc>
            </a:pPr>
            <a:endParaRPr lang="en-US" altLang="en-US" sz="2000"/>
          </a:p>
          <a:p>
            <a:pPr eaLnBrk="1" hangingPunct="1">
              <a:lnSpc>
                <a:spcPct val="90000"/>
              </a:lnSpc>
            </a:pPr>
            <a:r>
              <a:rPr lang="en-US" altLang="en-US" sz="2000"/>
              <a:t>(B) The subsoil</a:t>
            </a:r>
          </a:p>
          <a:p>
            <a:pPr eaLnBrk="1" hangingPunct="1">
              <a:lnSpc>
                <a:spcPct val="90000"/>
              </a:lnSpc>
            </a:pPr>
            <a:endParaRPr lang="en-US" altLang="en-US" sz="2000"/>
          </a:p>
          <a:p>
            <a:pPr eaLnBrk="1" hangingPunct="1">
              <a:lnSpc>
                <a:spcPct val="90000"/>
              </a:lnSpc>
            </a:pPr>
            <a:r>
              <a:rPr lang="en-US" altLang="en-US" sz="2000"/>
              <a:t>(C) The substratum</a:t>
            </a:r>
          </a:p>
        </p:txBody>
      </p:sp>
      <p:pic>
        <p:nvPicPr>
          <p:cNvPr id="26628" name="Picture 4" descr="File:Soil profile.jpg">
            <a:extLst>
              <a:ext uri="{FF2B5EF4-FFF2-40B4-BE49-F238E27FC236}">
                <a16:creationId xmlns:a16="http://schemas.microsoft.com/office/drawing/2014/main" id="{FE892860-6800-46CD-B435-4ED83F8C2F5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914400"/>
            <a:ext cx="42672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9" name="Text Box 5">
            <a:extLst>
              <a:ext uri="{FF2B5EF4-FFF2-40B4-BE49-F238E27FC236}">
                <a16:creationId xmlns:a16="http://schemas.microsoft.com/office/drawing/2014/main" id="{D408CA3A-186B-49AC-9532-2093AC674DEB}"/>
              </a:ext>
            </a:extLst>
          </p:cNvPr>
          <p:cNvSpPr txBox="1">
            <a:spLocks noChangeArrowheads="1"/>
          </p:cNvSpPr>
          <p:nvPr/>
        </p:nvSpPr>
        <p:spPr bwMode="auto">
          <a:xfrm>
            <a:off x="5110163" y="6137275"/>
            <a:ext cx="3617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n-US" altLang="en-US" sz="1600" b="1"/>
              <a:t>Permission from PD-USGov-USDA</a:t>
            </a:r>
            <a:r>
              <a:rPr lang="en-US" altLang="en-US"/>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C7C37B7-4DED-4D94-B1F6-B99AAFC59FE8}"/>
              </a:ext>
            </a:extLst>
          </p:cNvPr>
          <p:cNvSpPr>
            <a:spLocks noGrp="1" noChangeArrowheads="1"/>
          </p:cNvSpPr>
          <p:nvPr>
            <p:ph type="title"/>
          </p:nvPr>
        </p:nvSpPr>
        <p:spPr>
          <a:xfrm>
            <a:off x="457200" y="76200"/>
            <a:ext cx="8229600" cy="838200"/>
          </a:xfrm>
        </p:spPr>
        <p:txBody>
          <a:bodyPr/>
          <a:lstStyle/>
          <a:p>
            <a:pPr eaLnBrk="1" hangingPunct="1"/>
            <a:r>
              <a:rPr lang="en-US" altLang="en-US" b="1">
                <a:solidFill>
                  <a:srgbClr val="009900"/>
                </a:solidFill>
              </a:rPr>
              <a:t>Soil changes with depth</a:t>
            </a:r>
          </a:p>
        </p:txBody>
      </p:sp>
      <p:sp>
        <p:nvSpPr>
          <p:cNvPr id="27651" name="Rectangle 3">
            <a:extLst>
              <a:ext uri="{FF2B5EF4-FFF2-40B4-BE49-F238E27FC236}">
                <a16:creationId xmlns:a16="http://schemas.microsoft.com/office/drawing/2014/main" id="{C691EF9C-3DBC-4AE5-BA12-F005B78EF2F7}"/>
              </a:ext>
            </a:extLst>
          </p:cNvPr>
          <p:cNvSpPr>
            <a:spLocks noGrp="1" noChangeArrowheads="1"/>
          </p:cNvSpPr>
          <p:nvPr>
            <p:ph type="body" sz="half" idx="1"/>
          </p:nvPr>
        </p:nvSpPr>
        <p:spPr>
          <a:xfrm>
            <a:off x="0" y="838200"/>
            <a:ext cx="4648200" cy="6019800"/>
          </a:xfrm>
        </p:spPr>
        <p:txBody>
          <a:bodyPr/>
          <a:lstStyle/>
          <a:p>
            <a:pPr eaLnBrk="1" hangingPunct="1"/>
            <a:r>
              <a:rPr lang="en-US" altLang="en-US" sz="2000"/>
              <a:t>Helps the soil retain moisture by increasing microporosity and encourages the formation of good soil structure.</a:t>
            </a:r>
          </a:p>
          <a:p>
            <a:pPr eaLnBrk="1" hangingPunct="1"/>
            <a:endParaRPr lang="en-US" altLang="en-US" sz="2800"/>
          </a:p>
          <a:p>
            <a:pPr eaLnBrk="1" hangingPunct="1"/>
            <a:r>
              <a:rPr lang="en-US" altLang="en-US" sz="2000"/>
              <a:t>The incorporation of oxygen into large organic molecular molecules generates many active forms of plant nutrients</a:t>
            </a:r>
            <a:r>
              <a:rPr lang="en-US" altLang="en-US" sz="2800"/>
              <a:t>.</a:t>
            </a:r>
          </a:p>
          <a:p>
            <a:pPr eaLnBrk="1" hangingPunct="1"/>
            <a:endParaRPr lang="en-US" altLang="en-US" sz="2800"/>
          </a:p>
          <a:p>
            <a:pPr eaLnBrk="1" hangingPunct="1"/>
            <a:r>
              <a:rPr lang="en-US" altLang="en-US" sz="2000"/>
              <a:t>Allows soil organisms to feed and reproduce, and is often described as the "life-force" of the soil. </a:t>
            </a:r>
          </a:p>
        </p:txBody>
      </p:sp>
      <p:pic>
        <p:nvPicPr>
          <p:cNvPr id="27652" name="Picture 4" descr="File:Soil profile.jpg">
            <a:extLst>
              <a:ext uri="{FF2B5EF4-FFF2-40B4-BE49-F238E27FC236}">
                <a16:creationId xmlns:a16="http://schemas.microsoft.com/office/drawing/2014/main" id="{05EFF5B6-C763-4FD9-8A5F-307597F26D9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914400"/>
            <a:ext cx="42672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3" name="Text Box 5">
            <a:extLst>
              <a:ext uri="{FF2B5EF4-FFF2-40B4-BE49-F238E27FC236}">
                <a16:creationId xmlns:a16="http://schemas.microsoft.com/office/drawing/2014/main" id="{91A85100-4A73-41A4-A0B7-9D55E1439D35}"/>
              </a:ext>
            </a:extLst>
          </p:cNvPr>
          <p:cNvSpPr txBox="1">
            <a:spLocks noChangeArrowheads="1"/>
          </p:cNvSpPr>
          <p:nvPr/>
        </p:nvSpPr>
        <p:spPr bwMode="auto">
          <a:xfrm>
            <a:off x="5110163" y="6137275"/>
            <a:ext cx="3617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n-US" altLang="en-US" sz="1600" b="1"/>
              <a:t>Permission from PD-USGov-USDA</a:t>
            </a:r>
            <a:r>
              <a:rPr lang="en-US" altLang="en-US"/>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0D204C0-5302-4F7C-A472-D288D1FA6A47}"/>
              </a:ext>
            </a:extLst>
          </p:cNvPr>
          <p:cNvSpPr>
            <a:spLocks noGrp="1" noChangeArrowheads="1"/>
          </p:cNvSpPr>
          <p:nvPr>
            <p:ph type="title"/>
          </p:nvPr>
        </p:nvSpPr>
        <p:spPr>
          <a:xfrm>
            <a:off x="457200" y="76200"/>
            <a:ext cx="4419600" cy="685800"/>
          </a:xfrm>
        </p:spPr>
        <p:txBody>
          <a:bodyPr/>
          <a:lstStyle/>
          <a:p>
            <a:pPr eaLnBrk="1" hangingPunct="1"/>
            <a:r>
              <a:rPr lang="en-US" altLang="en-US" sz="4000" b="1">
                <a:solidFill>
                  <a:srgbClr val="006600"/>
                </a:solidFill>
              </a:rPr>
              <a:t>Soil texture </a:t>
            </a:r>
            <a:r>
              <a:rPr lang="en-US" altLang="en-US" sz="4000"/>
              <a:t> </a:t>
            </a:r>
          </a:p>
        </p:txBody>
      </p:sp>
      <p:sp>
        <p:nvSpPr>
          <p:cNvPr id="28675" name="Rectangle 3">
            <a:extLst>
              <a:ext uri="{FF2B5EF4-FFF2-40B4-BE49-F238E27FC236}">
                <a16:creationId xmlns:a16="http://schemas.microsoft.com/office/drawing/2014/main" id="{04B1857E-D94F-4A8A-82FE-0F825E998D5D}"/>
              </a:ext>
            </a:extLst>
          </p:cNvPr>
          <p:cNvSpPr>
            <a:spLocks noGrp="1" noChangeArrowheads="1"/>
          </p:cNvSpPr>
          <p:nvPr>
            <p:ph type="body" sz="half" idx="1"/>
          </p:nvPr>
        </p:nvSpPr>
        <p:spPr>
          <a:xfrm>
            <a:off x="0" y="762000"/>
            <a:ext cx="4495800" cy="5867400"/>
          </a:xfrm>
        </p:spPr>
        <p:txBody>
          <a:bodyPr/>
          <a:lstStyle/>
          <a:p>
            <a:pPr algn="just" eaLnBrk="1" hangingPunct="1">
              <a:lnSpc>
                <a:spcPct val="80000"/>
              </a:lnSpc>
            </a:pPr>
            <a:r>
              <a:rPr lang="en-US" altLang="en-US" sz="2000"/>
              <a:t>This refers to the relative portions of different particle sizes that make up soil, including sand (large), silt (medium) and clay (fine). </a:t>
            </a:r>
          </a:p>
          <a:p>
            <a:pPr eaLnBrk="1" hangingPunct="1">
              <a:lnSpc>
                <a:spcPct val="80000"/>
              </a:lnSpc>
            </a:pPr>
            <a:endParaRPr lang="en-US" altLang="en-US" sz="2000"/>
          </a:p>
          <a:p>
            <a:pPr eaLnBrk="1" hangingPunct="1">
              <a:lnSpc>
                <a:spcPct val="80000"/>
              </a:lnSpc>
            </a:pPr>
            <a:r>
              <a:rPr lang="en-US" altLang="en-US" sz="2000"/>
              <a:t>The mixture and distribution of these 3 size classes determines important properties like drainage and water holding capacity, and affects fertility. </a:t>
            </a:r>
          </a:p>
          <a:p>
            <a:pPr algn="just" eaLnBrk="1" hangingPunct="1">
              <a:lnSpc>
                <a:spcPct val="80000"/>
              </a:lnSpc>
            </a:pPr>
            <a:endParaRPr lang="en-US" altLang="en-US" sz="2000"/>
          </a:p>
          <a:p>
            <a:pPr algn="just" eaLnBrk="1" hangingPunct="1">
              <a:lnSpc>
                <a:spcPct val="80000"/>
              </a:lnSpc>
            </a:pPr>
            <a:r>
              <a:rPr lang="en-US" altLang="en-US" sz="2000"/>
              <a:t>Soil texture classes include: sand, loamy sands, sandy loams, loam, silt loam, silt, sandy clay loam, clay loam, silty clay loam, sandy clay, silty clay, and clay.</a:t>
            </a:r>
          </a:p>
          <a:p>
            <a:pPr algn="just" eaLnBrk="1" hangingPunct="1">
              <a:lnSpc>
                <a:spcPct val="80000"/>
              </a:lnSpc>
            </a:pPr>
            <a:endParaRPr lang="en-US" altLang="en-US" sz="2000"/>
          </a:p>
          <a:p>
            <a:pPr algn="just" eaLnBrk="1" hangingPunct="1">
              <a:lnSpc>
                <a:spcPct val="80000"/>
              </a:lnSpc>
            </a:pPr>
            <a:r>
              <a:rPr lang="en-US" altLang="en-US" sz="2000" b="1" i="1" u="sng">
                <a:solidFill>
                  <a:srgbClr val="800080"/>
                </a:solidFill>
              </a:rPr>
              <a:t>These categories are named based on % content of silt, sand and clay as shown below in the “classic” soil texture</a:t>
            </a:r>
            <a:r>
              <a:rPr lang="en-US" altLang="en-US" sz="2000"/>
              <a:t>  </a:t>
            </a:r>
          </a:p>
        </p:txBody>
      </p:sp>
      <p:pic>
        <p:nvPicPr>
          <p:cNvPr id="28676" name="Picture 5" descr="soiltriangle_large">
            <a:extLst>
              <a:ext uri="{FF2B5EF4-FFF2-40B4-BE49-F238E27FC236}">
                <a16:creationId xmlns:a16="http://schemas.microsoft.com/office/drawing/2014/main" id="{8436F8B6-B916-4F3F-AA57-43F946B6FE1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0"/>
            <a:ext cx="4495800" cy="647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7" name="Text Box 7">
            <a:extLst>
              <a:ext uri="{FF2B5EF4-FFF2-40B4-BE49-F238E27FC236}">
                <a16:creationId xmlns:a16="http://schemas.microsoft.com/office/drawing/2014/main" id="{A6FF8A73-E420-43B5-9C73-F335C5E56D02}"/>
              </a:ext>
            </a:extLst>
          </p:cNvPr>
          <p:cNvSpPr txBox="1">
            <a:spLocks noChangeArrowheads="1"/>
          </p:cNvSpPr>
          <p:nvPr/>
        </p:nvSpPr>
        <p:spPr bwMode="auto">
          <a:xfrm>
            <a:off x="4572000" y="6507163"/>
            <a:ext cx="4572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n-US" altLang="en-US" sz="1200" b="1"/>
              <a:t>From NRCS Soil Survey Manual, Chapter 3, Figure 3-16</a:t>
            </a:r>
            <a:r>
              <a:rPr lang="en-US" altLang="en-US" sz="120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B8EF268-57C2-4677-9080-9A6FEED0105F}"/>
              </a:ext>
            </a:extLst>
          </p:cNvPr>
          <p:cNvSpPr>
            <a:spLocks noGrp="1" noChangeArrowheads="1"/>
          </p:cNvSpPr>
          <p:nvPr>
            <p:ph type="title"/>
          </p:nvPr>
        </p:nvSpPr>
        <p:spPr>
          <a:xfrm>
            <a:off x="457200" y="76200"/>
            <a:ext cx="8229600" cy="1143000"/>
          </a:xfrm>
        </p:spPr>
        <p:txBody>
          <a:bodyPr/>
          <a:lstStyle/>
          <a:p>
            <a:pPr eaLnBrk="1" hangingPunct="1"/>
            <a:r>
              <a:rPr lang="en-US" altLang="en-US" b="1">
                <a:solidFill>
                  <a:srgbClr val="006600"/>
                </a:solidFill>
              </a:rPr>
              <a:t>Water in the Soil</a:t>
            </a:r>
          </a:p>
        </p:txBody>
      </p:sp>
      <p:sp>
        <p:nvSpPr>
          <p:cNvPr id="29699" name="Rectangle 3">
            <a:extLst>
              <a:ext uri="{FF2B5EF4-FFF2-40B4-BE49-F238E27FC236}">
                <a16:creationId xmlns:a16="http://schemas.microsoft.com/office/drawing/2014/main" id="{028AE835-84D3-4B88-8280-4541A2A2060F}"/>
              </a:ext>
            </a:extLst>
          </p:cNvPr>
          <p:cNvSpPr>
            <a:spLocks noGrp="1" noChangeArrowheads="1"/>
          </p:cNvSpPr>
          <p:nvPr>
            <p:ph type="body" sz="half" idx="1"/>
          </p:nvPr>
        </p:nvSpPr>
        <p:spPr>
          <a:xfrm>
            <a:off x="0" y="990600"/>
            <a:ext cx="9144000" cy="5791200"/>
          </a:xfrm>
        </p:spPr>
        <p:txBody>
          <a:bodyPr/>
          <a:lstStyle/>
          <a:p>
            <a:pPr eaLnBrk="1" hangingPunct="1"/>
            <a:r>
              <a:rPr lang="en-US" altLang="en-US" sz="2400" b="1"/>
              <a:t>Water content in soil and rate of water movement depends on the type and texture of soil</a:t>
            </a:r>
          </a:p>
          <a:p>
            <a:pPr eaLnBrk="1" hangingPunct="1"/>
            <a:r>
              <a:rPr lang="en-US" altLang="en-US" sz="2400"/>
              <a:t>      </a:t>
            </a:r>
            <a:r>
              <a:rPr lang="en-US" altLang="en-US" sz="2400" b="1">
                <a:solidFill>
                  <a:srgbClr val="FF0000"/>
                </a:solidFill>
              </a:rPr>
              <a:t>Soil		  Particle size		surface area</a:t>
            </a:r>
          </a:p>
          <a:p>
            <a:pPr eaLnBrk="1" hangingPunct="1"/>
            <a:r>
              <a:rPr lang="en-US" altLang="en-US" sz="2400" b="1">
                <a:solidFill>
                  <a:srgbClr val="FF0000"/>
                </a:solidFill>
              </a:rPr>
              <a:t>              		(um)                per gram (m</a:t>
            </a:r>
            <a:r>
              <a:rPr lang="en-US" altLang="en-US" sz="1600" b="1">
                <a:solidFill>
                  <a:srgbClr val="FF0000"/>
                </a:solidFill>
              </a:rPr>
              <a:t>2</a:t>
            </a:r>
            <a:r>
              <a:rPr lang="en-US" altLang="en-US" sz="2400" b="1">
                <a:solidFill>
                  <a:srgbClr val="FF0000"/>
                </a:solidFill>
              </a:rPr>
              <a:t>)</a:t>
            </a:r>
          </a:p>
          <a:p>
            <a:pPr eaLnBrk="1" hangingPunct="1"/>
            <a:r>
              <a:rPr lang="en-US" altLang="en-US" sz="2400" b="1"/>
              <a:t>Course sand	2000 – 200			      &lt;1-10</a:t>
            </a:r>
          </a:p>
          <a:p>
            <a:pPr eaLnBrk="1" hangingPunct="1"/>
            <a:r>
              <a:rPr lang="en-US" altLang="en-US" sz="2400" b="1"/>
              <a:t>Fine sand	  	  200 – 20			      &lt;1-10</a:t>
            </a:r>
          </a:p>
          <a:p>
            <a:pPr eaLnBrk="1" hangingPunct="1"/>
            <a:r>
              <a:rPr lang="en-US" altLang="en-US" sz="2400" b="1"/>
              <a:t>Silt			    20 – 2			      10-100</a:t>
            </a:r>
          </a:p>
          <a:p>
            <a:pPr eaLnBrk="1" hangingPunct="1"/>
            <a:r>
              <a:rPr lang="en-US" altLang="en-US" sz="2400" b="1"/>
              <a:t>Clay			&lt;2			    100-1000</a:t>
            </a:r>
          </a:p>
          <a:p>
            <a:pPr eaLnBrk="1" hangingPunct="1"/>
            <a:r>
              <a:rPr lang="en-US" altLang="en-US" sz="2400" b="1">
                <a:solidFill>
                  <a:srgbClr val="FF0000"/>
                </a:solidFill>
              </a:rPr>
              <a:t>Sandy soil</a:t>
            </a:r>
            <a:r>
              <a:rPr lang="en-US" altLang="en-US" sz="2400"/>
              <a:t> </a:t>
            </a:r>
          </a:p>
          <a:p>
            <a:pPr lvl="1" eaLnBrk="1" hangingPunct="1"/>
            <a:r>
              <a:rPr lang="en-US" altLang="en-US" sz="2000"/>
              <a:t>Low surface area per gram and large spaces between particles</a:t>
            </a:r>
          </a:p>
          <a:p>
            <a:pPr eaLnBrk="1" hangingPunct="1"/>
            <a:r>
              <a:rPr lang="en-US" altLang="en-US" sz="2400" b="1">
                <a:solidFill>
                  <a:srgbClr val="FF0000"/>
                </a:solidFill>
              </a:rPr>
              <a:t>Clay</a:t>
            </a:r>
          </a:p>
          <a:p>
            <a:pPr lvl="1" eaLnBrk="1" hangingPunct="1"/>
            <a:r>
              <a:rPr lang="en-US" altLang="en-US" sz="2000"/>
              <a:t>Large surface area per gram and small spaces between particles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ED3FED1-1C72-427A-B9A7-50817756DBCC}"/>
              </a:ext>
            </a:extLst>
          </p:cNvPr>
          <p:cNvSpPr>
            <a:spLocks noGrp="1" noChangeArrowheads="1"/>
          </p:cNvSpPr>
          <p:nvPr>
            <p:ph type="title"/>
          </p:nvPr>
        </p:nvSpPr>
        <p:spPr>
          <a:xfrm>
            <a:off x="0" y="76200"/>
            <a:ext cx="9144000" cy="563563"/>
          </a:xfrm>
        </p:spPr>
        <p:txBody>
          <a:bodyPr/>
          <a:lstStyle/>
          <a:p>
            <a:pPr eaLnBrk="1" hangingPunct="1"/>
            <a:r>
              <a:rPr lang="en-US" altLang="en-US" sz="2800" b="1">
                <a:solidFill>
                  <a:srgbClr val="006600"/>
                </a:solidFill>
              </a:rPr>
              <a:t>Soil depth composition is dependant on the climate</a:t>
            </a:r>
          </a:p>
        </p:txBody>
      </p:sp>
      <p:sp>
        <p:nvSpPr>
          <p:cNvPr id="30723" name="Rectangle 3">
            <a:extLst>
              <a:ext uri="{FF2B5EF4-FFF2-40B4-BE49-F238E27FC236}">
                <a16:creationId xmlns:a16="http://schemas.microsoft.com/office/drawing/2014/main" id="{A661894A-7A5F-4D46-A88B-8AAEDC4285FE}"/>
              </a:ext>
            </a:extLst>
          </p:cNvPr>
          <p:cNvSpPr>
            <a:spLocks noGrp="1" noChangeArrowheads="1"/>
          </p:cNvSpPr>
          <p:nvPr>
            <p:ph type="body" sz="half" idx="1"/>
          </p:nvPr>
        </p:nvSpPr>
        <p:spPr/>
        <p:txBody>
          <a:bodyPr/>
          <a:lstStyle/>
          <a:p>
            <a:pPr eaLnBrk="1" hangingPunct="1"/>
            <a:r>
              <a:rPr lang="en-US" altLang="en-US" sz="2800"/>
              <a:t>b</a:t>
            </a:r>
          </a:p>
        </p:txBody>
      </p:sp>
      <p:pic>
        <p:nvPicPr>
          <p:cNvPr id="30724" name="Picture 5" descr="SoilTypes">
            <a:extLst>
              <a:ext uri="{FF2B5EF4-FFF2-40B4-BE49-F238E27FC236}">
                <a16:creationId xmlns:a16="http://schemas.microsoft.com/office/drawing/2014/main" id="{171748C4-78D8-41DC-94CB-F5994340A585}"/>
              </a:ext>
            </a:extLst>
          </p:cNvPr>
          <p:cNvPicPr>
            <a:picLocks noGrp="1" noChangeAspect="1" noChangeArrowheads="1"/>
          </p:cNvPicPr>
          <p:nvPr>
            <p:ph sz="half" idx="2"/>
          </p:nvPr>
        </p:nvPicPr>
        <p:blipFill>
          <a:blip r:embed="rId2">
            <a:lum bright="-40000" contrast="48000"/>
            <a:extLst>
              <a:ext uri="{28A0092B-C50C-407E-A947-70E740481C1C}">
                <a14:useLocalDpi xmlns:a14="http://schemas.microsoft.com/office/drawing/2010/main" val="0"/>
              </a:ext>
            </a:extLst>
          </a:blip>
          <a:srcRect/>
          <a:stretch>
            <a:fillRect/>
          </a:stretch>
        </p:blipFill>
        <p:spPr>
          <a:xfrm>
            <a:off x="0" y="685800"/>
            <a:ext cx="9144000" cy="617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A40708A-A079-4213-9814-5E3E35B29806}"/>
              </a:ext>
            </a:extLst>
          </p:cNvPr>
          <p:cNvSpPr>
            <a:spLocks noGrp="1" noChangeArrowheads="1"/>
          </p:cNvSpPr>
          <p:nvPr>
            <p:ph type="title"/>
          </p:nvPr>
        </p:nvSpPr>
        <p:spPr/>
        <p:txBody>
          <a:bodyPr/>
          <a:lstStyle/>
          <a:p>
            <a:pPr eaLnBrk="1" hangingPunct="1"/>
            <a:r>
              <a:rPr lang="en-US" altLang="en-US" b="1">
                <a:solidFill>
                  <a:srgbClr val="006600"/>
                </a:solidFill>
              </a:rPr>
              <a:t>Water and plant cells</a:t>
            </a:r>
          </a:p>
        </p:txBody>
      </p:sp>
      <p:sp>
        <p:nvSpPr>
          <p:cNvPr id="4099" name="Rectangle 3">
            <a:extLst>
              <a:ext uri="{FF2B5EF4-FFF2-40B4-BE49-F238E27FC236}">
                <a16:creationId xmlns:a16="http://schemas.microsoft.com/office/drawing/2014/main" id="{879AB351-A0CC-45E2-98E1-270C4BF15912}"/>
              </a:ext>
            </a:extLst>
          </p:cNvPr>
          <p:cNvSpPr>
            <a:spLocks noGrp="1" noChangeArrowheads="1"/>
          </p:cNvSpPr>
          <p:nvPr>
            <p:ph type="body" idx="1"/>
          </p:nvPr>
        </p:nvSpPr>
        <p:spPr/>
        <p:txBody>
          <a:bodyPr/>
          <a:lstStyle/>
          <a:p>
            <a:pPr eaLnBrk="1" hangingPunct="1"/>
            <a:r>
              <a:rPr lang="en-US" altLang="en-US"/>
              <a:t>80-90% of a growing plant cell is water</a:t>
            </a:r>
          </a:p>
          <a:p>
            <a:pPr lvl="1" eaLnBrk="1" hangingPunct="1"/>
            <a:r>
              <a:rPr lang="en-US" altLang="en-US"/>
              <a:t>This varies between types of plant cells</a:t>
            </a:r>
          </a:p>
          <a:p>
            <a:pPr lvl="1" eaLnBrk="1" hangingPunct="1"/>
            <a:r>
              <a:rPr lang="en-US" altLang="en-US"/>
              <a:t>Carrot has 85-95% water</a:t>
            </a:r>
          </a:p>
          <a:p>
            <a:pPr lvl="1" eaLnBrk="1" hangingPunct="1"/>
            <a:r>
              <a:rPr lang="en-US" altLang="en-US"/>
              <a:t>Wood has 35-75% water</a:t>
            </a:r>
          </a:p>
          <a:p>
            <a:pPr lvl="1" eaLnBrk="1" hangingPunct="1"/>
            <a:r>
              <a:rPr lang="en-US" altLang="en-US"/>
              <a:t>Seeds have 5-15% water</a:t>
            </a:r>
          </a:p>
          <a:p>
            <a:pPr eaLnBrk="1" hangingPunct="1"/>
            <a:r>
              <a:rPr lang="en-US" altLang="en-US"/>
              <a:t>Plant continuously absorb and lose water</a:t>
            </a:r>
          </a:p>
          <a:p>
            <a:pPr lvl="1" eaLnBrk="1" hangingPunct="1"/>
            <a:r>
              <a:rPr lang="en-US" altLang="en-US"/>
              <a:t>Lost through the leaves </a:t>
            </a:r>
          </a:p>
          <a:p>
            <a:pPr lvl="2" eaLnBrk="1" hangingPunct="1"/>
            <a:r>
              <a:rPr lang="en-US" altLang="en-US"/>
              <a:t>Called </a:t>
            </a:r>
            <a:r>
              <a:rPr lang="en-US" altLang="en-US" b="1" i="1">
                <a:solidFill>
                  <a:srgbClr val="CC0000"/>
                </a:solidFill>
              </a:rPr>
              <a:t>transpiration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a:extLst>
              <a:ext uri="{FF2B5EF4-FFF2-40B4-BE49-F238E27FC236}">
                <a16:creationId xmlns:a16="http://schemas.microsoft.com/office/drawing/2014/main" id="{80AF0B1E-41C9-4049-80D2-EA00708A7636}"/>
              </a:ext>
            </a:extLst>
          </p:cNvPr>
          <p:cNvSpPr>
            <a:spLocks noGrp="1" noChangeArrowheads="1"/>
          </p:cNvSpPr>
          <p:nvPr>
            <p:ph type="title"/>
          </p:nvPr>
        </p:nvSpPr>
        <p:spPr>
          <a:xfrm>
            <a:off x="457200" y="0"/>
            <a:ext cx="3886200" cy="838200"/>
          </a:xfrm>
        </p:spPr>
        <p:txBody>
          <a:bodyPr/>
          <a:lstStyle/>
          <a:p>
            <a:pPr eaLnBrk="1" hangingPunct="1"/>
            <a:r>
              <a:rPr lang="en-US" altLang="en-US" b="1">
                <a:solidFill>
                  <a:srgbClr val="006600"/>
                </a:solidFill>
              </a:rPr>
              <a:t>Soil Drainage</a:t>
            </a:r>
          </a:p>
        </p:txBody>
      </p:sp>
      <p:sp>
        <p:nvSpPr>
          <p:cNvPr id="31747" name="Rectangle 3">
            <a:extLst>
              <a:ext uri="{FF2B5EF4-FFF2-40B4-BE49-F238E27FC236}">
                <a16:creationId xmlns:a16="http://schemas.microsoft.com/office/drawing/2014/main" id="{61F34714-EC2F-4058-9A04-7C76BB1D6C40}"/>
              </a:ext>
            </a:extLst>
          </p:cNvPr>
          <p:cNvSpPr>
            <a:spLocks noGrp="1" noChangeArrowheads="1"/>
          </p:cNvSpPr>
          <p:nvPr>
            <p:ph type="body" sz="half" idx="1"/>
          </p:nvPr>
        </p:nvSpPr>
        <p:spPr>
          <a:xfrm>
            <a:off x="0" y="838200"/>
            <a:ext cx="4495800" cy="5867400"/>
          </a:xfrm>
        </p:spPr>
        <p:txBody>
          <a:bodyPr/>
          <a:lstStyle/>
          <a:p>
            <a:pPr eaLnBrk="1" hangingPunct="1"/>
            <a:r>
              <a:rPr lang="en-US" altLang="en-US" sz="2400"/>
              <a:t>Water is one of the most import soil-related resources necessary for plant growth and development. </a:t>
            </a:r>
          </a:p>
          <a:p>
            <a:pPr eaLnBrk="1" hangingPunct="1"/>
            <a:endParaRPr lang="en-US" altLang="en-US" sz="1000"/>
          </a:p>
          <a:p>
            <a:pPr eaLnBrk="1" hangingPunct="1"/>
            <a:r>
              <a:rPr lang="en-US" altLang="en-US" sz="2400"/>
              <a:t>Soils affect and are affected by the movement of water in the following three ways: </a:t>
            </a:r>
          </a:p>
          <a:p>
            <a:pPr eaLnBrk="1" hangingPunct="1"/>
            <a:endParaRPr lang="en-US" altLang="en-US" sz="1000"/>
          </a:p>
          <a:p>
            <a:pPr eaLnBrk="1" hangingPunct="1"/>
            <a:r>
              <a:rPr lang="en-US" altLang="en-US" sz="2400" b="1" i="1" u="sng">
                <a:solidFill>
                  <a:srgbClr val="800080"/>
                </a:solidFill>
              </a:rPr>
              <a:t>Surface flow.  </a:t>
            </a:r>
          </a:p>
          <a:p>
            <a:pPr eaLnBrk="1" hangingPunct="1"/>
            <a:endParaRPr lang="en-US" altLang="en-US" sz="1200" b="1" i="1" u="sng">
              <a:solidFill>
                <a:srgbClr val="800080"/>
              </a:solidFill>
            </a:endParaRPr>
          </a:p>
          <a:p>
            <a:pPr eaLnBrk="1" hangingPunct="1"/>
            <a:r>
              <a:rPr lang="en-US" altLang="en-US" sz="2400" b="1" i="1" u="sng">
                <a:solidFill>
                  <a:srgbClr val="800080"/>
                </a:solidFill>
              </a:rPr>
              <a:t>Infiltration. </a:t>
            </a:r>
          </a:p>
          <a:p>
            <a:pPr eaLnBrk="1" hangingPunct="1"/>
            <a:endParaRPr lang="en-US" altLang="en-US" sz="1200" b="1" i="1" u="sng">
              <a:solidFill>
                <a:srgbClr val="800080"/>
              </a:solidFill>
            </a:endParaRPr>
          </a:p>
          <a:p>
            <a:pPr eaLnBrk="1" hangingPunct="1"/>
            <a:r>
              <a:rPr lang="en-US" altLang="en-US" sz="2400" b="1" i="1" u="sng">
                <a:solidFill>
                  <a:srgbClr val="800080"/>
                </a:solidFill>
              </a:rPr>
              <a:t>Subsurface Flow. </a:t>
            </a:r>
          </a:p>
        </p:txBody>
      </p:sp>
      <p:pic>
        <p:nvPicPr>
          <p:cNvPr id="31748" name="Picture 5" descr="[Soil Drainage Classes based on soil color and the depth of mottling]">
            <a:extLst>
              <a:ext uri="{FF2B5EF4-FFF2-40B4-BE49-F238E27FC236}">
                <a16:creationId xmlns:a16="http://schemas.microsoft.com/office/drawing/2014/main" id="{92E7D392-FFBF-46C6-B643-A44D73C55D19}"/>
              </a:ext>
            </a:extLst>
          </p:cNvPr>
          <p:cNvPicPr>
            <a:picLocks noGrp="1" noChangeAspect="1" noChangeArrowheads="1"/>
          </p:cNvPicPr>
          <p:nvPr>
            <p:ph sz="half" idx="2"/>
          </p:nvPr>
        </p:nvPicPr>
        <p:blipFill>
          <a:blip r:embed="rId2">
            <a:lum bright="-32000" contrast="36000"/>
            <a:extLst>
              <a:ext uri="{28A0092B-C50C-407E-A947-70E740481C1C}">
                <a14:useLocalDpi xmlns:a14="http://schemas.microsoft.com/office/drawing/2010/main" val="0"/>
              </a:ext>
            </a:extLst>
          </a:blip>
          <a:srcRect/>
          <a:stretch>
            <a:fillRect/>
          </a:stretch>
        </p:blipFill>
        <p:spPr>
          <a:xfrm>
            <a:off x="4648200" y="0"/>
            <a:ext cx="4495800" cy="640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9" name="Text Box 8">
            <a:extLst>
              <a:ext uri="{FF2B5EF4-FFF2-40B4-BE49-F238E27FC236}">
                <a16:creationId xmlns:a16="http://schemas.microsoft.com/office/drawing/2014/main" id="{2358BFC6-C8BC-404B-9715-17009BC2DDF9}"/>
              </a:ext>
            </a:extLst>
          </p:cNvPr>
          <p:cNvSpPr txBox="1">
            <a:spLocks noChangeArrowheads="1"/>
          </p:cNvSpPr>
          <p:nvPr/>
        </p:nvSpPr>
        <p:spPr bwMode="auto">
          <a:xfrm>
            <a:off x="4632325" y="6384925"/>
            <a:ext cx="4511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r>
              <a:rPr lang="en-US" altLang="en-US" sz="1000"/>
              <a:t>Anelli, J.R., 2005. A Short Course on Soils, MacDaniels Nut Grove, Department of Crop &amp; Soil Sciences, Cornell University, Ithaca, NY.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0C6F331-F923-4039-80CB-1834733087B7}"/>
              </a:ext>
            </a:extLst>
          </p:cNvPr>
          <p:cNvSpPr>
            <a:spLocks noGrp="1" noChangeArrowheads="1"/>
          </p:cNvSpPr>
          <p:nvPr>
            <p:ph type="title"/>
          </p:nvPr>
        </p:nvSpPr>
        <p:spPr>
          <a:xfrm>
            <a:off x="457200" y="0"/>
            <a:ext cx="3886200" cy="838200"/>
          </a:xfrm>
        </p:spPr>
        <p:txBody>
          <a:bodyPr/>
          <a:lstStyle/>
          <a:p>
            <a:pPr eaLnBrk="1" hangingPunct="1"/>
            <a:r>
              <a:rPr lang="en-US" altLang="en-US" b="1">
                <a:solidFill>
                  <a:srgbClr val="006600"/>
                </a:solidFill>
              </a:rPr>
              <a:t>Surface flow</a:t>
            </a:r>
          </a:p>
        </p:txBody>
      </p:sp>
      <p:sp>
        <p:nvSpPr>
          <p:cNvPr id="32771" name="Rectangle 3">
            <a:extLst>
              <a:ext uri="{FF2B5EF4-FFF2-40B4-BE49-F238E27FC236}">
                <a16:creationId xmlns:a16="http://schemas.microsoft.com/office/drawing/2014/main" id="{9ABD06A0-846B-402A-9F5C-7AA65E1E2238}"/>
              </a:ext>
            </a:extLst>
          </p:cNvPr>
          <p:cNvSpPr>
            <a:spLocks noGrp="1" noChangeArrowheads="1"/>
          </p:cNvSpPr>
          <p:nvPr>
            <p:ph type="body" sz="half" idx="1"/>
          </p:nvPr>
        </p:nvSpPr>
        <p:spPr>
          <a:xfrm>
            <a:off x="0" y="838200"/>
            <a:ext cx="4495800" cy="5867400"/>
          </a:xfrm>
        </p:spPr>
        <p:txBody>
          <a:bodyPr/>
          <a:lstStyle/>
          <a:p>
            <a:pPr eaLnBrk="1" hangingPunct="1"/>
            <a:r>
              <a:rPr lang="en-US" altLang="en-US" sz="2800"/>
              <a:t>Erosion can be a serious problem on sites that have been recently logged or otherwise disturbed. </a:t>
            </a:r>
          </a:p>
          <a:p>
            <a:pPr eaLnBrk="1" hangingPunct="1"/>
            <a:endParaRPr lang="en-US" altLang="en-US" sz="2800"/>
          </a:p>
          <a:p>
            <a:pPr eaLnBrk="1" hangingPunct="1"/>
            <a:r>
              <a:rPr lang="en-US" altLang="en-US" sz="2800"/>
              <a:t>The ability of water to infiltrate soils inversely affects the amount of surface flow that contributes to erosion. </a:t>
            </a:r>
          </a:p>
        </p:txBody>
      </p:sp>
      <p:pic>
        <p:nvPicPr>
          <p:cNvPr id="32772" name="Picture 4" descr="[Soil Drainage Classes based on soil color and the depth of mottling]">
            <a:extLst>
              <a:ext uri="{FF2B5EF4-FFF2-40B4-BE49-F238E27FC236}">
                <a16:creationId xmlns:a16="http://schemas.microsoft.com/office/drawing/2014/main" id="{F8F43C33-55B6-45A6-808C-632D6552A706}"/>
              </a:ext>
            </a:extLst>
          </p:cNvPr>
          <p:cNvPicPr>
            <a:picLocks noGrp="1" noChangeAspect="1" noChangeArrowheads="1"/>
          </p:cNvPicPr>
          <p:nvPr>
            <p:ph sz="half" idx="2"/>
          </p:nvPr>
        </p:nvPicPr>
        <p:blipFill>
          <a:blip r:embed="rId2">
            <a:lum bright="-32000" contrast="36000"/>
            <a:extLst>
              <a:ext uri="{28A0092B-C50C-407E-A947-70E740481C1C}">
                <a14:useLocalDpi xmlns:a14="http://schemas.microsoft.com/office/drawing/2010/main" val="0"/>
              </a:ext>
            </a:extLst>
          </a:blip>
          <a:srcRect/>
          <a:stretch>
            <a:fillRect/>
          </a:stretch>
        </p:blipFill>
        <p:spPr>
          <a:xfrm>
            <a:off x="4648200" y="0"/>
            <a:ext cx="4495800" cy="640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3" name="Text Box 5">
            <a:extLst>
              <a:ext uri="{FF2B5EF4-FFF2-40B4-BE49-F238E27FC236}">
                <a16:creationId xmlns:a16="http://schemas.microsoft.com/office/drawing/2014/main" id="{94A99DE0-38F9-4AEB-8FF7-D8C7400158A3}"/>
              </a:ext>
            </a:extLst>
          </p:cNvPr>
          <p:cNvSpPr txBox="1">
            <a:spLocks noChangeArrowheads="1"/>
          </p:cNvSpPr>
          <p:nvPr/>
        </p:nvSpPr>
        <p:spPr bwMode="auto">
          <a:xfrm>
            <a:off x="4632325" y="6384925"/>
            <a:ext cx="4511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r>
              <a:rPr lang="en-US" altLang="en-US" sz="1000"/>
              <a:t>Anelli, J.R., 2005. A Short Course on Soils, MacDaniels Nut Grove, Department of Crop &amp; Soil Sciences, Cornell University, Ithaca, NY.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B80220E-91E3-443F-9A32-173F5A0B0A42}"/>
              </a:ext>
            </a:extLst>
          </p:cNvPr>
          <p:cNvSpPr>
            <a:spLocks noGrp="1" noChangeArrowheads="1"/>
          </p:cNvSpPr>
          <p:nvPr>
            <p:ph type="title"/>
          </p:nvPr>
        </p:nvSpPr>
        <p:spPr>
          <a:xfrm>
            <a:off x="457200" y="0"/>
            <a:ext cx="3886200" cy="838200"/>
          </a:xfrm>
        </p:spPr>
        <p:txBody>
          <a:bodyPr/>
          <a:lstStyle/>
          <a:p>
            <a:pPr eaLnBrk="1" hangingPunct="1"/>
            <a:r>
              <a:rPr lang="en-US" altLang="en-US" sz="4000" b="1">
                <a:solidFill>
                  <a:srgbClr val="006600"/>
                </a:solidFill>
              </a:rPr>
              <a:t>Infiltration.</a:t>
            </a:r>
          </a:p>
        </p:txBody>
      </p:sp>
      <p:sp>
        <p:nvSpPr>
          <p:cNvPr id="33795" name="Rectangle 3">
            <a:extLst>
              <a:ext uri="{FF2B5EF4-FFF2-40B4-BE49-F238E27FC236}">
                <a16:creationId xmlns:a16="http://schemas.microsoft.com/office/drawing/2014/main" id="{BBA38098-44D3-48F2-A9EB-9BC47A327081}"/>
              </a:ext>
            </a:extLst>
          </p:cNvPr>
          <p:cNvSpPr>
            <a:spLocks noGrp="1" noChangeArrowheads="1"/>
          </p:cNvSpPr>
          <p:nvPr>
            <p:ph type="body" sz="half" idx="1"/>
          </p:nvPr>
        </p:nvSpPr>
        <p:spPr>
          <a:xfrm>
            <a:off x="0" y="838200"/>
            <a:ext cx="4495800" cy="5867400"/>
          </a:xfrm>
        </p:spPr>
        <p:txBody>
          <a:bodyPr/>
          <a:lstStyle/>
          <a:p>
            <a:pPr eaLnBrk="1" hangingPunct="1"/>
            <a:r>
              <a:rPr lang="en-US" altLang="en-US" sz="2400"/>
              <a:t>Defined as water flow from the surface into the soil profile. </a:t>
            </a:r>
          </a:p>
          <a:p>
            <a:pPr eaLnBrk="1" hangingPunct="1"/>
            <a:endParaRPr lang="en-US" altLang="en-US" sz="1200"/>
          </a:p>
          <a:p>
            <a:pPr eaLnBrk="1" hangingPunct="1"/>
            <a:r>
              <a:rPr lang="en-US" altLang="en-US" sz="2400"/>
              <a:t>It depends on the soil hydraulic conductivity, which is unique to each soil type, and the wetness of the soil at the time of measurement. </a:t>
            </a:r>
          </a:p>
        </p:txBody>
      </p:sp>
      <p:pic>
        <p:nvPicPr>
          <p:cNvPr id="33796" name="Picture 4" descr="[Soil Drainage Classes based on soil color and the depth of mottling]">
            <a:extLst>
              <a:ext uri="{FF2B5EF4-FFF2-40B4-BE49-F238E27FC236}">
                <a16:creationId xmlns:a16="http://schemas.microsoft.com/office/drawing/2014/main" id="{93572275-CA04-433F-910E-C571E9193AB7}"/>
              </a:ext>
            </a:extLst>
          </p:cNvPr>
          <p:cNvPicPr>
            <a:picLocks noGrp="1" noChangeAspect="1" noChangeArrowheads="1"/>
          </p:cNvPicPr>
          <p:nvPr>
            <p:ph sz="half" idx="2"/>
          </p:nvPr>
        </p:nvPicPr>
        <p:blipFill>
          <a:blip r:embed="rId2">
            <a:lum bright="-32000" contrast="36000"/>
            <a:extLst>
              <a:ext uri="{28A0092B-C50C-407E-A947-70E740481C1C}">
                <a14:useLocalDpi xmlns:a14="http://schemas.microsoft.com/office/drawing/2010/main" val="0"/>
              </a:ext>
            </a:extLst>
          </a:blip>
          <a:srcRect/>
          <a:stretch>
            <a:fillRect/>
          </a:stretch>
        </p:blipFill>
        <p:spPr>
          <a:xfrm>
            <a:off x="4648200" y="0"/>
            <a:ext cx="4495800" cy="640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7" name="Text Box 5">
            <a:extLst>
              <a:ext uri="{FF2B5EF4-FFF2-40B4-BE49-F238E27FC236}">
                <a16:creationId xmlns:a16="http://schemas.microsoft.com/office/drawing/2014/main" id="{5D1719EE-3541-42C6-96D1-BBE80CF38F64}"/>
              </a:ext>
            </a:extLst>
          </p:cNvPr>
          <p:cNvSpPr txBox="1">
            <a:spLocks noChangeArrowheads="1"/>
          </p:cNvSpPr>
          <p:nvPr/>
        </p:nvSpPr>
        <p:spPr bwMode="auto">
          <a:xfrm>
            <a:off x="4632325" y="6384925"/>
            <a:ext cx="4511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r>
              <a:rPr lang="en-US" altLang="en-US" sz="1000"/>
              <a:t>Anelli, J.R., 2005. A Short Course on Soils, MacDaniels Nut Grove, Department of Crop &amp; Soil Sciences, Cornell University, Ithaca, NY.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99132EE-0013-4F3B-8A0F-D64DCA397B38}"/>
              </a:ext>
            </a:extLst>
          </p:cNvPr>
          <p:cNvSpPr>
            <a:spLocks noGrp="1" noChangeArrowheads="1"/>
          </p:cNvSpPr>
          <p:nvPr>
            <p:ph type="title"/>
          </p:nvPr>
        </p:nvSpPr>
        <p:spPr>
          <a:xfrm>
            <a:off x="152400" y="0"/>
            <a:ext cx="4495800" cy="838200"/>
          </a:xfrm>
        </p:spPr>
        <p:txBody>
          <a:bodyPr/>
          <a:lstStyle/>
          <a:p>
            <a:pPr eaLnBrk="1" hangingPunct="1"/>
            <a:r>
              <a:rPr lang="en-US" altLang="en-US" sz="4000" b="1">
                <a:solidFill>
                  <a:srgbClr val="006600"/>
                </a:solidFill>
              </a:rPr>
              <a:t>Subsurface Flow.</a:t>
            </a:r>
          </a:p>
        </p:txBody>
      </p:sp>
      <p:sp>
        <p:nvSpPr>
          <p:cNvPr id="34819" name="Rectangle 3">
            <a:extLst>
              <a:ext uri="{FF2B5EF4-FFF2-40B4-BE49-F238E27FC236}">
                <a16:creationId xmlns:a16="http://schemas.microsoft.com/office/drawing/2014/main" id="{607BE558-557A-48FC-AE3A-1BBEE5105ED8}"/>
              </a:ext>
            </a:extLst>
          </p:cNvPr>
          <p:cNvSpPr>
            <a:spLocks noGrp="1" noChangeArrowheads="1"/>
          </p:cNvSpPr>
          <p:nvPr>
            <p:ph type="body" sz="half" idx="1"/>
          </p:nvPr>
        </p:nvSpPr>
        <p:spPr>
          <a:xfrm>
            <a:off x="0" y="838200"/>
            <a:ext cx="4495800" cy="5867400"/>
          </a:xfrm>
        </p:spPr>
        <p:txBody>
          <a:bodyPr/>
          <a:lstStyle/>
          <a:p>
            <a:pPr eaLnBrk="1" hangingPunct="1"/>
            <a:r>
              <a:rPr lang="en-US" altLang="en-US" sz="2400"/>
              <a:t>Below ground flow of water depends on the size of pores within the soil, which varies in soils of different textures (sand/silt/clay ratio) and soil structures (aggregation). </a:t>
            </a:r>
          </a:p>
          <a:p>
            <a:pPr eaLnBrk="1" hangingPunct="1"/>
            <a:endParaRPr lang="en-US" altLang="en-US" sz="2400"/>
          </a:p>
          <a:p>
            <a:pPr eaLnBrk="1" hangingPunct="1"/>
            <a:r>
              <a:rPr lang="en-US" altLang="en-US" sz="2400"/>
              <a:t>Furthermore, rate of drainage depends on whether the soil is already saturated with water or is unsaturated (various stages of dryness). </a:t>
            </a:r>
          </a:p>
        </p:txBody>
      </p:sp>
      <p:pic>
        <p:nvPicPr>
          <p:cNvPr id="34820" name="Picture 4" descr="[Soil Drainage Classes based on soil color and the depth of mottling]">
            <a:extLst>
              <a:ext uri="{FF2B5EF4-FFF2-40B4-BE49-F238E27FC236}">
                <a16:creationId xmlns:a16="http://schemas.microsoft.com/office/drawing/2014/main" id="{DA929D3D-C0BF-4E09-95EC-E2B4965ECCCD}"/>
              </a:ext>
            </a:extLst>
          </p:cNvPr>
          <p:cNvPicPr>
            <a:picLocks noGrp="1" noChangeAspect="1" noChangeArrowheads="1"/>
          </p:cNvPicPr>
          <p:nvPr>
            <p:ph sz="half" idx="2"/>
          </p:nvPr>
        </p:nvPicPr>
        <p:blipFill>
          <a:blip r:embed="rId2">
            <a:lum bright="-32000" contrast="36000"/>
            <a:extLst>
              <a:ext uri="{28A0092B-C50C-407E-A947-70E740481C1C}">
                <a14:useLocalDpi xmlns:a14="http://schemas.microsoft.com/office/drawing/2010/main" val="0"/>
              </a:ext>
            </a:extLst>
          </a:blip>
          <a:srcRect/>
          <a:stretch>
            <a:fillRect/>
          </a:stretch>
        </p:blipFill>
        <p:spPr>
          <a:xfrm>
            <a:off x="4648200" y="0"/>
            <a:ext cx="4495800" cy="640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1" name="Text Box 5">
            <a:extLst>
              <a:ext uri="{FF2B5EF4-FFF2-40B4-BE49-F238E27FC236}">
                <a16:creationId xmlns:a16="http://schemas.microsoft.com/office/drawing/2014/main" id="{EEB063FA-0B3B-4511-84F2-330921AD04EE}"/>
              </a:ext>
            </a:extLst>
          </p:cNvPr>
          <p:cNvSpPr txBox="1">
            <a:spLocks noChangeArrowheads="1"/>
          </p:cNvSpPr>
          <p:nvPr/>
        </p:nvSpPr>
        <p:spPr bwMode="auto">
          <a:xfrm>
            <a:off x="4632325" y="6384925"/>
            <a:ext cx="4511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r>
              <a:rPr lang="en-US" altLang="en-US" sz="1000"/>
              <a:t>Anelli, J.R., 2005. A Short Course on Soils, MacDaniels Nut Grove, Department of Crop &amp; Soil Sciences, Cornell University, Ithaca, NY.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E5AFD8D-3B4E-453D-9CD2-CC7B09A26FC1}"/>
              </a:ext>
            </a:extLst>
          </p:cNvPr>
          <p:cNvSpPr>
            <a:spLocks noGrp="1" noChangeArrowheads="1"/>
          </p:cNvSpPr>
          <p:nvPr>
            <p:ph type="title"/>
          </p:nvPr>
        </p:nvSpPr>
        <p:spPr>
          <a:xfrm>
            <a:off x="152400" y="0"/>
            <a:ext cx="4495800" cy="838200"/>
          </a:xfrm>
        </p:spPr>
        <p:txBody>
          <a:bodyPr/>
          <a:lstStyle/>
          <a:p>
            <a:pPr eaLnBrk="1" hangingPunct="1"/>
            <a:r>
              <a:rPr lang="en-US" altLang="en-US" b="1">
                <a:solidFill>
                  <a:srgbClr val="006600"/>
                </a:solidFill>
              </a:rPr>
              <a:t>Mottling.</a:t>
            </a:r>
          </a:p>
        </p:txBody>
      </p:sp>
      <p:sp>
        <p:nvSpPr>
          <p:cNvPr id="35843" name="Rectangle 3">
            <a:extLst>
              <a:ext uri="{FF2B5EF4-FFF2-40B4-BE49-F238E27FC236}">
                <a16:creationId xmlns:a16="http://schemas.microsoft.com/office/drawing/2014/main" id="{82DFEC10-1CB1-47D8-BE5B-5C546EA386E7}"/>
              </a:ext>
            </a:extLst>
          </p:cNvPr>
          <p:cNvSpPr>
            <a:spLocks noGrp="1" noChangeArrowheads="1"/>
          </p:cNvSpPr>
          <p:nvPr>
            <p:ph type="body" sz="half" idx="1"/>
          </p:nvPr>
        </p:nvSpPr>
        <p:spPr>
          <a:xfrm>
            <a:off x="0" y="838200"/>
            <a:ext cx="4953000" cy="5867400"/>
          </a:xfrm>
        </p:spPr>
        <p:txBody>
          <a:bodyPr/>
          <a:lstStyle/>
          <a:p>
            <a:pPr eaLnBrk="1" hangingPunct="1"/>
            <a:r>
              <a:rPr lang="en-US" altLang="en-US" sz="1800"/>
              <a:t>Soil color, especially mottling may be used as an indirect indicator of soil drainage. </a:t>
            </a:r>
          </a:p>
          <a:p>
            <a:pPr lvl="1" eaLnBrk="1" hangingPunct="1"/>
            <a:r>
              <a:rPr lang="en-US" altLang="en-US" sz="1600" i="1" u="sng">
                <a:solidFill>
                  <a:srgbClr val="800080"/>
                </a:solidFill>
              </a:rPr>
              <a:t>This is because the upper portion of a soil profile that is well drained will rarely be saturated for long, and will remain well oxygenated most of the time. </a:t>
            </a:r>
          </a:p>
          <a:p>
            <a:pPr eaLnBrk="1" hangingPunct="1"/>
            <a:endParaRPr lang="en-US" altLang="en-US" sz="1200" i="1" u="sng">
              <a:solidFill>
                <a:srgbClr val="800080"/>
              </a:solidFill>
            </a:endParaRPr>
          </a:p>
          <a:p>
            <a:pPr eaLnBrk="1" hangingPunct="1"/>
            <a:r>
              <a:rPr lang="en-US" altLang="en-US" sz="1800"/>
              <a:t>A </a:t>
            </a:r>
            <a:r>
              <a:rPr lang="en-US" altLang="en-US" sz="1800" b="1" u="sng">
                <a:solidFill>
                  <a:srgbClr val="FF0000"/>
                </a:solidFill>
              </a:rPr>
              <a:t>poorly</a:t>
            </a:r>
            <a:r>
              <a:rPr lang="en-US" altLang="en-US" sz="1800"/>
              <a:t> drained soil will go through repeated cycles of wetting to the point of saturation for prolonged periods of time followed by periods of drying, as the saturated water table moves up and down. </a:t>
            </a:r>
          </a:p>
          <a:p>
            <a:pPr lvl="1" eaLnBrk="1" hangingPunct="1"/>
            <a:r>
              <a:rPr lang="en-US" altLang="en-US" sz="1600" b="1" i="1" u="sng">
                <a:solidFill>
                  <a:srgbClr val="800080"/>
                </a:solidFill>
              </a:rPr>
              <a:t>This repeated cycle of raising and lowering of the upper margin of a perched subsurface water table, over a long period, will cause localized zones of red oxidized iron (insoluable) and/or blue/green reduced (soluable) iron (“leopard spots”)  </a:t>
            </a:r>
          </a:p>
        </p:txBody>
      </p:sp>
      <p:pic>
        <p:nvPicPr>
          <p:cNvPr id="35844" name="Picture 4" descr="[Soil Drainage Classes based on soil color and the depth of mottling]">
            <a:extLst>
              <a:ext uri="{FF2B5EF4-FFF2-40B4-BE49-F238E27FC236}">
                <a16:creationId xmlns:a16="http://schemas.microsoft.com/office/drawing/2014/main" id="{8A070E90-8D31-45B5-9B45-BF086290059F}"/>
              </a:ext>
            </a:extLst>
          </p:cNvPr>
          <p:cNvPicPr>
            <a:picLocks noGrp="1" noChangeAspect="1" noChangeArrowheads="1"/>
          </p:cNvPicPr>
          <p:nvPr>
            <p:ph sz="half" idx="2"/>
          </p:nvPr>
        </p:nvPicPr>
        <p:blipFill>
          <a:blip r:embed="rId2">
            <a:lum bright="-32000" contrast="36000"/>
            <a:extLst>
              <a:ext uri="{28A0092B-C50C-407E-A947-70E740481C1C}">
                <a14:useLocalDpi xmlns:a14="http://schemas.microsoft.com/office/drawing/2010/main" val="0"/>
              </a:ext>
            </a:extLst>
          </a:blip>
          <a:srcRect/>
          <a:stretch>
            <a:fillRect/>
          </a:stretch>
        </p:blipFill>
        <p:spPr>
          <a:xfrm>
            <a:off x="5105400" y="0"/>
            <a:ext cx="4038600"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5" name="Text Box 5">
            <a:extLst>
              <a:ext uri="{FF2B5EF4-FFF2-40B4-BE49-F238E27FC236}">
                <a16:creationId xmlns:a16="http://schemas.microsoft.com/office/drawing/2014/main" id="{CBE6BAEB-5A8F-4F1C-9906-3D048A19094E}"/>
              </a:ext>
            </a:extLst>
          </p:cNvPr>
          <p:cNvSpPr txBox="1">
            <a:spLocks noChangeArrowheads="1"/>
          </p:cNvSpPr>
          <p:nvPr/>
        </p:nvSpPr>
        <p:spPr bwMode="auto">
          <a:xfrm>
            <a:off x="5105400" y="6172200"/>
            <a:ext cx="4038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r>
              <a:rPr lang="en-US" altLang="en-US" sz="1000"/>
              <a:t>Anelli, J.R., 2005. A Short Course on Soils, MacDaniels Nut Grove, Department of Crop &amp; Soil Sciences, Cornell University, Ithaca, NY.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76352BD-61E3-4A54-B96E-9F54D1ED213C}"/>
              </a:ext>
            </a:extLst>
          </p:cNvPr>
          <p:cNvSpPr>
            <a:spLocks noGrp="1" noChangeArrowheads="1"/>
          </p:cNvSpPr>
          <p:nvPr>
            <p:ph type="title"/>
          </p:nvPr>
        </p:nvSpPr>
        <p:spPr>
          <a:xfrm>
            <a:off x="152400" y="0"/>
            <a:ext cx="4495800" cy="838200"/>
          </a:xfrm>
        </p:spPr>
        <p:txBody>
          <a:bodyPr/>
          <a:lstStyle/>
          <a:p>
            <a:pPr eaLnBrk="1" hangingPunct="1"/>
            <a:r>
              <a:rPr lang="en-US" altLang="en-US" b="1">
                <a:solidFill>
                  <a:srgbClr val="006600"/>
                </a:solidFill>
              </a:rPr>
              <a:t>Mottling.</a:t>
            </a:r>
          </a:p>
        </p:txBody>
      </p:sp>
      <p:sp>
        <p:nvSpPr>
          <p:cNvPr id="36867" name="Rectangle 3">
            <a:extLst>
              <a:ext uri="{FF2B5EF4-FFF2-40B4-BE49-F238E27FC236}">
                <a16:creationId xmlns:a16="http://schemas.microsoft.com/office/drawing/2014/main" id="{979C6592-0CFB-4CE5-85FB-1D6FA407B94B}"/>
              </a:ext>
            </a:extLst>
          </p:cNvPr>
          <p:cNvSpPr>
            <a:spLocks noGrp="1" noChangeArrowheads="1"/>
          </p:cNvSpPr>
          <p:nvPr>
            <p:ph type="body" sz="half" idx="1"/>
          </p:nvPr>
        </p:nvSpPr>
        <p:spPr>
          <a:xfrm>
            <a:off x="0" y="838200"/>
            <a:ext cx="4953000" cy="5867400"/>
          </a:xfrm>
        </p:spPr>
        <p:txBody>
          <a:bodyPr/>
          <a:lstStyle/>
          <a:p>
            <a:pPr eaLnBrk="1" hangingPunct="1"/>
            <a:r>
              <a:rPr lang="en-US" altLang="en-US" sz="2400"/>
              <a:t>If the zone of mottling is found near the soil surface it can be assumed that the surface layer is poorly drained and frequently saturated with water. </a:t>
            </a:r>
          </a:p>
          <a:p>
            <a:pPr eaLnBrk="1" hangingPunct="1"/>
            <a:endParaRPr lang="en-US" altLang="en-US" sz="2400"/>
          </a:p>
          <a:p>
            <a:pPr eaLnBrk="1" hangingPunct="1"/>
            <a:r>
              <a:rPr lang="en-US" altLang="en-US" sz="2400"/>
              <a:t>If the zone of mottling is deeper, this indicates a well drained surface layer, which is rarely if ever completely saturated.</a:t>
            </a:r>
            <a:r>
              <a:rPr lang="en-US" altLang="en-US" sz="2800"/>
              <a:t>  </a:t>
            </a:r>
          </a:p>
        </p:txBody>
      </p:sp>
      <p:pic>
        <p:nvPicPr>
          <p:cNvPr id="36868" name="Picture 4" descr="[Soil Drainage Classes based on soil color and the depth of mottling]">
            <a:extLst>
              <a:ext uri="{FF2B5EF4-FFF2-40B4-BE49-F238E27FC236}">
                <a16:creationId xmlns:a16="http://schemas.microsoft.com/office/drawing/2014/main" id="{AF60DB2E-EE9E-49BE-8777-1D4D9B56BA24}"/>
              </a:ext>
            </a:extLst>
          </p:cNvPr>
          <p:cNvPicPr>
            <a:picLocks noGrp="1" noChangeAspect="1" noChangeArrowheads="1"/>
          </p:cNvPicPr>
          <p:nvPr>
            <p:ph sz="half" idx="2"/>
          </p:nvPr>
        </p:nvPicPr>
        <p:blipFill>
          <a:blip r:embed="rId2">
            <a:lum bright="-32000" contrast="36000"/>
            <a:extLst>
              <a:ext uri="{28A0092B-C50C-407E-A947-70E740481C1C}">
                <a14:useLocalDpi xmlns:a14="http://schemas.microsoft.com/office/drawing/2010/main" val="0"/>
              </a:ext>
            </a:extLst>
          </a:blip>
          <a:srcRect/>
          <a:stretch>
            <a:fillRect/>
          </a:stretch>
        </p:blipFill>
        <p:spPr>
          <a:xfrm>
            <a:off x="5105400" y="0"/>
            <a:ext cx="4038600"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9" name="Text Box 5">
            <a:extLst>
              <a:ext uri="{FF2B5EF4-FFF2-40B4-BE49-F238E27FC236}">
                <a16:creationId xmlns:a16="http://schemas.microsoft.com/office/drawing/2014/main" id="{A32358A9-0E29-478B-B538-9FB3F97E71ED}"/>
              </a:ext>
            </a:extLst>
          </p:cNvPr>
          <p:cNvSpPr txBox="1">
            <a:spLocks noChangeArrowheads="1"/>
          </p:cNvSpPr>
          <p:nvPr/>
        </p:nvSpPr>
        <p:spPr bwMode="auto">
          <a:xfrm>
            <a:off x="5105400" y="6172200"/>
            <a:ext cx="4038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r>
              <a:rPr lang="en-US" altLang="en-US" sz="1000"/>
              <a:t>Anelli, J.R., 2005. A Short Course on Soils, MacDaniels Nut Grove, Department of Crop &amp; Soil Sciences, Cornell University, Ithaca, NY.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70170B3-1093-4669-9A0D-FF63D9AFE697}"/>
              </a:ext>
            </a:extLst>
          </p:cNvPr>
          <p:cNvSpPr>
            <a:spLocks noGrp="1" noChangeArrowheads="1"/>
          </p:cNvSpPr>
          <p:nvPr>
            <p:ph type="title"/>
          </p:nvPr>
        </p:nvSpPr>
        <p:spPr>
          <a:xfrm>
            <a:off x="152400" y="152400"/>
            <a:ext cx="4114800" cy="762000"/>
          </a:xfrm>
        </p:spPr>
        <p:txBody>
          <a:bodyPr/>
          <a:lstStyle/>
          <a:p>
            <a:pPr eaLnBrk="1" hangingPunct="1"/>
            <a:r>
              <a:rPr lang="en-US" altLang="en-US" b="1">
                <a:solidFill>
                  <a:srgbClr val="006600"/>
                </a:solidFill>
              </a:rPr>
              <a:t>Soil pH</a:t>
            </a:r>
          </a:p>
        </p:txBody>
      </p:sp>
      <p:sp>
        <p:nvSpPr>
          <p:cNvPr id="37891" name="Rectangle 3">
            <a:extLst>
              <a:ext uri="{FF2B5EF4-FFF2-40B4-BE49-F238E27FC236}">
                <a16:creationId xmlns:a16="http://schemas.microsoft.com/office/drawing/2014/main" id="{6FF72E4F-B913-4017-AA70-9E1E1F43674C}"/>
              </a:ext>
            </a:extLst>
          </p:cNvPr>
          <p:cNvSpPr>
            <a:spLocks noGrp="1" noChangeArrowheads="1"/>
          </p:cNvSpPr>
          <p:nvPr>
            <p:ph type="body" sz="half" idx="1"/>
          </p:nvPr>
        </p:nvSpPr>
        <p:spPr>
          <a:xfrm>
            <a:off x="0" y="990600"/>
            <a:ext cx="4724400" cy="5715000"/>
          </a:xfrm>
        </p:spPr>
        <p:txBody>
          <a:bodyPr/>
          <a:lstStyle/>
          <a:p>
            <a:pPr eaLnBrk="1" hangingPunct="1">
              <a:lnSpc>
                <a:spcPct val="90000"/>
              </a:lnSpc>
            </a:pPr>
            <a:r>
              <a:rPr lang="en-US" altLang="en-US" sz="2400"/>
              <a:t>Soil pH is considered a master variable in soils as it controls many chemical processes that take place.</a:t>
            </a:r>
          </a:p>
          <a:p>
            <a:pPr eaLnBrk="1" hangingPunct="1">
              <a:lnSpc>
                <a:spcPct val="90000"/>
              </a:lnSpc>
            </a:pPr>
            <a:endParaRPr lang="en-US" altLang="en-US" sz="2400"/>
          </a:p>
          <a:p>
            <a:pPr eaLnBrk="1" hangingPunct="1">
              <a:lnSpc>
                <a:spcPct val="90000"/>
              </a:lnSpc>
            </a:pPr>
            <a:r>
              <a:rPr lang="en-US" altLang="en-US" sz="2400"/>
              <a:t> It specifically affects plant nutrient availability by controlling the chemical forms of the nutrient. </a:t>
            </a:r>
          </a:p>
          <a:p>
            <a:pPr eaLnBrk="1" hangingPunct="1">
              <a:lnSpc>
                <a:spcPct val="90000"/>
              </a:lnSpc>
            </a:pPr>
            <a:endParaRPr lang="en-US" altLang="en-US" sz="2400"/>
          </a:p>
          <a:p>
            <a:pPr eaLnBrk="1" hangingPunct="1">
              <a:lnSpc>
                <a:spcPct val="90000"/>
              </a:lnSpc>
            </a:pPr>
            <a:r>
              <a:rPr lang="en-US" altLang="en-US" sz="2400"/>
              <a:t>The optimum pH range for most plants is between 5.5 and 7.0, however many plants have adapted to thrive at pH values outside this range. </a:t>
            </a:r>
          </a:p>
        </p:txBody>
      </p:sp>
      <p:sp>
        <p:nvSpPr>
          <p:cNvPr id="37892" name="Text Box 4">
            <a:extLst>
              <a:ext uri="{FF2B5EF4-FFF2-40B4-BE49-F238E27FC236}">
                <a16:creationId xmlns:a16="http://schemas.microsoft.com/office/drawing/2014/main" id="{5DCA7140-FBD1-4289-8683-92BA7353837D}"/>
              </a:ext>
            </a:extLst>
          </p:cNvPr>
          <p:cNvSpPr txBox="1">
            <a:spLocks noChangeArrowheads="1"/>
          </p:cNvSpPr>
          <p:nvPr/>
        </p:nvSpPr>
        <p:spPr bwMode="auto">
          <a:xfrm>
            <a:off x="4953000" y="6248400"/>
            <a:ext cx="3978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n-US" altLang="en-US" sz="1200"/>
              <a:t>Global variation in soil pH. </a:t>
            </a:r>
            <a:r>
              <a:rPr lang="en-US" altLang="en-US" sz="1200" b="1">
                <a:solidFill>
                  <a:srgbClr val="FF0000"/>
                </a:solidFill>
              </a:rPr>
              <a:t>Red</a:t>
            </a:r>
            <a:r>
              <a:rPr lang="en-US" altLang="en-US" sz="1200"/>
              <a:t> = acidic soil. </a:t>
            </a:r>
            <a:r>
              <a:rPr lang="en-US" altLang="en-US" sz="1200" b="1">
                <a:solidFill>
                  <a:srgbClr val="FFFF00"/>
                </a:solidFill>
              </a:rPr>
              <a:t>Yellow</a:t>
            </a:r>
            <a:r>
              <a:rPr lang="en-US" altLang="en-US" sz="1200"/>
              <a:t> = neutral soil. </a:t>
            </a:r>
            <a:r>
              <a:rPr lang="en-US" altLang="en-US" sz="1200" b="1">
                <a:solidFill>
                  <a:srgbClr val="0000CC"/>
                </a:solidFill>
              </a:rPr>
              <a:t>Blue</a:t>
            </a:r>
            <a:r>
              <a:rPr lang="en-US" altLang="en-US" sz="1200"/>
              <a:t> = alkaline soil. </a:t>
            </a:r>
            <a:r>
              <a:rPr lang="en-US" altLang="en-US" sz="1200" b="1"/>
              <a:t>Black</a:t>
            </a:r>
            <a:r>
              <a:rPr lang="en-US" altLang="en-US" sz="1200"/>
              <a:t> = no data. </a:t>
            </a:r>
          </a:p>
        </p:txBody>
      </p:sp>
      <p:pic>
        <p:nvPicPr>
          <p:cNvPr id="37893" name="Picture 6" descr="File:World Soil pH.svg">
            <a:extLst>
              <a:ext uri="{FF2B5EF4-FFF2-40B4-BE49-F238E27FC236}">
                <a16:creationId xmlns:a16="http://schemas.microsoft.com/office/drawing/2014/main" id="{AB702F0D-F5B3-444F-9A89-211EFD1FCD1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228600"/>
            <a:ext cx="4648200" cy="601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DC9C5BD-0385-4E43-A06D-45F3B6744082}"/>
              </a:ext>
            </a:extLst>
          </p:cNvPr>
          <p:cNvSpPr>
            <a:spLocks noGrp="1" noChangeArrowheads="1"/>
          </p:cNvSpPr>
          <p:nvPr>
            <p:ph type="title"/>
          </p:nvPr>
        </p:nvSpPr>
        <p:spPr>
          <a:xfrm>
            <a:off x="457200" y="76200"/>
            <a:ext cx="8229600" cy="792163"/>
          </a:xfrm>
        </p:spPr>
        <p:txBody>
          <a:bodyPr/>
          <a:lstStyle/>
          <a:p>
            <a:pPr eaLnBrk="1" hangingPunct="1"/>
            <a:r>
              <a:rPr lang="en-US" altLang="en-US" b="1">
                <a:solidFill>
                  <a:srgbClr val="006600"/>
                </a:solidFill>
              </a:rPr>
              <a:t>Soil pH</a:t>
            </a:r>
          </a:p>
        </p:txBody>
      </p:sp>
      <p:sp>
        <p:nvSpPr>
          <p:cNvPr id="38915" name="Rectangle 3">
            <a:extLst>
              <a:ext uri="{FF2B5EF4-FFF2-40B4-BE49-F238E27FC236}">
                <a16:creationId xmlns:a16="http://schemas.microsoft.com/office/drawing/2014/main" id="{9EFE66C5-AAEC-4EE0-B043-C895891DC1FC}"/>
              </a:ext>
            </a:extLst>
          </p:cNvPr>
          <p:cNvSpPr>
            <a:spLocks noGrp="1" noChangeArrowheads="1"/>
          </p:cNvSpPr>
          <p:nvPr>
            <p:ph type="body" idx="1"/>
          </p:nvPr>
        </p:nvSpPr>
        <p:spPr>
          <a:xfrm>
            <a:off x="0" y="1143000"/>
            <a:ext cx="9144000" cy="5486400"/>
          </a:xfrm>
        </p:spPr>
        <p:txBody>
          <a:bodyPr/>
          <a:lstStyle/>
          <a:p>
            <a:pPr eaLnBrk="1" hangingPunct="1">
              <a:lnSpc>
                <a:spcPct val="90000"/>
              </a:lnSpc>
            </a:pPr>
            <a:r>
              <a:rPr lang="en-US" altLang="en-US" sz="2400" dirty="0"/>
              <a:t> Acidity in soils comes from H</a:t>
            </a:r>
            <a:r>
              <a:rPr lang="en-US" altLang="en-US" sz="2400" baseline="30000" dirty="0"/>
              <a:t>+</a:t>
            </a:r>
            <a:r>
              <a:rPr lang="en-US" altLang="en-US" sz="2400" dirty="0"/>
              <a:t> and Al</a:t>
            </a:r>
            <a:r>
              <a:rPr lang="en-US" altLang="en-US" sz="2400" baseline="-25000" dirty="0"/>
              <a:t>3</a:t>
            </a:r>
            <a:r>
              <a:rPr lang="en-US" altLang="en-US" sz="2400" baseline="30000" dirty="0"/>
              <a:t>+</a:t>
            </a:r>
            <a:r>
              <a:rPr lang="en-US" altLang="en-US" sz="2400" dirty="0"/>
              <a:t> ions in the soil solution and combined to soil surfaces. </a:t>
            </a:r>
          </a:p>
          <a:p>
            <a:pPr eaLnBrk="1" hangingPunct="1">
              <a:lnSpc>
                <a:spcPct val="90000"/>
              </a:lnSpc>
            </a:pPr>
            <a:endParaRPr lang="en-US" altLang="en-US" sz="2400" dirty="0"/>
          </a:p>
          <a:p>
            <a:pPr eaLnBrk="1" hangingPunct="1">
              <a:lnSpc>
                <a:spcPct val="90000"/>
              </a:lnSpc>
            </a:pPr>
            <a:r>
              <a:rPr lang="en-US" altLang="en-US" sz="2400" dirty="0"/>
              <a:t>While pH is the measure of H</a:t>
            </a:r>
            <a:r>
              <a:rPr lang="en-US" altLang="en-US" sz="2400" baseline="30000" dirty="0"/>
              <a:t>+</a:t>
            </a:r>
            <a:r>
              <a:rPr lang="en-US" altLang="en-US" sz="2400" dirty="0"/>
              <a:t> in solution, Al</a:t>
            </a:r>
            <a:r>
              <a:rPr lang="en-US" altLang="en-US" sz="2400" baseline="-25000" dirty="0"/>
              <a:t>3</a:t>
            </a:r>
            <a:r>
              <a:rPr lang="en-US" altLang="en-US" sz="2400" baseline="30000" dirty="0"/>
              <a:t>+</a:t>
            </a:r>
            <a:r>
              <a:rPr lang="en-US" altLang="en-US" sz="2400" dirty="0"/>
              <a:t> is important in acid soils because between pH 4 and 6, Al</a:t>
            </a:r>
            <a:r>
              <a:rPr lang="en-US" altLang="en-US" sz="2400" baseline="-25000" dirty="0"/>
              <a:t>3</a:t>
            </a:r>
            <a:r>
              <a:rPr lang="en-US" altLang="en-US" sz="2400" baseline="30000" dirty="0"/>
              <a:t>+</a:t>
            </a:r>
            <a:r>
              <a:rPr lang="en-US" altLang="en-US" sz="2400" dirty="0"/>
              <a:t> reacts with water (H</a:t>
            </a:r>
            <a:r>
              <a:rPr lang="en-US" altLang="en-US" sz="2400" baseline="-25000" dirty="0"/>
              <a:t>2</a:t>
            </a:r>
            <a:r>
              <a:rPr lang="en-US" altLang="en-US" sz="2400" dirty="0"/>
              <a:t>O) forming AlOH</a:t>
            </a:r>
            <a:r>
              <a:rPr lang="en-US" altLang="en-US" sz="2400" baseline="-25000" dirty="0"/>
              <a:t>2</a:t>
            </a:r>
            <a:r>
              <a:rPr lang="en-US" altLang="en-US" sz="2400" baseline="30000" dirty="0"/>
              <a:t>+</a:t>
            </a:r>
            <a:r>
              <a:rPr lang="en-US" altLang="en-US" sz="2400" dirty="0"/>
              <a:t>, and Al(OH)</a:t>
            </a:r>
            <a:r>
              <a:rPr lang="en-US" altLang="en-US" sz="2400" baseline="-25000" dirty="0"/>
              <a:t>2</a:t>
            </a:r>
            <a:r>
              <a:rPr lang="en-US" altLang="en-US" sz="2400" baseline="30000" dirty="0"/>
              <a:t>+</a:t>
            </a:r>
            <a:r>
              <a:rPr lang="en-US" altLang="en-US" sz="2400" dirty="0"/>
              <a:t>, releasing extra H</a:t>
            </a:r>
            <a:r>
              <a:rPr lang="en-US" altLang="en-US" sz="2400" baseline="30000" dirty="0"/>
              <a:t>+</a:t>
            </a:r>
            <a:r>
              <a:rPr lang="en-US" altLang="en-US" sz="2400" dirty="0"/>
              <a:t> ions. </a:t>
            </a:r>
            <a:r>
              <a:rPr lang="en-US" altLang="en-US" sz="2400" b="1" i="1" u="sng" dirty="0">
                <a:solidFill>
                  <a:srgbClr val="0000CC"/>
                </a:solidFill>
              </a:rPr>
              <a:t>Every Al</a:t>
            </a:r>
            <a:r>
              <a:rPr lang="en-US" altLang="en-US" sz="2400" b="1" i="1" u="sng" baseline="-25000" dirty="0">
                <a:solidFill>
                  <a:srgbClr val="0000CC"/>
                </a:solidFill>
              </a:rPr>
              <a:t>3</a:t>
            </a:r>
            <a:r>
              <a:rPr lang="en-US" altLang="en-US" sz="2400" b="1" i="1" u="sng" baseline="30000" dirty="0">
                <a:solidFill>
                  <a:srgbClr val="0000CC"/>
                </a:solidFill>
              </a:rPr>
              <a:t>+</a:t>
            </a:r>
            <a:r>
              <a:rPr lang="en-US" altLang="en-US" sz="2400" b="1" i="1" u="sng" dirty="0">
                <a:solidFill>
                  <a:srgbClr val="0000CC"/>
                </a:solidFill>
              </a:rPr>
              <a:t> ion can create 3 H</a:t>
            </a:r>
            <a:r>
              <a:rPr lang="en-US" altLang="en-US" sz="2400" b="1" i="1" u="sng" baseline="30000" dirty="0">
                <a:solidFill>
                  <a:srgbClr val="0000CC"/>
                </a:solidFill>
              </a:rPr>
              <a:t>+</a:t>
            </a:r>
            <a:r>
              <a:rPr lang="en-US" altLang="en-US" sz="2400" b="1" i="1" u="sng" dirty="0">
                <a:solidFill>
                  <a:srgbClr val="0000CC"/>
                </a:solidFill>
              </a:rPr>
              <a:t> ions. </a:t>
            </a:r>
          </a:p>
          <a:p>
            <a:pPr eaLnBrk="1" hangingPunct="1">
              <a:lnSpc>
                <a:spcPct val="90000"/>
              </a:lnSpc>
            </a:pPr>
            <a:endParaRPr lang="en-US" altLang="en-US" sz="2400" dirty="0"/>
          </a:p>
          <a:p>
            <a:pPr eaLnBrk="1" hangingPunct="1">
              <a:lnSpc>
                <a:spcPct val="90000"/>
              </a:lnSpc>
            </a:pPr>
            <a:r>
              <a:rPr lang="en-US" altLang="en-US" sz="2400" dirty="0"/>
              <a:t>Many other processes contribute to the formation of acid soils including</a:t>
            </a:r>
          </a:p>
          <a:p>
            <a:pPr lvl="1" eaLnBrk="1" hangingPunct="1">
              <a:lnSpc>
                <a:spcPct val="90000"/>
              </a:lnSpc>
            </a:pPr>
            <a:r>
              <a:rPr lang="en-US" altLang="en-US" sz="2000" dirty="0"/>
              <a:t> </a:t>
            </a:r>
            <a:r>
              <a:rPr lang="en-US" altLang="en-US" sz="2000" b="1" i="1" u="sng" dirty="0">
                <a:solidFill>
                  <a:srgbClr val="800080"/>
                </a:solidFill>
              </a:rPr>
              <a:t>rainfall, fertilizer use, plant root activity and the weathering of primary and secondary soil minerals. </a:t>
            </a:r>
          </a:p>
          <a:p>
            <a:pPr lvl="1" eaLnBrk="1" hangingPunct="1">
              <a:lnSpc>
                <a:spcPct val="90000"/>
              </a:lnSpc>
            </a:pPr>
            <a:r>
              <a:rPr lang="en-US" altLang="en-US" sz="2000" b="1" i="1" u="sng" dirty="0">
                <a:solidFill>
                  <a:srgbClr val="800080"/>
                </a:solidFill>
              </a:rPr>
              <a:t>Acid soils can also be caused by pollutants such as acid rain and mine </a:t>
            </a:r>
            <a:r>
              <a:rPr lang="en-US" altLang="en-US" sz="2000" b="1" i="1" u="sng" dirty="0" err="1">
                <a:solidFill>
                  <a:srgbClr val="800080"/>
                </a:solidFill>
              </a:rPr>
              <a:t>spoilings</a:t>
            </a:r>
            <a:r>
              <a:rPr lang="en-US" altLang="en-US" sz="2000" b="1" i="1" u="sng" dirty="0">
                <a:solidFill>
                  <a:srgbClr val="800080"/>
                </a:solidFill>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BABDE7F-5ADE-4D4F-BC45-C884A55F8DBF}"/>
              </a:ext>
            </a:extLst>
          </p:cNvPr>
          <p:cNvSpPr>
            <a:spLocks noGrp="1" noChangeArrowheads="1"/>
          </p:cNvSpPr>
          <p:nvPr>
            <p:ph type="title"/>
          </p:nvPr>
        </p:nvSpPr>
        <p:spPr>
          <a:xfrm>
            <a:off x="457200" y="76200"/>
            <a:ext cx="8229600" cy="838200"/>
          </a:xfrm>
        </p:spPr>
        <p:txBody>
          <a:bodyPr/>
          <a:lstStyle/>
          <a:p>
            <a:pPr eaLnBrk="1" hangingPunct="1"/>
            <a:r>
              <a:rPr lang="en-US" altLang="en-US" b="1">
                <a:solidFill>
                  <a:srgbClr val="006600"/>
                </a:solidFill>
              </a:rPr>
              <a:t>Soil pH</a:t>
            </a:r>
          </a:p>
        </p:txBody>
      </p:sp>
      <p:sp>
        <p:nvSpPr>
          <p:cNvPr id="39939" name="Rectangle 3">
            <a:extLst>
              <a:ext uri="{FF2B5EF4-FFF2-40B4-BE49-F238E27FC236}">
                <a16:creationId xmlns:a16="http://schemas.microsoft.com/office/drawing/2014/main" id="{3FE1ADCB-F8CF-4260-873B-C643F4634238}"/>
              </a:ext>
            </a:extLst>
          </p:cNvPr>
          <p:cNvSpPr>
            <a:spLocks noGrp="1" noChangeArrowheads="1"/>
          </p:cNvSpPr>
          <p:nvPr>
            <p:ph type="body" idx="1"/>
          </p:nvPr>
        </p:nvSpPr>
        <p:spPr>
          <a:xfrm>
            <a:off x="0" y="990600"/>
            <a:ext cx="9144000" cy="5715000"/>
          </a:xfrm>
        </p:spPr>
        <p:txBody>
          <a:bodyPr/>
          <a:lstStyle/>
          <a:p>
            <a:pPr eaLnBrk="1" hangingPunct="1">
              <a:lnSpc>
                <a:spcPct val="80000"/>
              </a:lnSpc>
            </a:pPr>
            <a:r>
              <a:rPr lang="en-US" altLang="en-US" sz="2000" b="1">
                <a:solidFill>
                  <a:srgbClr val="800080"/>
                </a:solidFill>
              </a:rPr>
              <a:t>Rainfall:</a:t>
            </a:r>
            <a:r>
              <a:rPr lang="en-US" altLang="en-US" sz="2000"/>
              <a:t> Acid soils are most often found in areas of high rainfall. Excess rainfall leaches base cation from the soil, increasing the percentage of Al</a:t>
            </a:r>
            <a:r>
              <a:rPr lang="en-US" altLang="en-US" sz="2000" baseline="-25000"/>
              <a:t>3</a:t>
            </a:r>
            <a:r>
              <a:rPr lang="en-US" altLang="en-US" sz="2000" baseline="30000"/>
              <a:t>+</a:t>
            </a:r>
            <a:r>
              <a:rPr lang="en-US" altLang="en-US" sz="2000"/>
              <a:t> and H</a:t>
            </a:r>
            <a:r>
              <a:rPr lang="en-US" altLang="en-US" sz="2000" baseline="30000"/>
              <a:t>+</a:t>
            </a:r>
            <a:r>
              <a:rPr lang="en-US" altLang="en-US" sz="2000"/>
              <a:t> relative to other cations. Additionally, rainwater has a slightly acidic pH of 5.7 due to a reaction with CO</a:t>
            </a:r>
            <a:r>
              <a:rPr lang="en-US" altLang="en-US" sz="2000" baseline="-25000"/>
              <a:t>2</a:t>
            </a:r>
            <a:r>
              <a:rPr lang="en-US" altLang="en-US" sz="2000"/>
              <a:t> in the atmosphere that forms carbonic acid.</a:t>
            </a:r>
          </a:p>
          <a:p>
            <a:pPr eaLnBrk="1" hangingPunct="1">
              <a:lnSpc>
                <a:spcPct val="80000"/>
              </a:lnSpc>
            </a:pPr>
            <a:endParaRPr lang="en-US" altLang="en-US" sz="2000"/>
          </a:p>
          <a:p>
            <a:pPr eaLnBrk="1" hangingPunct="1">
              <a:lnSpc>
                <a:spcPct val="80000"/>
              </a:lnSpc>
            </a:pPr>
            <a:r>
              <a:rPr lang="en-US" altLang="en-US" sz="2000" b="1">
                <a:solidFill>
                  <a:srgbClr val="800080"/>
                </a:solidFill>
              </a:rPr>
              <a:t>Fertilizer use:</a:t>
            </a:r>
            <a:r>
              <a:rPr lang="en-US" altLang="en-US" sz="2000">
                <a:solidFill>
                  <a:srgbClr val="800080"/>
                </a:solidFill>
              </a:rPr>
              <a:t> </a:t>
            </a:r>
            <a:r>
              <a:rPr lang="en-US" altLang="en-US" sz="2000"/>
              <a:t>Ammonium (NH</a:t>
            </a:r>
            <a:r>
              <a:rPr lang="en-US" altLang="en-US" sz="2000" baseline="-25000"/>
              <a:t>4</a:t>
            </a:r>
            <a:r>
              <a:rPr lang="en-US" altLang="en-US" sz="2000" baseline="30000"/>
              <a:t>+</a:t>
            </a:r>
            <a:r>
              <a:rPr lang="en-US" altLang="en-US" sz="2000"/>
              <a:t>) fertilizers react in the soil in a process called nitrification to form nitrate (NO</a:t>
            </a:r>
            <a:r>
              <a:rPr lang="en-US" altLang="en-US" sz="2000" baseline="-25000"/>
              <a:t>3</a:t>
            </a:r>
            <a:r>
              <a:rPr lang="en-US" altLang="en-US" sz="2000" baseline="30000"/>
              <a:t>−</a:t>
            </a:r>
            <a:r>
              <a:rPr lang="en-US" altLang="en-US" sz="2000"/>
              <a:t>), and in the process release H</a:t>
            </a:r>
            <a:r>
              <a:rPr lang="en-US" altLang="en-US" sz="2000" baseline="30000"/>
              <a:t>+</a:t>
            </a:r>
            <a:r>
              <a:rPr lang="en-US" altLang="en-US" sz="2000"/>
              <a:t> ions.</a:t>
            </a:r>
          </a:p>
          <a:p>
            <a:pPr eaLnBrk="1" hangingPunct="1">
              <a:lnSpc>
                <a:spcPct val="80000"/>
              </a:lnSpc>
            </a:pPr>
            <a:endParaRPr lang="en-US" altLang="en-US" sz="2000"/>
          </a:p>
          <a:p>
            <a:pPr eaLnBrk="1" hangingPunct="1">
              <a:lnSpc>
                <a:spcPct val="80000"/>
              </a:lnSpc>
            </a:pPr>
            <a:r>
              <a:rPr lang="en-US" altLang="en-US" sz="2000" b="1">
                <a:solidFill>
                  <a:srgbClr val="800080"/>
                </a:solidFill>
              </a:rPr>
              <a:t>Plant root activity:</a:t>
            </a:r>
            <a:r>
              <a:rPr lang="en-US" altLang="en-US" sz="2000"/>
              <a:t> Plants take up nutrients in the form of ions (NO</a:t>
            </a:r>
            <a:r>
              <a:rPr lang="en-US" altLang="en-US" sz="2000" baseline="-25000"/>
              <a:t>3</a:t>
            </a:r>
            <a:r>
              <a:rPr lang="en-US" altLang="en-US" sz="2000" baseline="30000"/>
              <a:t>−</a:t>
            </a:r>
            <a:r>
              <a:rPr lang="en-US" altLang="en-US" sz="2000"/>
              <a:t>, NH</a:t>
            </a:r>
            <a:r>
              <a:rPr lang="en-US" altLang="en-US" sz="2000" baseline="-25000"/>
              <a:t>4</a:t>
            </a:r>
            <a:r>
              <a:rPr lang="en-US" altLang="en-US" sz="2000" baseline="30000"/>
              <a:t>+</a:t>
            </a:r>
            <a:r>
              <a:rPr lang="en-US" altLang="en-US" sz="2000"/>
              <a:t>, Ca</a:t>
            </a:r>
            <a:r>
              <a:rPr lang="en-US" altLang="en-US" sz="2000" baseline="-25000"/>
              <a:t>2</a:t>
            </a:r>
            <a:r>
              <a:rPr lang="en-US" altLang="en-US" sz="2000" baseline="30000"/>
              <a:t>+</a:t>
            </a:r>
            <a:r>
              <a:rPr lang="en-US" altLang="en-US" sz="2000"/>
              <a:t>, H</a:t>
            </a:r>
            <a:r>
              <a:rPr lang="en-US" altLang="en-US" sz="2000" baseline="-25000"/>
              <a:t>2</a:t>
            </a:r>
            <a:r>
              <a:rPr lang="en-US" altLang="en-US" sz="2000"/>
              <a:t>PO</a:t>
            </a:r>
            <a:r>
              <a:rPr lang="en-US" altLang="en-US" sz="2000" baseline="-25000"/>
              <a:t>4</a:t>
            </a:r>
            <a:r>
              <a:rPr lang="en-US" altLang="en-US" sz="2000" baseline="30000"/>
              <a:t>−</a:t>
            </a:r>
            <a:r>
              <a:rPr lang="en-US" altLang="en-US" sz="2000"/>
              <a:t>, etc.), and often, they take up many more cations than anions. </a:t>
            </a:r>
          </a:p>
          <a:p>
            <a:pPr eaLnBrk="1" hangingPunct="1">
              <a:lnSpc>
                <a:spcPct val="80000"/>
              </a:lnSpc>
            </a:pPr>
            <a:endParaRPr lang="en-US" altLang="en-US" sz="2000"/>
          </a:p>
          <a:p>
            <a:pPr eaLnBrk="1" hangingPunct="1">
              <a:lnSpc>
                <a:spcPct val="80000"/>
              </a:lnSpc>
            </a:pPr>
            <a:r>
              <a:rPr lang="en-US" altLang="en-US" sz="2000" b="1">
                <a:solidFill>
                  <a:srgbClr val="FF0000"/>
                </a:solidFill>
              </a:rPr>
              <a:t>However.</a:t>
            </a:r>
            <a:r>
              <a:rPr lang="en-US" altLang="en-US" sz="2000"/>
              <a:t> plants must maintain a neutral charge in their roots. In order to compensate for the extra positive charge, they will release H+ ions from the root. </a:t>
            </a:r>
          </a:p>
          <a:p>
            <a:pPr lvl="1" eaLnBrk="1" hangingPunct="1">
              <a:lnSpc>
                <a:spcPct val="80000"/>
              </a:lnSpc>
            </a:pPr>
            <a:r>
              <a:rPr lang="en-US" altLang="en-US" sz="1800" b="1" i="1" u="sng">
                <a:solidFill>
                  <a:srgbClr val="FF0000"/>
                </a:solidFill>
              </a:rPr>
              <a:t>Some plants will also exude organic acids into the soil to acidify the zone around their roots to help solubilize metal nutrients that are insoluble at neutral pH, such as iron (Fe).</a:t>
            </a:r>
          </a:p>
          <a:p>
            <a:pPr eaLnBrk="1" hangingPunct="1">
              <a:lnSpc>
                <a:spcPct val="80000"/>
              </a:lnSpc>
            </a:pPr>
            <a:endParaRPr lang="en-US" altLang="en-US" sz="2000" b="1" i="1" u="sng">
              <a:solidFill>
                <a:srgbClr val="FF0000"/>
              </a:solidFill>
            </a:endParaRPr>
          </a:p>
          <a:p>
            <a:pPr eaLnBrk="1" hangingPunct="1">
              <a:lnSpc>
                <a:spcPct val="80000"/>
              </a:lnSpc>
              <a:buFontTx/>
              <a:buNone/>
            </a:pPr>
            <a:endParaRPr lang="en-US" altLang="en-US" sz="2000" b="1" i="1" u="sng">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AF149D9-B311-49A9-B5FC-1EEA233BB440}"/>
              </a:ext>
            </a:extLst>
          </p:cNvPr>
          <p:cNvSpPr>
            <a:spLocks noGrp="1" noChangeArrowheads="1"/>
          </p:cNvSpPr>
          <p:nvPr>
            <p:ph type="title"/>
          </p:nvPr>
        </p:nvSpPr>
        <p:spPr>
          <a:xfrm>
            <a:off x="457200" y="76200"/>
            <a:ext cx="8229600" cy="838200"/>
          </a:xfrm>
        </p:spPr>
        <p:txBody>
          <a:bodyPr/>
          <a:lstStyle/>
          <a:p>
            <a:pPr eaLnBrk="1" hangingPunct="1"/>
            <a:r>
              <a:rPr lang="en-US" altLang="en-US" b="1">
                <a:solidFill>
                  <a:srgbClr val="006600"/>
                </a:solidFill>
              </a:rPr>
              <a:t>Soil pH</a:t>
            </a:r>
          </a:p>
        </p:txBody>
      </p:sp>
      <p:sp>
        <p:nvSpPr>
          <p:cNvPr id="40963" name="Rectangle 3">
            <a:extLst>
              <a:ext uri="{FF2B5EF4-FFF2-40B4-BE49-F238E27FC236}">
                <a16:creationId xmlns:a16="http://schemas.microsoft.com/office/drawing/2014/main" id="{A5678062-B7FA-4059-8BB4-FAF323D9D4FC}"/>
              </a:ext>
            </a:extLst>
          </p:cNvPr>
          <p:cNvSpPr>
            <a:spLocks noGrp="1" noChangeArrowheads="1"/>
          </p:cNvSpPr>
          <p:nvPr>
            <p:ph type="body" idx="1"/>
          </p:nvPr>
        </p:nvSpPr>
        <p:spPr>
          <a:xfrm>
            <a:off x="0" y="990600"/>
            <a:ext cx="9144000" cy="5715000"/>
          </a:xfrm>
        </p:spPr>
        <p:txBody>
          <a:bodyPr/>
          <a:lstStyle/>
          <a:p>
            <a:pPr eaLnBrk="1" hangingPunct="1">
              <a:lnSpc>
                <a:spcPct val="80000"/>
              </a:lnSpc>
            </a:pPr>
            <a:r>
              <a:rPr lang="en-US" altLang="en-US" sz="2000" b="1">
                <a:solidFill>
                  <a:srgbClr val="800080"/>
                </a:solidFill>
              </a:rPr>
              <a:t>Weathering of minerals:</a:t>
            </a:r>
            <a:r>
              <a:rPr lang="en-US" altLang="en-US" sz="2000"/>
              <a:t> Both primary and secondary minerals that compose soil contain Al. As these minerals weather, some components such as Mg, Ca, and K, are taken up by plants, others such as Si are leached from the soil, but due to chemical properties, Fe and Al remain in the soil profile. </a:t>
            </a:r>
          </a:p>
          <a:p>
            <a:pPr lvl="1" eaLnBrk="1" hangingPunct="1">
              <a:lnSpc>
                <a:spcPct val="80000"/>
              </a:lnSpc>
            </a:pPr>
            <a:r>
              <a:rPr lang="en-US" altLang="en-US" sz="1800" b="1" i="1" u="sng">
                <a:solidFill>
                  <a:srgbClr val="FF0000"/>
                </a:solidFill>
              </a:rPr>
              <a:t>Highly weathered soils are often characterized by having high concentrations of Fe and Al oxides</a:t>
            </a:r>
            <a:r>
              <a:rPr lang="en-US" altLang="en-US" sz="1800"/>
              <a:t>.</a:t>
            </a:r>
          </a:p>
          <a:p>
            <a:pPr eaLnBrk="1" hangingPunct="1">
              <a:lnSpc>
                <a:spcPct val="80000"/>
              </a:lnSpc>
            </a:pPr>
            <a:endParaRPr lang="en-US" altLang="en-US" sz="2000"/>
          </a:p>
          <a:p>
            <a:pPr eaLnBrk="1" hangingPunct="1">
              <a:lnSpc>
                <a:spcPct val="80000"/>
              </a:lnSpc>
            </a:pPr>
            <a:r>
              <a:rPr lang="en-US" altLang="en-US" sz="2000" b="1">
                <a:solidFill>
                  <a:srgbClr val="800080"/>
                </a:solidFill>
              </a:rPr>
              <a:t>Acid Rain:</a:t>
            </a:r>
            <a:r>
              <a:rPr lang="en-US" altLang="en-US" sz="2000"/>
              <a:t> When atmospheric water reacts with sulfur and nitrogen compounds that result from industrial processes, the result can be the formation of sulfuric and nitric acid in rainwater. However the amount of acidity that is deposited in rainwater is much less, on average, than that created through agricultural activities.</a:t>
            </a:r>
          </a:p>
          <a:p>
            <a:pPr eaLnBrk="1" hangingPunct="1">
              <a:lnSpc>
                <a:spcPct val="80000"/>
              </a:lnSpc>
            </a:pPr>
            <a:endParaRPr lang="en-US" altLang="en-US" sz="2000"/>
          </a:p>
          <a:p>
            <a:pPr eaLnBrk="1" hangingPunct="1">
              <a:lnSpc>
                <a:spcPct val="80000"/>
              </a:lnSpc>
            </a:pPr>
            <a:r>
              <a:rPr lang="en-US" altLang="en-US" sz="2000" b="1">
                <a:solidFill>
                  <a:srgbClr val="800080"/>
                </a:solidFill>
              </a:rPr>
              <a:t>Mine Spoil:</a:t>
            </a:r>
            <a:r>
              <a:rPr lang="en-US" altLang="en-US" sz="2000"/>
              <a:t> Severely acidic conditions can form in soils near mine spoils due to the oxidation of pyrite.</a:t>
            </a:r>
          </a:p>
          <a:p>
            <a:pPr eaLnBrk="1" hangingPunct="1">
              <a:lnSpc>
                <a:spcPct val="80000"/>
              </a:lnSpc>
            </a:pPr>
            <a:endParaRPr lang="en-US" altLang="en-US" sz="2000"/>
          </a:p>
          <a:p>
            <a:pPr eaLnBrk="1" hangingPunct="1">
              <a:lnSpc>
                <a:spcPct val="80000"/>
              </a:lnSpc>
            </a:pPr>
            <a:r>
              <a:rPr lang="en-US" altLang="en-US" sz="2000" b="1">
                <a:solidFill>
                  <a:srgbClr val="800080"/>
                </a:solidFill>
              </a:rPr>
              <a:t>Decomposition</a:t>
            </a:r>
            <a:r>
              <a:rPr lang="en-US" altLang="en-US" sz="2000"/>
              <a:t> of organic matter by micro organisms releases CO</a:t>
            </a:r>
            <a:r>
              <a:rPr lang="en-US" altLang="en-US" sz="2000" baseline="-25000"/>
              <a:t>2</a:t>
            </a:r>
            <a:r>
              <a:rPr lang="en-US" altLang="en-US" sz="2000"/>
              <a:t> which when mixed with soil water forms weak carbonic acid (H</a:t>
            </a:r>
            <a:r>
              <a:rPr lang="en-US" altLang="en-US" sz="2000" baseline="-25000"/>
              <a:t>2</a:t>
            </a:r>
            <a:r>
              <a:rPr lang="en-US" altLang="en-US" sz="2000"/>
              <a:t>CO</a:t>
            </a:r>
            <a:r>
              <a:rPr lang="en-US" altLang="en-US" sz="2000" baseline="-25000"/>
              <a:t>3</a:t>
            </a:r>
            <a:r>
              <a:rPr lang="en-US" altLang="en-US" sz="2000"/>
              <a:t>)</a:t>
            </a:r>
          </a:p>
          <a:p>
            <a:pPr eaLnBrk="1" hangingPunct="1">
              <a:lnSpc>
                <a:spcPct val="80000"/>
              </a:lnSpc>
            </a:pPr>
            <a:endParaRPr lang="en-US" altLang="en-US"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B2F32D7-157B-43AA-89AA-51F7C9AB7A67}"/>
              </a:ext>
            </a:extLst>
          </p:cNvPr>
          <p:cNvSpPr>
            <a:spLocks noGrp="1" noChangeArrowheads="1"/>
          </p:cNvSpPr>
          <p:nvPr>
            <p:ph type="title"/>
          </p:nvPr>
        </p:nvSpPr>
        <p:spPr>
          <a:xfrm>
            <a:off x="457200" y="152400"/>
            <a:ext cx="8229600" cy="639763"/>
          </a:xfrm>
        </p:spPr>
        <p:txBody>
          <a:bodyPr/>
          <a:lstStyle/>
          <a:p>
            <a:pPr eaLnBrk="1" hangingPunct="1"/>
            <a:r>
              <a:rPr lang="en-US" altLang="en-US" sz="4000" b="1">
                <a:solidFill>
                  <a:srgbClr val="006600"/>
                </a:solidFill>
              </a:rPr>
              <a:t>Water is a polar molecule</a:t>
            </a:r>
          </a:p>
        </p:txBody>
      </p:sp>
      <p:sp>
        <p:nvSpPr>
          <p:cNvPr id="5123" name="Rectangle 3">
            <a:extLst>
              <a:ext uri="{FF2B5EF4-FFF2-40B4-BE49-F238E27FC236}">
                <a16:creationId xmlns:a16="http://schemas.microsoft.com/office/drawing/2014/main" id="{8CAAADA7-7C36-4788-9B5E-DEC8260A8AFC}"/>
              </a:ext>
            </a:extLst>
          </p:cNvPr>
          <p:cNvSpPr>
            <a:spLocks noGrp="1" noChangeArrowheads="1"/>
          </p:cNvSpPr>
          <p:nvPr>
            <p:ph type="body" sz="half" idx="1"/>
          </p:nvPr>
        </p:nvSpPr>
        <p:spPr>
          <a:xfrm>
            <a:off x="152400" y="914400"/>
            <a:ext cx="4953000" cy="5638800"/>
          </a:xfrm>
        </p:spPr>
        <p:txBody>
          <a:bodyPr/>
          <a:lstStyle/>
          <a:p>
            <a:pPr eaLnBrk="1" hangingPunct="1">
              <a:lnSpc>
                <a:spcPct val="80000"/>
              </a:lnSpc>
            </a:pPr>
            <a:r>
              <a:rPr lang="en-US" altLang="en-US" sz="1800"/>
              <a:t>When electrons are not shared equally in a covalent bond, the molecule is described as polar. </a:t>
            </a:r>
          </a:p>
          <a:p>
            <a:pPr eaLnBrk="1" hangingPunct="1">
              <a:lnSpc>
                <a:spcPct val="80000"/>
              </a:lnSpc>
            </a:pPr>
            <a:endParaRPr lang="en-US" altLang="en-US" sz="1800"/>
          </a:p>
          <a:p>
            <a:pPr eaLnBrk="1" hangingPunct="1">
              <a:lnSpc>
                <a:spcPct val="80000"/>
              </a:lnSpc>
            </a:pPr>
            <a:r>
              <a:rPr lang="en-US" altLang="en-US" sz="1800"/>
              <a:t>Water molecules are polar. This means that while water molecules are neutral as a whole, one end of the water molecule tends to have a positive charge while the other has a negative charge. </a:t>
            </a:r>
          </a:p>
          <a:p>
            <a:pPr eaLnBrk="1" hangingPunct="1">
              <a:lnSpc>
                <a:spcPct val="80000"/>
              </a:lnSpc>
            </a:pPr>
            <a:endParaRPr lang="en-US" altLang="en-US" sz="1800"/>
          </a:p>
          <a:p>
            <a:pPr eaLnBrk="1" hangingPunct="1">
              <a:lnSpc>
                <a:spcPct val="80000"/>
              </a:lnSpc>
            </a:pPr>
            <a:r>
              <a:rPr lang="en-US" altLang="en-US" sz="1800"/>
              <a:t>The oxygen end has a slight negative charge while the hydrogen end has a slight positive charge. </a:t>
            </a:r>
          </a:p>
          <a:p>
            <a:pPr eaLnBrk="1" hangingPunct="1">
              <a:lnSpc>
                <a:spcPct val="80000"/>
              </a:lnSpc>
            </a:pPr>
            <a:endParaRPr lang="en-US" altLang="en-US" sz="1800"/>
          </a:p>
          <a:p>
            <a:pPr eaLnBrk="1" hangingPunct="1">
              <a:lnSpc>
                <a:spcPct val="80000"/>
              </a:lnSpc>
            </a:pPr>
            <a:r>
              <a:rPr lang="en-US" altLang="en-US" sz="1800"/>
              <a:t>Each end of a water molecule is attracted to the opposite charged end of another water molecule. </a:t>
            </a:r>
          </a:p>
          <a:p>
            <a:pPr eaLnBrk="1" hangingPunct="1">
              <a:lnSpc>
                <a:spcPct val="80000"/>
              </a:lnSpc>
            </a:pPr>
            <a:endParaRPr lang="en-US" altLang="en-US" sz="1800"/>
          </a:p>
          <a:p>
            <a:pPr eaLnBrk="1" hangingPunct="1">
              <a:lnSpc>
                <a:spcPct val="80000"/>
              </a:lnSpc>
            </a:pPr>
            <a:r>
              <a:rPr lang="en-US" altLang="en-US" sz="1800" b="1" i="1" u="sng">
                <a:solidFill>
                  <a:srgbClr val="FF0000"/>
                </a:solidFill>
              </a:rPr>
              <a:t>Water's polarity is responsible for the "stickiness" or cohesion between the molecules. </a:t>
            </a:r>
          </a:p>
        </p:txBody>
      </p:sp>
      <p:pic>
        <p:nvPicPr>
          <p:cNvPr id="5124" name="Picture 5" descr="ANd9GcSIxr7RMuR0bmu8syp0zrRQ3nCOVUmu48LRLwcN8qv6HJ2p7n0HUw">
            <a:extLst>
              <a:ext uri="{FF2B5EF4-FFF2-40B4-BE49-F238E27FC236}">
                <a16:creationId xmlns:a16="http://schemas.microsoft.com/office/drawing/2014/main" id="{51527F43-9FBC-4F1E-8AFD-05E009AF3F2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762000"/>
            <a:ext cx="41148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306A0B6-C7B9-4AC9-9249-1BAB276CA703}"/>
              </a:ext>
            </a:extLst>
          </p:cNvPr>
          <p:cNvSpPr>
            <a:spLocks noGrp="1" noChangeArrowheads="1"/>
          </p:cNvSpPr>
          <p:nvPr>
            <p:ph type="title"/>
          </p:nvPr>
        </p:nvSpPr>
        <p:spPr>
          <a:xfrm>
            <a:off x="76200" y="76200"/>
            <a:ext cx="4800600" cy="868363"/>
          </a:xfrm>
        </p:spPr>
        <p:txBody>
          <a:bodyPr/>
          <a:lstStyle/>
          <a:p>
            <a:pPr eaLnBrk="1" hangingPunct="1"/>
            <a:r>
              <a:rPr lang="en-US" altLang="en-US" sz="3600" b="1">
                <a:solidFill>
                  <a:srgbClr val="006600"/>
                </a:solidFill>
              </a:rPr>
              <a:t>Acid affected soils</a:t>
            </a:r>
          </a:p>
        </p:txBody>
      </p:sp>
      <p:sp>
        <p:nvSpPr>
          <p:cNvPr id="41987" name="Rectangle 3">
            <a:extLst>
              <a:ext uri="{FF2B5EF4-FFF2-40B4-BE49-F238E27FC236}">
                <a16:creationId xmlns:a16="http://schemas.microsoft.com/office/drawing/2014/main" id="{0035DC41-7B3B-4D93-ADC9-E4F1B19C12C1}"/>
              </a:ext>
            </a:extLst>
          </p:cNvPr>
          <p:cNvSpPr>
            <a:spLocks noGrp="1" noChangeArrowheads="1"/>
          </p:cNvSpPr>
          <p:nvPr>
            <p:ph type="body" idx="1"/>
          </p:nvPr>
        </p:nvSpPr>
        <p:spPr>
          <a:xfrm>
            <a:off x="0" y="1143000"/>
            <a:ext cx="4876800" cy="5562600"/>
          </a:xfrm>
        </p:spPr>
        <p:txBody>
          <a:bodyPr/>
          <a:lstStyle/>
          <a:p>
            <a:pPr eaLnBrk="1" hangingPunct="1">
              <a:lnSpc>
                <a:spcPct val="80000"/>
              </a:lnSpc>
            </a:pPr>
            <a:r>
              <a:rPr lang="en-US" altLang="en-US" sz="1800"/>
              <a:t>Plants grown in acid soils can experience a variety of symptoms including aluminium (Al), hydrogen (H), and/or manganese (Mn) toxicity, as well as potential nutrient deficiencies of calcium (Ca) and magnesium (Mg).</a:t>
            </a:r>
            <a:br>
              <a:rPr lang="en-US" altLang="en-US" sz="1800"/>
            </a:br>
            <a:r>
              <a:rPr lang="en-US" altLang="en-US" sz="1800"/>
              <a:t>Aluminium toxicity is the most widespread problem in acid soils. </a:t>
            </a:r>
          </a:p>
          <a:p>
            <a:pPr eaLnBrk="1" hangingPunct="1">
              <a:lnSpc>
                <a:spcPct val="80000"/>
              </a:lnSpc>
            </a:pPr>
            <a:endParaRPr lang="en-US" altLang="en-US" sz="1800"/>
          </a:p>
          <a:p>
            <a:pPr eaLnBrk="1" hangingPunct="1">
              <a:lnSpc>
                <a:spcPct val="80000"/>
              </a:lnSpc>
            </a:pPr>
            <a:r>
              <a:rPr lang="en-US" altLang="en-US" sz="1800"/>
              <a:t>Aluminium is present in all soils, but dissolved Al</a:t>
            </a:r>
            <a:r>
              <a:rPr lang="en-US" altLang="en-US" sz="1800" baseline="-25000"/>
              <a:t>3</a:t>
            </a:r>
            <a:r>
              <a:rPr lang="en-US" altLang="en-US" sz="1800" baseline="30000"/>
              <a:t>+</a:t>
            </a:r>
            <a:r>
              <a:rPr lang="en-US" altLang="en-US" sz="1800"/>
              <a:t> is toxic to plants; Al</a:t>
            </a:r>
            <a:r>
              <a:rPr lang="en-US" altLang="en-US" sz="1800" baseline="-25000"/>
              <a:t>3</a:t>
            </a:r>
            <a:r>
              <a:rPr lang="en-US" altLang="en-US" sz="1800" baseline="30000"/>
              <a:t>+</a:t>
            </a:r>
            <a:r>
              <a:rPr lang="en-US" altLang="en-US" sz="1800"/>
              <a:t> is most soluble at low pH, above pH 5.2 little aluminum is in soluble form in most soils. </a:t>
            </a:r>
          </a:p>
          <a:p>
            <a:pPr eaLnBrk="1" hangingPunct="1">
              <a:lnSpc>
                <a:spcPct val="80000"/>
              </a:lnSpc>
            </a:pPr>
            <a:endParaRPr lang="en-US" altLang="en-US" sz="1800"/>
          </a:p>
          <a:p>
            <a:pPr eaLnBrk="1" hangingPunct="1">
              <a:lnSpc>
                <a:spcPct val="80000"/>
              </a:lnSpc>
            </a:pPr>
            <a:r>
              <a:rPr lang="en-US" altLang="en-US" sz="1800"/>
              <a:t>Aluminium is not a plant nutrient, and as such, is not actively taken up by the plants, but enters plant roots passively through osmosis. Aluminium damages roots in several ways: </a:t>
            </a:r>
          </a:p>
          <a:p>
            <a:pPr eaLnBrk="1" hangingPunct="1">
              <a:lnSpc>
                <a:spcPct val="80000"/>
              </a:lnSpc>
            </a:pPr>
            <a:endParaRPr lang="en-US" altLang="en-US" sz="1800"/>
          </a:p>
        </p:txBody>
      </p:sp>
      <p:pic>
        <p:nvPicPr>
          <p:cNvPr id="41988" name="Picture 2">
            <a:extLst>
              <a:ext uri="{FF2B5EF4-FFF2-40B4-BE49-F238E27FC236}">
                <a16:creationId xmlns:a16="http://schemas.microsoft.com/office/drawing/2014/main" id="{6F06E725-CAA6-4C66-A837-F270B94CD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2400"/>
            <a:ext cx="42672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9" name="Text Box 5">
            <a:extLst>
              <a:ext uri="{FF2B5EF4-FFF2-40B4-BE49-F238E27FC236}">
                <a16:creationId xmlns:a16="http://schemas.microsoft.com/office/drawing/2014/main" id="{E431E5FB-4F02-4368-8363-A213915BC69A}"/>
              </a:ext>
            </a:extLst>
          </p:cNvPr>
          <p:cNvSpPr txBox="1">
            <a:spLocks noChangeArrowheads="1"/>
          </p:cNvSpPr>
          <p:nvPr/>
        </p:nvSpPr>
        <p:spPr bwMode="auto">
          <a:xfrm>
            <a:off x="5145088" y="6415088"/>
            <a:ext cx="3617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n-US" altLang="en-US" sz="1600" b="1"/>
              <a:t>Permission from PD-USGov-USDA</a:t>
            </a:r>
            <a:r>
              <a:rPr lang="en-US" altLang="en-US"/>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1312FD2-9712-41F5-96BA-6818CCCFCCFE}"/>
              </a:ext>
            </a:extLst>
          </p:cNvPr>
          <p:cNvSpPr>
            <a:spLocks noGrp="1" noChangeArrowheads="1"/>
          </p:cNvSpPr>
          <p:nvPr>
            <p:ph type="title"/>
          </p:nvPr>
        </p:nvSpPr>
        <p:spPr>
          <a:xfrm>
            <a:off x="76200" y="76200"/>
            <a:ext cx="4800600" cy="868363"/>
          </a:xfrm>
        </p:spPr>
        <p:txBody>
          <a:bodyPr/>
          <a:lstStyle/>
          <a:p>
            <a:pPr eaLnBrk="1" hangingPunct="1"/>
            <a:r>
              <a:rPr lang="en-US" altLang="en-US" sz="3600" b="1">
                <a:solidFill>
                  <a:srgbClr val="006600"/>
                </a:solidFill>
              </a:rPr>
              <a:t>Acid affected soils</a:t>
            </a:r>
          </a:p>
        </p:txBody>
      </p:sp>
      <p:sp>
        <p:nvSpPr>
          <p:cNvPr id="43011" name="Rectangle 3">
            <a:extLst>
              <a:ext uri="{FF2B5EF4-FFF2-40B4-BE49-F238E27FC236}">
                <a16:creationId xmlns:a16="http://schemas.microsoft.com/office/drawing/2014/main" id="{F38BB068-EEBF-41CF-9F18-5CB15584C0F2}"/>
              </a:ext>
            </a:extLst>
          </p:cNvPr>
          <p:cNvSpPr>
            <a:spLocks noGrp="1" noChangeArrowheads="1"/>
          </p:cNvSpPr>
          <p:nvPr>
            <p:ph type="body" idx="1"/>
          </p:nvPr>
        </p:nvSpPr>
        <p:spPr>
          <a:xfrm>
            <a:off x="0" y="838200"/>
            <a:ext cx="4876800" cy="5867400"/>
          </a:xfrm>
        </p:spPr>
        <p:txBody>
          <a:bodyPr/>
          <a:lstStyle/>
          <a:p>
            <a:pPr eaLnBrk="1" hangingPunct="1">
              <a:lnSpc>
                <a:spcPct val="80000"/>
              </a:lnSpc>
            </a:pPr>
            <a:r>
              <a:rPr lang="en-US" altLang="en-US" sz="1800"/>
              <a:t>In root tips and Aluminium interferes with the uptake of Calcium, an essential nutrient, as well as bind with phosphate and interfere with production of ATP and DNA, both of which contain phosphate. Aluminium can also restrict cell wall expansion causing roots to become stunted.</a:t>
            </a:r>
          </a:p>
          <a:p>
            <a:pPr eaLnBrk="1" hangingPunct="1">
              <a:lnSpc>
                <a:spcPct val="80000"/>
              </a:lnSpc>
            </a:pPr>
            <a:endParaRPr lang="en-US" altLang="en-US" sz="1800"/>
          </a:p>
          <a:p>
            <a:pPr eaLnBrk="1" hangingPunct="1">
              <a:lnSpc>
                <a:spcPct val="80000"/>
              </a:lnSpc>
            </a:pPr>
            <a:r>
              <a:rPr lang="en-US" altLang="en-US" sz="1800"/>
              <a:t>Below pH 4, H</a:t>
            </a:r>
            <a:r>
              <a:rPr lang="en-US" altLang="en-US" sz="1800" baseline="30000"/>
              <a:t>+</a:t>
            </a:r>
            <a:r>
              <a:rPr lang="en-US" altLang="en-US" sz="1800"/>
              <a:t> ions themselves damage root cell membranes.</a:t>
            </a:r>
          </a:p>
          <a:p>
            <a:pPr eaLnBrk="1" hangingPunct="1">
              <a:lnSpc>
                <a:spcPct val="80000"/>
              </a:lnSpc>
            </a:pPr>
            <a:endParaRPr lang="en-US" altLang="en-US" sz="1800"/>
          </a:p>
          <a:p>
            <a:pPr eaLnBrk="1" hangingPunct="1">
              <a:lnSpc>
                <a:spcPct val="80000"/>
              </a:lnSpc>
            </a:pPr>
            <a:r>
              <a:rPr lang="en-US" altLang="en-US" sz="1800"/>
              <a:t>In soils with high content of manganese (Mn) containing minerals, Manganese toxicity can become a problem at pH 5.6 and below. </a:t>
            </a:r>
          </a:p>
          <a:p>
            <a:pPr eaLnBrk="1" hangingPunct="1">
              <a:lnSpc>
                <a:spcPct val="80000"/>
              </a:lnSpc>
            </a:pPr>
            <a:endParaRPr lang="en-US" altLang="en-US" sz="1800"/>
          </a:p>
          <a:p>
            <a:pPr eaLnBrk="1" hangingPunct="1">
              <a:lnSpc>
                <a:spcPct val="80000"/>
              </a:lnSpc>
            </a:pPr>
            <a:r>
              <a:rPr lang="en-US" altLang="en-US" sz="1800"/>
              <a:t>Manganese, like aluminium becomes increasingly more soluble as pH drops, and Manganese toxicity symptoms can be seen at pH's below 5.6. Mn is an essential plant nutrient, so plants transport manganese into leaves. Classic symptoms of manganese toxicity are crinkling or cupping of leaves.</a:t>
            </a:r>
          </a:p>
        </p:txBody>
      </p:sp>
      <p:pic>
        <p:nvPicPr>
          <p:cNvPr id="43012" name="Picture 2">
            <a:extLst>
              <a:ext uri="{FF2B5EF4-FFF2-40B4-BE49-F238E27FC236}">
                <a16:creationId xmlns:a16="http://schemas.microsoft.com/office/drawing/2014/main" id="{BE03FBC1-817F-4E4F-A43F-A7FF56696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2400"/>
            <a:ext cx="42672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3" name="Text Box 5">
            <a:extLst>
              <a:ext uri="{FF2B5EF4-FFF2-40B4-BE49-F238E27FC236}">
                <a16:creationId xmlns:a16="http://schemas.microsoft.com/office/drawing/2014/main" id="{BE1C61A0-73DA-49B9-96A5-136830AAEBB8}"/>
              </a:ext>
            </a:extLst>
          </p:cNvPr>
          <p:cNvSpPr txBox="1">
            <a:spLocks noChangeArrowheads="1"/>
          </p:cNvSpPr>
          <p:nvPr/>
        </p:nvSpPr>
        <p:spPr bwMode="auto">
          <a:xfrm>
            <a:off x="5181600" y="6415088"/>
            <a:ext cx="3617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n-US" altLang="en-US" sz="1600" b="1"/>
              <a:t>Permission from PD-USGov-USDA</a:t>
            </a:r>
            <a:r>
              <a:rPr lang="en-US" altLang="en-US"/>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8B25F0F-A98D-4435-A7CC-4F33A6B5C1B9}"/>
              </a:ext>
            </a:extLst>
          </p:cNvPr>
          <p:cNvSpPr>
            <a:spLocks noGrp="1" noChangeArrowheads="1"/>
          </p:cNvSpPr>
          <p:nvPr>
            <p:ph type="title"/>
          </p:nvPr>
        </p:nvSpPr>
        <p:spPr>
          <a:xfrm>
            <a:off x="457200" y="152400"/>
            <a:ext cx="8229600" cy="914400"/>
          </a:xfrm>
        </p:spPr>
        <p:txBody>
          <a:bodyPr/>
          <a:lstStyle/>
          <a:p>
            <a:pPr eaLnBrk="1" hangingPunct="1"/>
            <a:r>
              <a:rPr lang="en-US" altLang="en-US" b="1">
                <a:solidFill>
                  <a:srgbClr val="006600"/>
                </a:solidFill>
              </a:rPr>
              <a:t>Decreasing pH of basic soil</a:t>
            </a:r>
          </a:p>
        </p:txBody>
      </p:sp>
      <p:sp>
        <p:nvSpPr>
          <p:cNvPr id="44035" name="Rectangle 3">
            <a:extLst>
              <a:ext uri="{FF2B5EF4-FFF2-40B4-BE49-F238E27FC236}">
                <a16:creationId xmlns:a16="http://schemas.microsoft.com/office/drawing/2014/main" id="{26914035-7E1A-4E58-A90C-0DB8E2ABFEBD}"/>
              </a:ext>
            </a:extLst>
          </p:cNvPr>
          <p:cNvSpPr>
            <a:spLocks noGrp="1" noChangeArrowheads="1"/>
          </p:cNvSpPr>
          <p:nvPr>
            <p:ph type="body" idx="1"/>
          </p:nvPr>
        </p:nvSpPr>
        <p:spPr>
          <a:xfrm>
            <a:off x="152400" y="990600"/>
            <a:ext cx="8991600" cy="5867400"/>
          </a:xfrm>
        </p:spPr>
        <p:txBody>
          <a:bodyPr/>
          <a:lstStyle/>
          <a:p>
            <a:pPr eaLnBrk="1" hangingPunct="1">
              <a:lnSpc>
                <a:spcPct val="90000"/>
              </a:lnSpc>
            </a:pPr>
            <a:r>
              <a:rPr lang="en-US" altLang="en-US" sz="2800"/>
              <a:t>Iron sulphates or aluminium sulphate as well as elemental sulfur (S) reduce pH through the formation of sulfuric acid.</a:t>
            </a:r>
          </a:p>
          <a:p>
            <a:pPr eaLnBrk="1" hangingPunct="1">
              <a:lnSpc>
                <a:spcPct val="90000"/>
              </a:lnSpc>
            </a:pPr>
            <a:endParaRPr lang="en-US" altLang="en-US" sz="2800"/>
          </a:p>
          <a:p>
            <a:pPr eaLnBrk="1" hangingPunct="1">
              <a:lnSpc>
                <a:spcPct val="90000"/>
              </a:lnSpc>
            </a:pPr>
            <a:r>
              <a:rPr lang="en-US" altLang="en-US" sz="2800"/>
              <a:t>Urea, urea phosphate, ammonium nitrate, ammonium phosphates, ammonium sulphate and mono-potassium phosphate fertilizers.</a:t>
            </a:r>
          </a:p>
          <a:p>
            <a:pPr eaLnBrk="1" hangingPunct="1">
              <a:lnSpc>
                <a:spcPct val="90000"/>
              </a:lnSpc>
            </a:pPr>
            <a:endParaRPr lang="en-US" altLang="en-US" sz="2800"/>
          </a:p>
          <a:p>
            <a:pPr eaLnBrk="1" hangingPunct="1">
              <a:lnSpc>
                <a:spcPct val="90000"/>
              </a:lnSpc>
            </a:pPr>
            <a:r>
              <a:rPr lang="en-US" altLang="en-US" sz="2800"/>
              <a:t>organic matter in the form of plant litter, compost, and manure will decrease soil pH through the decomposition process. Certain acid organic matter such as pine needles, pine sawdust and acid peat are effective at reducing pH.</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F91E67B-9ED2-42ED-9960-3165D04609EA}"/>
              </a:ext>
            </a:extLst>
          </p:cNvPr>
          <p:cNvSpPr>
            <a:spLocks noGrp="1" noChangeArrowheads="1"/>
          </p:cNvSpPr>
          <p:nvPr>
            <p:ph type="title"/>
          </p:nvPr>
        </p:nvSpPr>
        <p:spPr>
          <a:xfrm>
            <a:off x="457200" y="76200"/>
            <a:ext cx="8229600" cy="762000"/>
          </a:xfrm>
        </p:spPr>
        <p:txBody>
          <a:bodyPr/>
          <a:lstStyle/>
          <a:p>
            <a:pPr eaLnBrk="1" hangingPunct="1"/>
            <a:r>
              <a:rPr lang="en-US" altLang="en-US" b="1">
                <a:solidFill>
                  <a:srgbClr val="006600"/>
                </a:solidFill>
              </a:rPr>
              <a:t>Soil pH</a:t>
            </a:r>
          </a:p>
        </p:txBody>
      </p:sp>
      <p:sp>
        <p:nvSpPr>
          <p:cNvPr id="45059" name="Rectangle 3">
            <a:extLst>
              <a:ext uri="{FF2B5EF4-FFF2-40B4-BE49-F238E27FC236}">
                <a16:creationId xmlns:a16="http://schemas.microsoft.com/office/drawing/2014/main" id="{A052B633-E015-4C86-A6EF-184A22C65EC5}"/>
              </a:ext>
            </a:extLst>
          </p:cNvPr>
          <p:cNvSpPr>
            <a:spLocks noGrp="1" noChangeArrowheads="1"/>
          </p:cNvSpPr>
          <p:nvPr>
            <p:ph type="body" idx="1"/>
          </p:nvPr>
        </p:nvSpPr>
        <p:spPr>
          <a:xfrm>
            <a:off x="228600" y="838200"/>
            <a:ext cx="8915400" cy="6019800"/>
          </a:xfrm>
        </p:spPr>
        <p:txBody>
          <a:bodyPr/>
          <a:lstStyle/>
          <a:p>
            <a:pPr eaLnBrk="1" hangingPunct="1">
              <a:lnSpc>
                <a:spcPct val="80000"/>
              </a:lnSpc>
            </a:pPr>
            <a:r>
              <a:rPr lang="en-US" altLang="en-US" sz="2000" b="1">
                <a:solidFill>
                  <a:srgbClr val="800080"/>
                </a:solidFill>
              </a:rPr>
              <a:t>pH 4.5–5.0:</a:t>
            </a:r>
            <a:r>
              <a:rPr lang="en-US" altLang="en-US" sz="1600"/>
              <a:t> </a:t>
            </a:r>
          </a:p>
          <a:p>
            <a:pPr lvl="1" eaLnBrk="1" hangingPunct="1">
              <a:lnSpc>
                <a:spcPct val="80000"/>
              </a:lnSpc>
            </a:pPr>
            <a:r>
              <a:rPr lang="en-US" altLang="en-US" sz="1600" b="1"/>
              <a:t>Blueberry, Cranberry,  Hydrangea for blue, (less acidic for pink), Liquidambar or Sweet Gum, Orchid, Pin Oak</a:t>
            </a:r>
          </a:p>
          <a:p>
            <a:pPr eaLnBrk="1" hangingPunct="1">
              <a:lnSpc>
                <a:spcPct val="80000"/>
              </a:lnSpc>
            </a:pPr>
            <a:endParaRPr lang="en-US" altLang="en-US" sz="1600" b="1"/>
          </a:p>
          <a:p>
            <a:pPr eaLnBrk="1" hangingPunct="1">
              <a:lnSpc>
                <a:spcPct val="80000"/>
              </a:lnSpc>
            </a:pPr>
            <a:r>
              <a:rPr lang="en-US" altLang="en-US" sz="2000" b="1">
                <a:solidFill>
                  <a:srgbClr val="800080"/>
                </a:solidFill>
              </a:rPr>
              <a:t>pH 5.0–5.5: </a:t>
            </a:r>
          </a:p>
          <a:p>
            <a:pPr lvl="1" eaLnBrk="1" hangingPunct="1">
              <a:lnSpc>
                <a:spcPct val="80000"/>
              </a:lnSpc>
            </a:pPr>
            <a:r>
              <a:rPr lang="en-US" altLang="en-US" sz="1600" b="1"/>
              <a:t>Heather,  Rhododendron, Ferns, Iris, Orchids, Parsley, Conifers (e.g., Pine),  Maize,  Millet, Rye, Oat, Radish, Potato</a:t>
            </a:r>
            <a:r>
              <a:rPr lang="en-US" altLang="en-US" sz="1400"/>
              <a:t>,</a:t>
            </a:r>
          </a:p>
          <a:p>
            <a:pPr eaLnBrk="1" hangingPunct="1">
              <a:lnSpc>
                <a:spcPct val="80000"/>
              </a:lnSpc>
            </a:pPr>
            <a:endParaRPr lang="en-US" altLang="en-US" sz="1600"/>
          </a:p>
          <a:p>
            <a:pPr eaLnBrk="1" hangingPunct="1">
              <a:lnSpc>
                <a:spcPct val="80000"/>
              </a:lnSpc>
            </a:pPr>
            <a:r>
              <a:rPr lang="en-US" altLang="en-US" sz="2000" b="1">
                <a:solidFill>
                  <a:srgbClr val="800080"/>
                </a:solidFill>
              </a:rPr>
              <a:t>pH 5.5–6.0: </a:t>
            </a:r>
          </a:p>
          <a:p>
            <a:pPr lvl="1" eaLnBrk="1" hangingPunct="1">
              <a:lnSpc>
                <a:spcPct val="80000"/>
              </a:lnSpc>
            </a:pPr>
            <a:r>
              <a:rPr lang="en-US" altLang="en-US" sz="1600" b="1"/>
              <a:t>Brussels sprout, Kohlrabi, Carrot, Bean, Crimson Clover, Peanut, Soybean, Rhubarb, Violet, daffodil, Primrose</a:t>
            </a:r>
            <a:r>
              <a:rPr lang="en-US" altLang="en-US" sz="1400" b="1"/>
              <a:t>.</a:t>
            </a:r>
          </a:p>
          <a:p>
            <a:pPr eaLnBrk="1" hangingPunct="1">
              <a:lnSpc>
                <a:spcPct val="80000"/>
              </a:lnSpc>
            </a:pPr>
            <a:endParaRPr lang="en-US" altLang="en-US" sz="1600" b="1"/>
          </a:p>
          <a:p>
            <a:pPr eaLnBrk="1" hangingPunct="1">
              <a:lnSpc>
                <a:spcPct val="80000"/>
              </a:lnSpc>
            </a:pPr>
            <a:r>
              <a:rPr lang="en-US" altLang="en-US" sz="2000" b="1">
                <a:solidFill>
                  <a:srgbClr val="800080"/>
                </a:solidFill>
              </a:rPr>
              <a:t>pH 6.0–6.5 </a:t>
            </a:r>
          </a:p>
          <a:p>
            <a:pPr lvl="1" eaLnBrk="1" hangingPunct="1">
              <a:lnSpc>
                <a:spcPct val="80000"/>
              </a:lnSpc>
            </a:pPr>
            <a:r>
              <a:rPr lang="en-US" altLang="en-US" sz="1600" b="1"/>
              <a:t>Broccoli, Cabbage, Cauliflower, Turnip, Cucumber, Pumpkin, Squash, Pea, Red Clover, White clover, Gladiolus, Poppy, Cannabis, Rose, Strawberry, Eggplant, Tomato, Sweet corn</a:t>
            </a:r>
            <a:r>
              <a:rPr lang="en-US" altLang="en-US" sz="1400" b="1"/>
              <a:t>.</a:t>
            </a:r>
          </a:p>
          <a:p>
            <a:pPr eaLnBrk="1" hangingPunct="1">
              <a:lnSpc>
                <a:spcPct val="80000"/>
              </a:lnSpc>
            </a:pPr>
            <a:endParaRPr lang="en-US" altLang="en-US" sz="2000" b="1"/>
          </a:p>
          <a:p>
            <a:pPr eaLnBrk="1" hangingPunct="1">
              <a:lnSpc>
                <a:spcPct val="80000"/>
              </a:lnSpc>
            </a:pPr>
            <a:r>
              <a:rPr lang="en-US" altLang="en-US" sz="2000" b="1">
                <a:solidFill>
                  <a:srgbClr val="800080"/>
                </a:solidFill>
              </a:rPr>
              <a:t>pH 6.5–7.0: </a:t>
            </a:r>
          </a:p>
          <a:p>
            <a:pPr lvl="1" algn="just" eaLnBrk="1" hangingPunct="1">
              <a:lnSpc>
                <a:spcPct val="80000"/>
              </a:lnSpc>
            </a:pPr>
            <a:r>
              <a:rPr lang="en-US" altLang="en-US" sz="1600" b="1"/>
              <a:t>Beet, Spinach, Celery, Asparagus, Onion, Lettuce, Alfalfa, Sweet pea, Melons, Tulip</a:t>
            </a:r>
            <a:r>
              <a:rPr lang="en-US" altLang="en-US" sz="1400"/>
              <a:t>.</a:t>
            </a:r>
          </a:p>
          <a:p>
            <a:pPr eaLnBrk="1" hangingPunct="1">
              <a:lnSpc>
                <a:spcPct val="80000"/>
              </a:lnSpc>
            </a:pPr>
            <a:endParaRPr lang="en-US" altLang="en-US" sz="1600">
              <a:solidFill>
                <a:srgbClr val="800080"/>
              </a:solidFill>
            </a:endParaRPr>
          </a:p>
          <a:p>
            <a:pPr eaLnBrk="1" hangingPunct="1">
              <a:lnSpc>
                <a:spcPct val="80000"/>
              </a:lnSpc>
            </a:pPr>
            <a:r>
              <a:rPr lang="en-US" altLang="en-US" sz="2000" b="1">
                <a:solidFill>
                  <a:srgbClr val="800080"/>
                </a:solidFill>
              </a:rPr>
              <a:t>pH 7.1–8.0</a:t>
            </a:r>
            <a:r>
              <a:rPr lang="en-US" altLang="en-US" sz="2000" b="1"/>
              <a:t> </a:t>
            </a:r>
          </a:p>
          <a:p>
            <a:pPr lvl="1" eaLnBrk="1" hangingPunct="1">
              <a:lnSpc>
                <a:spcPct val="80000"/>
              </a:lnSpc>
            </a:pPr>
            <a:r>
              <a:rPr lang="en-US" altLang="en-US" sz="1400" b="1"/>
              <a:t>Lilac</a:t>
            </a:r>
          </a:p>
          <a:p>
            <a:pPr eaLnBrk="1" hangingPunct="1">
              <a:lnSpc>
                <a:spcPct val="80000"/>
              </a:lnSpc>
            </a:pPr>
            <a:endParaRPr lang="en-US" altLang="en-US" sz="1600" b="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22494BC-96F1-41EF-986D-2B5B15589F7F}"/>
              </a:ext>
            </a:extLst>
          </p:cNvPr>
          <p:cNvSpPr>
            <a:spLocks noGrp="1" noChangeArrowheads="1"/>
          </p:cNvSpPr>
          <p:nvPr>
            <p:ph type="title"/>
          </p:nvPr>
        </p:nvSpPr>
        <p:spPr>
          <a:xfrm>
            <a:off x="0" y="0"/>
            <a:ext cx="9144000" cy="1143000"/>
          </a:xfrm>
        </p:spPr>
        <p:txBody>
          <a:bodyPr/>
          <a:lstStyle/>
          <a:p>
            <a:pPr eaLnBrk="1" hangingPunct="1"/>
            <a:r>
              <a:rPr lang="en-US" altLang="en-US" b="1">
                <a:solidFill>
                  <a:srgbClr val="006600"/>
                </a:solidFill>
              </a:rPr>
              <a:t>Summary</a:t>
            </a:r>
          </a:p>
        </p:txBody>
      </p:sp>
      <p:sp>
        <p:nvSpPr>
          <p:cNvPr id="46083" name="Rectangle 3">
            <a:extLst>
              <a:ext uri="{FF2B5EF4-FFF2-40B4-BE49-F238E27FC236}">
                <a16:creationId xmlns:a16="http://schemas.microsoft.com/office/drawing/2014/main" id="{81F4F7CD-5CB9-47A4-B7FC-E23C2C34062D}"/>
              </a:ext>
            </a:extLst>
          </p:cNvPr>
          <p:cNvSpPr>
            <a:spLocks noGrp="1" noChangeArrowheads="1"/>
          </p:cNvSpPr>
          <p:nvPr>
            <p:ph type="body" idx="1"/>
          </p:nvPr>
        </p:nvSpPr>
        <p:spPr>
          <a:xfrm>
            <a:off x="0" y="914400"/>
            <a:ext cx="9144000" cy="5943600"/>
          </a:xfrm>
        </p:spPr>
        <p:txBody>
          <a:bodyPr/>
          <a:lstStyle/>
          <a:p>
            <a:pPr eaLnBrk="1" hangingPunct="1"/>
            <a:r>
              <a:rPr lang="en-US" altLang="en-US" sz="2800"/>
              <a:t>Water is the essential medium of life.</a:t>
            </a:r>
          </a:p>
          <a:p>
            <a:pPr eaLnBrk="1" hangingPunct="1"/>
            <a:r>
              <a:rPr lang="en-US" altLang="en-US" sz="2800"/>
              <a:t>Land plants faced with dehydration by water loss to the atmosphere</a:t>
            </a:r>
          </a:p>
          <a:p>
            <a:pPr eaLnBrk="1" hangingPunct="1"/>
            <a:r>
              <a:rPr lang="en-US" altLang="en-US" sz="2800"/>
              <a:t>There is a conflict between the need for water conservation and the need for CO</a:t>
            </a:r>
            <a:r>
              <a:rPr lang="en-US" altLang="en-US" sz="2000"/>
              <a:t>2</a:t>
            </a:r>
            <a:r>
              <a:rPr lang="en-US" altLang="en-US" sz="2800"/>
              <a:t> assimilation</a:t>
            </a:r>
          </a:p>
          <a:p>
            <a:pPr lvl="1" eaLnBrk="1" hangingPunct="1"/>
            <a:r>
              <a:rPr lang="en-US" altLang="en-US" sz="2400" b="1" i="1">
                <a:solidFill>
                  <a:srgbClr val="FF0000"/>
                </a:solidFill>
              </a:rPr>
              <a:t>This determines much of the structure of land plants</a:t>
            </a:r>
          </a:p>
          <a:p>
            <a:pPr lvl="1" eaLnBrk="1" hangingPunct="1"/>
            <a:r>
              <a:rPr lang="en-US" altLang="en-US" sz="2400"/>
              <a:t>1: extensive root system – </a:t>
            </a:r>
            <a:r>
              <a:rPr lang="en-US" altLang="en-US" sz="2400" b="1" i="1">
                <a:solidFill>
                  <a:srgbClr val="0000CC"/>
                </a:solidFill>
              </a:rPr>
              <a:t>to get water from soil</a:t>
            </a:r>
          </a:p>
          <a:p>
            <a:pPr lvl="1" eaLnBrk="1" hangingPunct="1"/>
            <a:r>
              <a:rPr lang="en-US" altLang="en-US" sz="2400"/>
              <a:t>2: low resistance path way to get water to leaves – </a:t>
            </a:r>
            <a:r>
              <a:rPr lang="en-US" altLang="en-US" sz="2400" b="1" i="1">
                <a:solidFill>
                  <a:srgbClr val="0000CC"/>
                </a:solidFill>
              </a:rPr>
              <a:t>xylem</a:t>
            </a:r>
          </a:p>
          <a:p>
            <a:pPr lvl="1" eaLnBrk="1" hangingPunct="1"/>
            <a:r>
              <a:rPr lang="en-US" altLang="en-US" sz="2400"/>
              <a:t>3: leaf cuticle – </a:t>
            </a:r>
            <a:r>
              <a:rPr lang="en-US" altLang="en-US" sz="2400" b="1" i="1">
                <a:solidFill>
                  <a:srgbClr val="0000CC"/>
                </a:solidFill>
              </a:rPr>
              <a:t>reduces evaporation</a:t>
            </a:r>
          </a:p>
          <a:p>
            <a:pPr lvl="1" eaLnBrk="1" hangingPunct="1"/>
            <a:r>
              <a:rPr lang="en-US" altLang="en-US" sz="2400"/>
              <a:t>4: stomata – </a:t>
            </a:r>
            <a:r>
              <a:rPr lang="en-US" altLang="en-US" sz="2400" b="1" i="1">
                <a:solidFill>
                  <a:srgbClr val="0000CC"/>
                </a:solidFill>
              </a:rPr>
              <a:t>controls water loss and CO</a:t>
            </a:r>
            <a:r>
              <a:rPr lang="en-US" altLang="en-US" sz="1800" b="1" i="1">
                <a:solidFill>
                  <a:srgbClr val="0000CC"/>
                </a:solidFill>
              </a:rPr>
              <a:t>2</a:t>
            </a:r>
            <a:r>
              <a:rPr lang="en-US" altLang="en-US" sz="2400" b="1" i="1">
                <a:solidFill>
                  <a:srgbClr val="0000CC"/>
                </a:solidFill>
              </a:rPr>
              <a:t> uptake</a:t>
            </a:r>
          </a:p>
          <a:p>
            <a:pPr lvl="1" eaLnBrk="1" hangingPunct="1"/>
            <a:r>
              <a:rPr lang="en-US" altLang="en-US" sz="2400"/>
              <a:t>5: guard cells – </a:t>
            </a:r>
            <a:r>
              <a:rPr lang="en-US" altLang="en-US" sz="2400" b="1" i="1">
                <a:solidFill>
                  <a:srgbClr val="0000CC"/>
                </a:solidFill>
              </a:rPr>
              <a:t>control stomata</a:t>
            </a:r>
            <a:r>
              <a:rPr lang="en-US" altLang="en-US" sz="2400"/>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a:extLst>
              <a:ext uri="{FF2B5EF4-FFF2-40B4-BE49-F238E27FC236}">
                <a16:creationId xmlns:a16="http://schemas.microsoft.com/office/drawing/2014/main" id="{B9A17CF1-3938-4866-9757-95C734D053DE}"/>
              </a:ext>
            </a:extLst>
          </p:cNvPr>
          <p:cNvSpPr>
            <a:spLocks noGrp="1"/>
          </p:cNvSpPr>
          <p:nvPr>
            <p:ph type="ctrTitle" idx="4294967295"/>
          </p:nvPr>
        </p:nvSpPr>
        <p:spPr>
          <a:xfrm>
            <a:off x="685800" y="2130425"/>
            <a:ext cx="7772400" cy="1470025"/>
          </a:xfrm>
        </p:spPr>
        <p:txBody>
          <a:bodyPr/>
          <a:lstStyle/>
          <a:p>
            <a:pPr eaLnBrk="1" hangingPunct="1"/>
            <a:r>
              <a:rPr lang="en-US" altLang="en-US" sz="6000" b="1">
                <a:solidFill>
                  <a:srgbClr val="003300"/>
                </a:solidFill>
              </a:rPr>
              <a:t>The End!</a:t>
            </a:r>
          </a:p>
        </p:txBody>
      </p:sp>
      <p:sp>
        <p:nvSpPr>
          <p:cNvPr id="47107" name="Rectangle 5">
            <a:extLst>
              <a:ext uri="{FF2B5EF4-FFF2-40B4-BE49-F238E27FC236}">
                <a16:creationId xmlns:a16="http://schemas.microsoft.com/office/drawing/2014/main" id="{6D14C645-E4B2-4BF0-A89C-FE780A7A8CC6}"/>
              </a:ext>
            </a:extLst>
          </p:cNvPr>
          <p:cNvSpPr>
            <a:spLocks noGrp="1"/>
          </p:cNvSpPr>
          <p:nvPr>
            <p:ph type="subTitle" idx="4294967295"/>
          </p:nvPr>
        </p:nvSpPr>
        <p:spPr>
          <a:xfrm>
            <a:off x="1371600" y="3886200"/>
            <a:ext cx="6400800" cy="1752600"/>
          </a:xfrm>
        </p:spPr>
        <p:txBody>
          <a:bodyPr/>
          <a:lstStyle/>
          <a:p>
            <a:pPr marL="0" indent="0" algn="ctr" eaLnBrk="1" hangingPunct="1">
              <a:buFontTx/>
              <a:buNone/>
            </a:pPr>
            <a:r>
              <a:rPr lang="en-US" altLang="en-US" sz="4800" b="1">
                <a:solidFill>
                  <a:srgbClr val="003300"/>
                </a:solidFill>
              </a:rPr>
              <a:t>Any Questions?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C54D06E-3892-4079-B7CF-6E331C67D41B}"/>
              </a:ext>
            </a:extLst>
          </p:cNvPr>
          <p:cNvSpPr>
            <a:spLocks noGrp="1" noChangeArrowheads="1"/>
          </p:cNvSpPr>
          <p:nvPr>
            <p:ph type="title"/>
          </p:nvPr>
        </p:nvSpPr>
        <p:spPr/>
        <p:txBody>
          <a:bodyPr/>
          <a:lstStyle/>
          <a:p>
            <a:pPr eaLnBrk="1" hangingPunct="1"/>
            <a:r>
              <a:rPr lang="en-US" altLang="en-US" b="1">
                <a:solidFill>
                  <a:srgbClr val="006600"/>
                </a:solidFill>
              </a:rPr>
              <a:t>Water</a:t>
            </a:r>
          </a:p>
        </p:txBody>
      </p:sp>
      <p:pic>
        <p:nvPicPr>
          <p:cNvPr id="6147" name="Picture 3" descr="pp03030">
            <a:extLst>
              <a:ext uri="{FF2B5EF4-FFF2-40B4-BE49-F238E27FC236}">
                <a16:creationId xmlns:a16="http://schemas.microsoft.com/office/drawing/2014/main" id="{FBD9C3DE-A3C1-4786-8018-D78366C6C6E9}"/>
              </a:ext>
            </a:extLst>
          </p:cNvPr>
          <p:cNvPicPr preferRelativeResize="0">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295400"/>
            <a:ext cx="8686800" cy="525780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1E5596F-8F17-41A0-BCBA-CF1A64036D06}"/>
              </a:ext>
            </a:extLst>
          </p:cNvPr>
          <p:cNvSpPr>
            <a:spLocks noGrp="1" noChangeArrowheads="1"/>
          </p:cNvSpPr>
          <p:nvPr>
            <p:ph type="title"/>
          </p:nvPr>
        </p:nvSpPr>
        <p:spPr/>
        <p:txBody>
          <a:bodyPr/>
          <a:lstStyle/>
          <a:p>
            <a:pPr eaLnBrk="1" hangingPunct="1"/>
            <a:r>
              <a:rPr lang="en-US" altLang="en-US" b="1">
                <a:solidFill>
                  <a:srgbClr val="006600"/>
                </a:solidFill>
              </a:rPr>
              <a:t>Water is a polar molecule</a:t>
            </a:r>
          </a:p>
        </p:txBody>
      </p:sp>
      <p:pic>
        <p:nvPicPr>
          <p:cNvPr id="7171" name="Picture 3" descr="301f2_1">
            <a:extLst>
              <a:ext uri="{FF2B5EF4-FFF2-40B4-BE49-F238E27FC236}">
                <a16:creationId xmlns:a16="http://schemas.microsoft.com/office/drawing/2014/main" id="{36764EC4-8AF6-4E6A-BA2F-F55876DEB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76400"/>
            <a:ext cx="31988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a:extLst>
              <a:ext uri="{FF2B5EF4-FFF2-40B4-BE49-F238E27FC236}">
                <a16:creationId xmlns:a16="http://schemas.microsoft.com/office/drawing/2014/main" id="{6451940F-110C-47FC-9A10-8F35FC25FCBF}"/>
              </a:ext>
            </a:extLst>
          </p:cNvPr>
          <p:cNvSpPr txBox="1">
            <a:spLocks noChangeArrowheads="1"/>
          </p:cNvSpPr>
          <p:nvPr/>
        </p:nvSpPr>
        <p:spPr bwMode="auto">
          <a:xfrm>
            <a:off x="457200" y="1457325"/>
            <a:ext cx="44958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buFontTx/>
              <a:buChar char="•"/>
            </a:pPr>
            <a:r>
              <a:rPr lang="en-US" altLang="en-US" sz="3600"/>
              <a:t>Water has a dipole moment</a:t>
            </a:r>
          </a:p>
          <a:p>
            <a:pPr>
              <a:spcBef>
                <a:spcPct val="50000"/>
              </a:spcBef>
              <a:buFontTx/>
              <a:buChar char="•"/>
            </a:pPr>
            <a:r>
              <a:rPr lang="en-US" altLang="en-US" sz="3600"/>
              <a:t>“like dissolves like”</a:t>
            </a:r>
          </a:p>
          <a:p>
            <a:pPr>
              <a:spcBef>
                <a:spcPct val="50000"/>
              </a:spcBef>
              <a:buFontTx/>
              <a:buChar char="•"/>
            </a:pPr>
            <a:endParaRPr lang="en-US" altLang="en-US" sz="3600"/>
          </a:p>
        </p:txBody>
      </p:sp>
      <p:sp>
        <p:nvSpPr>
          <p:cNvPr id="7173" name="Text Box 5">
            <a:extLst>
              <a:ext uri="{FF2B5EF4-FFF2-40B4-BE49-F238E27FC236}">
                <a16:creationId xmlns:a16="http://schemas.microsoft.com/office/drawing/2014/main" id="{03C294EB-CF84-4859-9263-85AECA424784}"/>
              </a:ext>
            </a:extLst>
          </p:cNvPr>
          <p:cNvSpPr txBox="1">
            <a:spLocks noChangeArrowheads="1"/>
          </p:cNvSpPr>
          <p:nvPr/>
        </p:nvSpPr>
        <p:spPr bwMode="auto">
          <a:xfrm>
            <a:off x="457200" y="4495800"/>
            <a:ext cx="4800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r>
              <a:rPr lang="en-US" altLang="en-US"/>
              <a:t>Oxygen is more electronegative than hydrogen so there is an uneven distribution of charge in this H-O bond</a:t>
            </a:r>
          </a:p>
          <a:p>
            <a:endParaRPr lang="en-US" altLang="en-US"/>
          </a:p>
          <a:p>
            <a:r>
              <a:rPr lang="en-US" altLang="en-US"/>
              <a:t>Uneven distribution is called a dipole and the bond is said to be polar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164D011-B184-43EA-96E4-4FD2859C8896}"/>
              </a:ext>
            </a:extLst>
          </p:cNvPr>
          <p:cNvSpPr>
            <a:spLocks noGrp="1" noChangeArrowheads="1"/>
          </p:cNvSpPr>
          <p:nvPr>
            <p:ph type="title"/>
          </p:nvPr>
        </p:nvSpPr>
        <p:spPr>
          <a:xfrm>
            <a:off x="228600" y="274638"/>
            <a:ext cx="8686800" cy="1143000"/>
          </a:xfrm>
        </p:spPr>
        <p:txBody>
          <a:bodyPr/>
          <a:lstStyle/>
          <a:p>
            <a:pPr eaLnBrk="1" hangingPunct="1"/>
            <a:r>
              <a:rPr lang="en-US" altLang="en-US" b="1">
                <a:solidFill>
                  <a:srgbClr val="006600"/>
                </a:solidFill>
              </a:rPr>
              <a:t>Water has hydrogen bonding potential</a:t>
            </a:r>
          </a:p>
        </p:txBody>
      </p:sp>
      <p:sp>
        <p:nvSpPr>
          <p:cNvPr id="8195" name="Rectangle 3">
            <a:extLst>
              <a:ext uri="{FF2B5EF4-FFF2-40B4-BE49-F238E27FC236}">
                <a16:creationId xmlns:a16="http://schemas.microsoft.com/office/drawing/2014/main" id="{46B03069-D11C-46D4-AE5E-6CC20D7158FD}"/>
              </a:ext>
            </a:extLst>
          </p:cNvPr>
          <p:cNvSpPr>
            <a:spLocks noGrp="1" noChangeArrowheads="1"/>
          </p:cNvSpPr>
          <p:nvPr>
            <p:ph type="body" idx="1"/>
          </p:nvPr>
        </p:nvSpPr>
        <p:spPr>
          <a:xfrm>
            <a:off x="0" y="1600200"/>
            <a:ext cx="4876800" cy="4572000"/>
          </a:xfrm>
        </p:spPr>
        <p:txBody>
          <a:bodyPr/>
          <a:lstStyle/>
          <a:p>
            <a:pPr eaLnBrk="1" hangingPunct="1"/>
            <a:r>
              <a:rPr lang="en-US" altLang="en-US" sz="2800"/>
              <a:t>H-bonds are non-covalent, weak interactions</a:t>
            </a:r>
          </a:p>
          <a:p>
            <a:pPr eaLnBrk="1" hangingPunct="1"/>
            <a:endParaRPr lang="en-US" altLang="en-US" sz="2800"/>
          </a:p>
          <a:p>
            <a:pPr eaLnBrk="1" hangingPunct="1"/>
            <a:r>
              <a:rPr lang="en-US" altLang="en-US" sz="2800"/>
              <a:t>H</a:t>
            </a:r>
            <a:r>
              <a:rPr lang="en-US" altLang="en-US" sz="2800" baseline="-25000"/>
              <a:t>2</a:t>
            </a:r>
            <a:r>
              <a:rPr lang="en-US" altLang="en-US" sz="2800"/>
              <a:t>O is both a Hydrogen </a:t>
            </a:r>
            <a:r>
              <a:rPr lang="en-US" altLang="en-US" sz="2800" b="1" u="sng">
                <a:solidFill>
                  <a:srgbClr val="FF0000"/>
                </a:solidFill>
              </a:rPr>
              <a:t>donor</a:t>
            </a:r>
            <a:r>
              <a:rPr lang="en-US" altLang="en-US" sz="2800"/>
              <a:t> and </a:t>
            </a:r>
            <a:r>
              <a:rPr lang="en-US" altLang="en-US" sz="2800" b="1" u="sng">
                <a:solidFill>
                  <a:srgbClr val="FF0000"/>
                </a:solidFill>
              </a:rPr>
              <a:t>acceptor</a:t>
            </a:r>
          </a:p>
          <a:p>
            <a:pPr eaLnBrk="1" hangingPunct="1"/>
            <a:endParaRPr lang="en-US" altLang="en-US" sz="2800"/>
          </a:p>
          <a:p>
            <a:pPr eaLnBrk="1" hangingPunct="1"/>
            <a:r>
              <a:rPr lang="en-US" altLang="en-US" sz="2800" b="1" i="1" u="sng">
                <a:solidFill>
                  <a:srgbClr val="800080"/>
                </a:solidFill>
              </a:rPr>
              <a:t>One H</a:t>
            </a:r>
            <a:r>
              <a:rPr lang="en-US" altLang="en-US" sz="2800" b="1" i="1" u="sng" baseline="-25000">
                <a:solidFill>
                  <a:srgbClr val="800080"/>
                </a:solidFill>
              </a:rPr>
              <a:t>2</a:t>
            </a:r>
            <a:r>
              <a:rPr lang="en-US" altLang="en-US" sz="2800" b="1" i="1" u="sng">
                <a:solidFill>
                  <a:srgbClr val="800080"/>
                </a:solidFill>
              </a:rPr>
              <a:t>O can form up to four H-bonds</a:t>
            </a:r>
          </a:p>
        </p:txBody>
      </p:sp>
      <p:pic>
        <p:nvPicPr>
          <p:cNvPr id="8196" name="Picture 4" descr="301f2_3">
            <a:extLst>
              <a:ext uri="{FF2B5EF4-FFF2-40B4-BE49-F238E27FC236}">
                <a16:creationId xmlns:a16="http://schemas.microsoft.com/office/drawing/2014/main" id="{1FF1DB2D-EB18-4037-865A-78C333BFF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34" t="10439" r="5000" b="3426"/>
          <a:stretch>
            <a:fillRect/>
          </a:stretch>
        </p:blipFill>
        <p:spPr bwMode="auto">
          <a:xfrm>
            <a:off x="4953000" y="1676400"/>
            <a:ext cx="41910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301f2_4">
            <a:extLst>
              <a:ext uri="{FF2B5EF4-FFF2-40B4-BE49-F238E27FC236}">
                <a16:creationId xmlns:a16="http://schemas.microsoft.com/office/drawing/2014/main" id="{AB7EA0B4-EDEC-4003-BBEB-C3470D89CC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394" r="3871"/>
          <a:stretch>
            <a:fillRect/>
          </a:stretch>
        </p:blipFill>
        <p:spPr bwMode="auto">
          <a:xfrm>
            <a:off x="5867400" y="3962400"/>
            <a:ext cx="2286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52B3304-011F-4541-B9E2-5F395CC6A202}"/>
              </a:ext>
            </a:extLst>
          </p:cNvPr>
          <p:cNvSpPr>
            <a:spLocks noGrp="1" noChangeArrowheads="1"/>
          </p:cNvSpPr>
          <p:nvPr>
            <p:ph type="title"/>
          </p:nvPr>
        </p:nvSpPr>
        <p:spPr>
          <a:xfrm>
            <a:off x="720725" y="219075"/>
            <a:ext cx="7772400" cy="685800"/>
          </a:xfrm>
        </p:spPr>
        <p:txBody>
          <a:bodyPr/>
          <a:lstStyle/>
          <a:p>
            <a:pPr eaLnBrk="1" hangingPunct="1"/>
            <a:r>
              <a:rPr lang="en-US" altLang="en-US" b="1">
                <a:solidFill>
                  <a:srgbClr val="006600"/>
                </a:solidFill>
              </a:rPr>
              <a:t>Water is nucleophilic</a:t>
            </a:r>
          </a:p>
        </p:txBody>
      </p:sp>
      <p:sp>
        <p:nvSpPr>
          <p:cNvPr id="9219" name="Rectangle 3">
            <a:extLst>
              <a:ext uri="{FF2B5EF4-FFF2-40B4-BE49-F238E27FC236}">
                <a16:creationId xmlns:a16="http://schemas.microsoft.com/office/drawing/2014/main" id="{F6F3752E-46C7-46DF-AD9E-ECE88A5EAD98}"/>
              </a:ext>
            </a:extLst>
          </p:cNvPr>
          <p:cNvSpPr>
            <a:spLocks noGrp="1" noChangeArrowheads="1"/>
          </p:cNvSpPr>
          <p:nvPr>
            <p:ph type="body" idx="1"/>
          </p:nvPr>
        </p:nvSpPr>
        <p:spPr>
          <a:xfrm>
            <a:off x="0" y="879475"/>
            <a:ext cx="9144000" cy="2473325"/>
          </a:xfrm>
        </p:spPr>
        <p:txBody>
          <a:bodyPr/>
          <a:lstStyle/>
          <a:p>
            <a:pPr eaLnBrk="1" hangingPunct="1">
              <a:lnSpc>
                <a:spcPct val="80000"/>
              </a:lnSpc>
            </a:pPr>
            <a:r>
              <a:rPr lang="en-US" altLang="en-US" sz="3600"/>
              <a:t>Water participates in many chemical reactions</a:t>
            </a:r>
          </a:p>
          <a:p>
            <a:pPr lvl="1" eaLnBrk="1" hangingPunct="1">
              <a:lnSpc>
                <a:spcPct val="80000"/>
              </a:lnSpc>
            </a:pPr>
            <a:r>
              <a:rPr lang="en-US" altLang="en-US" sz="3200" b="1" i="1" u="sng">
                <a:solidFill>
                  <a:srgbClr val="800080"/>
                </a:solidFill>
              </a:rPr>
              <a:t>it is electron rich</a:t>
            </a:r>
          </a:p>
          <a:p>
            <a:pPr lvl="1" eaLnBrk="1" hangingPunct="1">
              <a:lnSpc>
                <a:spcPct val="80000"/>
              </a:lnSpc>
            </a:pPr>
            <a:r>
              <a:rPr lang="en-US" altLang="en-US" sz="3200" b="1" i="1" u="sng">
                <a:solidFill>
                  <a:srgbClr val="800080"/>
                </a:solidFill>
              </a:rPr>
              <a:t>it is a weak nucleophile</a:t>
            </a:r>
          </a:p>
          <a:p>
            <a:pPr lvl="1" eaLnBrk="1" hangingPunct="1">
              <a:lnSpc>
                <a:spcPct val="80000"/>
              </a:lnSpc>
            </a:pPr>
            <a:r>
              <a:rPr lang="en-US" altLang="en-US" sz="3200" b="1" i="1" u="sng">
                <a:solidFill>
                  <a:srgbClr val="800080"/>
                </a:solidFill>
              </a:rPr>
              <a:t>it is present in high concentration</a:t>
            </a:r>
          </a:p>
        </p:txBody>
      </p:sp>
      <p:pic>
        <p:nvPicPr>
          <p:cNvPr id="9220" name="Picture 4" descr="310e2_2">
            <a:extLst>
              <a:ext uri="{FF2B5EF4-FFF2-40B4-BE49-F238E27FC236}">
                <a16:creationId xmlns:a16="http://schemas.microsoft.com/office/drawing/2014/main" id="{201769A4-B77F-49CD-BA49-A6B62E89A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696" r="14783"/>
          <a:stretch>
            <a:fillRect/>
          </a:stretch>
        </p:blipFill>
        <p:spPr bwMode="auto">
          <a:xfrm>
            <a:off x="695325" y="4170363"/>
            <a:ext cx="8077200"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a:extLst>
              <a:ext uri="{FF2B5EF4-FFF2-40B4-BE49-F238E27FC236}">
                <a16:creationId xmlns:a16="http://schemas.microsoft.com/office/drawing/2014/main" id="{692CDE7F-63B5-4C3E-A6DA-3D8A324CDE80}"/>
              </a:ext>
            </a:extLst>
          </p:cNvPr>
          <p:cNvSpPr>
            <a:spLocks noChangeArrowheads="1"/>
          </p:cNvSpPr>
          <p:nvPr/>
        </p:nvSpPr>
        <p:spPr bwMode="auto">
          <a:xfrm>
            <a:off x="685800" y="35052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en-US" altLang="en-US" sz="4400">
                <a:solidFill>
                  <a:schemeClr val="tx2"/>
                </a:solidFill>
              </a:rPr>
              <a:t>Water weakly ionizes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A4D44FB-9364-4C5A-9747-899DA23DD2D8}"/>
              </a:ext>
            </a:extLst>
          </p:cNvPr>
          <p:cNvSpPr>
            <a:spLocks noGrp="1" noChangeArrowheads="1"/>
          </p:cNvSpPr>
          <p:nvPr>
            <p:ph type="title"/>
          </p:nvPr>
        </p:nvSpPr>
        <p:spPr>
          <a:xfrm>
            <a:off x="457200" y="152400"/>
            <a:ext cx="8229600" cy="1143000"/>
          </a:xfrm>
        </p:spPr>
        <p:txBody>
          <a:bodyPr/>
          <a:lstStyle/>
          <a:p>
            <a:pPr eaLnBrk="1" hangingPunct="1"/>
            <a:r>
              <a:rPr lang="en-US" altLang="en-US" b="1">
                <a:solidFill>
                  <a:srgbClr val="006600"/>
                </a:solidFill>
              </a:rPr>
              <a:t>Water</a:t>
            </a:r>
          </a:p>
        </p:txBody>
      </p:sp>
      <p:sp>
        <p:nvSpPr>
          <p:cNvPr id="10243" name="Rectangle 3">
            <a:extLst>
              <a:ext uri="{FF2B5EF4-FFF2-40B4-BE49-F238E27FC236}">
                <a16:creationId xmlns:a16="http://schemas.microsoft.com/office/drawing/2014/main" id="{EC8A3B09-A5E5-475F-A4A2-63DD3DA88438}"/>
              </a:ext>
            </a:extLst>
          </p:cNvPr>
          <p:cNvSpPr>
            <a:spLocks noGrp="1" noChangeArrowheads="1"/>
          </p:cNvSpPr>
          <p:nvPr>
            <p:ph type="body" sz="half" idx="1"/>
          </p:nvPr>
        </p:nvSpPr>
        <p:spPr>
          <a:xfrm>
            <a:off x="0" y="1219200"/>
            <a:ext cx="3505200" cy="5486400"/>
          </a:xfrm>
        </p:spPr>
        <p:txBody>
          <a:bodyPr/>
          <a:lstStyle/>
          <a:p>
            <a:pPr eaLnBrk="1" hangingPunct="1"/>
            <a:r>
              <a:rPr lang="en-US" altLang="en-US" sz="2800" b="1"/>
              <a:t>(A)</a:t>
            </a:r>
            <a:r>
              <a:rPr lang="en-US" altLang="en-US" sz="2400"/>
              <a:t> Hydrogen bonds between water molecules results in local aggregations of water molecules</a:t>
            </a:r>
            <a:endParaRPr lang="en-US" altLang="en-US" sz="2400" b="1"/>
          </a:p>
          <a:p>
            <a:pPr eaLnBrk="1" hangingPunct="1"/>
            <a:r>
              <a:rPr lang="en-US" altLang="en-US" sz="2800" b="1"/>
              <a:t>(B)</a:t>
            </a:r>
            <a:r>
              <a:rPr lang="en-US" altLang="en-US" sz="2400"/>
              <a:t> Theses are very short lived, break up rapidly to form more random configurations</a:t>
            </a:r>
          </a:p>
          <a:p>
            <a:pPr eaLnBrk="1" hangingPunct="1"/>
            <a:r>
              <a:rPr lang="en-US" altLang="en-US" sz="2400" b="1" i="1">
                <a:solidFill>
                  <a:srgbClr val="CC0000"/>
                </a:solidFill>
              </a:rPr>
              <a:t>Due to temperature variations in water</a:t>
            </a:r>
          </a:p>
        </p:txBody>
      </p:sp>
      <p:pic>
        <p:nvPicPr>
          <p:cNvPr id="10244" name="Picture 4" descr="pp03040">
            <a:extLst>
              <a:ext uri="{FF2B5EF4-FFF2-40B4-BE49-F238E27FC236}">
                <a16:creationId xmlns:a16="http://schemas.microsoft.com/office/drawing/2014/main" id="{B29CA90A-E54C-4819-9B9F-BEDD141F6334}"/>
              </a:ext>
            </a:extLst>
          </p:cNvPr>
          <p:cNvPicPr preferRelativeResize="0">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505200" y="1295400"/>
            <a:ext cx="5334000" cy="5410200"/>
          </a:xfrm>
          <a:noFill/>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3385</TotalTime>
  <Words>2151</Words>
  <Application>Microsoft Office PowerPoint</Application>
  <PresentationFormat>On-screen Show (4:3)</PresentationFormat>
  <Paragraphs>358</Paragraphs>
  <Slides>45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Comic Sans MS</vt:lpstr>
      <vt:lpstr>Symbol</vt:lpstr>
      <vt:lpstr>Times New Roman</vt:lpstr>
      <vt:lpstr>Default Design</vt:lpstr>
      <vt:lpstr>Introduction to Water, Soil, and Soil pH</vt:lpstr>
      <vt:lpstr>Water balance of plants</vt:lpstr>
      <vt:lpstr>Water and plant cells</vt:lpstr>
      <vt:lpstr>Water is a polar molecule</vt:lpstr>
      <vt:lpstr>Water</vt:lpstr>
      <vt:lpstr>Water is a polar molecule</vt:lpstr>
      <vt:lpstr>Water has hydrogen bonding potential</vt:lpstr>
      <vt:lpstr>Water is nucleophilic</vt:lpstr>
      <vt:lpstr>Water</vt:lpstr>
      <vt:lpstr>Capillary Action &amp; Surface tension</vt:lpstr>
      <vt:lpstr>Universal Solvent</vt:lpstr>
      <vt:lpstr>Density </vt:lpstr>
      <vt:lpstr>Water Cycle</vt:lpstr>
      <vt:lpstr>Water Cycle</vt:lpstr>
      <vt:lpstr>Cell water potential - yw</vt:lpstr>
      <vt:lpstr>Water in the Soil</vt:lpstr>
      <vt:lpstr>Water absorption from soil</vt:lpstr>
      <vt:lpstr>Water Moves through soil by bulk flow</vt:lpstr>
      <vt:lpstr>Water Moves through soil by bulk flow</vt:lpstr>
      <vt:lpstr>Water Moves through soil by bulk flow</vt:lpstr>
      <vt:lpstr>Water Moves through soil by bulk flow</vt:lpstr>
      <vt:lpstr>The Soil</vt:lpstr>
      <vt:lpstr>The Soil</vt:lpstr>
      <vt:lpstr>Soil changes with depth</vt:lpstr>
      <vt:lpstr>Soil changes with depth</vt:lpstr>
      <vt:lpstr>Soil changes with depth</vt:lpstr>
      <vt:lpstr>Soil texture  </vt:lpstr>
      <vt:lpstr>Water in the Soil</vt:lpstr>
      <vt:lpstr>Soil depth composition is dependant on the climate</vt:lpstr>
      <vt:lpstr>Soil Drainage</vt:lpstr>
      <vt:lpstr>Surface flow</vt:lpstr>
      <vt:lpstr>Infiltration.</vt:lpstr>
      <vt:lpstr>Subsurface Flow.</vt:lpstr>
      <vt:lpstr>Mottling.</vt:lpstr>
      <vt:lpstr>Mottling.</vt:lpstr>
      <vt:lpstr>Soil pH</vt:lpstr>
      <vt:lpstr>Soil pH</vt:lpstr>
      <vt:lpstr>Soil pH</vt:lpstr>
      <vt:lpstr>Soil pH</vt:lpstr>
      <vt:lpstr>Acid affected soils</vt:lpstr>
      <vt:lpstr>Acid affected soils</vt:lpstr>
      <vt:lpstr>Decreasing pH of basic soil</vt:lpstr>
      <vt:lpstr>Soil pH</vt:lpstr>
      <vt:lpstr>Summary</vt:lpstr>
      <vt:lpstr>The End!</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Balance of Plants</dc:title>
  <dc:creator>Mazz Marry</dc:creator>
  <cp:lastModifiedBy>Andrew Marry</cp:lastModifiedBy>
  <cp:revision>60</cp:revision>
  <dcterms:created xsi:type="dcterms:W3CDTF">2006-01-18T02:03:25Z</dcterms:created>
  <dcterms:modified xsi:type="dcterms:W3CDTF">2018-02-14T17:15:56Z</dcterms:modified>
</cp:coreProperties>
</file>