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7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8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9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0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1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2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99" r:id="rId3"/>
    <p:sldMasterId id="2147483737" r:id="rId4"/>
    <p:sldMasterId id="2147483756" r:id="rId5"/>
    <p:sldMasterId id="2147483832" r:id="rId6"/>
    <p:sldMasterId id="2147483935" r:id="rId7"/>
    <p:sldMasterId id="2147483948" r:id="rId8"/>
    <p:sldMasterId id="2147483961" r:id="rId9"/>
    <p:sldMasterId id="2147483974" r:id="rId10"/>
    <p:sldMasterId id="2147483987" r:id="rId11"/>
    <p:sldMasterId id="2147484222" r:id="rId12"/>
    <p:sldMasterId id="2147484236" r:id="rId13"/>
  </p:sldMasterIdLst>
  <p:notesMasterIdLst>
    <p:notesMasterId r:id="rId59"/>
  </p:notesMasterIdLst>
  <p:sldIdLst>
    <p:sldId id="256" r:id="rId14"/>
    <p:sldId id="305" r:id="rId15"/>
    <p:sldId id="311" r:id="rId16"/>
    <p:sldId id="294" r:id="rId17"/>
    <p:sldId id="309" r:id="rId18"/>
    <p:sldId id="335" r:id="rId19"/>
    <p:sldId id="321" r:id="rId20"/>
    <p:sldId id="322" r:id="rId21"/>
    <p:sldId id="323" r:id="rId22"/>
    <p:sldId id="314" r:id="rId23"/>
    <p:sldId id="319" r:id="rId24"/>
    <p:sldId id="324" r:id="rId25"/>
    <p:sldId id="306" r:id="rId26"/>
    <p:sldId id="307" r:id="rId27"/>
    <p:sldId id="308" r:id="rId28"/>
    <p:sldId id="295" r:id="rId29"/>
    <p:sldId id="296" r:id="rId30"/>
    <p:sldId id="303" r:id="rId31"/>
    <p:sldId id="260" r:id="rId32"/>
    <p:sldId id="304" r:id="rId33"/>
    <p:sldId id="346" r:id="rId34"/>
    <p:sldId id="347" r:id="rId35"/>
    <p:sldId id="348" r:id="rId36"/>
    <p:sldId id="349" r:id="rId37"/>
    <p:sldId id="350" r:id="rId38"/>
    <p:sldId id="263" r:id="rId39"/>
    <p:sldId id="266" r:id="rId40"/>
    <p:sldId id="268" r:id="rId41"/>
    <p:sldId id="267" r:id="rId42"/>
    <p:sldId id="344" r:id="rId43"/>
    <p:sldId id="325" r:id="rId44"/>
    <p:sldId id="337" r:id="rId45"/>
    <p:sldId id="327" r:id="rId46"/>
    <p:sldId id="329" r:id="rId47"/>
    <p:sldId id="341" r:id="rId48"/>
    <p:sldId id="342" r:id="rId49"/>
    <p:sldId id="343" r:id="rId50"/>
    <p:sldId id="330" r:id="rId51"/>
    <p:sldId id="345" r:id="rId52"/>
    <p:sldId id="338" r:id="rId53"/>
    <p:sldId id="339" r:id="rId54"/>
    <p:sldId id="340" r:id="rId55"/>
    <p:sldId id="336" r:id="rId56"/>
    <p:sldId id="351" r:id="rId57"/>
    <p:sldId id="352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6633"/>
    <a:srgbClr val="800080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4EE6B49F-2ED4-4FB2-A7D4-77E3973894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A555E853-73E6-4DD6-9D78-D5DA5F108C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1860" name="Rectangle 4">
            <a:extLst>
              <a:ext uri="{FF2B5EF4-FFF2-40B4-BE49-F238E27FC236}">
                <a16:creationId xmlns:a16="http://schemas.microsoft.com/office/drawing/2014/main" id="{5EF5C5B3-5F5E-4978-972A-3632BA1E80D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8D236B7C-6B2F-46C9-9449-0FEE2E04217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B1D41270-A774-489E-A88A-A77EF02D9F6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83C31A7E-887A-4F8D-89D7-4502C1ECEF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F9CF05-2B19-471F-80E8-101B3186F1E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BCCA6737-23CA-4227-93D1-65C742D64F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6CF62E-DC80-41A5-AA65-89C966633B7C}" type="slidenum">
              <a:rPr lang="en-US" altLang="en-US">
                <a:solidFill>
                  <a:srgbClr val="000000"/>
                </a:solidFill>
                <a:latin typeface="Times" panose="02020603050405020304" pitchFamily="18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43B1B0A5-526D-44AA-9441-A7C1EEE7F2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3213F86E-DA02-48A1-B198-59258D9DFC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BAFBC5BD-262B-49DB-ABAF-4A52A0CFBF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BAB7E9-0097-4922-B09A-1646F93E3DE0}" type="slidenum">
              <a:rPr lang="en-US" altLang="en-US">
                <a:solidFill>
                  <a:srgbClr val="000000"/>
                </a:solidFill>
                <a:latin typeface="Times" panose="02020603050405020304" pitchFamily="18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850CDAA1-81DC-46E8-B1D7-2761783CC1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079AB82E-2E9D-4487-838C-46D9E618A7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62A9A759-6894-445F-9E7B-B2A09F9577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4D68D2-0EAC-4EA3-8426-321C7D910897}" type="slidenum">
              <a:rPr lang="en-US" altLang="en-US">
                <a:solidFill>
                  <a:srgbClr val="000000"/>
                </a:solidFill>
                <a:latin typeface="Times" panose="02020603050405020304" pitchFamily="18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909FCFD5-7533-4EA4-9788-50E49F0082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F16483A6-FD77-4C0D-880F-3164C6E955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12FF3BDE-6CB7-4EC9-96E6-3AAF2AA36E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6356F0-0560-4ABD-8FC4-25614155B53F}" type="slidenum">
              <a:rPr lang="en-US" altLang="en-US">
                <a:solidFill>
                  <a:srgbClr val="000000"/>
                </a:solidFill>
                <a:latin typeface="Times" panose="02020603050405020304" pitchFamily="18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63BAB78F-9F94-420A-8913-C9D3504F23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0C5184B0-D675-4785-8567-9DF67BB9BB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D003E00E-60DB-4ED4-ABB6-A2CA1D58F2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07ABBF-60EC-4455-9D56-770C6C029DC3}" type="slidenum">
              <a:rPr lang="en-US" altLang="en-US">
                <a:solidFill>
                  <a:srgbClr val="000000"/>
                </a:solidFill>
                <a:latin typeface="Times" panose="02020603050405020304" pitchFamily="18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AD0493B2-A148-4493-B16F-D87D31413E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CF6184B8-89BD-45E0-9585-D115AE140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5E35891E-13E0-4B35-B908-DA2477FB144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>
              <a:spcBef>
                <a:spcPct val="0"/>
              </a:spcBef>
            </a:pPr>
            <a:fld id="{C6AE6C35-3E5A-4AA3-B487-912D79F5F781}" type="slidenum">
              <a:rPr lang="en-US" altLang="en-US">
                <a:latin typeface="Times" panose="02020603050405020304" pitchFamily="18" charset="0"/>
              </a:rPr>
              <a:pPr algn="r">
                <a:spcBef>
                  <a:spcPct val="0"/>
                </a:spcBef>
              </a:pPr>
              <a:t>39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694051CF-EE63-47D6-ACB7-B8D66F55F6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23094756-61F1-433D-AB26-AEE3F830B4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6A8E1F1B-A75E-42C9-A519-CC7B0A9CE50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6" rIns="91431" bIns="45716" anchor="b"/>
          <a:lstStyle>
            <a:lvl1pPr defTabSz="898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898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1413" indent="-227013" defTabSz="898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598613" indent="-227013" defTabSz="898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5813" indent="-227013" defTabSz="898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3013" indent="-227013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0213" indent="-227013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7413" indent="-227013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4613" indent="-227013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ADC9A59-D1E1-4535-BF84-845B7B53DD1F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B154D4C9-B6AB-4D7F-A5B9-9C119345FA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6A46B985-3698-4059-8291-4E2154739E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3CDBD1-F861-4423-9E44-0A9146D180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F6CB99-54A2-4C1A-AC71-8DE2BA2E78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94498D-5408-4FE3-ADD7-8712793115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31D6F-B354-4248-B483-F81B2F5EAA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550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EB4859-DD03-4A1F-BEE7-80B842FA48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D7B161-2BAB-4B47-BC84-47E65BB763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46E085-D091-4543-94AE-3B2B7EBC7F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90A85C-93A1-4C71-9875-9F6C6F24A5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1439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9B6C276-0E4A-4AB3-BC3A-80CE4119B3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F95E4E5-31BD-4D12-B35F-BF8478682E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D7086EB-E49D-4C11-8918-1A01982BD6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7AA418-2D99-4238-BBE5-136589A272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1973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F92AFC6-BEFF-4C6D-92FC-8D287FF0E2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51CF6AD-FF1C-4FE5-939F-DC5BD4C9DB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4EF643E-1345-435C-A9F2-DF47D3C334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3B3CA-BB89-4B58-B5F0-E3E8B4A737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9415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B36DCB1-DF1A-4AD4-81E4-1A8D7AA998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2D305E5-8FB3-402E-94C8-9086301F99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862B468-BC1C-470B-9065-A1DC285236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6A1B1-0F1A-4DC3-B367-67FB42A9EF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6839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C7AD38-3738-484C-B4D8-718AE69BDB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1E6EF5-8D30-403B-9E0C-F997B55DF2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07CCA3-6823-4952-831E-BE06F80DE0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075ADDB9-DD98-40A9-9394-F2D768AF4D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36373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B20D74-555E-4E3B-8480-FCF6E5EEE2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EC14E9-613F-4A1C-A04D-B2E6C18182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5C2EF2-0A91-4E64-852A-6CC12B2D7E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603BE2BB-9FC4-4BF3-82A2-5F3BEDC3DA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5878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1C2810-8DD8-47ED-8A9A-B0DC27AB31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C7CB34-7479-436D-B7AF-D27A9C50BF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A8CDA8-D120-499B-BF46-FAD786C736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73335765-A08E-463A-B274-3A32ADA4AF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17742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22B72A-0D98-45DA-BD5B-3A296D3498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56D47-AB85-4852-8A73-712B2FFF88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ABFC80-70BC-44D2-95B4-4C63F09779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67865D57-0E7E-4E85-B0AB-ACF106540F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30274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5598CF1-4C80-4C9A-9F08-E9AC51989F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A3C55F6-535B-44F2-9676-7E48F07484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FB72B83-A969-461B-9B54-80D45C23B0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BEF51BA2-83DD-4289-A436-E25D16E811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15791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357EBE7-6C83-4C5A-81BD-D2C899DA9E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85D9A9-5DBC-4458-8BA5-41DD7ABCE0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B4140F4-BC3C-4F0F-AEA2-AEC5E28D18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8F9A4BAE-5BB5-40A4-A0AF-4A7C18AA5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371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5604481-C1CA-45B6-8D8A-DE982BE205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0882ABA-4B57-4D96-A5B8-D1B1871C95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A19181A-AE3D-4E81-B0FC-D17F1D589B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F3C2D0E7-6EB3-4F7E-B7AE-0F11CA6C29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604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92305F-8220-4993-953E-5A215CAB5A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760474-5AE6-4319-AE61-CAA77405C2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5DD016-9E5C-4C63-BC2E-C3C396FFB1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24BCB-B34D-467D-8567-1DCAD6AE3E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73779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E02F7-058A-4DFA-9326-F54DD6B3E7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F3F26-690F-4CAB-89F8-971AFD9BBF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30E31-036C-4BBE-ACCE-9E19E9A93C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DE6F56A6-0F26-4490-8A44-6DCD512478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8659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AEF8C-F32A-429C-B3B5-22B25B9D0B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3EB27F-069F-4E17-97B7-BCEF798A43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F7AE83-2AE0-4478-8560-A14ACF71AB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0D0F1C2D-D8A6-4E33-B984-A97FDF3FA6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18493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61C665-4673-45CC-BFAD-DEA9084ACD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A0874C-0EA9-4913-A242-1CD65CAF61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EBC056-9029-4C9A-958E-712EBE1444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B4D2D32C-09DB-43F9-822A-A696669861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51868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218E85-855A-4D26-8A49-44BD980735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B463E5-264C-4AFC-B6C7-AA5B74EADE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F967B5-98F3-4E20-9F53-BE1216C04A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17EABAC3-FDC6-4785-961A-CF07D7E090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04438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82815-580D-499D-B624-A557AA3721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885E2B-7729-4D7B-BD8A-63181F11B1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61842-C4A5-4C23-967C-171A1A9CB1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F41A0E33-BCFC-40B7-B1EC-49DD4E4B68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13440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7BF4B5-60A3-45BC-9B73-933DBE1E89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2608C5-752B-40DD-80F5-4A60F17F76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5DA0A9-8D75-4558-8C9E-4731149C7A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FA460F75-D7D3-45B9-A0CC-FBD5844B1B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27971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C91CCA-9699-4C83-9E6F-BF520AADDE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BFC27E-5D09-4552-9ABC-DB90BC4D1E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616403-94FE-4315-AA48-E16E3D0D1B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D26A81A9-5134-4FDA-A8F0-4400F685F8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20564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F94AF2-FEAF-499C-8074-28FBDC5283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E7B789-82C1-4396-901D-676BDBA4A0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D37240-A191-412E-BBFC-797398F923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9337B15B-9D34-4EE9-A9A4-06FF868405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1845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2465E-F603-4551-BA0B-754E6B6DF2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02F80-B10B-46C6-9D6E-ED9D46B10E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2AB2C1-4C00-4DE6-AB1A-54621111EA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41C778FD-F6F6-4AEA-8E7F-BA3B8EAAFE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58768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717B153-3770-4B24-AFE5-29A2828AD8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38B2E55-8D3F-4EB0-8047-0ADF7E8099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E6E5932-EBA5-4778-ABCD-0093DA99B5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2FDA08ED-F4B7-49FE-ABE9-65C24B5C7F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672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01E5AB-1BB6-42C7-8C96-8E53ADE3C7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7F3D1E-C7CC-40D8-A4FD-C65ED16334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795D21-8EBC-477C-993A-C683A310E5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44A69-A9B4-432A-8787-CBD5A00D7B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6232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E40608B-58F9-4B04-B1E7-A9646417EB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008ED78-EE82-4D23-B9CF-88AE378AEE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0E081A-2FE6-4C3C-82DB-E87CAFF32F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28A2C328-BBCD-483D-A4AB-184DDF5272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84381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8B66004-380D-45F1-AEB9-CFED55047A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2B3DE4E-1BBE-4426-B313-ED558A8AC6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411DAD3-0372-4F9D-BCB8-AA9DCEE6A1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0E45B6C8-26D7-4003-995E-2886864AE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82033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7561A6-18D0-4D9B-9DCF-62D91B7634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0B8B1-B5CD-4867-A186-968054D9C2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30E53-FAB1-40BC-A142-018C81833F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1284C546-E8D5-404F-A985-052478BCD0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56610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678F9-88A0-417A-BBBE-9AEB8DB64F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76E484-D090-412D-8F5E-E357EEE5DA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046AD-38B6-441B-A919-58AECC4EC4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9B8F6236-0C9D-4165-9E3C-84ECE03D5D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6446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BD3D67-9FA8-4996-93E8-2ABFD0436C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647FF6-49A0-4AAD-AB07-D17E0085E9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33337A-B62C-4708-9944-D78C7D9F0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40C09740-75AB-47CA-A7D1-FACE2576A4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26541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B6613C-7AAB-4035-8F16-7AAC051608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8AF19B-0095-4C80-B696-2575E91106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86498B-0A6E-4237-A65F-DA63921503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0B4DF8D3-AC1A-46A5-BB04-2FDFA8B60F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06829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B43DD-F138-439D-96A6-0A05BC09C9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EA5F70-C222-4203-B518-B24C544EC8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C8C7D-B950-4A16-BC3C-AB3596B2F7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ACD48457-74C0-4DFE-B932-C5E3BBB5B9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1652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3E2E97-4087-451B-97A2-6C1DB31B3B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4AF239-5BE3-4A39-9ED0-B2F0F16961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267D7F-EC1C-4CAB-9A53-754C4F409C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FB2A136D-A15D-4DEC-A064-D0A882223B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3982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5F4390-C386-485A-B5DE-8B023B6CB8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8C7315-0197-458B-9AFA-D9F0F8ED61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F7100D-69F5-4AF0-9DAF-DD416E187D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18A43F8C-94A5-4105-9226-BAE0A2FEC8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20180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6270A8-BB92-492C-9070-9F99B60171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1A92B6-59A0-4511-8DDB-FA891E16A3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00D08B-6782-44E6-85FA-909E9A5D39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3D2F6586-4A37-4B91-A583-63E5BD8E32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351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2DF13A-7626-4425-9855-DC1301D185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9DC8C5-F937-4585-B017-24D45AD711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D4F42A-622F-4C8A-AD7B-8D6D05EF63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2793B-48AB-4012-A175-723EDD8971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55026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DD886-CC4D-4509-8779-992B65EB0C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AD1412-ADD6-4F72-B43D-7F920EFA08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62A82-A0E4-4BE1-AE55-F2A0B90E10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A1C5A5DB-74E6-4D70-BB1D-7001AC5324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92459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DC292A-1739-4B1F-8F48-8CCC52E919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9D0C28A-29EF-4744-8D9D-37EBDF5094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F349465-3FE2-432B-B315-A5BA2B2C2C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5FBC1671-CF39-43A7-A0A4-CB4A173D6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7240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A8DB0FB-7EC3-4AEE-869C-3D1834E917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E77B045-17D7-4F6D-9C11-6D04108B65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C9B484C-D2CA-4EE0-8EA7-314BDFFEB6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157CC365-5C66-455C-9DE2-3135B0430F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65626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6BC5AE7-974E-4E82-8F8E-1E87754F74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88FF0C9-367D-4085-80D5-C30DD4B00F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D8C87EB-8542-446E-8287-23345DDD5B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4187F7CA-4DBB-4D6B-A297-21E86E09EA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73701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DF5015-5875-4636-A89F-74E800B5FD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8B2A3A-D8C7-41C1-B8CC-687EB36A22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B01D8-9136-4389-ABDA-D62608918A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F40D0640-B541-404E-8B97-5E05EDA206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60971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FE3A7F-0432-4843-92B8-2E7E2F28A4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555B9-A04D-49B2-8E30-4AA8290E12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A414E-6967-4C47-9F3B-D09409FDB2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D2FEC543-6B32-4651-AF76-BD612B32A3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10790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17622C-B7E2-46F5-82D5-7DFD6C0B8E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ABDC5C-46A9-4BEF-AA7A-5ED45FD437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C1AAB6-91E9-4832-9385-5A4586B2FC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77B8EDF6-E006-48F9-BB87-2889F5EB66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93800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3EC21C-3C71-41B8-BABF-E3EA856478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E1E90E-23B6-4FE5-9D32-8984BCAE50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EE8B4A-FBD0-4984-8467-5E439BFF33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701F14C0-7FEF-4BFA-806B-2FC46F54E8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45435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C05B-96FA-429F-97E1-DC5E2C879C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3A4D9-BDC5-4174-9E93-71D85243A9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F5DA1-7545-400F-918C-CF7D102D55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29BB2068-6AB8-4E64-8F99-1BE4B817CB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6887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BDD763-8A36-4962-91A3-80EF1A069F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CB47A3-9C31-4567-9BF3-22773C4729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D6DC38-05FD-48C5-A959-4AF48EDBC2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61D1EF64-4399-492A-8336-A40F7FF20C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139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7E5234-9876-4F79-BCD3-4FFE5E2220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39AD39-2BE4-4CF8-8EF0-96B694AA1A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673380-00FD-4143-A8CD-360F62FF41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230B0-DF06-4FD5-9AFA-769564BD7E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35625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74C541-FC85-4C2B-9A06-EB20C7147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890127-3306-4490-8704-1C2F51CCF1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DCBB9D-F4FD-476C-9519-355523881A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BEDDAB5F-FCF9-426C-A037-96C7408BDA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97342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505766-4C72-4729-B278-886BD6A669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FD6079-70D2-4F13-AAA8-F32F704B42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E3FDA5-C2B4-440E-B343-96DD84014D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86B8B72C-166C-4669-9AC0-D303AB7A54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30222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ECD0E-79F2-4FC8-A3BC-386A005636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44398-C6E5-4A3B-86DF-2EC71CA665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601AC6-570A-47FB-A25D-9C34185955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685DB03B-234C-412A-AB8B-D03CDA9BE8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88665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EA8A226-BDBF-4F8C-82E9-854A5E9B23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D2115A7-9C30-4B02-9A01-1A7327DE77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03BFB07-E347-4C97-9502-9004BF6411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E5BC05C0-E9C4-4833-9258-B44AC648A9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68583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2953770-1532-4BD3-9DDD-A32F11C781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D32BE5-ADDB-4EB6-934D-AE95314113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4A9BDFC-F521-4605-A90C-20AE25A7D7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784ED63E-BFE3-41F4-8CB5-31083727CF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18809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29859BB-1063-4DC7-8806-0061E40CCE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815306A-7C62-4E5B-BFB8-5C93D85F49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BA8E8F3-325E-4F91-AD19-B4FB4413D3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CA3B2BA1-4A74-4AA6-BC11-CA53A8857A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69688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1D89AD-D5D8-4775-BD26-89845A3F28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76FB4-A380-4661-AC5C-16A833A9B2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DDDCE0-1855-42DD-A8A8-FD23C8593A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29EC20F2-823A-444F-8FC1-951A91344E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78522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F6102-840F-4714-8B1B-9F1E3134BE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CD255-DD8F-4E50-AE4F-390DBB629A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30077-94F0-4E06-AF34-9C2F282720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BA311AD1-AE97-41FB-82B5-0E83E62330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93167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A6FFC0-2E36-481B-A221-004B945A95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E197F1-21BF-43A1-98CF-1A84469D1E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0F1BD6-0561-45E8-85ED-0B17F00A2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AF16235C-718B-4096-A733-6C9DCC9F6B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4898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2593C2-BF33-4B34-A814-43CE1E7FA8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449318-8F8E-4D78-867A-874E1F07B4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5211EC-56CC-4381-8FC1-41210C8D69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838A44A8-B3C3-404D-84D3-A17E5BC548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453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98FD40-BCA4-4825-9420-754E7DF30C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1F240E-7500-4C57-9027-95C595BBC3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E123DB-5803-4643-8920-C388C80CA2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9CEA1-77C6-48DA-81EF-0D4A131C0B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6017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B66A3-BAA4-4CAF-9369-505A904E97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60818-8017-4F3C-A3A5-91F324794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189F1F-5BD7-46E2-862F-0F8648A653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A63A0221-4E88-48AF-B721-36FBE49EA2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134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DF90A1-BBE8-4B23-9E69-E7FFC9F815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E83A9C-AA14-48BC-AE88-856CECDC0D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7172C1-169E-4A78-8EAF-2527A83EB2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803295F6-DCE4-4B07-B82E-FF94E2C919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6240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346415-16FC-4E60-A4E6-3E887CA5DB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96B936-510C-45B3-A319-0FF59C49AB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CBE9AB-E609-4477-AF24-AFBD5CAC15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7C97DF4E-66EB-4307-9643-7FAD56470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76107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FE92AB-4F54-4748-8623-37D636A1CC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030165-8609-4B83-AC9E-E44044916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61F163-05AD-433B-BD52-3B7443E446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FBA551FF-0461-47E3-8AE1-B2B5E1A2DD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20476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C01A4-7D2F-4BC1-AF23-E7BD7F8D68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D0D576-E49B-408D-AA57-3077E69FC7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AEB22-A809-4CCD-8668-F8EE71157D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B81FD291-A26B-4F28-9F8C-F7343DE126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22084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53840C1-385C-4692-9884-5D63749317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A1A0B17-330E-42D3-B324-345EA96855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E525384-9F5F-4BD9-AF2B-0502698E6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E3CA37BF-C50B-4862-97D5-81CAE614BE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90148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97E5B2E-E7BD-405F-A80B-66E4FD090D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A54ED8-D6B3-4E20-8EAD-3FD4DB0A84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BB7A6BE-A4F7-4FFD-B177-9B107B22A1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2E9F34EA-CD5C-4DFF-B905-46967AE7B2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56720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B35843D-F432-426D-ABE8-1E3EE943C6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3D2CEB9-B88B-4441-87B4-5EEB5CCDE8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84279DC-4255-4CF5-9D87-FE6C4D1C9A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1A824AFA-9FAC-4C65-B84B-3D0EDC1ECC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891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A5152-1172-4BCF-85F0-9C3BC87B1E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216B6D-83C1-4FC0-B0D0-D6E79880F6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812CD-42CF-4106-9EDE-29BC154F6E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EFD77055-77AB-49C5-9768-83C00BD996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97513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E3A96-5049-49ED-9C3E-78FAE21C9C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F60E1-0AFA-4788-9993-7795F08A30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48E2C-43EC-48F7-9BB7-C019068FB3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5D347CA7-D60F-4C65-B789-539125B2CA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241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A84520-2F46-4740-BB8E-A899770687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F351D8-539B-4345-BB6D-052047E50D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BB90F5-9A23-4EAE-8CA5-D13519B485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40A1B0-0B40-4360-95B4-096BC10003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52089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21BCCE-E8C2-4835-8DD4-88ACBE042C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95FFC9-4E57-4AE6-A5C2-7BF6ACDC8A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921D53-8471-4CFD-B62D-DAC7087D56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AA00A19E-D911-400B-95F1-38BAC79BE4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88483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838353-02CB-453A-A992-9B22631F89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D3E7A3-3430-4491-AB05-48BADA3751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8D4EE4-5361-42CF-A437-0097B3F6C2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1F18DEC7-EE48-48E4-B2D2-288E44231F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45326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635A3A-A148-4395-B55D-29862995A5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EDA15-E97D-42CE-988C-C4825756F9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9774C-7B35-435D-A126-3C8DC9BAFC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</a:defRPr>
            </a:lvl1pPr>
          </a:lstStyle>
          <a:p>
            <a:fld id="{2098BF3F-2A06-40E0-B48B-BFEF5C5D28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17657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7C9946-0974-44EC-BF4D-D0CA5C64FF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E19624-5135-4315-AE54-C1EA79333D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C48B46-B8F1-44AD-A526-7CD1E5BD86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D0B26-C5FA-4896-AE6C-BE13726B5C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83480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96F86D-2150-4FE3-ACF3-B4D0F70749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53AE4A-EB25-43DF-8D98-D2B9DAECDF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9B4B50-CC43-42BB-B47B-AA06A39EE2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86C6B-CC9F-4465-A803-C91CD2ADFA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23826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D703DF-621A-4459-937D-6D6A7A9B26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310035-A462-4C17-905D-DF299D0375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EE7C86-FE9D-47BA-97CC-4787F52FDA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0CF6A3-4FC8-47B3-8CF4-5DC80F9FDA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42942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F22688-752C-4D61-8CCF-14D2979583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5E6B96-C400-48AA-89A0-0F70B221B0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714FE1-6419-4BEB-99AD-755CF7042A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EC77F1-B559-44B2-97DD-6109D2979A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13111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B5ADEC7-DA94-4FBF-938A-8BC3309B9E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C4F3286-6814-442D-85B0-59831158B2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2B6AF45-881F-4336-A701-44B8A8E27B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9655DD-4717-414D-9CDE-C24B967C20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34717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FE533D6-76A7-43E1-A746-957C2E43D8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BCAFD4-AB7F-4726-AEA7-AB4E364FEE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0B78AA-734A-4662-AE8E-6262211584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6F1F51-896E-4184-9EA7-230246F4D7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24467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017B150-7EAF-489E-8AB1-C2D9C14C9F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648FC4A-FC00-4E8C-B0FC-1E789478A1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EFC18F9-1948-47A4-A684-0A8012C963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4532D4-612A-4B30-92E9-4B3293D1F8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306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D532CCC-28A3-485F-AE72-20E91492E7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5EBDB78-87FF-4338-8109-8B23DD0609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64E5A8D-5C54-4BD6-B977-F1FA4A3559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251993-3B7D-4621-B5FF-B97E8D0032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31542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7E476-269F-4BCD-9D2D-C383FAD8A9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6384A-937F-4B63-A5BF-52D09634AE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FC80D2-2634-4F4B-9F97-78EAFCA34F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8D946-CD27-4591-AFB5-83B8E228FC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91809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8A822F-F59D-4A74-AE3D-19976BA348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F23C8D-F8E0-4E1E-AC04-0A52C4759F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EF6D4A-A95C-490F-AFB8-4AF8E7934E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100A61-5016-4BD0-8ACE-3D0B404A23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88615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D103C5-E81D-44E4-BAFF-DF236A2CF5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D5DE52-83E7-4EA6-B9EE-8113A5368E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9645CD-3E80-49E4-9421-451F133E6E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1D3D40-96C8-470A-932E-19451F9EDE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843052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FCF2D7-DEFD-4DBA-A11D-06966D0FB2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AC61D0-A47D-4DFB-8790-DC9A801FE6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BE87AA-373B-44C9-BC39-682A7D6E7B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502F7-39A8-4B65-9217-9D008D7BE5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61439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A012368-872E-4D76-9853-13125D1263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2D65837-7579-4A25-B467-3D46406777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62F3954-C2CC-4948-802C-A20920C1D0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822E76-1984-4565-9CFE-DD724E4F09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88098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7C5AAC-DA74-40BD-9DF7-24AC12BEC8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17CD49-FD8D-4A8B-BC64-3A3DB086CA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7D47CA-4601-420D-BB73-56BCC1E444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D65A9C-EE7F-4E40-82B1-D26447B639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68344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3CA2BC-71A2-4396-ACDE-CF99CBBD59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FCBD9A-17CD-4157-A898-2DE36414D9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757F43-083F-4B46-B5AD-330145B67F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61416-BA53-4CCF-B182-B93ABF2688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38598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70E164-8B2E-489B-AD5F-629F98B95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E98214-909C-422F-ABB2-6D992E7493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6E86D6-895D-4643-A710-71D56DAE6A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D1A052-F90E-4D65-9B9C-7B28F1CFED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32949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97DDDC-F067-49DC-BF08-D0B2480CA0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0143C5-3CDC-4A06-81A6-A83B78D89F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1BB3B7-0264-4AA4-B5F0-DAB5479AB6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85CA8-FAE9-40E2-80A9-892D109404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78179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A6776D-F1DE-49AC-9E7D-31E8EDCCE1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FE37B9-9423-40AF-8009-9AAC7EA798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4C8244-E923-47EA-9B67-A4E545D5E9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11A8B8-B556-416A-AA34-90115D73A5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055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5EE46D4-D1FB-4A0C-BBB7-1D187715E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726BD19-EB7C-448F-8CCC-A187B22363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E376CB0-118C-4FE8-A5DF-CC78177E5C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DDA3E-83EC-443F-A0B5-49A9B2CF7E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3626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9DE20D5-AB99-4472-91DB-CFEE76972E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A9ACC4A-8FAA-4788-8B37-A3D04B467A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FD942B5-870C-4FDF-B266-B68F7C2166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ECB5BA-BA79-4071-95C7-5237261701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99739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0AACA38-7EAB-4AF6-9623-664C27993C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843C352-35AE-45A2-89DD-03B535E08A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BDC686-EB99-4292-A0B2-4778249CA1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F9650C-B012-4365-82D3-52D40972E6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91841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B0B8482-B008-42E9-9245-19191DEAAB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DF08D8E-BC8C-4DE5-A59F-C38E6F77B5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AFF6419-1F06-41FC-A561-8CC496B33D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14DFFF-6CBD-4A9B-8FE2-F83F326267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63046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B4C31C-6D1D-43C5-8A72-04AD2620C5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2ADF6F-D368-49D4-A534-F7C658141C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0159DA-F76C-4629-AC9C-977A09DD4E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BF8CA-C09C-4635-BAA8-C5C3D2F2F7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30894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4292AC-D98B-4459-825B-CC26CCA6D2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D346F4-162E-4922-A759-46B7AD2B4B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47FCC2-2273-4299-9928-1CB470E642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59061-EB6D-4D25-A802-7643C20FE0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416539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F2674F-42C0-4E0E-8347-4709A570D0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65C2C0-C932-4830-B804-0BA951076B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044B6F-A180-4A72-9AB1-D28849A27B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909985-F424-4C43-9605-8E6165C013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17136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160F7F-49B5-416F-A439-9CDD638908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C173AB-4C12-4E61-A1CB-BA47B27A74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7466F9-FB7F-4DB7-8FC5-4BA956599F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10D8D-8ABA-4739-94DB-85CE4CF8C1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34754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867BEF9-43B6-40C9-8C07-F224842CE0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BF9B989-7D7C-4E23-BEA4-02C637B6B7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B8966D6-63D4-417D-B348-3699EEB77F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82470-32C2-49A6-9900-7277D887DF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172531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2C9227-B47F-41F1-B1DB-8D0C153BEC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A9C56E-23F5-48CB-8BE8-3CC7F104C0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7869DC-496F-4A7E-9C56-E63AE1BC1C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59ADB8-7AF5-4DBE-B73C-91A3F41A5E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711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C3D3D2C-7CE0-4518-A89E-A3ED0D9647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9542C95-A972-40F5-9AFA-55431921EA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EFA7E9-AB47-4F49-BD5F-6A0F4F6B31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2532CA-0BC1-4A6C-B533-E38C315F40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05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1058AF-75F7-4F99-A69A-0DF3AEDF8F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9F3BB7-DEF1-4066-9071-AB6685882D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E774F4-395F-4E57-8105-60994C4123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516024-F967-48FF-B7C9-DFE95E281B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060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03BB23-6A39-4BD9-9E3A-92385FA497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1BBC6B-2FB7-44E9-A7D8-986CF918DA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FD5CE3-4B62-4066-B4A0-36F38AAB54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0D3C56-3861-469B-AB70-FFD11EF83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846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931C4A-180B-4BD6-B424-62E1164789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FAD4CD-0F48-4F2E-B2D7-9B94EEF890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54D39F-054F-4652-99BB-A80FBC632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90DA2-8910-4BD1-BAAC-7295C59D8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340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929F85-0209-4163-8D55-F7338FDEDC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2B2CB8-B4FC-4BBA-BD7A-F4F0F12246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85C73F-1B37-4D81-83FA-D79E4C4DAD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359A72-51F8-48DD-BD1A-98335C6A35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810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512008-67C1-4573-81BB-24231A1612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3B186B-D34B-4AB5-A7D6-2CB58C361C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3C1471-7543-4121-970A-06EECA6D06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F737B-9526-4309-8F8E-0CC48AB761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552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7943F6E-08C8-4EEB-97D9-DD3FA6036B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F1EF6CA-12F0-4316-9138-A97FCE13B0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74B9002-BCB0-4FFA-A42E-193F2D76A0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102AD-D2BB-4B0C-A97B-ADA5F3D80F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6757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8BEE0B-B9FB-44A7-BA42-1A3B3CE57D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FA96B5-EF49-4D70-8EB7-2B3C3DB849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8D62ED-2770-4305-8526-92B74441D9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30660-BCD9-4D97-A7F3-E853DA6E87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7576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C6F19D-35EF-44C0-BB32-3E4870D755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186583-3773-4086-8E0A-5E45628F22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8C7611-939C-4518-AD4C-C57F58DD52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598A2E-5E6D-4D5D-806A-0AFB459271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5805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9C612A5-6EBE-495F-85B0-0B00A8266F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D2678F5-2D8F-46ED-A253-51F3E1022A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32AE3B-58D4-4429-A0A0-06CC24FF48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41E063-81DF-4618-9EE3-8C29C2ECD7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471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8B6A47F-2B22-462A-946B-1B53EA3FA2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C637A74-C280-48CA-8F05-9F355F63A1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A5C2135-4380-4E5D-97FC-35A35714A1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BC9E8D-67AB-4EBB-89CF-3E68674140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352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F2DAA4D-C83D-4FEE-8BB3-A10AC9A543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9E5F852-C34C-4303-9C52-8ECBCB1739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96989DC-342E-42B1-AA1C-3D366ECA7D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6C9B05-7FDC-407E-B918-AED926A200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29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AB5CAD-4280-4018-9396-40C1F3F40D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10BA54-EE80-40D5-A1DE-16BED856FD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79AF79-F92A-412D-8CA5-066E3A493D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7EFB0-4341-461B-B081-F8CE4F06F8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3480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E3853A4-7237-4E43-AAE5-8886553C80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2135D9D-596E-4421-BDE4-BC2A719875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2B1F0D1-57E9-4F45-87C2-61BCD33F4E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CE68E-198E-4936-83C4-7E6CD8576D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133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CE5359-D8D5-4A48-85A7-EBAD3470BD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5EAF3C-DDE6-438D-92F0-9259B130CB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2E470C-6E78-4294-A568-7B5FFA1A26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07136-E8E7-4008-890B-A8B5B870FB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6650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C1C0D7-4407-4917-9CA8-93E415FF5B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64557A-D9F0-427B-A298-047A8473D3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FDCC75-62CD-461E-8E1D-529A16283F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D38A2-436C-4971-8BB2-D7F62303BA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7593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B0F8F5-9BC4-4A19-9245-7CF065C635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045D09-2CAB-4913-A976-FCE2A97A46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CE5526-73D3-4682-A42C-5B97EA2646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EBF25A-E733-4557-BFBC-6032AFBC47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233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59EAB7-474C-4826-A9F9-D729B0FBA3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CC0E2B-E867-44CD-ACDA-A9D2333C1D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C8017A-25F4-43CB-ACA8-033BC4F5CF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D9B4F-D928-4C58-B4AA-DE962E04C7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247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2052A75-7ABE-403F-9EF3-02C4A574F9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F63354E-5636-4559-BB31-52305F3D3D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200DED8-ABAE-4084-9E41-89E91546DD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717BF3-1883-4FBD-A0A4-1D4F37446E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9178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E22F0CC-9EAF-49A1-B8A1-77C2A945CD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5AF434B-DC00-4660-BDB6-72197619B3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F8166EB-05D6-49DE-86CF-1F5EE4B541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5EC94-45CA-4098-AD83-6A5AEED46D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2900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45CD0C1-9F71-4A2B-BC32-1AD99E3992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98098EB-5BCC-4620-B5A1-B242B76EBD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3767845-9B93-4668-831A-806B5A5D71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738A68-0C9D-4A88-B086-A23FFA7D5E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812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F9DCE2-FFD8-45DC-BCC2-F329A6E169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C88923-4652-49E0-A7BF-C222EA9B34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B89422-1F5C-499C-955D-2DAA5679F1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A79A08-278C-45DE-9E45-DE6B953EAA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1974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AD503E-6BD0-47AF-969F-4CF9219FA6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82AB74-9540-42A1-95D6-76E19077D6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6A7481-63C7-4175-BEB5-ACDAA57B71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591DD-6358-447E-9C4D-576761488C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54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A9B2FE-63FA-4671-BB72-DF3202633D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1AD27F-1E87-4867-AFEB-A6BD5B454B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148C1B-EAC4-42C4-9B08-1BD6F554F3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C6750D-DF07-4247-B94B-07BDF11FB7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0318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1CE6D8-C7E9-4A47-9E22-0E35953F31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0FF6A6-B9F1-4CF8-9B2B-B2DDFD5B83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5FCC09-8EB5-4A3A-9240-E22554BB6B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7D1935-B821-4035-872A-107F463E76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769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6CDE7C-F2B0-471C-9737-69AC946E73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A94B79-19A9-495C-9505-B6E6B65781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00D4CE-5826-4650-9252-19687298E6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2580C-FEC2-4F0D-82C5-23E4A5B344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77566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443B60B-C132-4FA4-8BA7-65853316AD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283665A-2E44-438B-8E81-FA5AF005A0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AB4D10D-15C9-4CB2-AAC1-0885237B98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7B5AF-6D3B-402A-8067-101B7F9AAE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304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5F65A4-A59E-4A2E-8625-4444C42297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292988-7F63-4F8E-8E12-EE4E28E559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1948F5-BB73-416D-9B95-AD4D970E4A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9157AB-5A88-4B58-B08C-9704008952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7021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29AF5A-7BC0-4FDE-AA16-3204DD69BD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0DE1EE-377A-4CFB-99CB-BB9724BAC7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2EE032-B8B0-4CDF-98CB-1EE1FB49E2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E43BE-4768-47BD-9805-8BC59E9381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8465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6C01C44-2E98-4410-8009-980007E70D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524DE94-4F4D-4393-80A8-561061791D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253C3B3-2BAE-4F2A-B42C-74EB904331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183F2-965D-483D-BFFD-DD8F311DFC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1924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6055B0B-2A60-4433-A4D8-012EAD3CAB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C6D5022-E6D0-4508-AE11-D56E8678A4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C430E7A-0D5D-434C-AC7E-1B78D9B718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4BF55E-0CDA-4D28-8279-0E519AED1E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0321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6C677DC-ACF7-498F-AEB6-AF4044B50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5838918-5D2B-4184-AF30-2A96527352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C269281-F006-4EDB-A826-8F43A27612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96EAE-C061-4A0E-B15D-3571FA2D4D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54877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2FEC446-DC94-40CB-A006-F2C7060319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2E30BF9-2C51-487A-BFD1-EE203D86B7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D06B937-C3E8-4A1F-9C1D-CBD6F64E95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2D339-0A7A-4A75-A730-4569B0AF2A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4949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79EA0E-FD5C-49E2-A1FE-60E75B406B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15F406-589F-4374-A7DB-79A3D1D098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6A9E9B-363B-4164-9AA7-E64EB9A93A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5B318-E34E-419A-81D5-A15331D5EB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571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2ADE96-5C25-4C82-B179-3793C4DBB0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12A4CCF-2FD9-4A58-9534-CC29568DED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E4A560B-269C-451D-8C0C-9802DD65B4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D48D37-44DC-4968-AEBA-67208544F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2087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6FD8CD-530E-4492-8E49-A40BBFD85B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4070C3-A84B-474D-906D-88FB7F9013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FFB386-5D41-4359-BC65-BD7A6D9AB5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DA12C-D130-406C-B8BD-3BFBE46B43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3961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5528AE-5750-467D-9439-135BEEB545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4E9108-4CA1-476A-8FDF-037F1E161F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5553AB-0908-44D8-9A54-3A62C9DBB7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AD2C1-ADC1-45E9-B922-29E24D5A6F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6264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B60C08-BF61-4765-A951-4419205CB7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9CB7F8-683A-42D3-B70B-79A07391D0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472C31-974F-4349-97F1-F2A8F96F41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04EF5C-95CD-4791-8808-BBD42126E4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0260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A9ABB55-2320-4B4A-8AC8-9F406B7DDD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EE9658F-ADB4-4167-BFC3-FD7BB2EAD1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2280D14-C83C-4D5C-946C-1BFC29C278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7FFB1A-264C-4794-A8FF-691937B702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7056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B6313F4-909C-4D70-B966-95ADE1FC56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9B4395E-92D8-4977-90A8-C3E12151BB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4E85F9F-C88F-46F3-A2EB-72ED59F0CB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08219F-F776-427A-8A1D-CD76393192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1627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9655871-5A1F-4A47-9481-6F9632F318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4AD97D0-8614-4599-8C3A-E4BF901B7A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33152F-36D2-42C8-B484-EAEB8DB89B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8B7EB-932B-4735-B756-07CB1D98B2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3867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7E6D95-DBC2-4BF5-8105-4240D1A984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FD0799-3D46-4E43-9757-43583F697F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F1CC9E-BCEA-4A8F-A55B-EE42B0B707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1C2FCC-59FD-4CB5-9318-4B92010758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4375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5F97C7-D447-4B5F-A2AB-1289DBD0C9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08E9A1-9D9B-4812-A528-7DAD4E16F7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4A78A6-AAB5-493B-930B-77F3E52408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78D11-A201-489B-B24B-FD8079CD59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0757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13A6C3-BA23-414C-A997-B3D6A5F7B6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C572B0-D1E5-4983-B253-F0B8F4847D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BDB083-539D-4D17-BBE9-06D0E32829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A5C17-56E3-4A60-A2B7-8C20302463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7979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90EFB7-1377-4715-A417-28C9771087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021CED-B4AB-4F45-B545-FFDB0B5832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0B7D35-48E2-4694-A5F7-48DE928F63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9DB54-EB00-4248-878A-93061F5532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565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19B4E5C-990A-40DC-83EA-EBCD3A4F1A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074689E-1C9B-4BE2-BD2F-7AB0F44D8B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BCB589-0A24-4F00-88AD-C0D155EF72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E5622D-C5C7-42D6-8739-72D4747685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1854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BF55195-31AB-4BBD-8BAA-BF7C2317BD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CFB9582-5B9F-4D9B-97DB-13962F4D58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BE1695D-F929-4CFD-BEB7-AA1441B333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6E9488-4E6B-4EFF-BD6D-F4231C0B63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4192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EA7315-97EE-487E-ADDE-7F490CDC5D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3EC87A-A128-4BD2-8ACA-7F11AD8C46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B3CD4D-0661-41F4-AB7B-BE6B2852C5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AF86D-485A-40BC-9041-3F870D51C6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5056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5D21CC-13F4-4CDF-81C3-231D41611B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BD853-10FE-43F0-B2BD-355CA6C87A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4ADF24-E4B5-4AC1-9222-4078486898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3F39FD-9F6D-43B7-9336-3AE0F4179A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2494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A5F80EC-4EE5-4957-B0CE-CA5609A41A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9D58D39-31AB-4780-BDA2-B924334EFA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6E6880C-CED2-483C-8820-F1521744C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4A291C-CDE6-4247-8632-9408F7CBA1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4282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169B240-D580-4281-9366-F6734A23F4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3CB044B-4274-4A75-8733-70D40A4E59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196CB40-6D65-4B64-BDDE-B9DCADB907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7882EB-0347-4D00-A1FA-B434149789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838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1979024-4A7D-44C5-82AC-C929C7B800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514CBC8-D014-456F-A0A2-7279496F9F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D575076-7358-4A83-831E-65C9512820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9637E-E5C3-4752-B72D-F4D46D917F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8315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CC5D373-9FD7-4C63-AFF3-00229E51D0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F36B749-F1D2-464E-B694-889386AD87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D63D6BE-FB71-4136-9112-A2264E4ADB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30B53A-9733-4F87-AB71-62E63DFC5D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345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5C5E04-AF41-4675-9FC2-AFFB532627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585615-CAB4-4D88-B111-C339140207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FEDCA1-6E5B-4920-93BD-8F9BB7FE07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B58CC-F616-4E5A-A203-942CB42570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7648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3306EF-0E2A-475E-B30E-01748A659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DECC39-C556-41DE-B503-32249027A1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1768D1-72C4-4315-B273-96B6D29F60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2168F5-AB67-4FA6-A5E0-10DEFB05F7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5476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0F59BD-2A5F-4A5E-9A64-A46957920A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DAE259-5121-4364-BF8A-1BC552C7C9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8657C6-A0E2-4985-9325-9B778F1CB9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10A7B1-CB39-4A31-B1C9-D7B275CE8E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4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6EE4FEB-86F2-4685-8E91-03C747A7B7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A043C3-45A4-43CA-9291-46EB52DEB9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D368368-4443-41E0-A1CE-463B95B7D9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59A82F-105D-4B49-8ED8-0F1FEAFBB1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3352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85691C-D0E0-4E28-A62F-C06B4FD670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DD5940-CB77-4913-84E1-DA5368A873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660D53-44A6-4A5F-8E36-E939079335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33007-77EC-46FA-A3FF-A224987E07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0079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EF51494-FE34-4826-BC5F-08234D8AE8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6411A66-1FF0-45A9-B160-30E8B6FCC3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8BB270E-A90E-4DE8-84FD-B1D1F33800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A4702-AEAE-472F-BD63-1FA0C4B921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4851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DB7618E-0696-4BC3-ACB4-84F4F82C9F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6BFE1D-8276-43CE-A30B-7C0E6DE094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9F45B7B-A3A4-40A3-9083-D95CD6D5D1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C14EAE-233B-40CC-8DE1-D04B41A835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120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9F77233-7C86-4B6C-BE14-DB5C91128A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C0C68B-862A-4BBD-A98B-E56EDFEB8F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0E2309F-C526-47BB-BA98-57022BBECB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13764-CF81-4237-8405-680E049925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0862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22CE4C-3940-4A94-8B00-92210D542B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2D86A1-4091-4B16-BAE3-04773C6892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113937-AC9C-4ED1-A713-02668A99E1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F72B82-40BF-4A6D-BD4D-D13090DCAC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595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6BDB0D-1CED-463E-AE6F-6BE2F5C370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A23938-5807-4346-8E61-88225273DA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BE17D9-940D-462B-94F0-49631AF56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192AE9-34A1-4683-BC5C-2D07952527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598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C44EC9-92A3-44E2-B787-73342A776F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2A96C5-D8B2-493C-BE4E-A6FD5C8ECE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D4E787-A153-4E79-A41D-967E7BDB65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324E50-1F9D-45C0-ACDB-F7CEB551E4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9755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AAA9FA-17C5-42ED-8337-E3B9452C41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25AC5E-0CFF-4BEA-8E27-E760360630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E1F5D6-6C8F-413A-A33B-FAC32F4A0F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509FEB-A4E1-457A-B044-7DB8117FE2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0117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5FF222A-51C4-4765-A54C-1C726D2E9A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DA75167-0518-433C-8F81-B7A97E555F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4CEA458-3E43-4BF1-A8C3-C7A76E7C5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6EAB78-221B-4D5A-B9F2-6BFA392A34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2928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886E5D-AFA4-44AC-8455-D20DB64E22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3DD061-9F5C-4F24-A5A6-ECA9AE7938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E74BDC-9854-4246-BDF6-DA729B6367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F8B32-8108-4D2D-8F7B-7709918CEF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0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B0CFF5-A87A-4CAD-AEB6-105F3C4D63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89EBFB-2073-46E2-A0E6-E463FBB02B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ADDF01-DB8D-4478-8123-D3467CFB03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22F2B-052B-422B-9257-1D1B4EDE39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8599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7E36E1-471F-44AC-8148-A477C75D35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97C733-9FB9-4B93-949E-A6C9C42409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A137BA-504D-4E08-90EF-B09DCC4297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133C7A-28D9-492B-A23D-1AAF079C88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2735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3DF581F-9445-4AE0-886D-35006DEDD6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834F926-97CC-4870-B71F-7BB196A58C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D20C737-729C-4ED7-92AC-86AF5C6AFD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DA052-D66D-4377-849F-EA2BD5B008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8591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1E855A2-6380-442D-8809-C707FBD357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1D5107A-55C7-4392-89E5-6450650911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348FAB4-5FBE-4AE9-9F33-59057842ED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82FCD3-E3D9-449A-9CE6-C3F8CDAE82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7373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761B3F4-63FF-4245-A75F-89BCE67F39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8102801-9F5B-4C4B-B6B9-E051462928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1AA9C4E-8611-4BA5-9A05-9AA439632C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A7EA8-C991-4978-8D59-FD9A532935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8142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DF78030-7F17-4F05-B303-EFC28356D2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A39B825-3F14-441A-A78F-C68FC7169B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D577E03-4CEB-4881-B3BD-E783E926E7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D9333-0C82-4F1B-811C-D42BDA0FF5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8200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0F4F8A-6BA0-4FFE-894C-04CD2D84BF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294ECD-ADAE-494E-9682-540B300F4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37EB01-C2CE-4EF9-A427-B136CCD187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308A6A-7C5B-46AD-ADB6-DCB33307C5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9589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2844B0-AE28-436D-9648-4FD4BDB10F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4E311D-8143-4E7C-A7AD-85D43A2472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B60B48-D261-4BA3-83B6-F3DF55C7C3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E93D5-1AD9-4D11-B318-7F0279A1A9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0662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413593-F53A-4727-A43D-61949F083A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2E4455-4297-4FA8-9DAB-200840FA0C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7B1A8E-772C-4AD5-90D1-F0305500C3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F668D-AA45-4242-8F2E-CD37EE8087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0939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D05EB6-5CD9-4CA1-BF32-5509232DF3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D74F01-4B9A-4EE9-A328-E7F1A5CD35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A684E3-CF81-48D9-8E16-2C9FF48CB9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D0BAA-008A-403A-B339-B8B06C2DE6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1423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232230C-9684-4519-BFA5-FE34A27692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3635235-8DAD-48F0-B677-9B1CD15826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15AD1B2-1BA4-4106-B36D-09732C02C1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F8322B-566C-4ABE-89A2-97F8CF9795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4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968907-E681-4B2D-9268-A7051C2C77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988997-E45C-42B3-B7B9-DE20107263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39C70A-44F2-4C4C-A053-B817AB999E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C06BC5-37EF-4927-B49B-3C6AB64B5C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0125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640B131-FE19-4C56-B5B4-2A8293A936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B6348D7-D890-4B68-B11A-77126847BF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4E8CD99-F64B-4D55-A17B-4CE06C1331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8AE467-31E3-422F-BBE5-D5880CAA85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7012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A2393A4-050E-44D4-AFE7-7F59B3B442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24568CE-9FE7-49E0-8E74-4FBE5987CE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D920254-3702-4CB3-A1AB-D4091A3206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370B0F-B9D3-4F32-8A0F-3B20D45B5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9791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B8848A-D7CD-4488-88C8-AFCC8306F4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C39897-6F65-4C6F-B9AF-75D009BD2D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617268-96BB-4C6A-8E89-44CD009985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EF85A-C630-4143-86F7-D8DC6C466B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91561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04A3C0-CD3C-442B-9099-D9F5199E27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8F60D5-6E8F-4FF9-8AC4-D189A13BF0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9C7C8B-7ED5-442A-A69B-53BB5F56C7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2DF06-8657-4BD6-94DE-E6B0B27562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182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DCB5F8-2934-4930-84E0-96D27220EB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D3858C-3E3B-4B4C-A0E3-548DFA2394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89D917-F92C-4C35-A803-450640F987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939CBA-2E9E-4BDD-9FD8-A52F53303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089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3F7A90-997C-48B7-B7F8-52C9866BED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7E4749-7E1A-4E33-825C-8D928168AF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5A6EE9-AFD3-49C7-B58A-ECD6062C76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F2B2D-AF6D-42D3-89AE-F4C829A47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1688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2B0BC85-8778-4054-A1FE-BC724F8AFE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3AA85F4-A6D7-4A07-85FB-5A3827E853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6E14BF9-9FC9-4140-B200-0E86C7CC72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2087AC-2802-4BD0-81EE-DB52D5F33F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0680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84AE1E-5474-4FF5-AA2E-5CC66391AD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FF8C5C-D5E9-4CC8-AC8F-121DC2C9C2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E7EA4B-8E76-4912-AAC4-2711B2ABC2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C2BC8-12EE-440E-8205-2620A4849F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7297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9FE825-DAD0-452A-A87E-E947BEE8FE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31EBA8-8CB6-4949-93E1-A0B35BE7B2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4BB8C3-92DA-4EDB-817B-BB41FF5C4F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D9ACA6-F10D-4A38-87C2-1DA4129A46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3802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7F78593-61FE-42CE-97C8-F58594F0E8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CF998C8-73B7-4CE2-A7EC-3ED8677F16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1044A35-B900-430B-8834-2E32801C3A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25EBC1-D6B1-47A8-A74B-21924ECF14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35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9C9413C-5D6B-4B65-B454-01CADC2EE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D96F57-934D-47A7-ACD3-721CBB99B7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42A522F-C4E8-43D9-B847-52AF2D3B59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DEE8514-33B7-4970-9AF2-3F326663F0E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6B7B294-4FA3-485A-92F9-ECCAFA922A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A4929EA-0D9D-46BE-9426-A07F22AFFB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  <p:sldLayoutId id="21474843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omic Sans MS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mic Sans MS" pitchFamily="66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mic Sans MS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pitchFamily="66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E5145F4-45C5-4E46-ADCC-260477DD71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6D49CC0-0E08-4100-83CE-65D647889A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390D73C-FB38-470D-97A6-7ACA4044DC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EF902B3-76BA-4163-BB0B-0358640EC7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EF22688-CBF2-4DFB-B89C-A97B790CDE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" panose="02020603050405020304" pitchFamily="18" charset="0"/>
              </a:defRPr>
            </a:lvl1pPr>
          </a:lstStyle>
          <a:p>
            <a:fld id="{FE35AE4E-8F83-47D2-ADCE-16D2769590B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4" r:id="rId1"/>
    <p:sldLayoutId id="2147484475" r:id="rId2"/>
    <p:sldLayoutId id="2147484476" r:id="rId3"/>
    <p:sldLayoutId id="2147484477" r:id="rId4"/>
    <p:sldLayoutId id="2147484478" r:id="rId5"/>
    <p:sldLayoutId id="2147484479" r:id="rId6"/>
    <p:sldLayoutId id="2147484480" r:id="rId7"/>
    <p:sldLayoutId id="2147484481" r:id="rId8"/>
    <p:sldLayoutId id="2147484482" r:id="rId9"/>
    <p:sldLayoutId id="2147484483" r:id="rId10"/>
    <p:sldLayoutId id="2147484484" r:id="rId11"/>
    <p:sldLayoutId id="21474844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6DA8B8F-0ACC-4CEF-9208-9DFC539010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C639CF8-F6FD-4433-A33B-1222295875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5D5B123-1F85-41E9-A6DD-B218A906BD7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59E28C8-E356-4C6A-9947-D3C8D8FA8A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7ACFB9F-00B1-425D-8B8D-C7CF1FA816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" panose="02020603050405020304" pitchFamily="18" charset="0"/>
              </a:defRPr>
            </a:lvl1pPr>
          </a:lstStyle>
          <a:p>
            <a:fld id="{31216D09-8E69-4D91-9B75-1630635658E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6" r:id="rId1"/>
    <p:sldLayoutId id="2147484487" r:id="rId2"/>
    <p:sldLayoutId id="2147484488" r:id="rId3"/>
    <p:sldLayoutId id="2147484489" r:id="rId4"/>
    <p:sldLayoutId id="2147484490" r:id="rId5"/>
    <p:sldLayoutId id="2147484491" r:id="rId6"/>
    <p:sldLayoutId id="2147484492" r:id="rId7"/>
    <p:sldLayoutId id="2147484493" r:id="rId8"/>
    <p:sldLayoutId id="2147484494" r:id="rId9"/>
    <p:sldLayoutId id="2147484495" r:id="rId10"/>
    <p:sldLayoutId id="2147484496" r:id="rId11"/>
    <p:sldLayoutId id="21474844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1C4D1EE-1DD3-43CB-9B86-0D990C52B3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F0D0EFE-1BE1-4717-A696-7AEBFB3CF0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4131F4A-1449-4D72-9D9A-F740F1F9BBD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80D416E-B4EB-4AB1-AB49-BFF170130F4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C7E3832-73FF-4188-979A-29EC350A85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0D8128D6-A6A8-4862-9040-84466062EF1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  <p:sldLayoutId id="2147484423" r:id="rId12"/>
    <p:sldLayoutId id="214748442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711BFDE-3698-4E5C-BDD1-4E7AB65608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7F2B55E-9959-4C84-9D30-61A0B5D3D3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46A93B7-A44F-4A71-8FFA-4995475713B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148B3AE-40D9-436F-9E88-DE773CE325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3C6E6A6-1DC1-4DED-A8DF-B5C21C6E34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0421909C-FC05-4746-A01F-D38191A5B17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5" r:id="rId1"/>
    <p:sldLayoutId id="2147484426" r:id="rId2"/>
    <p:sldLayoutId id="2147484427" r:id="rId3"/>
    <p:sldLayoutId id="2147484428" r:id="rId4"/>
    <p:sldLayoutId id="2147484429" r:id="rId5"/>
    <p:sldLayoutId id="2147484430" r:id="rId6"/>
    <p:sldLayoutId id="2147484431" r:id="rId7"/>
    <p:sldLayoutId id="2147484432" r:id="rId8"/>
    <p:sldLayoutId id="2147484433" r:id="rId9"/>
    <p:sldLayoutId id="2147484434" r:id="rId10"/>
    <p:sldLayoutId id="2147484435" r:id="rId11"/>
    <p:sldLayoutId id="2147484436" r:id="rId12"/>
    <p:sldLayoutId id="214748443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E34FFB6-6CE6-4242-8134-4D5246F0F5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BFC157A-FBF5-4437-B517-596053C2A4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4338B6A-F679-47DD-B518-37C7F52BFC8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D11285D-529C-4675-89C4-6D7F99B4A5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04C7647-5667-4E20-9653-3F395479188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4690A5FA-DFD5-4544-9BCF-F07C2DB17A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323" r:id="rId2"/>
    <p:sldLayoutId id="2147484324" r:id="rId3"/>
    <p:sldLayoutId id="2147484325" r:id="rId4"/>
    <p:sldLayoutId id="2147484326" r:id="rId5"/>
    <p:sldLayoutId id="2147484327" r:id="rId6"/>
    <p:sldLayoutId id="2147484328" r:id="rId7"/>
    <p:sldLayoutId id="2147484329" r:id="rId8"/>
    <p:sldLayoutId id="2147484330" r:id="rId9"/>
    <p:sldLayoutId id="2147484331" r:id="rId10"/>
    <p:sldLayoutId id="2147484332" r:id="rId11"/>
    <p:sldLayoutId id="2147484333" r:id="rId12"/>
    <p:sldLayoutId id="2147484334" r:id="rId13"/>
    <p:sldLayoutId id="2147484335" r:id="rId14"/>
    <p:sldLayoutId id="2147484336" r:id="rId15"/>
    <p:sldLayoutId id="2147484337" r:id="rId16"/>
    <p:sldLayoutId id="2147484338" r:id="rId17"/>
    <p:sldLayoutId id="2147484339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omic Sans MS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mic Sans MS" pitchFamily="66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mic Sans MS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pitchFamily="66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E19ED75-0455-4F9F-B869-1BC46D8175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231CB91-BB24-43BE-AC83-557DAFA7CB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F41A2EF-2723-478C-98FA-D2C718D5CC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D687884-7AA0-4559-94B0-0ACD6162F15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6F24F94-6FE6-4903-B6E5-23C5D9B3B8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7F4EF831-3DC8-4FF5-85E7-586E1D7B24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  <p:sldLayoutId id="2147484351" r:id="rId12"/>
    <p:sldLayoutId id="2147484352" r:id="rId13"/>
    <p:sldLayoutId id="2147484353" r:id="rId14"/>
    <p:sldLayoutId id="2147484354" r:id="rId15"/>
    <p:sldLayoutId id="2147484355" r:id="rId16"/>
    <p:sldLayoutId id="2147484356" r:id="rId17"/>
    <p:sldLayoutId id="2147484357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omic Sans MS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mic Sans MS" pitchFamily="66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mic Sans MS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pitchFamily="66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7EE5BEB-2A7D-4A71-A43C-F0A65BF535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D297852-AE43-4FE0-96F7-0A190172A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4A87BB6-3673-4914-ACFE-2405639555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B2AEF9D-F510-474A-AC32-9F1FB651D0D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289C55C-B7A2-4AEA-82A9-F7CEC38596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A3B0F81F-F0EA-4C3C-9B7C-C28CC8D05B8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59" r:id="rId2"/>
    <p:sldLayoutId id="2147484360" r:id="rId3"/>
    <p:sldLayoutId id="2147484361" r:id="rId4"/>
    <p:sldLayoutId id="2147484362" r:id="rId5"/>
    <p:sldLayoutId id="2147484363" r:id="rId6"/>
    <p:sldLayoutId id="2147484364" r:id="rId7"/>
    <p:sldLayoutId id="2147484365" r:id="rId8"/>
    <p:sldLayoutId id="2147484366" r:id="rId9"/>
    <p:sldLayoutId id="2147484367" r:id="rId10"/>
    <p:sldLayoutId id="2147484368" r:id="rId11"/>
    <p:sldLayoutId id="2147484369" r:id="rId12"/>
    <p:sldLayoutId id="2147484370" r:id="rId13"/>
    <p:sldLayoutId id="2147484371" r:id="rId14"/>
    <p:sldLayoutId id="2147484372" r:id="rId15"/>
    <p:sldLayoutId id="2147484373" r:id="rId16"/>
    <p:sldLayoutId id="2147484374" r:id="rId17"/>
    <p:sldLayoutId id="2147484375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omic Sans MS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mic Sans MS" pitchFamily="66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mic Sans MS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pitchFamily="66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3BED15D-5231-43F9-BF7C-54A9833226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D02F880-E413-4708-B871-08EF57CE63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5F6DE6A-C731-4645-8BF1-7B6DA3B8349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41597C2-026D-423A-9E42-8FB797CEF6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540B0B8-42EF-49EE-BA3B-C4FCFEE635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FFD07A5D-2AC9-4807-AECA-6AC24F74079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  <p:sldLayoutId id="2147484387" r:id="rId12"/>
    <p:sldLayoutId id="2147484388" r:id="rId13"/>
    <p:sldLayoutId id="2147484389" r:id="rId14"/>
    <p:sldLayoutId id="2147484390" r:id="rId15"/>
    <p:sldLayoutId id="2147484391" r:id="rId16"/>
    <p:sldLayoutId id="2147484392" r:id="rId17"/>
    <p:sldLayoutId id="2147484393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omic Sans MS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mic Sans MS" pitchFamily="66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mic Sans MS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pitchFamily="66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F3E371B-FD9B-4CF1-82BB-F867B34A0E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288B169-F28E-41B6-B947-C3F66F686B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E225E88-A3FF-45B5-ABAF-15F0BAD9774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4A911A3-5EB4-4455-82AD-62BA0A1D6B7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5E4C9FF-43C3-46B5-ABAC-A9694E61EF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272A0B7E-B5CA-49E6-A57F-33720C86626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  <p:sldLayoutId id="2147484395" r:id="rId2"/>
    <p:sldLayoutId id="2147484396" r:id="rId3"/>
    <p:sldLayoutId id="2147484397" r:id="rId4"/>
    <p:sldLayoutId id="2147484398" r:id="rId5"/>
    <p:sldLayoutId id="2147484399" r:id="rId6"/>
    <p:sldLayoutId id="2147484400" r:id="rId7"/>
    <p:sldLayoutId id="2147484401" r:id="rId8"/>
    <p:sldLayoutId id="2147484402" r:id="rId9"/>
    <p:sldLayoutId id="2147484403" r:id="rId10"/>
    <p:sldLayoutId id="2147484404" r:id="rId11"/>
    <p:sldLayoutId id="2147484405" r:id="rId12"/>
    <p:sldLayoutId id="2147484406" r:id="rId13"/>
    <p:sldLayoutId id="2147484407" r:id="rId14"/>
    <p:sldLayoutId id="2147484408" r:id="rId15"/>
    <p:sldLayoutId id="2147484409" r:id="rId16"/>
    <p:sldLayoutId id="2147484410" r:id="rId17"/>
    <p:sldLayoutId id="214748441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omic Sans MS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mic Sans MS" pitchFamily="66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mic Sans MS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pitchFamily="66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0C4F609-E373-4539-BACF-B70FA51D70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B0488EA-D2D1-458C-84ED-1DC5F6987D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AD9951C-E3ED-46B2-919B-1B43D21A9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EAF8E2C-7513-4DE0-86E2-4B23F96318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44CFEBC-816A-4DCA-BD6C-9033F2AF56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" panose="02020603050405020304" pitchFamily="18" charset="0"/>
              </a:defRPr>
            </a:lvl1pPr>
          </a:lstStyle>
          <a:p>
            <a:fld id="{B1055623-ECB6-4A7C-83FA-FD7D2600AFE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8" r:id="rId1"/>
    <p:sldLayoutId id="2147484439" r:id="rId2"/>
    <p:sldLayoutId id="2147484440" r:id="rId3"/>
    <p:sldLayoutId id="2147484441" r:id="rId4"/>
    <p:sldLayoutId id="2147484442" r:id="rId5"/>
    <p:sldLayoutId id="2147484443" r:id="rId6"/>
    <p:sldLayoutId id="2147484444" r:id="rId7"/>
    <p:sldLayoutId id="2147484445" r:id="rId8"/>
    <p:sldLayoutId id="2147484446" r:id="rId9"/>
    <p:sldLayoutId id="2147484447" r:id="rId10"/>
    <p:sldLayoutId id="2147484448" r:id="rId11"/>
    <p:sldLayoutId id="21474844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9770F91-58A2-4C9F-8A84-0EB5D50D56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CD5296D-ADEC-417D-A629-BCD566D55E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316174A-44A5-4DC6-A64F-C551FB5911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8DF6FD7-F797-4C24-A6EA-FAB44E37DA1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C69C24B-CC89-4DA8-A6E3-15591B0D37C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" panose="02020603050405020304" pitchFamily="18" charset="0"/>
              </a:defRPr>
            </a:lvl1pPr>
          </a:lstStyle>
          <a:p>
            <a:fld id="{B1669ED8-DDA3-4C65-BF1C-313E3C8AD84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0" r:id="rId1"/>
    <p:sldLayoutId id="2147484451" r:id="rId2"/>
    <p:sldLayoutId id="2147484452" r:id="rId3"/>
    <p:sldLayoutId id="2147484453" r:id="rId4"/>
    <p:sldLayoutId id="2147484454" r:id="rId5"/>
    <p:sldLayoutId id="2147484455" r:id="rId6"/>
    <p:sldLayoutId id="2147484456" r:id="rId7"/>
    <p:sldLayoutId id="2147484457" r:id="rId8"/>
    <p:sldLayoutId id="2147484458" r:id="rId9"/>
    <p:sldLayoutId id="2147484459" r:id="rId10"/>
    <p:sldLayoutId id="2147484460" r:id="rId11"/>
    <p:sldLayoutId id="21474844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6B61E94-FF54-4AA9-AF2E-3AB8C574B6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E8627C1-EE3A-4EDD-99E4-1087E6747D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4DDA7D8-F124-4673-B10C-E97FE90CE85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2629D5F-B691-4A97-A32C-636F38BF607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272E155-5CE9-437C-B839-FCC408991A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" panose="02020603050405020304" pitchFamily="18" charset="0"/>
              </a:defRPr>
            </a:lvl1pPr>
          </a:lstStyle>
          <a:p>
            <a:fld id="{399839F6-81F7-40F9-93E4-3501B99D9D1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7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C5DA805A-2534-4777-AA9B-9FDF6419F15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924800" cy="2743200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solidFill>
                  <a:srgbClr val="006600"/>
                </a:solidFill>
              </a:rPr>
              <a:t>Roots </a:t>
            </a:r>
            <a:br>
              <a:rPr lang="en-US" altLang="en-US" sz="6000" b="1" dirty="0">
                <a:solidFill>
                  <a:srgbClr val="006600"/>
                </a:solidFill>
              </a:rPr>
            </a:br>
            <a:r>
              <a:rPr lang="en-US" altLang="en-US" sz="6000" b="1" dirty="0">
                <a:solidFill>
                  <a:srgbClr val="006600"/>
                </a:solidFill>
              </a:rPr>
              <a:t>and Structure </a:t>
            </a:r>
            <a:br>
              <a:rPr lang="en-US" altLang="en-US" sz="4800" b="1" dirty="0">
                <a:solidFill>
                  <a:srgbClr val="006600"/>
                </a:solidFill>
              </a:rPr>
            </a:br>
            <a:br>
              <a:rPr lang="en-US" altLang="en-US" sz="4800" b="1" dirty="0">
                <a:solidFill>
                  <a:srgbClr val="006600"/>
                </a:solidFill>
              </a:rPr>
            </a:br>
            <a:br>
              <a:rPr lang="en-US" altLang="en-US" dirty="0"/>
            </a:b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F310F59C-6634-49B8-8BB1-4F15FC21A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6400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imes" panose="02020603050405020304" pitchFamily="18" charset="0"/>
              </a:rPr>
              <a:t>Copyright © 2002 Pearson Education, Inc., publishing as Benjamin Cummings</a:t>
            </a:r>
          </a:p>
        </p:txBody>
      </p:sp>
      <p:pic>
        <p:nvPicPr>
          <p:cNvPr id="84995" name="Picture 3">
            <a:extLst>
              <a:ext uri="{FF2B5EF4-FFF2-40B4-BE49-F238E27FC236}">
                <a16:creationId xmlns:a16="http://schemas.microsoft.com/office/drawing/2014/main" id="{51C23C33-7C95-4488-8268-2384C9049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"/>
          <a:stretch>
            <a:fillRect/>
          </a:stretch>
        </p:blipFill>
        <p:spPr bwMode="auto">
          <a:xfrm>
            <a:off x="5181600" y="228600"/>
            <a:ext cx="3962400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Text Box 5">
            <a:extLst>
              <a:ext uri="{FF2B5EF4-FFF2-40B4-BE49-F238E27FC236}">
                <a16:creationId xmlns:a16="http://schemas.microsoft.com/office/drawing/2014/main" id="{EF580ED7-30EA-4707-9F61-DDABEF462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04788"/>
            <a:ext cx="457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6600"/>
                </a:solidFill>
              </a:rPr>
              <a:t>Primary Growth in Roots</a:t>
            </a:r>
          </a:p>
        </p:txBody>
      </p:sp>
      <p:sp>
        <p:nvSpPr>
          <p:cNvPr id="84997" name="Rectangle 6">
            <a:extLst>
              <a:ext uri="{FF2B5EF4-FFF2-40B4-BE49-F238E27FC236}">
                <a16:creationId xmlns:a16="http://schemas.microsoft.com/office/drawing/2014/main" id="{C1950D86-7A46-4435-B6B3-D3BDD191D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990600"/>
            <a:ext cx="4572000" cy="435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</a:rPr>
              <a:t>The </a:t>
            </a:r>
            <a:r>
              <a:rPr lang="en-US" altLang="en-US" sz="1800" b="1">
                <a:solidFill>
                  <a:srgbClr val="FF0000"/>
                </a:solidFill>
              </a:rPr>
              <a:t>protoderm</a:t>
            </a:r>
            <a:r>
              <a:rPr lang="en-US" altLang="en-US" sz="1800">
                <a:solidFill>
                  <a:srgbClr val="000000"/>
                </a:solidFill>
              </a:rPr>
              <a:t>, the outermost primary meristem, produces the single cell layer of the epidermis</a:t>
            </a:r>
          </a:p>
          <a:p>
            <a:pPr eaLnBrk="1" hangingPunct="1">
              <a:spcBef>
                <a:spcPct val="0"/>
              </a:spcBef>
            </a:pPr>
            <a:endParaRPr lang="en-US" altLang="en-US" sz="1200">
              <a:solidFill>
                <a:srgbClr val="000000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800">
                <a:solidFill>
                  <a:srgbClr val="000000"/>
                </a:solidFill>
              </a:rPr>
              <a:t>Water and minerals absorbed by the plant must enter through the epidermis.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endParaRPr lang="en-US" altLang="en-US" sz="1200">
              <a:solidFill>
                <a:srgbClr val="000000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800">
                <a:solidFill>
                  <a:srgbClr val="000000"/>
                </a:solidFill>
              </a:rPr>
              <a:t>Root hairs enhance absorption by greatly increasing the surface area.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800">
                <a:solidFill>
                  <a:srgbClr val="000000"/>
                </a:solidFill>
              </a:rPr>
              <a:t> The </a:t>
            </a:r>
            <a:r>
              <a:rPr lang="en-US" altLang="en-US" sz="1800" b="1">
                <a:solidFill>
                  <a:srgbClr val="FF0000"/>
                </a:solidFill>
              </a:rPr>
              <a:t>procambium</a:t>
            </a:r>
            <a:r>
              <a:rPr lang="en-US" altLang="en-US" sz="1800">
                <a:solidFill>
                  <a:srgbClr val="000000"/>
                </a:solidFill>
              </a:rPr>
              <a:t> gives rise to the </a:t>
            </a:r>
            <a:r>
              <a:rPr lang="en-US" altLang="en-US" sz="1800" b="1">
                <a:solidFill>
                  <a:srgbClr val="FF0000"/>
                </a:solidFill>
              </a:rPr>
              <a:t>stele</a:t>
            </a:r>
            <a:r>
              <a:rPr lang="en-US" altLang="en-US" sz="1800">
                <a:solidFill>
                  <a:srgbClr val="000000"/>
                </a:solidFill>
              </a:rPr>
              <a:t>, which in roots is a central cylinder of vascular tissue where both xylem and phloem develop.</a:t>
            </a:r>
          </a:p>
          <a:p>
            <a:pPr lvl="1" eaLnBrk="1" hangingPunct="1">
              <a:buClr>
                <a:srgbClr val="339933"/>
              </a:buClr>
            </a:pPr>
            <a:endParaRPr lang="en-US" altLang="en-US"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119A23F3-380A-4D0D-B7B3-AF029D291C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382000" cy="2041525"/>
          </a:xfrm>
          <a:noFill/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>
                <a:solidFill>
                  <a:srgbClr val="000000"/>
                </a:solidFill>
              </a:rPr>
              <a:t>The </a:t>
            </a:r>
            <a:r>
              <a:rPr lang="en-US" altLang="en-US">
                <a:solidFill>
                  <a:srgbClr val="FF0000"/>
                </a:solidFill>
              </a:rPr>
              <a:t>procambium</a:t>
            </a:r>
            <a:r>
              <a:rPr lang="en-US" altLang="en-US">
                <a:solidFill>
                  <a:srgbClr val="000000"/>
                </a:solidFill>
              </a:rPr>
              <a:t> gives rise to the </a:t>
            </a:r>
            <a:r>
              <a:rPr lang="en-US" altLang="en-US" b="1">
                <a:solidFill>
                  <a:srgbClr val="FF0000"/>
                </a:solidFill>
              </a:rPr>
              <a:t>stele</a:t>
            </a:r>
            <a:r>
              <a:rPr lang="en-US" altLang="en-US">
                <a:solidFill>
                  <a:srgbClr val="000000"/>
                </a:solidFill>
              </a:rPr>
              <a:t>, which in roots is a </a:t>
            </a:r>
            <a:r>
              <a:rPr lang="en-US" altLang="en-US" b="1" i="1" u="sng">
                <a:solidFill>
                  <a:srgbClr val="800080"/>
                </a:solidFill>
              </a:rPr>
              <a:t>central cylinder of vascular tissue where both xylem and phloem develop.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711E6CB8-CD68-4DD0-BDF5-F7E52F67D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6477000"/>
            <a:ext cx="586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" panose="02020603050405020304" pitchFamily="18" charset="0"/>
              </a:rPr>
              <a:t>Copyright © 2002 Pearson Education, Inc., publishing as Benjamin Cummings</a:t>
            </a:r>
          </a:p>
        </p:txBody>
      </p:sp>
      <p:pic>
        <p:nvPicPr>
          <p:cNvPr id="86020" name="Picture 4" descr="dicot root 3">
            <a:extLst>
              <a:ext uri="{FF2B5EF4-FFF2-40B4-BE49-F238E27FC236}">
                <a16:creationId xmlns:a16="http://schemas.microsoft.com/office/drawing/2014/main" id="{ACF1D093-11F4-440E-90AF-A5C039D95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6096000" cy="397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Text Box 5">
            <a:extLst>
              <a:ext uri="{FF2B5EF4-FFF2-40B4-BE49-F238E27FC236}">
                <a16:creationId xmlns:a16="http://schemas.microsoft.com/office/drawing/2014/main" id="{F02E1BE1-F01F-41D9-B03D-81572158A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91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/>
              <a:t>Stele</a:t>
            </a:r>
            <a:endParaRPr lang="en-US" altLang="en-US" sz="2400"/>
          </a:p>
        </p:txBody>
      </p:sp>
      <p:sp>
        <p:nvSpPr>
          <p:cNvPr id="86022" name="Line 6">
            <a:extLst>
              <a:ext uri="{FF2B5EF4-FFF2-40B4-BE49-F238E27FC236}">
                <a16:creationId xmlns:a16="http://schemas.microsoft.com/office/drawing/2014/main" id="{F92F198D-DE71-4854-861E-EBFC15DF4BC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44196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450C3A42-1F60-46F7-83BC-A8128E5A3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6400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imes" panose="02020603050405020304" pitchFamily="18" charset="0"/>
              </a:rPr>
              <a:t>Copyright © 2002 Pearson Education, Inc., publishing as Benjamin Cummings</a:t>
            </a:r>
          </a:p>
        </p:txBody>
      </p:sp>
      <p:pic>
        <p:nvPicPr>
          <p:cNvPr id="87043" name="Picture 3">
            <a:extLst>
              <a:ext uri="{FF2B5EF4-FFF2-40B4-BE49-F238E27FC236}">
                <a16:creationId xmlns:a16="http://schemas.microsoft.com/office/drawing/2014/main" id="{C9235415-8902-4A66-8729-BBBA46C8C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"/>
          <a:stretch>
            <a:fillRect/>
          </a:stretch>
        </p:blipFill>
        <p:spPr bwMode="auto">
          <a:xfrm>
            <a:off x="5181600" y="228600"/>
            <a:ext cx="3962400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Text Box 4">
            <a:extLst>
              <a:ext uri="{FF2B5EF4-FFF2-40B4-BE49-F238E27FC236}">
                <a16:creationId xmlns:a16="http://schemas.microsoft.com/office/drawing/2014/main" id="{B4B296B1-02F2-45F3-AB2B-C1C767B27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04788"/>
            <a:ext cx="457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6600"/>
                </a:solidFill>
              </a:rPr>
              <a:t>Primary Growth in Roots</a:t>
            </a:r>
          </a:p>
        </p:txBody>
      </p:sp>
      <p:sp>
        <p:nvSpPr>
          <p:cNvPr id="87045" name="Rectangle 5">
            <a:extLst>
              <a:ext uri="{FF2B5EF4-FFF2-40B4-BE49-F238E27FC236}">
                <a16:creationId xmlns:a16="http://schemas.microsoft.com/office/drawing/2014/main" id="{E123DC41-27C1-426B-AA11-758724821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990600"/>
            <a:ext cx="4572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>
                <a:solidFill>
                  <a:srgbClr val="000000"/>
                </a:solidFill>
              </a:rPr>
              <a:t>The ground tissue between the protoderm and procambium gives rise to the </a:t>
            </a:r>
            <a:r>
              <a:rPr lang="en-US" altLang="en-US" sz="2000" b="1">
                <a:solidFill>
                  <a:srgbClr val="FF0000"/>
                </a:solidFill>
              </a:rPr>
              <a:t>ground tissue system</a:t>
            </a:r>
            <a:r>
              <a:rPr lang="en-US" altLang="en-US" sz="2000">
                <a:solidFill>
                  <a:srgbClr val="000000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en-US" altLang="en-US" sz="2000">
              <a:solidFill>
                <a:srgbClr val="000000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000">
                <a:solidFill>
                  <a:srgbClr val="000000"/>
                </a:solidFill>
              </a:rPr>
              <a:t>These are mostly parenchyma cells between the stele and epidermis.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endParaRPr lang="en-US" altLang="en-US" sz="2000">
              <a:solidFill>
                <a:srgbClr val="000000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000" b="1" i="1" u="sng">
                <a:solidFill>
                  <a:srgbClr val="800080"/>
                </a:solidFill>
              </a:rPr>
              <a:t>They store food and are active in the uptake of minerals that enter the root with the soil solution</a:t>
            </a:r>
            <a:r>
              <a:rPr lang="en-US" altLang="en-US" sz="2000">
                <a:solidFill>
                  <a:srgbClr val="000000"/>
                </a:solidFill>
              </a:rPr>
              <a:t>.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solidFill>
                  <a:srgbClr val="000000"/>
                </a:solidFill>
              </a:rPr>
              <a:t>The innermost layer of the cortex, the </a:t>
            </a:r>
            <a:r>
              <a:rPr lang="en-US" altLang="en-US" sz="2000" b="1">
                <a:solidFill>
                  <a:srgbClr val="FF0000"/>
                </a:solidFill>
              </a:rPr>
              <a:t>endodermis</a:t>
            </a:r>
            <a:r>
              <a:rPr lang="en-US" altLang="en-US" sz="2000" b="1">
                <a:solidFill>
                  <a:srgbClr val="000000"/>
                </a:solidFill>
              </a:rPr>
              <a:t>,</a:t>
            </a:r>
            <a:r>
              <a:rPr lang="en-US" altLang="en-US" sz="2000">
                <a:solidFill>
                  <a:srgbClr val="000000"/>
                </a:solidFill>
              </a:rPr>
              <a:t> is a cylinder one cell thick that forms a boundary between the cortex and stele.</a:t>
            </a:r>
          </a:p>
          <a:p>
            <a:pPr lvl="1" eaLnBrk="1" hangingPunct="1">
              <a:buClr>
                <a:srgbClr val="339933"/>
              </a:buClr>
            </a:pPr>
            <a:endParaRPr lang="en-US" altLang="en-US"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C9641321-5B49-4B18-AC81-916C9BC935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3429000" cy="2133600"/>
          </a:xfrm>
          <a:effectLst>
            <a:outerShdw dist="17961" dir="2700000" algn="ctr" rotWithShape="0">
              <a:schemeClr val="tx2"/>
            </a:outerShdw>
          </a:effectLst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6600"/>
                </a:solidFill>
              </a:rPr>
              <a:t>Dicot Root Anatomy</a:t>
            </a:r>
          </a:p>
        </p:txBody>
      </p:sp>
      <p:pic>
        <p:nvPicPr>
          <p:cNvPr id="88067" name="Picture 3">
            <a:extLst>
              <a:ext uri="{FF2B5EF4-FFF2-40B4-BE49-F238E27FC236}">
                <a16:creationId xmlns:a16="http://schemas.microsoft.com/office/drawing/2014/main" id="{16EA21D2-AA81-4F9D-8B1C-5A17789FA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209800"/>
            <a:ext cx="4294187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4">
            <a:extLst>
              <a:ext uri="{FF2B5EF4-FFF2-40B4-BE49-F238E27FC236}">
                <a16:creationId xmlns:a16="http://schemas.microsoft.com/office/drawing/2014/main" id="{0F884377-C1A0-4FB0-8F3A-EF7BA4021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2" r="27826"/>
          <a:stretch>
            <a:fillRect/>
          </a:stretch>
        </p:blipFill>
        <p:spPr bwMode="auto">
          <a:xfrm>
            <a:off x="5030788" y="0"/>
            <a:ext cx="4113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Text Box 5">
            <a:extLst>
              <a:ext uri="{FF2B5EF4-FFF2-40B4-BE49-F238E27FC236}">
                <a16:creationId xmlns:a16="http://schemas.microsoft.com/office/drawing/2014/main" id="{A703A5E1-6F9F-4D16-8D9D-9899B099C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109913"/>
            <a:ext cx="1462088" cy="5794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6600"/>
                </a:solidFill>
              </a:rPr>
              <a:t>cortex</a:t>
            </a:r>
          </a:p>
        </p:txBody>
      </p:sp>
      <p:sp>
        <p:nvSpPr>
          <p:cNvPr id="88070" name="Text Box 6">
            <a:extLst>
              <a:ext uri="{FF2B5EF4-FFF2-40B4-BE49-F238E27FC236}">
                <a16:creationId xmlns:a16="http://schemas.microsoft.com/office/drawing/2014/main" id="{E4FAC907-40CB-4EB3-B993-FF5ECFF38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500313"/>
            <a:ext cx="2032000" cy="5794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6600"/>
                </a:solidFill>
              </a:rPr>
              <a:t>epidermis</a:t>
            </a:r>
          </a:p>
        </p:txBody>
      </p:sp>
      <p:sp>
        <p:nvSpPr>
          <p:cNvPr id="88071" name="Text Box 7">
            <a:extLst>
              <a:ext uri="{FF2B5EF4-FFF2-40B4-BE49-F238E27FC236}">
                <a16:creationId xmlns:a16="http://schemas.microsoft.com/office/drawing/2014/main" id="{6DA9223E-9016-4E13-BCB0-D309C3BBE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0" y="900113"/>
            <a:ext cx="2365375" cy="5794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6600"/>
                </a:solidFill>
              </a:rPr>
              <a:t>endodermis</a:t>
            </a:r>
          </a:p>
        </p:txBody>
      </p:sp>
      <p:sp>
        <p:nvSpPr>
          <p:cNvPr id="88072" name="Text Box 8">
            <a:extLst>
              <a:ext uri="{FF2B5EF4-FFF2-40B4-BE49-F238E27FC236}">
                <a16:creationId xmlns:a16="http://schemas.microsoft.com/office/drawing/2014/main" id="{A2B8E73C-2D97-4B19-AA36-E49ADE2BB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5738813"/>
            <a:ext cx="1504950" cy="5794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6600"/>
                </a:solidFill>
              </a:rPr>
              <a:t>phloem</a:t>
            </a:r>
          </a:p>
        </p:txBody>
      </p:sp>
      <p:sp>
        <p:nvSpPr>
          <p:cNvPr id="88073" name="Text Box 9">
            <a:extLst>
              <a:ext uri="{FF2B5EF4-FFF2-40B4-BE49-F238E27FC236}">
                <a16:creationId xmlns:a16="http://schemas.microsoft.com/office/drawing/2014/main" id="{C320D9BF-3444-4958-83D1-C326FE8E8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4925" y="5027613"/>
            <a:ext cx="1303338" cy="5794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6600"/>
                </a:solidFill>
              </a:rPr>
              <a:t>xylem</a:t>
            </a:r>
          </a:p>
        </p:txBody>
      </p:sp>
      <p:sp>
        <p:nvSpPr>
          <p:cNvPr id="88074" name="Text Box 10">
            <a:extLst>
              <a:ext uri="{FF2B5EF4-FFF2-40B4-BE49-F238E27FC236}">
                <a16:creationId xmlns:a16="http://schemas.microsoft.com/office/drawing/2014/main" id="{ED205C13-6E2B-4F91-9195-E53CD977C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2938" y="1281113"/>
            <a:ext cx="1920875" cy="5794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6600"/>
                </a:solidFill>
              </a:rPr>
              <a:t>pericycle</a:t>
            </a:r>
          </a:p>
        </p:txBody>
      </p:sp>
      <p:sp>
        <p:nvSpPr>
          <p:cNvPr id="88075" name="Text Box 11">
            <a:extLst>
              <a:ext uri="{FF2B5EF4-FFF2-40B4-BE49-F238E27FC236}">
                <a16:creationId xmlns:a16="http://schemas.microsoft.com/office/drawing/2014/main" id="{9EC5934E-3258-48AE-9BF7-75C2C32C8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38113"/>
            <a:ext cx="1462088" cy="5794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6600"/>
                </a:solidFill>
              </a:rPr>
              <a:t>cortex</a:t>
            </a:r>
          </a:p>
        </p:txBody>
      </p:sp>
      <p:sp>
        <p:nvSpPr>
          <p:cNvPr id="88076" name="Line 12">
            <a:extLst>
              <a:ext uri="{FF2B5EF4-FFF2-40B4-BE49-F238E27FC236}">
                <a16:creationId xmlns:a16="http://schemas.microsoft.com/office/drawing/2014/main" id="{744873A2-856E-4579-A06E-BD5F1FEB96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4953000"/>
            <a:ext cx="152400" cy="8509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7" name="Line 13">
            <a:extLst>
              <a:ext uri="{FF2B5EF4-FFF2-40B4-BE49-F238E27FC236}">
                <a16:creationId xmlns:a16="http://schemas.microsoft.com/office/drawing/2014/main" id="{A93A5AF1-85D4-4AD3-B220-8ADBEB7F291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62800" y="4038600"/>
            <a:ext cx="1104900" cy="1066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8" name="Line 14">
            <a:extLst>
              <a:ext uri="{FF2B5EF4-FFF2-40B4-BE49-F238E27FC236}">
                <a16:creationId xmlns:a16="http://schemas.microsoft.com/office/drawing/2014/main" id="{99240E25-6233-4DE7-8462-964FBE4F37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1371600"/>
            <a:ext cx="647700" cy="1828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9" name="Line 15">
            <a:extLst>
              <a:ext uri="{FF2B5EF4-FFF2-40B4-BE49-F238E27FC236}">
                <a16:creationId xmlns:a16="http://schemas.microsoft.com/office/drawing/2014/main" id="{8FE75C40-72AD-4737-9D54-BA76FB5C6C1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5600" y="1765300"/>
            <a:ext cx="635000" cy="16637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0" name="Line 16">
            <a:extLst>
              <a:ext uri="{FF2B5EF4-FFF2-40B4-BE49-F238E27FC236}">
                <a16:creationId xmlns:a16="http://schemas.microsoft.com/office/drawing/2014/main" id="{EB167075-DFBB-4824-B85D-C60F25E869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" y="2895600"/>
            <a:ext cx="5334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1" name="Text Box 17">
            <a:extLst>
              <a:ext uri="{FF2B5EF4-FFF2-40B4-BE49-F238E27FC236}">
                <a16:creationId xmlns:a16="http://schemas.microsoft.com/office/drawing/2014/main" id="{76ED17A7-B407-49A3-B0F8-DF9E59598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329113"/>
            <a:ext cx="1139825" cy="5794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6600"/>
                </a:solidFill>
              </a:rPr>
              <a:t>stele</a:t>
            </a:r>
          </a:p>
        </p:txBody>
      </p:sp>
      <p:sp>
        <p:nvSpPr>
          <p:cNvPr id="88082" name="Line 18">
            <a:extLst>
              <a:ext uri="{FF2B5EF4-FFF2-40B4-BE49-F238E27FC236}">
                <a16:creationId xmlns:a16="http://schemas.microsoft.com/office/drawing/2014/main" id="{BCD27386-99BB-42AC-86B2-00E42FA2416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14600" y="3886200"/>
            <a:ext cx="609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E644A94D-3AD8-4628-B0F4-E69701061D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3962400" cy="2133600"/>
          </a:xfrm>
          <a:effectLst>
            <a:outerShdw dist="17961" dir="2700000" algn="ctr" rotWithShape="0">
              <a:schemeClr val="tx2"/>
            </a:outerShdw>
          </a:effectLst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6600"/>
                </a:solidFill>
              </a:rPr>
              <a:t>Monocot Root Anatomy</a:t>
            </a:r>
          </a:p>
        </p:txBody>
      </p:sp>
      <p:pic>
        <p:nvPicPr>
          <p:cNvPr id="89091" name="Picture 3">
            <a:extLst>
              <a:ext uri="{FF2B5EF4-FFF2-40B4-BE49-F238E27FC236}">
                <a16:creationId xmlns:a16="http://schemas.microsoft.com/office/drawing/2014/main" id="{742E0DF2-D0FE-4286-8C5D-968361A8A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4343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4">
            <a:extLst>
              <a:ext uri="{FF2B5EF4-FFF2-40B4-BE49-F238E27FC236}">
                <a16:creationId xmlns:a16="http://schemas.microsoft.com/office/drawing/2014/main" id="{8BE53FD7-ADA8-431A-B174-E115172E1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r="46790"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093" name="Text Box 5">
            <a:extLst>
              <a:ext uri="{FF2B5EF4-FFF2-40B4-BE49-F238E27FC236}">
                <a16:creationId xmlns:a16="http://schemas.microsoft.com/office/drawing/2014/main" id="{878D1621-B78E-485A-874A-49F1F8955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1525" y="1549400"/>
            <a:ext cx="1462088" cy="5794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6600"/>
                </a:solidFill>
              </a:rPr>
              <a:t>cortex</a:t>
            </a:r>
          </a:p>
        </p:txBody>
      </p:sp>
      <p:sp>
        <p:nvSpPr>
          <p:cNvPr id="89094" name="Text Box 6">
            <a:extLst>
              <a:ext uri="{FF2B5EF4-FFF2-40B4-BE49-F238E27FC236}">
                <a16:creationId xmlns:a16="http://schemas.microsoft.com/office/drawing/2014/main" id="{659C5128-9831-453A-8860-5C05DCE7D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300" y="747713"/>
            <a:ext cx="2032000" cy="5794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6600"/>
                </a:solidFill>
              </a:rPr>
              <a:t>epidermis</a:t>
            </a:r>
          </a:p>
        </p:txBody>
      </p:sp>
      <p:sp>
        <p:nvSpPr>
          <p:cNvPr id="89095" name="Text Box 7">
            <a:extLst>
              <a:ext uri="{FF2B5EF4-FFF2-40B4-BE49-F238E27FC236}">
                <a16:creationId xmlns:a16="http://schemas.microsoft.com/office/drawing/2014/main" id="{340C4C01-E917-4482-A155-D5EEE90C8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335213"/>
            <a:ext cx="2365375" cy="5794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6600"/>
                </a:solidFill>
              </a:rPr>
              <a:t>endodermis</a:t>
            </a:r>
          </a:p>
        </p:txBody>
      </p:sp>
      <p:sp>
        <p:nvSpPr>
          <p:cNvPr id="89096" name="Text Box 8">
            <a:extLst>
              <a:ext uri="{FF2B5EF4-FFF2-40B4-BE49-F238E27FC236}">
                <a16:creationId xmlns:a16="http://schemas.microsoft.com/office/drawing/2014/main" id="{794993FE-B776-4F20-9904-6B284A10B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929313"/>
            <a:ext cx="942975" cy="5794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6600"/>
                </a:solidFill>
              </a:rPr>
              <a:t>pith</a:t>
            </a:r>
          </a:p>
        </p:txBody>
      </p:sp>
      <p:sp>
        <p:nvSpPr>
          <p:cNvPr id="89097" name="Text Box 9">
            <a:extLst>
              <a:ext uri="{FF2B5EF4-FFF2-40B4-BE49-F238E27FC236}">
                <a16:creationId xmlns:a16="http://schemas.microsoft.com/office/drawing/2014/main" id="{F619EB9D-546C-4952-BC21-9E60A9ACD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538" y="5078413"/>
            <a:ext cx="1504950" cy="5794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6600"/>
                </a:solidFill>
              </a:rPr>
              <a:t>phloem</a:t>
            </a:r>
          </a:p>
        </p:txBody>
      </p:sp>
      <p:sp>
        <p:nvSpPr>
          <p:cNvPr id="89098" name="Text Box 10">
            <a:extLst>
              <a:ext uri="{FF2B5EF4-FFF2-40B4-BE49-F238E27FC236}">
                <a16:creationId xmlns:a16="http://schemas.microsoft.com/office/drawing/2014/main" id="{7DABF8E5-F1E4-4849-8C75-505BA0AE9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4400" y="5611813"/>
            <a:ext cx="1303338" cy="5794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6600"/>
                </a:solidFill>
              </a:rPr>
              <a:t>xylem</a:t>
            </a:r>
          </a:p>
        </p:txBody>
      </p:sp>
      <p:sp>
        <p:nvSpPr>
          <p:cNvPr id="89099" name="Text Box 11">
            <a:extLst>
              <a:ext uri="{FF2B5EF4-FFF2-40B4-BE49-F238E27FC236}">
                <a16:creationId xmlns:a16="http://schemas.microsoft.com/office/drawing/2014/main" id="{9840E2B1-2882-4A53-836F-D260454D6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0" y="2944813"/>
            <a:ext cx="1920875" cy="5794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6600"/>
                </a:solidFill>
              </a:rPr>
              <a:t>pericycle</a:t>
            </a:r>
          </a:p>
        </p:txBody>
      </p:sp>
      <p:sp>
        <p:nvSpPr>
          <p:cNvPr id="89100" name="Text Box 12">
            <a:extLst>
              <a:ext uri="{FF2B5EF4-FFF2-40B4-BE49-F238E27FC236}">
                <a16:creationId xmlns:a16="http://schemas.microsoft.com/office/drawing/2014/main" id="{0E8191CB-EA67-4C0E-BFCB-4BFB5132F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728913"/>
            <a:ext cx="1462088" cy="5794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6600"/>
                </a:solidFill>
              </a:rPr>
              <a:t>cortex</a:t>
            </a:r>
          </a:p>
        </p:txBody>
      </p:sp>
      <p:sp>
        <p:nvSpPr>
          <p:cNvPr id="89101" name="Text Box 13">
            <a:extLst>
              <a:ext uri="{FF2B5EF4-FFF2-40B4-BE49-F238E27FC236}">
                <a16:creationId xmlns:a16="http://schemas.microsoft.com/office/drawing/2014/main" id="{55A7DC82-8404-4D93-99EA-4E1698DD9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176713"/>
            <a:ext cx="942975" cy="5794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6600"/>
                </a:solidFill>
              </a:rPr>
              <a:t>pith</a:t>
            </a:r>
          </a:p>
        </p:txBody>
      </p:sp>
      <p:sp>
        <p:nvSpPr>
          <p:cNvPr id="89102" name="Line 14">
            <a:extLst>
              <a:ext uri="{FF2B5EF4-FFF2-40B4-BE49-F238E27FC236}">
                <a16:creationId xmlns:a16="http://schemas.microsoft.com/office/drawing/2014/main" id="{294F3D3C-D80E-4267-B7EB-292C8DD0B1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08700" y="381000"/>
            <a:ext cx="1968500" cy="558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3" name="Line 15">
            <a:extLst>
              <a:ext uri="{FF2B5EF4-FFF2-40B4-BE49-F238E27FC236}">
                <a16:creationId xmlns:a16="http://schemas.microsoft.com/office/drawing/2014/main" id="{222AC5C2-5E55-4A19-A321-C600FFF8CB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5000" y="2819400"/>
            <a:ext cx="838200" cy="1066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4" name="Line 16">
            <a:extLst>
              <a:ext uri="{FF2B5EF4-FFF2-40B4-BE49-F238E27FC236}">
                <a16:creationId xmlns:a16="http://schemas.microsoft.com/office/drawing/2014/main" id="{448270D8-0041-4263-B6E3-933688D85B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8400" y="3429000"/>
            <a:ext cx="1143000" cy="6096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5" name="Line 17">
            <a:extLst>
              <a:ext uri="{FF2B5EF4-FFF2-40B4-BE49-F238E27FC236}">
                <a16:creationId xmlns:a16="http://schemas.microsoft.com/office/drawing/2014/main" id="{364EC261-04A6-40F8-9365-CF1E68D1AB5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34200" y="4724400"/>
            <a:ext cx="533400" cy="9906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6" name="Line 18">
            <a:extLst>
              <a:ext uri="{FF2B5EF4-FFF2-40B4-BE49-F238E27FC236}">
                <a16:creationId xmlns:a16="http://schemas.microsoft.com/office/drawing/2014/main" id="{1CEEF67D-2A6B-4A99-A618-A9D5D75E57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53400" y="4343400"/>
            <a:ext cx="76200" cy="914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7" name="Text Box 19">
            <a:extLst>
              <a:ext uri="{FF2B5EF4-FFF2-40B4-BE49-F238E27FC236}">
                <a16:creationId xmlns:a16="http://schemas.microsoft.com/office/drawing/2014/main" id="{58A73FE4-AE1A-4056-8362-A46429AC3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3402013"/>
            <a:ext cx="1139825" cy="5794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6600"/>
                </a:solidFill>
              </a:rPr>
              <a:t>stele</a:t>
            </a:r>
          </a:p>
        </p:txBody>
      </p:sp>
      <p:sp>
        <p:nvSpPr>
          <p:cNvPr id="89108" name="Line 20">
            <a:extLst>
              <a:ext uri="{FF2B5EF4-FFF2-40B4-BE49-F238E27FC236}">
                <a16:creationId xmlns:a16="http://schemas.microsoft.com/office/drawing/2014/main" id="{9BA49D8A-80DF-4BA8-95BD-131AF22884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3352800"/>
            <a:ext cx="1905000" cy="406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9" name="Line 21">
            <a:extLst>
              <a:ext uri="{FF2B5EF4-FFF2-40B4-BE49-F238E27FC236}">
                <a16:creationId xmlns:a16="http://schemas.microsoft.com/office/drawing/2014/main" id="{27EF42D2-31CD-46EC-B221-72034F6FFE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3733800"/>
            <a:ext cx="533400" cy="1828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>
            <a:extLst>
              <a:ext uri="{FF2B5EF4-FFF2-40B4-BE49-F238E27FC236}">
                <a16:creationId xmlns:a16="http://schemas.microsoft.com/office/drawing/2014/main" id="{0C761F63-EE01-4146-864A-FC9D91E79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7"/>
          <a:stretch>
            <a:fillRect/>
          </a:stretch>
        </p:blipFill>
        <p:spPr bwMode="auto">
          <a:xfrm>
            <a:off x="0" y="1219200"/>
            <a:ext cx="9144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Text Box 4">
            <a:extLst>
              <a:ext uri="{FF2B5EF4-FFF2-40B4-BE49-F238E27FC236}">
                <a16:creationId xmlns:a16="http://schemas.microsoft.com/office/drawing/2014/main" id="{DE95821E-9DA0-4E5A-B496-7CEE3C0B9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747713"/>
            <a:ext cx="1208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6600"/>
                </a:solidFill>
              </a:rPr>
              <a:t>Dicot</a:t>
            </a:r>
          </a:p>
        </p:txBody>
      </p:sp>
      <p:sp>
        <p:nvSpPr>
          <p:cNvPr id="90116" name="Text Box 5">
            <a:extLst>
              <a:ext uri="{FF2B5EF4-FFF2-40B4-BE49-F238E27FC236}">
                <a16:creationId xmlns:a16="http://schemas.microsoft.com/office/drawing/2014/main" id="{E6EB8F04-2829-4E70-B208-1DC01625D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747713"/>
            <a:ext cx="18002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6600"/>
                </a:solidFill>
              </a:rPr>
              <a:t>Monocot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pp05100">
            <a:extLst>
              <a:ext uri="{FF2B5EF4-FFF2-40B4-BE49-F238E27FC236}">
                <a16:creationId xmlns:a16="http://schemas.microsoft.com/office/drawing/2014/main" id="{9A7BFD4B-E7DE-4BEE-8DE1-22972FF950F0}"/>
              </a:ext>
            </a:extLst>
          </p:cNvPr>
          <p:cNvPicPr preferRelativeResize="0"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066800"/>
            <a:ext cx="4114800" cy="5791200"/>
          </a:xfrm>
          <a:noFill/>
        </p:spPr>
      </p:pic>
      <p:sp>
        <p:nvSpPr>
          <p:cNvPr id="91139" name="Rectangle 3">
            <a:extLst>
              <a:ext uri="{FF2B5EF4-FFF2-40B4-BE49-F238E27FC236}">
                <a16:creationId xmlns:a16="http://schemas.microsoft.com/office/drawing/2014/main" id="{10A4091E-3316-4FFE-8903-3B61DF2B0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6600"/>
                </a:solidFill>
              </a:rPr>
              <a:t>Mycorrhizal associations</a:t>
            </a:r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55D4E8CE-FF8D-4676-B0EB-DBFD65ED54B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5181600" cy="5638800"/>
          </a:xfrm>
        </p:spPr>
        <p:txBody>
          <a:bodyPr/>
          <a:lstStyle/>
          <a:p>
            <a:pPr eaLnBrk="1" hangingPunct="1"/>
            <a:r>
              <a:rPr lang="en-US" altLang="en-US" sz="2400"/>
              <a:t>Not unusual</a:t>
            </a:r>
          </a:p>
          <a:p>
            <a:pPr lvl="1" eaLnBrk="1" hangingPunct="1"/>
            <a:r>
              <a:rPr lang="en-US" altLang="en-US" sz="2000" b="1" i="1"/>
              <a:t>83% of dicots, 79% of monocots and all gymnosperms</a:t>
            </a:r>
          </a:p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Ectotrophic Mycorrhizal fungi</a:t>
            </a:r>
          </a:p>
          <a:p>
            <a:pPr lvl="1" eaLnBrk="1" hangingPunct="1"/>
            <a:r>
              <a:rPr lang="en-US" altLang="en-US" sz="2000"/>
              <a:t>Form a thick sheath around root.  Some mycelium  penetrates the cortex cells of the root</a:t>
            </a:r>
          </a:p>
          <a:p>
            <a:pPr lvl="1" eaLnBrk="1" hangingPunct="1"/>
            <a:r>
              <a:rPr lang="en-US" altLang="en-US" sz="2000"/>
              <a:t>Root cortex cells are not penetrated, surrounded by a zone of hyphae called </a:t>
            </a:r>
            <a:r>
              <a:rPr lang="en-US" altLang="en-US" sz="2000" b="1" i="1">
                <a:solidFill>
                  <a:srgbClr val="FF0000"/>
                </a:solidFill>
              </a:rPr>
              <a:t>Hartig net</a:t>
            </a:r>
          </a:p>
          <a:p>
            <a:pPr lvl="1" eaLnBrk="1" hangingPunct="1"/>
            <a:r>
              <a:rPr lang="en-US" altLang="en-US" sz="2000"/>
              <a:t>The capacity of the root system to absorb nutrients improved by this association – </a:t>
            </a:r>
            <a:r>
              <a:rPr lang="en-US" altLang="en-US" sz="2000" b="1" i="1">
                <a:solidFill>
                  <a:srgbClr val="000099"/>
                </a:solidFill>
              </a:rPr>
              <a:t>the fungal hyphae are finer than root hairs and can reach beyond nutrient-depleted zones in the soil near the root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05B2D426-2E05-4579-8049-7CCE674D8A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6600"/>
                </a:solidFill>
              </a:rPr>
              <a:t>Mycorrhizal associations</a:t>
            </a:r>
          </a:p>
        </p:txBody>
      </p:sp>
      <p:pic>
        <p:nvPicPr>
          <p:cNvPr id="92163" name="Picture 3" descr="pp05110">
            <a:extLst>
              <a:ext uri="{FF2B5EF4-FFF2-40B4-BE49-F238E27FC236}">
                <a16:creationId xmlns:a16="http://schemas.microsoft.com/office/drawing/2014/main" id="{95DA0188-6063-4E86-B03E-C2047876EFC4}"/>
              </a:ext>
            </a:extLst>
          </p:cNvPr>
          <p:cNvPicPr preferRelativeResize="0"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990600"/>
            <a:ext cx="4038600" cy="5867400"/>
          </a:xfrm>
          <a:noFill/>
        </p:spPr>
      </p:pic>
      <p:sp>
        <p:nvSpPr>
          <p:cNvPr id="92164" name="Rectangle 4">
            <a:extLst>
              <a:ext uri="{FF2B5EF4-FFF2-40B4-BE49-F238E27FC236}">
                <a16:creationId xmlns:a16="http://schemas.microsoft.com/office/drawing/2014/main" id="{81B31C67-3B6C-470A-9E7E-C6D29DE9D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8200"/>
            <a:ext cx="51054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Vesicular arbuscular mycorrhizal fungi</a:t>
            </a:r>
          </a:p>
          <a:p>
            <a:pPr lvl="1" eaLnBrk="1" hangingPunct="1"/>
            <a:r>
              <a:rPr lang="en-US" altLang="en-US" sz="2000"/>
              <a:t>Hyphae grow in dense arrangement , both within the root itself and extending out from the root into the soil</a:t>
            </a:r>
          </a:p>
          <a:p>
            <a:pPr lvl="1" eaLnBrk="1" hangingPunct="1"/>
            <a:r>
              <a:rPr lang="en-US" altLang="en-US" sz="2000"/>
              <a:t>After entering root, either by </a:t>
            </a:r>
            <a:r>
              <a:rPr lang="en-US" altLang="en-US" sz="2000" b="1" i="1">
                <a:solidFill>
                  <a:srgbClr val="000099"/>
                </a:solidFill>
              </a:rPr>
              <a:t>root hair</a:t>
            </a:r>
            <a:r>
              <a:rPr lang="en-US" altLang="en-US" sz="2000"/>
              <a:t> or through </a:t>
            </a:r>
            <a:r>
              <a:rPr lang="en-US" altLang="en-US" sz="2000" b="1" i="1">
                <a:solidFill>
                  <a:srgbClr val="000099"/>
                </a:solidFill>
              </a:rPr>
              <a:t>epidermis</a:t>
            </a:r>
            <a:r>
              <a:rPr lang="en-US" altLang="en-US" sz="2000"/>
              <a:t> hyphae move through regions between cells and penetrate individual cortex cells.</a:t>
            </a:r>
          </a:p>
          <a:p>
            <a:pPr lvl="1" eaLnBrk="1" hangingPunct="1"/>
            <a:r>
              <a:rPr lang="en-US" altLang="en-US" sz="2000"/>
              <a:t>Within cells form oval structures – </a:t>
            </a:r>
            <a:r>
              <a:rPr lang="en-US" altLang="en-US" sz="2000" b="1" i="1">
                <a:solidFill>
                  <a:srgbClr val="000099"/>
                </a:solidFill>
              </a:rPr>
              <a:t>vesicles</a:t>
            </a:r>
            <a:r>
              <a:rPr lang="en-US" altLang="en-US" sz="2000"/>
              <a:t> – and branched structures – </a:t>
            </a:r>
            <a:r>
              <a:rPr lang="en-US" altLang="en-US" sz="2000" b="1" i="1">
                <a:solidFill>
                  <a:srgbClr val="000099"/>
                </a:solidFill>
              </a:rPr>
              <a:t>arbuscules</a:t>
            </a:r>
            <a:r>
              <a:rPr lang="en-US" altLang="en-US" sz="2000"/>
              <a:t> (site of nutrient transfer)</a:t>
            </a:r>
          </a:p>
          <a:p>
            <a:pPr lvl="1" eaLnBrk="1" hangingPunct="1"/>
            <a:r>
              <a:rPr lang="en-US" altLang="en-US" sz="1800"/>
              <a:t>P, Cu, &amp; Zn absorption improved by hyphae reaching beyond the </a:t>
            </a:r>
            <a:r>
              <a:rPr lang="en-US" altLang="en-US" sz="1800" b="1" i="1">
                <a:solidFill>
                  <a:srgbClr val="000099"/>
                </a:solidFill>
              </a:rPr>
              <a:t>nutrient-depleted zones in the soil near the root</a:t>
            </a:r>
            <a:endParaRPr lang="en-US" altLang="en-US"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76972727-56B6-4F7C-B858-0609BA8412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6600"/>
                </a:solidFill>
              </a:rPr>
              <a:t>Water transport processes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927E6E09-A8AB-471B-939B-BBD837A5D8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562600"/>
          </a:xfrm>
        </p:spPr>
        <p:txBody>
          <a:bodyPr/>
          <a:lstStyle/>
          <a:p>
            <a:pPr eaLnBrk="1" hangingPunct="1"/>
            <a:r>
              <a:rPr lang="en-US" altLang="en-US"/>
              <a:t>Moves from soil, through plant, and to atmosphere by a variety of mediums</a:t>
            </a:r>
          </a:p>
          <a:p>
            <a:pPr lvl="1" eaLnBrk="1" hangingPunct="1"/>
            <a:r>
              <a:rPr lang="en-US" altLang="en-US"/>
              <a:t>Cell wall</a:t>
            </a:r>
          </a:p>
          <a:p>
            <a:pPr lvl="1" eaLnBrk="1" hangingPunct="1"/>
            <a:r>
              <a:rPr lang="en-US" altLang="en-US"/>
              <a:t>Cytoplasm</a:t>
            </a:r>
          </a:p>
          <a:p>
            <a:pPr lvl="1" eaLnBrk="1" hangingPunct="1"/>
            <a:r>
              <a:rPr lang="en-US" altLang="en-US"/>
              <a:t>Plasma membranes</a:t>
            </a:r>
          </a:p>
          <a:p>
            <a:pPr lvl="1" eaLnBrk="1" hangingPunct="1"/>
            <a:r>
              <a:rPr lang="en-US" altLang="en-US"/>
              <a:t>Air spaces</a:t>
            </a:r>
          </a:p>
          <a:p>
            <a:pPr eaLnBrk="1" hangingPunct="1"/>
            <a:r>
              <a:rPr lang="en-US" altLang="en-US" b="1" i="1">
                <a:solidFill>
                  <a:srgbClr val="CC0000"/>
                </a:solidFill>
              </a:rPr>
              <a:t>How water moves depends on what it is passing through</a:t>
            </a:r>
          </a:p>
          <a:p>
            <a:pPr lvl="1" eaLnBrk="1" hangingPunct="1">
              <a:buFontTx/>
              <a:buNone/>
            </a:pPr>
            <a:endParaRPr lang="en-US" altLang="en-US"/>
          </a:p>
          <a:p>
            <a:pPr lvl="1" eaLnBrk="1" hangingPunct="1"/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5E891D3D-7D29-4AE5-86D0-E35F9EA69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6600"/>
                </a:solidFill>
              </a:rPr>
              <a:t>Water absorption from soil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3F0C7B85-909F-4430-8AAC-A997FB8533C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4724400" cy="5791200"/>
          </a:xfrm>
        </p:spPr>
        <p:txBody>
          <a:bodyPr/>
          <a:lstStyle/>
          <a:p>
            <a:pPr eaLnBrk="1" hangingPunct="1"/>
            <a:r>
              <a:rPr lang="en-US" altLang="en-US" sz="2400"/>
              <a:t>Water clings to the surface of soil particles.</a:t>
            </a:r>
          </a:p>
          <a:p>
            <a:pPr eaLnBrk="1" hangingPunct="1"/>
            <a:r>
              <a:rPr lang="en-US" altLang="en-US" sz="2400"/>
              <a:t>As soil dries out, water moves first from the </a:t>
            </a:r>
            <a:r>
              <a:rPr lang="en-US" altLang="en-US" sz="2400" b="1" i="1">
                <a:solidFill>
                  <a:srgbClr val="FF0000"/>
                </a:solidFill>
              </a:rPr>
              <a:t>center of the largest spaces between particles</a:t>
            </a:r>
            <a:r>
              <a:rPr lang="en-US" altLang="en-US" sz="2400"/>
              <a:t>.  </a:t>
            </a:r>
          </a:p>
          <a:p>
            <a:pPr eaLnBrk="1" hangingPunct="1"/>
            <a:r>
              <a:rPr lang="en-US" altLang="en-US" sz="2400"/>
              <a:t>Water then moves to smaller spaces between soil particles.</a:t>
            </a:r>
          </a:p>
          <a:p>
            <a:pPr eaLnBrk="1" hangingPunct="1"/>
            <a:r>
              <a:rPr lang="en-US" altLang="en-US" sz="2400"/>
              <a:t>Root hairs make intimate contact with soil particles – amplify the surface area for water absorption by the plant.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pic>
        <p:nvPicPr>
          <p:cNvPr id="94212" name="Picture 4" descr="pp04020">
            <a:extLst>
              <a:ext uri="{FF2B5EF4-FFF2-40B4-BE49-F238E27FC236}">
                <a16:creationId xmlns:a16="http://schemas.microsoft.com/office/drawing/2014/main" id="{A2A14F23-F537-40AC-9C9A-22F33A020B2A}"/>
              </a:ext>
            </a:extLst>
          </p:cNvPr>
          <p:cNvPicPr preferRelativeResize="0"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990600"/>
            <a:ext cx="4495800" cy="586740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>
            <a:extLst>
              <a:ext uri="{FF2B5EF4-FFF2-40B4-BE49-F238E27FC236}">
                <a16:creationId xmlns:a16="http://schemas.microsoft.com/office/drawing/2014/main" id="{F3BFE55F-EDE2-4104-BC06-EE49897566A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4267200" cy="8382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6600"/>
                </a:solidFill>
              </a:rPr>
              <a:t>Roots!!!!!!!</a:t>
            </a:r>
          </a:p>
        </p:txBody>
      </p:sp>
      <p:pic>
        <p:nvPicPr>
          <p:cNvPr id="76803" name="Picture 5" descr="plantbod">
            <a:extLst>
              <a:ext uri="{FF2B5EF4-FFF2-40B4-BE49-F238E27FC236}">
                <a16:creationId xmlns:a16="http://schemas.microsoft.com/office/drawing/2014/main" id="{C3C06578-F649-413E-BAB3-0A2FDD22F5D0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5525" y="0"/>
            <a:ext cx="4079875" cy="609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04" name="AutoShape 7">
            <a:extLst>
              <a:ext uri="{FF2B5EF4-FFF2-40B4-BE49-F238E27FC236}">
                <a16:creationId xmlns:a16="http://schemas.microsoft.com/office/drawing/2014/main" id="{777E6DE8-F95F-4922-9136-DF692415A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267200"/>
            <a:ext cx="1600200" cy="1524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050" y="10800"/>
                </a:moveTo>
                <a:cubicBezTo>
                  <a:pt x="2050" y="15632"/>
                  <a:pt x="5968" y="19550"/>
                  <a:pt x="10800" y="19550"/>
                </a:cubicBezTo>
                <a:cubicBezTo>
                  <a:pt x="15632" y="19550"/>
                  <a:pt x="19550" y="15632"/>
                  <a:pt x="19550" y="10800"/>
                </a:cubicBezTo>
                <a:cubicBezTo>
                  <a:pt x="19550" y="5968"/>
                  <a:pt x="15632" y="2050"/>
                  <a:pt x="10800" y="2050"/>
                </a:cubicBezTo>
                <a:cubicBezTo>
                  <a:pt x="5968" y="2050"/>
                  <a:pt x="2050" y="5968"/>
                  <a:pt x="2050" y="10800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5" name="Rectangle 5">
            <a:extLst>
              <a:ext uri="{FF2B5EF4-FFF2-40B4-BE49-F238E27FC236}">
                <a16:creationId xmlns:a16="http://schemas.microsoft.com/office/drawing/2014/main" id="{FDB733A2-02A8-4CC3-8DFA-B2EDD2799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71600"/>
            <a:ext cx="45720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 main driving forces for water flow from the soil through the plant to the atmosphere include: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Differences in: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0000"/>
                </a:solidFill>
              </a:rPr>
              <a:t> [H2O vapor]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0000"/>
                </a:solidFill>
              </a:rPr>
              <a:t>Hydrostatic pressure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0000"/>
                </a:solidFill>
              </a:rPr>
              <a:t>Water potential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All of these act to allow the movement of water into the plant.</a:t>
            </a:r>
          </a:p>
        </p:txBody>
      </p:sp>
      <p:sp>
        <p:nvSpPr>
          <p:cNvPr id="76806" name="Rectangle 6">
            <a:extLst>
              <a:ext uri="{FF2B5EF4-FFF2-40B4-BE49-F238E27FC236}">
                <a16:creationId xmlns:a16="http://schemas.microsoft.com/office/drawing/2014/main" id="{DF028B7A-55DF-4778-8DA2-E6EF823BB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64008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imes" panose="02020603050405020304" pitchFamily="18" charset="0"/>
              </a:rPr>
              <a:t>Copyright © 2002 Pearson Education, Inc., publishing as Benjamin Cummings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23C6238E-3DB3-428A-9312-25E06B951D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6600"/>
                </a:solidFill>
              </a:rPr>
              <a:t>Water across plant membranes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E560B28D-DFA8-4469-97DA-71FC2C41458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876800" cy="5257800"/>
          </a:xfrm>
        </p:spPr>
        <p:txBody>
          <a:bodyPr/>
          <a:lstStyle/>
          <a:p>
            <a:pPr eaLnBrk="1" hangingPunct="1"/>
            <a:r>
              <a:rPr lang="en-US" altLang="en-US" sz="2400"/>
              <a:t>There is </a:t>
            </a:r>
            <a:r>
              <a:rPr lang="en-US" altLang="en-US" sz="2400" b="1" u="sng"/>
              <a:t>some</a:t>
            </a:r>
            <a:r>
              <a:rPr lang="en-US" altLang="en-US" sz="2400"/>
              <a:t> diffusion of water directly across the bi-lipid membrane.</a:t>
            </a:r>
          </a:p>
          <a:p>
            <a:pPr eaLnBrk="1" hangingPunct="1"/>
            <a:r>
              <a:rPr lang="en-US" altLang="en-US" sz="2400" b="1" i="1">
                <a:solidFill>
                  <a:srgbClr val="CC0000"/>
                </a:solidFill>
              </a:rPr>
              <a:t>Auqaporins</a:t>
            </a:r>
            <a:r>
              <a:rPr lang="en-US" altLang="en-US" sz="2400"/>
              <a:t>: Integral membrane proteins that form water selective channels – allows water to diffuse faster</a:t>
            </a:r>
          </a:p>
          <a:p>
            <a:pPr lvl="1" eaLnBrk="1" hangingPunct="1"/>
            <a:r>
              <a:rPr lang="en-US" altLang="en-US" sz="2000" b="1" i="1">
                <a:solidFill>
                  <a:schemeClr val="accent2"/>
                </a:solidFill>
              </a:rPr>
              <a:t>Facilitates water movement in plants</a:t>
            </a:r>
          </a:p>
          <a:p>
            <a:pPr eaLnBrk="1" hangingPunct="1"/>
            <a:r>
              <a:rPr lang="en-US" altLang="en-US" sz="2400"/>
              <a:t>Alters the </a:t>
            </a:r>
            <a:r>
              <a:rPr lang="en-US" altLang="en-US" sz="2400" b="1" i="1">
                <a:solidFill>
                  <a:srgbClr val="CC0000"/>
                </a:solidFill>
              </a:rPr>
              <a:t>rate</a:t>
            </a:r>
            <a:r>
              <a:rPr lang="en-US" altLang="en-US" sz="2400"/>
              <a:t> of water flow across the plant cell membrane – </a:t>
            </a:r>
            <a:r>
              <a:rPr lang="en-US" altLang="en-US" sz="2400" b="1" i="1" u="sng">
                <a:solidFill>
                  <a:srgbClr val="006600"/>
                </a:solidFill>
              </a:rPr>
              <a:t>NOT direction</a:t>
            </a:r>
          </a:p>
        </p:txBody>
      </p:sp>
      <p:pic>
        <p:nvPicPr>
          <p:cNvPr id="95236" name="Picture 4" descr="pp03060">
            <a:extLst>
              <a:ext uri="{FF2B5EF4-FFF2-40B4-BE49-F238E27FC236}">
                <a16:creationId xmlns:a16="http://schemas.microsoft.com/office/drawing/2014/main" id="{9ED354A9-3143-4687-BA1B-68CC0FCBD3C4}"/>
              </a:ext>
            </a:extLst>
          </p:cNvPr>
          <p:cNvPicPr preferRelativeResize="0"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066800"/>
            <a:ext cx="4114800" cy="5791200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784C9724-630D-4019-9FBC-FC1055C01C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1413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Osmosis and Tonicity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C90E8313-F67F-4357-A383-5D361576C41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3800475" cy="411480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Comic Sans MS" panose="030F0702030302020204" pitchFamily="66" charset="0"/>
              </a:rPr>
              <a:t>Osmosis is the diffusion of water across a plasma membrane.</a:t>
            </a:r>
          </a:p>
          <a:p>
            <a:pPr eaLnBrk="1" hangingPunct="1"/>
            <a:r>
              <a:rPr lang="en-US" altLang="en-US" sz="2400">
                <a:latin typeface="Comic Sans MS" panose="030F0702030302020204" pitchFamily="66" charset="0"/>
              </a:rPr>
              <a:t>Osmosis occurs when there is an unequal concentration of water on either side of the selectively permeable plasma membrane.</a:t>
            </a:r>
          </a:p>
          <a:p>
            <a:pPr eaLnBrk="1" hangingPunct="1"/>
            <a:r>
              <a:rPr lang="en-US" altLang="en-US" sz="2400">
                <a:latin typeface="Comic Sans MS" panose="030F0702030302020204" pitchFamily="66" charset="0"/>
              </a:rPr>
              <a:t>Remember, H</a:t>
            </a:r>
            <a:r>
              <a:rPr lang="en-US" altLang="en-US" sz="2000">
                <a:latin typeface="Comic Sans MS" panose="030F0702030302020204" pitchFamily="66" charset="0"/>
              </a:rPr>
              <a:t>2</a:t>
            </a:r>
            <a:r>
              <a:rPr lang="en-US" altLang="en-US" sz="2400">
                <a:latin typeface="Comic Sans MS" panose="030F0702030302020204" pitchFamily="66" charset="0"/>
              </a:rPr>
              <a:t>O 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	CAN cross the plasma membrane.</a:t>
            </a:r>
          </a:p>
        </p:txBody>
      </p:sp>
      <p:sp>
        <p:nvSpPr>
          <p:cNvPr id="96260" name="Rectangle 4">
            <a:extLst>
              <a:ext uri="{FF2B5EF4-FFF2-40B4-BE49-F238E27FC236}">
                <a16:creationId xmlns:a16="http://schemas.microsoft.com/office/drawing/2014/main" id="{4BDF3DEF-3616-4E3A-9F8F-FDD9CA8BDDD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62488" y="1371600"/>
            <a:ext cx="4024312" cy="4525963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Comic Sans MS" panose="030F0702030302020204" pitchFamily="66" charset="0"/>
              </a:rPr>
              <a:t>Tonicity is the osmolarity of a solution--the amount of solute in a solution.</a:t>
            </a:r>
          </a:p>
          <a:p>
            <a:pPr eaLnBrk="1" hangingPunct="1"/>
            <a:r>
              <a:rPr lang="en-US" altLang="en-US" sz="2400">
                <a:latin typeface="Comic Sans MS" panose="030F0702030302020204" pitchFamily="66" charset="0"/>
              </a:rPr>
              <a:t>Solute--dissolved substances like sugars and salts.</a:t>
            </a:r>
          </a:p>
          <a:p>
            <a:pPr eaLnBrk="1" hangingPunct="1"/>
            <a:r>
              <a:rPr lang="en-US" altLang="en-US" sz="2400">
                <a:latin typeface="Comic Sans MS" panose="030F0702030302020204" pitchFamily="66" charset="0"/>
              </a:rPr>
              <a:t>Tonicity is always in comparison to a cell.</a:t>
            </a:r>
          </a:p>
          <a:p>
            <a:pPr eaLnBrk="1" hangingPunct="1"/>
            <a:r>
              <a:rPr lang="en-US" altLang="en-US" sz="2400">
                <a:latin typeface="Comic Sans MS" panose="030F0702030302020204" pitchFamily="66" charset="0"/>
              </a:rPr>
              <a:t>The cell has a specific amount of sugar and</a:t>
            </a:r>
            <a:r>
              <a:rPr lang="en-US" altLang="en-US">
                <a:latin typeface="Comic Sans MS" panose="030F0702030302020204" pitchFamily="66" charset="0"/>
              </a:rPr>
              <a:t> </a:t>
            </a:r>
            <a:r>
              <a:rPr lang="en-US" altLang="en-US" sz="2400">
                <a:latin typeface="Comic Sans MS" panose="030F0702030302020204" pitchFamily="66" charset="0"/>
              </a:rPr>
              <a:t>salt.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C61D45AD-B2B3-43B7-B4C1-ECCC8BEB8B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1413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Tonic Solutions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3B87062E-5B0A-4BBE-BABD-9C67084CE0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991600" cy="5486400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Comic Sans MS" panose="030F0702030302020204" pitchFamily="66" charset="0"/>
              </a:rPr>
              <a:t>A </a:t>
            </a:r>
            <a:r>
              <a:rPr lang="en-US" altLang="en-US" sz="2800" b="1" i="1">
                <a:solidFill>
                  <a:srgbClr val="CC0000"/>
                </a:solidFill>
                <a:latin typeface="Comic Sans MS" panose="030F0702030302020204" pitchFamily="66" charset="0"/>
              </a:rPr>
              <a:t>Hypertonic</a:t>
            </a:r>
            <a:r>
              <a:rPr lang="en-US" altLang="en-US" sz="2800">
                <a:latin typeface="Comic Sans MS" panose="030F0702030302020204" pitchFamily="66" charset="0"/>
              </a:rPr>
              <a:t> solution has more solute than the cell.  A cell placed in this solution will give up water (osmosis) and shrink.</a:t>
            </a:r>
          </a:p>
          <a:p>
            <a:pPr eaLnBrk="1" hangingPunct="1"/>
            <a:endParaRPr lang="en-US" altLang="en-US" sz="280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800">
                <a:latin typeface="Comic Sans MS" panose="030F0702030302020204" pitchFamily="66" charset="0"/>
              </a:rPr>
              <a:t>A </a:t>
            </a:r>
            <a:r>
              <a:rPr lang="en-US" altLang="en-US" sz="2800" b="1" i="1">
                <a:solidFill>
                  <a:srgbClr val="CC0000"/>
                </a:solidFill>
                <a:latin typeface="Comic Sans MS" panose="030F0702030302020204" pitchFamily="66" charset="0"/>
              </a:rPr>
              <a:t>Hypotonic</a:t>
            </a:r>
            <a:r>
              <a:rPr lang="en-US" altLang="en-US" sz="2800">
                <a:latin typeface="Comic Sans MS" panose="030F0702030302020204" pitchFamily="66" charset="0"/>
              </a:rPr>
              <a:t> solution has less solute than the cell.  A cell placed in this solution will take up water (osmosis) and become turgid.</a:t>
            </a:r>
          </a:p>
          <a:p>
            <a:pPr eaLnBrk="1" hangingPunct="1"/>
            <a:endParaRPr lang="en-US" altLang="en-US" sz="280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800">
                <a:latin typeface="Comic Sans MS" panose="030F0702030302020204" pitchFamily="66" charset="0"/>
              </a:rPr>
              <a:t>An </a:t>
            </a:r>
            <a:r>
              <a:rPr lang="en-US" altLang="en-US" sz="2800" b="1" i="1">
                <a:solidFill>
                  <a:srgbClr val="CC0000"/>
                </a:solidFill>
                <a:latin typeface="Comic Sans MS" panose="030F0702030302020204" pitchFamily="66" charset="0"/>
              </a:rPr>
              <a:t>Isotonic</a:t>
            </a:r>
            <a:r>
              <a:rPr lang="en-US" altLang="en-US" sz="2800">
                <a:latin typeface="Comic Sans MS" panose="030F0702030302020204" pitchFamily="66" charset="0"/>
              </a:rPr>
              <a:t> solution has just the right amount of solute for the cell.  A cell placed in this solution will stay the same.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CA797520-B73C-4690-B59E-6E28743D5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6600"/>
                </a:solidFill>
                <a:latin typeface="Comic Sans MS" panose="030F0702030302020204" pitchFamily="66" charset="0"/>
              </a:rPr>
              <a:t>Plant cell in hypotonic solution</a:t>
            </a:r>
          </a:p>
        </p:txBody>
      </p:sp>
      <p:sp>
        <p:nvSpPr>
          <p:cNvPr id="98307" name="Rectangle 4">
            <a:extLst>
              <a:ext uri="{FF2B5EF4-FFF2-40B4-BE49-F238E27FC236}">
                <a16:creationId xmlns:a16="http://schemas.microsoft.com/office/drawing/2014/main" id="{19EAA6F9-1E46-49C9-A141-C8617AA902E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8839200" cy="2514600"/>
          </a:xfrm>
        </p:spPr>
        <p:txBody>
          <a:bodyPr/>
          <a:lstStyle/>
          <a:p>
            <a:pPr eaLnBrk="1" hangingPunct="1"/>
            <a:r>
              <a:rPr lang="en-US" altLang="en-US" sz="2000">
                <a:latin typeface="Comic Sans MS" panose="030F0702030302020204" pitchFamily="66" charset="0"/>
              </a:rPr>
              <a:t>Flaccid cell in 0.1M sucrose solution.  </a:t>
            </a:r>
          </a:p>
          <a:p>
            <a:pPr eaLnBrk="1" hangingPunct="1"/>
            <a:r>
              <a:rPr lang="en-US" altLang="en-US" sz="2000">
                <a:latin typeface="Comic Sans MS" panose="030F0702030302020204" pitchFamily="66" charset="0"/>
              </a:rPr>
              <a:t>Water moves from sucrose solution to cell – swells up –becomes turgid</a:t>
            </a:r>
          </a:p>
          <a:p>
            <a:pPr eaLnBrk="1" hangingPunct="1"/>
            <a:r>
              <a:rPr lang="en-US" altLang="en-US" sz="2000">
                <a:latin typeface="Comic Sans MS" panose="030F0702030302020204" pitchFamily="66" charset="0"/>
              </a:rPr>
              <a:t>This is a </a:t>
            </a:r>
            <a:r>
              <a:rPr lang="en-US" altLang="en-US" sz="2000" b="1" i="1">
                <a:solidFill>
                  <a:srgbClr val="CC0000"/>
                </a:solidFill>
                <a:latin typeface="Comic Sans MS" panose="030F0702030302020204" pitchFamily="66" charset="0"/>
              </a:rPr>
              <a:t>Hypotonic</a:t>
            </a:r>
            <a:r>
              <a:rPr lang="en-US" altLang="en-US" sz="2000">
                <a:latin typeface="Comic Sans MS" panose="030F0702030302020204" pitchFamily="66" charset="0"/>
              </a:rPr>
              <a:t> solution -  has less solute than the cell.  So higher water conc.</a:t>
            </a:r>
          </a:p>
          <a:p>
            <a:pPr eaLnBrk="1" hangingPunct="1"/>
            <a:r>
              <a:rPr lang="en-US" altLang="en-US" sz="2000">
                <a:latin typeface="Comic Sans MS" panose="030F0702030302020204" pitchFamily="66" charset="0"/>
              </a:rPr>
              <a:t>Pressure increases on the cell wall as cell expands to equilibrium</a:t>
            </a:r>
          </a:p>
        </p:txBody>
      </p:sp>
      <p:pic>
        <p:nvPicPr>
          <p:cNvPr id="98308" name="Picture 6">
            <a:extLst>
              <a:ext uri="{FF2B5EF4-FFF2-40B4-BE49-F238E27FC236}">
                <a16:creationId xmlns:a16="http://schemas.microsoft.com/office/drawing/2014/main" id="{B0283CD5-2AEC-45B4-A5CB-EB0A4A56C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9144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507D78C6-BB89-4138-A9BB-60C98C2A70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295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6600"/>
                </a:solidFill>
                <a:latin typeface="Comic Sans MS" panose="030F0702030302020204" pitchFamily="66" charset="0"/>
              </a:rPr>
              <a:t>Plant cell in hypertonic solution</a:t>
            </a:r>
            <a:endParaRPr lang="en-US" altLang="en-US" sz="4000">
              <a:latin typeface="Comic Sans MS" panose="030F0702030302020204" pitchFamily="66" charset="0"/>
            </a:endParaRPr>
          </a:p>
        </p:txBody>
      </p:sp>
      <p:sp>
        <p:nvSpPr>
          <p:cNvPr id="99331" name="Rectangle 4">
            <a:extLst>
              <a:ext uri="{FF2B5EF4-FFF2-40B4-BE49-F238E27FC236}">
                <a16:creationId xmlns:a16="http://schemas.microsoft.com/office/drawing/2014/main" id="{F73FEF83-9933-4875-861E-9BC18A15718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5029200" cy="533400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Comic Sans MS" panose="030F0702030302020204" pitchFamily="66" charset="0"/>
              </a:rPr>
              <a:t>Turgid cell in 0.3M sucrose solution</a:t>
            </a:r>
          </a:p>
          <a:p>
            <a:pPr eaLnBrk="1" hangingPunct="1"/>
            <a:r>
              <a:rPr lang="en-US" altLang="en-US" sz="2400">
                <a:latin typeface="Comic Sans MS" panose="030F0702030302020204" pitchFamily="66" charset="0"/>
              </a:rPr>
              <a:t>Water movers from cell to sucrose solution</a:t>
            </a:r>
          </a:p>
          <a:p>
            <a:pPr eaLnBrk="1" hangingPunct="1"/>
            <a:r>
              <a:rPr lang="en-US" altLang="en-US" sz="2400">
                <a:latin typeface="Comic Sans MS" panose="030F0702030302020204" pitchFamily="66" charset="0"/>
              </a:rPr>
              <a:t>A </a:t>
            </a:r>
            <a:r>
              <a:rPr lang="en-US" altLang="en-US" sz="2400" b="1" i="1">
                <a:solidFill>
                  <a:srgbClr val="CC0000"/>
                </a:solidFill>
                <a:latin typeface="Comic Sans MS" panose="030F0702030302020204" pitchFamily="66" charset="0"/>
              </a:rPr>
              <a:t>Hypertonic</a:t>
            </a:r>
            <a:r>
              <a:rPr lang="en-US" altLang="en-US" sz="2400">
                <a:latin typeface="Comic Sans MS" panose="030F0702030302020204" pitchFamily="66" charset="0"/>
              </a:rPr>
              <a:t> solution has more solute than the cell. So lower water conc</a:t>
            </a:r>
          </a:p>
          <a:p>
            <a:pPr eaLnBrk="1" hangingPunct="1"/>
            <a:r>
              <a:rPr lang="en-US" altLang="en-US" sz="2400">
                <a:latin typeface="Comic Sans MS" panose="030F0702030302020204" pitchFamily="66" charset="0"/>
              </a:rPr>
              <a:t>Turgor pressure reduced and protoplast pulls away from    the cell wall</a:t>
            </a:r>
          </a:p>
        </p:txBody>
      </p:sp>
      <p:pic>
        <p:nvPicPr>
          <p:cNvPr id="99332" name="Picture 6">
            <a:extLst>
              <a:ext uri="{FF2B5EF4-FFF2-40B4-BE49-F238E27FC236}">
                <a16:creationId xmlns:a16="http://schemas.microsoft.com/office/drawing/2014/main" id="{D6453D85-0D67-43B5-84B3-F54CE9063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4114800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8CD69868-7CD1-452B-B95D-1E1A29BDEE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295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6600"/>
                </a:solidFill>
                <a:latin typeface="Comic Sans MS" panose="030F0702030302020204" pitchFamily="66" charset="0"/>
              </a:rPr>
              <a:t>Plant cell in Isotonic solution</a:t>
            </a:r>
            <a:endParaRPr lang="en-US" altLang="en-US" sz="4000">
              <a:latin typeface="Comic Sans MS" panose="030F0702030302020204" pitchFamily="66" charset="0"/>
            </a:endParaRP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F911FA6F-0D6D-4CD9-9CE3-A9F2BB6D621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5029200" cy="5334000"/>
          </a:xfrm>
        </p:spPr>
        <p:txBody>
          <a:bodyPr/>
          <a:lstStyle/>
          <a:p>
            <a:pPr eaLnBrk="1" hangingPunct="1"/>
            <a:r>
              <a:rPr lang="en-US" altLang="en-US" sz="2000">
                <a:latin typeface="Comic Sans MS" panose="030F0702030302020204" pitchFamily="66" charset="0"/>
              </a:rPr>
              <a:t>Water is the same inside the cell and outside</a:t>
            </a:r>
          </a:p>
          <a:p>
            <a:pPr eaLnBrk="1" hangingPunct="1"/>
            <a:endParaRPr lang="en-US" altLang="en-US" sz="200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000">
                <a:latin typeface="Comic Sans MS" panose="030F0702030302020204" pitchFamily="66" charset="0"/>
              </a:rPr>
              <a:t>An </a:t>
            </a:r>
            <a:r>
              <a:rPr lang="en-US" altLang="en-US" sz="2000" b="1" i="1">
                <a:solidFill>
                  <a:srgbClr val="CC0000"/>
                </a:solidFill>
                <a:latin typeface="Comic Sans MS" panose="030F0702030302020204" pitchFamily="66" charset="0"/>
              </a:rPr>
              <a:t>Isotonic</a:t>
            </a:r>
            <a:r>
              <a:rPr lang="en-US" altLang="en-US" sz="2000">
                <a:latin typeface="Comic Sans MS" panose="030F0702030302020204" pitchFamily="66" charset="0"/>
              </a:rPr>
              <a:t> solution has the same solute than the cell. So no osmotic flow</a:t>
            </a:r>
          </a:p>
          <a:p>
            <a:pPr eaLnBrk="1" hangingPunct="1"/>
            <a:endParaRPr lang="en-US" altLang="en-US" sz="200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000">
                <a:latin typeface="Comic Sans MS" panose="030F0702030302020204" pitchFamily="66" charset="0"/>
              </a:rPr>
              <a:t>Turgor pressure and osmotic pressure are the same</a:t>
            </a:r>
          </a:p>
          <a:p>
            <a:pPr eaLnBrk="1" hangingPunct="1"/>
            <a:endParaRPr lang="en-US" altLang="en-US" sz="200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000" b="1" u="sng">
                <a:solidFill>
                  <a:srgbClr val="FF0000"/>
                </a:solidFill>
                <a:latin typeface="Comic Sans MS" panose="030F0702030302020204" pitchFamily="66" charset="0"/>
              </a:rPr>
              <a:t>This is of NO real benefit to a plant cell and it enters a state known as </a:t>
            </a:r>
            <a:r>
              <a:rPr lang="en-US" altLang="en-US" sz="2000" b="1" i="1" u="sng">
                <a:solidFill>
                  <a:srgbClr val="FF0000"/>
                </a:solidFill>
                <a:latin typeface="Comic Sans MS" panose="030F0702030302020204" pitchFamily="66" charset="0"/>
              </a:rPr>
              <a:t>Flacid</a:t>
            </a:r>
            <a:r>
              <a:rPr lang="en-US" altLang="en-US" sz="2000" b="1" u="sng">
                <a:solidFill>
                  <a:srgbClr val="FF0000"/>
                </a:solidFill>
                <a:latin typeface="Comic Sans MS" panose="030F0702030302020204" pitchFamily="66" charset="0"/>
              </a:rPr>
              <a:t>. Chemical reactions will still occur, BUT the plant cell can’t help support the structure of the entire plant.</a:t>
            </a:r>
          </a:p>
        </p:txBody>
      </p:sp>
      <p:pic>
        <p:nvPicPr>
          <p:cNvPr id="100356" name="Picture 5">
            <a:extLst>
              <a:ext uri="{FF2B5EF4-FFF2-40B4-BE49-F238E27FC236}">
                <a16:creationId xmlns:a16="http://schemas.microsoft.com/office/drawing/2014/main" id="{927C4A64-D9D7-4895-9556-26EA64C68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8" y="1066800"/>
            <a:ext cx="4151312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F6A11658-C9A5-483C-90B6-47F00E5ECC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6600"/>
                </a:solidFill>
              </a:rPr>
              <a:t>Water uptake in the roots</a:t>
            </a:r>
          </a:p>
        </p:txBody>
      </p:sp>
      <p:pic>
        <p:nvPicPr>
          <p:cNvPr id="101379" name="Picture 4" descr="pp04030">
            <a:extLst>
              <a:ext uri="{FF2B5EF4-FFF2-40B4-BE49-F238E27FC236}">
                <a16:creationId xmlns:a16="http://schemas.microsoft.com/office/drawing/2014/main" id="{56830E25-93DE-4BF5-A0C9-5553494BD5F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90600"/>
            <a:ext cx="51054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380" name="Rectangle 3">
            <a:extLst>
              <a:ext uri="{FF2B5EF4-FFF2-40B4-BE49-F238E27FC236}">
                <a16:creationId xmlns:a16="http://schemas.microsoft.com/office/drawing/2014/main" id="{973304F1-9F16-42E5-BE0A-AC17D7F66A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4572000" cy="5943600"/>
          </a:xfrm>
        </p:spPr>
        <p:txBody>
          <a:bodyPr/>
          <a:lstStyle/>
          <a:p>
            <a:pPr eaLnBrk="1" hangingPunct="1"/>
            <a:r>
              <a:rPr lang="en-US" altLang="en-US" sz="2400"/>
              <a:t>Root hairs increase surface area of root to maximize water absorption.</a:t>
            </a:r>
          </a:p>
          <a:p>
            <a:pPr eaLnBrk="1" hangingPunct="1"/>
            <a:r>
              <a:rPr lang="en-US" altLang="en-US" sz="2400"/>
              <a:t>From the epidermis to the endodermis there are three pathways in which water can flow:</a:t>
            </a:r>
          </a:p>
          <a:p>
            <a:pPr eaLnBrk="1" hangingPunct="1"/>
            <a:r>
              <a:rPr lang="en-US" altLang="en-US" sz="2400" b="1" i="1">
                <a:solidFill>
                  <a:srgbClr val="0000CC"/>
                </a:solidFill>
              </a:rPr>
              <a:t>1: Apoplast pathway:</a:t>
            </a:r>
          </a:p>
          <a:p>
            <a:pPr eaLnBrk="1" hangingPunct="1"/>
            <a:r>
              <a:rPr lang="en-US" altLang="en-US" sz="2400"/>
              <a:t>Water moves exclusively through cell walls without crossing any membranes</a:t>
            </a:r>
          </a:p>
          <a:p>
            <a:pPr lvl="1" eaLnBrk="1" hangingPunct="1"/>
            <a:r>
              <a:rPr lang="en-US" altLang="en-US" sz="2000" b="1" i="1">
                <a:solidFill>
                  <a:srgbClr val="FF0000"/>
                </a:solidFill>
              </a:rPr>
              <a:t>The apoplast is a continuous system of cell walls and intercellular air spaces in plant tissue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BA23E7CA-37AC-421B-9EB4-DF323D4A2E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6600"/>
                </a:solidFill>
              </a:rPr>
              <a:t>Water uptake in the roots</a:t>
            </a:r>
          </a:p>
        </p:txBody>
      </p:sp>
      <p:pic>
        <p:nvPicPr>
          <p:cNvPr id="102403" name="Picture 3" descr="pp04030">
            <a:extLst>
              <a:ext uri="{FF2B5EF4-FFF2-40B4-BE49-F238E27FC236}">
                <a16:creationId xmlns:a16="http://schemas.microsoft.com/office/drawing/2014/main" id="{D09B68F2-FF86-4BEB-A621-790957D52D4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90600"/>
            <a:ext cx="51054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04" name="Rectangle 4">
            <a:extLst>
              <a:ext uri="{FF2B5EF4-FFF2-40B4-BE49-F238E27FC236}">
                <a16:creationId xmlns:a16="http://schemas.microsoft.com/office/drawing/2014/main" id="{4C07A9AB-78CA-46E8-8635-6BC707F960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45720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i="1">
                <a:solidFill>
                  <a:srgbClr val="0000CC"/>
                </a:solidFill>
              </a:rPr>
              <a:t>2: Transmembrane pathway: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Water sequentially enters a cell on one side, exits the cell on the other side, enters the next cell, and so on.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i="1">
                <a:solidFill>
                  <a:srgbClr val="0000CC"/>
                </a:solidFill>
              </a:rPr>
              <a:t>3: Symplast pathway: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Water travels from one cell to the next via plasmodesmata.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i="1">
                <a:solidFill>
                  <a:srgbClr val="FF0000"/>
                </a:solidFill>
              </a:rPr>
              <a:t>The symplast consist of the entire network of cell cytoplasm interconnected by plasmodesmata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E461D473-01DC-4091-AC45-4FDF07910E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6600"/>
                </a:solidFill>
              </a:rPr>
              <a:t>Water uptake in the roots</a:t>
            </a:r>
          </a:p>
        </p:txBody>
      </p:sp>
      <p:pic>
        <p:nvPicPr>
          <p:cNvPr id="103427" name="Picture 3" descr="pp04030">
            <a:extLst>
              <a:ext uri="{FF2B5EF4-FFF2-40B4-BE49-F238E27FC236}">
                <a16:creationId xmlns:a16="http://schemas.microsoft.com/office/drawing/2014/main" id="{530F4870-3B8F-4C46-99B0-3ED658F75CF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0600"/>
            <a:ext cx="4495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28" name="Rectangle 4">
            <a:extLst>
              <a:ext uri="{FF2B5EF4-FFF2-40B4-BE49-F238E27FC236}">
                <a16:creationId xmlns:a16="http://schemas.microsoft.com/office/drawing/2014/main" id="{A2706E59-347D-464A-8685-AAA24AC4ED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45720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i="1" u="sng">
                <a:solidFill>
                  <a:srgbClr val="0000CC"/>
                </a:solidFill>
              </a:rPr>
              <a:t>At the endodermis: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Water movement through the apoplast pathway is stopped  by the Casparian Strip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i="1">
                <a:solidFill>
                  <a:srgbClr val="FF0000"/>
                </a:solidFill>
              </a:rPr>
              <a:t>Band of radial cell walls containing </a:t>
            </a:r>
            <a:r>
              <a:rPr lang="en-US" altLang="en-US" sz="2000" b="1">
                <a:solidFill>
                  <a:srgbClr val="0000CC"/>
                </a:solidFill>
              </a:rPr>
              <a:t>suberin</a:t>
            </a:r>
            <a:r>
              <a:rPr lang="en-US" altLang="en-US" sz="2000" b="1" i="1">
                <a:solidFill>
                  <a:srgbClr val="FF0000"/>
                </a:solidFill>
              </a:rPr>
              <a:t> , a wax-like water-resistant material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casparian strip breaks continuity of the apoplast and forces water and solutes to cross the endodermis through the plasma membrane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i="1">
                <a:solidFill>
                  <a:srgbClr val="FF0000"/>
                </a:solidFill>
              </a:rPr>
              <a:t>So all water movement across the endodermis occurs through the symplast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7682EF73-9152-48C0-B56D-B54310601D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6600"/>
                </a:solidFill>
              </a:rPr>
              <a:t>Water transport to the xylem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AE520260-7AD5-4CA2-B03C-180167B67A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48006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/>
              <a:t>After water moves through the </a:t>
            </a:r>
            <a:r>
              <a:rPr lang="en-US" altLang="en-US" sz="2000" b="1">
                <a:solidFill>
                  <a:srgbClr val="FF0000"/>
                </a:solidFill>
              </a:rPr>
              <a:t>Casparian Strip </a:t>
            </a:r>
            <a:r>
              <a:rPr lang="en-US" altLang="en-US" sz="2000"/>
              <a:t>via the</a:t>
            </a:r>
            <a:r>
              <a:rPr lang="en-US" altLang="en-US" sz="2000" b="1" i="1">
                <a:solidFill>
                  <a:srgbClr val="FF0000"/>
                </a:solidFill>
              </a:rPr>
              <a:t> </a:t>
            </a:r>
            <a:r>
              <a:rPr lang="en-US" altLang="en-US" sz="2000" b="1">
                <a:solidFill>
                  <a:srgbClr val="FF0000"/>
                </a:solidFill>
              </a:rPr>
              <a:t>symplast </a:t>
            </a:r>
            <a:r>
              <a:rPr lang="en-US" altLang="en-US" sz="2000"/>
              <a:t>pathway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b="1" i="1" u="sng">
                <a:solidFill>
                  <a:srgbClr val="800080"/>
                </a:solidFill>
              </a:rPr>
              <a:t>Water traveling from one cell to the next via plasmodesmata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b="1" i="1" u="sng">
              <a:solidFill>
                <a:srgbClr val="80008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It enters the </a:t>
            </a:r>
            <a:r>
              <a:rPr lang="en-US" altLang="en-US" sz="2000" b="1" i="1" u="sng">
                <a:solidFill>
                  <a:srgbClr val="FF0000"/>
                </a:solidFill>
              </a:rPr>
              <a:t>xylem system</a:t>
            </a:r>
            <a:r>
              <a:rPr lang="en-US" altLang="en-US" sz="2000"/>
              <a:t> </a:t>
            </a:r>
            <a:r>
              <a:rPr lang="en-US" altLang="en-US" sz="2000" b="1" i="1">
                <a:solidFill>
                  <a:srgbClr val="FF0000"/>
                </a:solidFill>
              </a:rPr>
              <a:t> </a:t>
            </a:r>
            <a:endParaRPr lang="en-US" altLang="en-US" sz="2000"/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Compared with water movement across root tissue the xylem is a simple pathway of low resistance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>
              <a:lnSpc>
                <a:spcPct val="80000"/>
              </a:lnSpc>
            </a:pPr>
            <a:r>
              <a:rPr lang="en-US" altLang="en-US" sz="2000"/>
              <a:t>Water movement through xylem needs less pressure than movement through living cells.</a:t>
            </a:r>
          </a:p>
          <a:p>
            <a:pPr>
              <a:lnSpc>
                <a:spcPct val="80000"/>
              </a:lnSpc>
            </a:pPr>
            <a:endParaRPr lang="en-US" altLang="en-US" sz="2000"/>
          </a:p>
          <a:p>
            <a:pPr>
              <a:lnSpc>
                <a:spcPct val="80000"/>
              </a:lnSpc>
            </a:pPr>
            <a:r>
              <a:rPr lang="en-US" altLang="en-US" sz="2000" b="1" i="1">
                <a:solidFill>
                  <a:srgbClr val="0000CC"/>
                </a:solidFill>
              </a:rPr>
              <a:t>Cohesion-tension theory:</a:t>
            </a:r>
            <a:endParaRPr lang="en-US" altLang="en-US" sz="2000"/>
          </a:p>
        </p:txBody>
      </p:sp>
      <p:pic>
        <p:nvPicPr>
          <p:cNvPr id="104452" name="Picture 2" descr="26">
            <a:extLst>
              <a:ext uri="{FF2B5EF4-FFF2-40B4-BE49-F238E27FC236}">
                <a16:creationId xmlns:a16="http://schemas.microsoft.com/office/drawing/2014/main" id="{FB333E27-B8AF-42BA-810E-7117C8EF7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4241800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3" name="Picture 4">
            <a:extLst>
              <a:ext uri="{FF2B5EF4-FFF2-40B4-BE49-F238E27FC236}">
                <a16:creationId xmlns:a16="http://schemas.microsoft.com/office/drawing/2014/main" id="{E8CAA3BD-FF72-4D88-A765-BD7AEF625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6324600"/>
            <a:ext cx="37496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4300ADCB-684B-4BFA-A298-EEF56F28E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06500"/>
            <a:ext cx="5105400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Roots anchor the plant in the substratum or soil.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en-US" sz="2400" kern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Roots absorb water and dissolved nutrients or solutes (nitrogen, phosphorous, magnesium, boron, etc.) needed for normal growth, development, photosynthesis, and reproduction.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en-US" sz="2400" kern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In some plants, roots have become adapted for specialized functions. </a:t>
            </a:r>
          </a:p>
        </p:txBody>
      </p:sp>
      <p:pic>
        <p:nvPicPr>
          <p:cNvPr id="77827" name="Picture 4">
            <a:extLst>
              <a:ext uri="{FF2B5EF4-FFF2-40B4-BE49-F238E27FC236}">
                <a16:creationId xmlns:a16="http://schemas.microsoft.com/office/drawing/2014/main" id="{F0200D52-13B0-4409-A1B2-C1366628A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"/>
            <a:ext cx="3479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Rectangle 5">
            <a:extLst>
              <a:ext uri="{FF2B5EF4-FFF2-40B4-BE49-F238E27FC236}">
                <a16:creationId xmlns:a16="http://schemas.microsoft.com/office/drawing/2014/main" id="{749E4051-5E19-4EA0-A4F7-B88C40290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63246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imes" panose="02020603050405020304" pitchFamily="18" charset="0"/>
              </a:rPr>
              <a:t>Copyright © 2002 Pearson Education, Inc., publishing as Benjamin Cummings</a:t>
            </a:r>
          </a:p>
        </p:txBody>
      </p:sp>
      <p:sp>
        <p:nvSpPr>
          <p:cNvPr id="77829" name="Rectangle 2">
            <a:extLst>
              <a:ext uri="{FF2B5EF4-FFF2-40B4-BE49-F238E27FC236}">
                <a16:creationId xmlns:a16="http://schemas.microsoft.com/office/drawing/2014/main" id="{4FF6B6A6-4478-4946-9EFE-5CB78BEA8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"/>
            <a:ext cx="518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6600"/>
                </a:solidFill>
              </a:rPr>
              <a:t>Roots: Function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774E94A9-AF83-4EF3-AA35-85B1B8A4C88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6600"/>
                </a:solidFill>
              </a:rPr>
              <a:t>Water transport to the xylem</a:t>
            </a:r>
          </a:p>
        </p:txBody>
      </p:sp>
      <p:sp>
        <p:nvSpPr>
          <p:cNvPr id="242691" name="Rectangle 3">
            <a:extLst>
              <a:ext uri="{FF2B5EF4-FFF2-40B4-BE49-F238E27FC236}">
                <a16:creationId xmlns:a16="http://schemas.microsoft.com/office/drawing/2014/main" id="{587B4B40-1C15-4C9D-8E6E-6C5E82F5B14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066800"/>
            <a:ext cx="4800600" cy="57912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b="1" i="1">
                <a:solidFill>
                  <a:srgbClr val="0000CC"/>
                </a:solidFill>
              </a:rPr>
              <a:t>Cohesion-tension theory:</a:t>
            </a:r>
          </a:p>
          <a:p>
            <a:pPr>
              <a:lnSpc>
                <a:spcPct val="80000"/>
              </a:lnSpc>
              <a:defRPr/>
            </a:pPr>
            <a:endParaRPr lang="en-US" altLang="en-US" sz="1200" b="1" i="1">
              <a:solidFill>
                <a:srgbClr val="0000CC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sz="2400"/>
              <a:t>Relies on the fact that water is a </a:t>
            </a:r>
            <a:r>
              <a:rPr lang="en-US" altLang="en-US" sz="2400" b="1" i="1">
                <a:solidFill>
                  <a:srgbClr val="FF0000"/>
                </a:solidFill>
              </a:rPr>
              <a:t>polar molecule</a:t>
            </a:r>
          </a:p>
          <a:p>
            <a:pPr>
              <a:lnSpc>
                <a:spcPct val="80000"/>
              </a:lnSpc>
              <a:defRPr/>
            </a:pPr>
            <a:endParaRPr lang="en-US" altLang="en-US" sz="1200" b="1" i="1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sz="2400"/>
              <a:t>Water is constantly lost by </a:t>
            </a:r>
            <a:r>
              <a:rPr lang="en-US" altLang="en-US" sz="2400" b="1" i="1">
                <a:solidFill>
                  <a:srgbClr val="FF0000"/>
                </a:solidFill>
              </a:rPr>
              <a:t>transpiration</a:t>
            </a:r>
            <a:r>
              <a:rPr lang="en-US" altLang="en-US" sz="2400"/>
              <a:t> in the </a:t>
            </a:r>
            <a:r>
              <a:rPr lang="en-US" altLang="en-US" sz="2400" b="1" i="1" u="sng">
                <a:solidFill>
                  <a:srgbClr val="006600"/>
                </a:solidFill>
              </a:rPr>
              <a:t>leaf</a:t>
            </a:r>
            <a:r>
              <a:rPr lang="en-US" altLang="en-US" sz="2400"/>
              <a:t>. </a:t>
            </a:r>
          </a:p>
          <a:p>
            <a:pPr>
              <a:lnSpc>
                <a:spcPct val="80000"/>
              </a:lnSpc>
              <a:defRPr/>
            </a:pPr>
            <a:endParaRPr lang="en-US" altLang="en-US" sz="1200"/>
          </a:p>
          <a:p>
            <a:pPr>
              <a:lnSpc>
                <a:spcPct val="80000"/>
              </a:lnSpc>
              <a:defRPr/>
            </a:pPr>
            <a:r>
              <a:rPr lang="en-US" altLang="en-US" sz="2400" b="1" i="1" u="sng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one water molecule is lost another is pulled along</a:t>
            </a:r>
            <a:r>
              <a:rPr lang="en-US" altLang="en-US" sz="2400"/>
              <a:t>. </a:t>
            </a:r>
          </a:p>
          <a:p>
            <a:pPr>
              <a:lnSpc>
                <a:spcPct val="80000"/>
              </a:lnSpc>
              <a:defRPr/>
            </a:pPr>
            <a:endParaRPr lang="en-US" altLang="en-US" sz="1200"/>
          </a:p>
          <a:p>
            <a:pPr>
              <a:lnSpc>
                <a:spcPct val="80000"/>
              </a:lnSpc>
              <a:defRPr/>
            </a:pPr>
            <a:r>
              <a:rPr lang="en-US" altLang="en-US" sz="2400"/>
              <a:t>Transpiration pull, </a:t>
            </a:r>
            <a:r>
              <a:rPr lang="en-US" altLang="en-US" sz="2400" b="1" u="sng"/>
              <a:t>utilizing capillary action and the inherent surface tension of water</a:t>
            </a:r>
            <a:r>
              <a:rPr lang="en-US" altLang="en-US" sz="2400"/>
              <a:t>, is the primary mechanism of water movement in plants. </a:t>
            </a:r>
          </a:p>
        </p:txBody>
      </p:sp>
      <p:pic>
        <p:nvPicPr>
          <p:cNvPr id="105476" name="Picture 2" descr="26">
            <a:extLst>
              <a:ext uri="{FF2B5EF4-FFF2-40B4-BE49-F238E27FC236}">
                <a16:creationId xmlns:a16="http://schemas.microsoft.com/office/drawing/2014/main" id="{595ED7EB-222B-4209-8D44-14A005E55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4241800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7" name="Picture 4">
            <a:extLst>
              <a:ext uri="{FF2B5EF4-FFF2-40B4-BE49-F238E27FC236}">
                <a16:creationId xmlns:a16="http://schemas.microsoft.com/office/drawing/2014/main" id="{FBFD4650-53BC-4660-BEBC-F140949CF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6324600"/>
            <a:ext cx="37496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4">
            <a:extLst>
              <a:ext uri="{FF2B5EF4-FFF2-40B4-BE49-F238E27FC236}">
                <a16:creationId xmlns:a16="http://schemas.microsoft.com/office/drawing/2014/main" id="{8BBB611A-D942-4C03-B446-E6506A7D7E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006600"/>
                </a:solidFill>
              </a:rPr>
              <a:t>Comparison of Root Systems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8C7527E-5E6C-4C4E-99E0-F11935577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990600"/>
            <a:ext cx="8991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Types of roots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lvl="1" eaLnBrk="1" hangingPunct="1">
              <a:defRPr/>
            </a:pPr>
            <a:r>
              <a:rPr lang="en-US" altLang="en-US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Taproot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- A thick primary root that grows long and is found </a:t>
            </a:r>
            <a:r>
              <a:rPr lang="en-US" altLang="en-US" b="1" i="1" u="sng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mainly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in dicots</a:t>
            </a:r>
          </a:p>
          <a:p>
            <a:pPr lvl="1" eaLnBrk="1" hangingPunct="1">
              <a:buFontTx/>
              <a:buNone/>
              <a:defRPr/>
            </a:pPr>
            <a:endParaRPr lang="en-US" altLang="en-US" sz="12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defRPr/>
            </a:pPr>
            <a:r>
              <a:rPr lang="en-US" altLang="en-US" b="1">
                <a:solidFill>
                  <a:srgbClr val="0000CC"/>
                </a:solidFill>
              </a:rPr>
              <a:t>Adventitious</a:t>
            </a:r>
            <a:r>
              <a:rPr lang="en-US" altLang="en-US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(Fibrous) roots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– branch extensively and are found </a:t>
            </a:r>
            <a:r>
              <a:rPr lang="en-US" altLang="en-US" b="1" i="1" u="sng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mainly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in monocots</a:t>
            </a:r>
          </a:p>
        </p:txBody>
      </p:sp>
      <p:pic>
        <p:nvPicPr>
          <p:cNvPr id="106500" name="Picture 5">
            <a:extLst>
              <a:ext uri="{FF2B5EF4-FFF2-40B4-BE49-F238E27FC236}">
                <a16:creationId xmlns:a16="http://schemas.microsoft.com/office/drawing/2014/main" id="{36436D52-085C-443E-AE8D-91EC06558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85344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Text Box 7">
            <a:extLst>
              <a:ext uri="{FF2B5EF4-FFF2-40B4-BE49-F238E27FC236}">
                <a16:creationId xmlns:a16="http://schemas.microsoft.com/office/drawing/2014/main" id="{4D3B4472-AF1D-4E89-8113-6073DC4C0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477000"/>
            <a:ext cx="541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/>
              <a:t>From the wikimedia free licensed media file repository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CFB8E9D7-6392-4832-89A8-82555BEB5E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4191000" cy="685800"/>
          </a:xfrm>
        </p:spPr>
        <p:txBody>
          <a:bodyPr/>
          <a:lstStyle/>
          <a:p>
            <a:r>
              <a:rPr lang="en-US" altLang="en-US" sz="4000" b="1">
                <a:solidFill>
                  <a:srgbClr val="006600"/>
                </a:solidFill>
              </a:rPr>
              <a:t>The Tap root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2014F9B9-3347-47C9-AF68-C6F0DC167E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49530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/>
              <a:t>A </a:t>
            </a:r>
            <a:r>
              <a:rPr lang="en-US" altLang="en-US" sz="1800" b="1">
                <a:solidFill>
                  <a:srgbClr val="FF0000"/>
                </a:solidFill>
              </a:rPr>
              <a:t>taproot</a:t>
            </a:r>
            <a:r>
              <a:rPr lang="en-US" altLang="en-US" sz="1800"/>
              <a:t> is a very large, somewhat straight to tapering plant root that grows downward. It forms a center from which other roots sprout laterally</a:t>
            </a:r>
          </a:p>
          <a:p>
            <a:pPr>
              <a:lnSpc>
                <a:spcPct val="90000"/>
              </a:lnSpc>
            </a:pPr>
            <a:endParaRPr lang="en-US" altLang="en-US" sz="1800"/>
          </a:p>
          <a:p>
            <a:pPr>
              <a:lnSpc>
                <a:spcPct val="90000"/>
              </a:lnSpc>
            </a:pPr>
            <a:r>
              <a:rPr lang="en-US" altLang="ja-JP" sz="1800">
                <a:ea typeface="ＭＳ Ｐゴシック" panose="020B0600070205080204" pitchFamily="34" charset="-128"/>
              </a:rPr>
              <a:t>Plants with taproots are difficult to transplant. The presence of a taproot is why weeds are hard to uproot—the top is pulled, but the long taproot stays in the ground, and resprouts</a:t>
            </a:r>
            <a:endParaRPr lang="en-US" altLang="en-US" sz="1800"/>
          </a:p>
          <a:p>
            <a:pPr>
              <a:lnSpc>
                <a:spcPct val="90000"/>
              </a:lnSpc>
            </a:pPr>
            <a:endParaRPr lang="en-US" altLang="en-US" sz="1800"/>
          </a:p>
          <a:p>
            <a:pPr>
              <a:lnSpc>
                <a:spcPct val="90000"/>
              </a:lnSpc>
            </a:pPr>
            <a:r>
              <a:rPr lang="en-US" altLang="en-US" sz="1800" b="1">
                <a:solidFill>
                  <a:srgbClr val="FF0000"/>
                </a:solidFill>
              </a:rPr>
              <a:t>Dicots</a:t>
            </a:r>
            <a:r>
              <a:rPr lang="en-US" altLang="en-US" sz="1800"/>
              <a:t>, one of the two divisions of angiosperms, start with a taproot, </a:t>
            </a:r>
            <a:r>
              <a:rPr lang="en-US" altLang="en-US" sz="1800" b="1" i="1" u="sng">
                <a:solidFill>
                  <a:srgbClr val="0000CC"/>
                </a:solidFill>
              </a:rPr>
              <a:t>which is one main root forming from the enlarging radicle of the seed. </a:t>
            </a:r>
          </a:p>
          <a:p>
            <a:pPr>
              <a:lnSpc>
                <a:spcPct val="90000"/>
              </a:lnSpc>
            </a:pPr>
            <a:endParaRPr lang="en-US" altLang="en-US" sz="1800" b="1" i="1" u="sng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1800"/>
              <a:t>The tap root can be persistent throughout the life of the plant but is </a:t>
            </a:r>
            <a:r>
              <a:rPr lang="en-US" altLang="en-US" sz="1800" b="1" i="1" u="sng">
                <a:solidFill>
                  <a:srgbClr val="800080"/>
                </a:solidFill>
              </a:rPr>
              <a:t>most often replaced later in the plant's development by a fibrous root system</a:t>
            </a:r>
            <a:r>
              <a:rPr lang="en-US" altLang="en-US" sz="1800"/>
              <a:t> </a:t>
            </a:r>
          </a:p>
        </p:txBody>
      </p:sp>
      <p:grpSp>
        <p:nvGrpSpPr>
          <p:cNvPr id="107524" name="Group 4">
            <a:extLst>
              <a:ext uri="{FF2B5EF4-FFF2-40B4-BE49-F238E27FC236}">
                <a16:creationId xmlns:a16="http://schemas.microsoft.com/office/drawing/2014/main" id="{86306F85-8A4E-4C81-8B94-58C8389EB369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228600"/>
            <a:ext cx="3962400" cy="6172200"/>
            <a:chOff x="1920" y="912"/>
            <a:chExt cx="3282" cy="3216"/>
          </a:xfrm>
        </p:grpSpPr>
        <p:pic>
          <p:nvPicPr>
            <p:cNvPr id="107526" name="Picture 9" descr="tap root system">
              <a:extLst>
                <a:ext uri="{FF2B5EF4-FFF2-40B4-BE49-F238E27FC236}">
                  <a16:creationId xmlns:a16="http://schemas.microsoft.com/office/drawing/2014/main" id="{0794ABFC-6015-45D3-A8B2-5BA0744207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912"/>
              <a:ext cx="1474" cy="1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7527" name="Picture 10" descr="carrot">
              <a:extLst>
                <a:ext uri="{FF2B5EF4-FFF2-40B4-BE49-F238E27FC236}">
                  <a16:creationId xmlns:a16="http://schemas.microsoft.com/office/drawing/2014/main" id="{2E4CF26C-438E-4F06-A3DF-CCC42D5D71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592"/>
              <a:ext cx="1488" cy="1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7528" name="Picture 11" descr="fibrous">
              <a:extLst>
                <a:ext uri="{FF2B5EF4-FFF2-40B4-BE49-F238E27FC236}">
                  <a16:creationId xmlns:a16="http://schemas.microsoft.com/office/drawing/2014/main" id="{05C687B4-C584-441F-A683-2C1FF46557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960"/>
              <a:ext cx="1674" cy="1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7529" name="Picture 15" descr="2005-X-PlantRoot">
              <a:extLst>
                <a:ext uri="{FF2B5EF4-FFF2-40B4-BE49-F238E27FC236}">
                  <a16:creationId xmlns:a16="http://schemas.microsoft.com/office/drawing/2014/main" id="{8F89FF6C-3B18-4F76-A858-23158C8086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640"/>
              <a:ext cx="1746" cy="1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7525" name="Text Box 9">
            <a:extLst>
              <a:ext uri="{FF2B5EF4-FFF2-40B4-BE49-F238E27FC236}">
                <a16:creationId xmlns:a16="http://schemas.microsoft.com/office/drawing/2014/main" id="{C26B3E7A-7119-434C-8CF0-B897F08F3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264275"/>
            <a:ext cx="2895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/>
              <a:t>From the wikimedia free licensed media file repository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4">
            <a:extLst>
              <a:ext uri="{FF2B5EF4-FFF2-40B4-BE49-F238E27FC236}">
                <a16:creationId xmlns:a16="http://schemas.microsoft.com/office/drawing/2014/main" id="{D936D19C-621B-4C9F-BA78-1EAAC30D8178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52400" y="152400"/>
            <a:ext cx="4953000" cy="609600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006600"/>
                </a:solidFill>
              </a:rPr>
              <a:t>Adventitious (fibrous)</a:t>
            </a:r>
            <a:r>
              <a:rPr lang="en-US" altLang="en-US" sz="2400" b="1"/>
              <a:t> </a:t>
            </a:r>
            <a:r>
              <a:rPr lang="en-US" altLang="en-US" sz="2400"/>
              <a:t> </a:t>
            </a:r>
            <a:r>
              <a:rPr lang="en-US" altLang="en-US" sz="2400" b="1">
                <a:solidFill>
                  <a:srgbClr val="006600"/>
                </a:solidFill>
              </a:rPr>
              <a:t>Roots:</a:t>
            </a:r>
          </a:p>
        </p:txBody>
      </p:sp>
      <p:pic>
        <p:nvPicPr>
          <p:cNvPr id="108547" name="Picture 9" descr="Adventitious_roots_2_MC">
            <a:extLst>
              <a:ext uri="{FF2B5EF4-FFF2-40B4-BE49-F238E27FC236}">
                <a16:creationId xmlns:a16="http://schemas.microsoft.com/office/drawing/2014/main" id="{90D88482-15A1-4485-A83B-4E43CF12355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3429000"/>
            <a:ext cx="3352800" cy="297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8548" name="TextBox 2">
            <a:extLst>
              <a:ext uri="{FF2B5EF4-FFF2-40B4-BE49-F238E27FC236}">
                <a16:creationId xmlns:a16="http://schemas.microsoft.com/office/drawing/2014/main" id="{1ADF2B02-0F18-4A0C-B845-CC6AF221D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23900"/>
            <a:ext cx="5029200" cy="622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 u="sng">
                <a:solidFill>
                  <a:srgbClr val="FF0000"/>
                </a:solidFill>
              </a:rPr>
              <a:t> Roots that arise from anything other than the radicle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800" b="1" i="1" u="sng">
                <a:solidFill>
                  <a:srgbClr val="800080"/>
                </a:solidFill>
              </a:rPr>
              <a:t>A fibrous root system is universal in monocotyledonous plants and ferns</a:t>
            </a:r>
            <a:r>
              <a:rPr lang="en-US" altLang="en-US" sz="1800"/>
              <a:t> </a:t>
            </a:r>
            <a:endParaRPr lang="en-US" altLang="en-US" sz="1800" b="1" u="sng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 u="sng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 Adventitious rooting may be a stress-avoidance acclimation for some species, driven by such inputs as: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800" b="1" i="1" u="sng">
                <a:solidFill>
                  <a:srgbClr val="800080"/>
                </a:solidFill>
              </a:rPr>
              <a:t>hypoxia/anoxia or nutrient deficiency.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b="1" i="1" u="sng">
              <a:solidFill>
                <a:srgbClr val="80008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 Arise out-of-sequence from the more usual root formation of branches of a primary root, and instead originate from the stem, branches, leaves, or old woody roots. </a:t>
            </a:r>
          </a:p>
          <a:p>
            <a:pPr eaLnBrk="1" hangingPunct="1">
              <a:spcBef>
                <a:spcPct val="0"/>
              </a:spcBef>
            </a:pPr>
            <a:endParaRPr lang="en-US" altLang="en-US" sz="1200"/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 </a:t>
            </a:r>
            <a:r>
              <a:rPr lang="en-US" altLang="en-US" sz="1800" b="1" i="1" u="sng">
                <a:solidFill>
                  <a:srgbClr val="FF0000"/>
                </a:solidFill>
              </a:rPr>
              <a:t>Adventitious roots dry out quicker, thus cannot tolerate drought</a:t>
            </a:r>
          </a:p>
          <a:p>
            <a:pPr eaLnBrk="1" hangingPunct="1">
              <a:spcBef>
                <a:spcPct val="0"/>
              </a:spcBef>
            </a:pPr>
            <a:endParaRPr lang="en-US" altLang="en-US" sz="1200"/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 </a:t>
            </a:r>
            <a:r>
              <a:rPr lang="en-US" altLang="en-US" sz="1800" b="1">
                <a:solidFill>
                  <a:srgbClr val="996633"/>
                </a:solidFill>
              </a:rPr>
              <a:t>Better able to hold within soil, giving plant better stability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b="1" i="1" u="sng">
              <a:solidFill>
                <a:srgbClr val="996633"/>
              </a:solidFill>
            </a:endParaRPr>
          </a:p>
        </p:txBody>
      </p:sp>
      <p:pic>
        <p:nvPicPr>
          <p:cNvPr id="108549" name="Picture 5" descr="22-%20Adventitious%20roots">
            <a:extLst>
              <a:ext uri="{FF2B5EF4-FFF2-40B4-BE49-F238E27FC236}">
                <a16:creationId xmlns:a16="http://schemas.microsoft.com/office/drawing/2014/main" id="{203C0C3C-2EF1-4373-914A-D12DFD56F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429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8550" name="Text Box 10">
            <a:extLst>
              <a:ext uri="{FF2B5EF4-FFF2-40B4-BE49-F238E27FC236}">
                <a16:creationId xmlns:a16="http://schemas.microsoft.com/office/drawing/2014/main" id="{D01CF1C8-92E9-44BA-A9CB-FD4201E23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264275"/>
            <a:ext cx="2895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/>
              <a:t>From the wikimedia free licensed media file repository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2D922757-7BC0-4569-A98C-311A7EDC88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4876800" cy="6096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6600"/>
                </a:solidFill>
              </a:rPr>
              <a:t>Modified Roots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843293F5-9EEB-4D28-9EE2-F55B6DD646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4953000" cy="60198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996633"/>
                </a:solidFill>
              </a:rPr>
              <a:t>Food storage</a:t>
            </a:r>
            <a:r>
              <a:rPr lang="en-US" altLang="en-US"/>
              <a:t> </a:t>
            </a:r>
          </a:p>
          <a:p>
            <a:pPr lvl="1" eaLnBrk="1" hangingPunct="1"/>
            <a:r>
              <a:rPr lang="en-US" altLang="en-US" sz="1800"/>
              <a:t>swollen with nutrients and water to prepare for unfavorable conditions.</a:t>
            </a:r>
          </a:p>
          <a:p>
            <a:pPr lvl="1" eaLnBrk="1" hangingPunct="1"/>
            <a:r>
              <a:rPr lang="en-US" altLang="en-US" sz="1800"/>
              <a:t>Some are swollen main roots - carrots. </a:t>
            </a:r>
          </a:p>
          <a:p>
            <a:pPr lvl="1" eaLnBrk="1" hangingPunct="1"/>
            <a:r>
              <a:rPr lang="en-US" altLang="en-US" sz="1800"/>
              <a:t>Others are swollen branched roots or advertitious – </a:t>
            </a:r>
            <a:r>
              <a:rPr lang="en-US" altLang="en-US" sz="1800" b="1" i="1" u="sng">
                <a:solidFill>
                  <a:srgbClr val="996633"/>
                </a:solidFill>
              </a:rPr>
              <a:t>sweet potato</a:t>
            </a:r>
            <a:r>
              <a:rPr lang="en-US" altLang="en-US" sz="1800"/>
              <a:t> </a:t>
            </a:r>
          </a:p>
          <a:p>
            <a:pPr lvl="1" eaLnBrk="1" hangingPunct="1"/>
            <a:endParaRPr lang="en-US" altLang="en-US" sz="1800"/>
          </a:p>
          <a:p>
            <a:pPr eaLnBrk="1" hangingPunct="1"/>
            <a:r>
              <a:rPr lang="en-US" altLang="en-US" b="1">
                <a:solidFill>
                  <a:schemeClr val="folHlink"/>
                </a:solidFill>
              </a:rPr>
              <a:t>Photosynthetic roots</a:t>
            </a:r>
            <a:r>
              <a:rPr lang="en-US" altLang="en-US" b="1"/>
              <a:t>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Parasitic roots</a:t>
            </a:r>
          </a:p>
          <a:p>
            <a:pPr lvl="1" eaLnBrk="1" hangingPunct="1"/>
            <a:r>
              <a:rPr lang="en-US" altLang="en-US" sz="1800"/>
              <a:t>Some plants live on other plants and get food materials from their hosts. Parasitic roots are used to absorb food materials form their hosts.  </a:t>
            </a:r>
          </a:p>
        </p:txBody>
      </p:sp>
      <p:pic>
        <p:nvPicPr>
          <p:cNvPr id="109572" name="Picture 2">
            <a:extLst>
              <a:ext uri="{FF2B5EF4-FFF2-40B4-BE49-F238E27FC236}">
                <a16:creationId xmlns:a16="http://schemas.microsoft.com/office/drawing/2014/main" id="{048F690E-9D22-49FE-B570-9CDFEA31B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6200"/>
            <a:ext cx="2819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73" name="Picture 3">
            <a:extLst>
              <a:ext uri="{FF2B5EF4-FFF2-40B4-BE49-F238E27FC236}">
                <a16:creationId xmlns:a16="http://schemas.microsoft.com/office/drawing/2014/main" id="{A693A7F8-BF24-46E2-9D44-E1A41309E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0"/>
            <a:ext cx="2819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74" name="Picture 9" descr="223673567_92f5c9f80e">
            <a:extLst>
              <a:ext uri="{FF2B5EF4-FFF2-40B4-BE49-F238E27FC236}">
                <a16:creationId xmlns:a16="http://schemas.microsoft.com/office/drawing/2014/main" id="{7ED87E1D-9E3A-4897-9EDC-8D78C1F86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95800"/>
            <a:ext cx="283368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9575" name="Text Box 9">
            <a:extLst>
              <a:ext uri="{FF2B5EF4-FFF2-40B4-BE49-F238E27FC236}">
                <a16:creationId xmlns:a16="http://schemas.microsoft.com/office/drawing/2014/main" id="{8A6030BF-F1F8-4E4B-A0A1-35DFEBE8C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6553200"/>
            <a:ext cx="358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/>
              <a:t>From the wikimedia free licensed media file repository</a:t>
            </a:r>
            <a:r>
              <a:rPr lang="en-US" altLang="en-US" sz="1400" b="1"/>
              <a:t>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BB21A557-93CD-4819-B69B-1033AF70ADF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76200"/>
            <a:ext cx="4876800" cy="6096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6600"/>
                </a:solidFill>
              </a:rPr>
              <a:t>Modified Roots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3D4BBB8C-C0E7-4293-B9AF-348BE59D78E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49530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b="1">
                <a:solidFill>
                  <a:srgbClr val="FF0000"/>
                </a:solidFill>
              </a:rPr>
              <a:t>Buttress roots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large roots on all sides of a tall or shallowly rooted tree. 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Typically they are found in rain forests where soils are poor so roots don't go deep. 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They prevent the tree from falling over and help gather more nutrients. 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They are there to anchor the tree and soak minerals and nutrients from the ground, a function that would prove difficult if the tree was unsoundly rooted. 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Examples: </a:t>
            </a:r>
            <a:r>
              <a:rPr lang="en-US" altLang="en-US" sz="1800" b="1" i="1">
                <a:solidFill>
                  <a:srgbClr val="996633"/>
                </a:solidFill>
              </a:rPr>
              <a:t>silk cotton</a:t>
            </a:r>
          </a:p>
        </p:txBody>
      </p:sp>
      <p:pic>
        <p:nvPicPr>
          <p:cNvPr id="110596" name="Picture 8" descr="co07-0326">
            <a:extLst>
              <a:ext uri="{FF2B5EF4-FFF2-40B4-BE49-F238E27FC236}">
                <a16:creationId xmlns:a16="http://schemas.microsoft.com/office/drawing/2014/main" id="{023CDFA2-EED3-448D-A9EF-E4CD14739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85800"/>
            <a:ext cx="4038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Text Box 9">
            <a:extLst>
              <a:ext uri="{FF2B5EF4-FFF2-40B4-BE49-F238E27FC236}">
                <a16:creationId xmlns:a16="http://schemas.microsoft.com/office/drawing/2014/main" id="{2D43C3AC-8EAC-4AE3-8CCA-E2A42F3EA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264275"/>
            <a:ext cx="2895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/>
              <a:t>From the wikimedia free licensed media file repository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27BBFE31-1396-46B7-B0CE-78094F2A3D7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76200"/>
            <a:ext cx="4876800" cy="6096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6600"/>
                </a:solidFill>
              </a:rPr>
              <a:t>Modified Roots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8CDA35EF-13CB-4800-8DAB-9C790ACAEDA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49530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b="1">
                <a:solidFill>
                  <a:srgbClr val="FF0000"/>
                </a:solidFill>
              </a:rPr>
              <a:t>Aerial roots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roots above the ground. 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They are almost always </a:t>
            </a:r>
            <a:r>
              <a:rPr lang="en-US" altLang="en-US" sz="1800" b="1" i="1" u="sng">
                <a:solidFill>
                  <a:srgbClr val="800080"/>
                </a:solidFill>
              </a:rPr>
              <a:t>adventitious</a:t>
            </a:r>
            <a:r>
              <a:rPr lang="en-US" altLang="en-US" sz="1800"/>
              <a:t>. 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b="1" u="sng">
                <a:solidFill>
                  <a:srgbClr val="0000CC"/>
                </a:solidFill>
              </a:rPr>
              <a:t>They can absorb water from the air</a:t>
            </a:r>
            <a:r>
              <a:rPr lang="en-US" altLang="en-US" sz="1800"/>
              <a:t>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They are also used to hold on to their support. 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They are found in diverse plant species which include: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 </a:t>
            </a:r>
            <a:r>
              <a:rPr lang="en-US" altLang="en-US" sz="1800" b="1" i="1" u="sng">
                <a:solidFill>
                  <a:srgbClr val="996633"/>
                </a:solidFill>
              </a:rPr>
              <a:t>the orchids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b="1" i="1" u="sng">
                <a:solidFill>
                  <a:srgbClr val="996633"/>
                </a:solidFill>
              </a:rPr>
              <a:t>tropical coastal swamp trees such as mangroves. </a:t>
            </a:r>
          </a:p>
        </p:txBody>
      </p:sp>
      <p:sp>
        <p:nvSpPr>
          <p:cNvPr id="111620" name="Text Box 5">
            <a:extLst>
              <a:ext uri="{FF2B5EF4-FFF2-40B4-BE49-F238E27FC236}">
                <a16:creationId xmlns:a16="http://schemas.microsoft.com/office/drawing/2014/main" id="{0E2A526F-9B1A-4E2F-A761-60C8E9B09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264275"/>
            <a:ext cx="2895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/>
              <a:t>From the wikimedia free licensed media file repository </a:t>
            </a:r>
          </a:p>
        </p:txBody>
      </p:sp>
      <p:pic>
        <p:nvPicPr>
          <p:cNvPr id="111621" name="Picture 7" descr="roots-in-a">
            <a:extLst>
              <a:ext uri="{FF2B5EF4-FFF2-40B4-BE49-F238E27FC236}">
                <a16:creationId xmlns:a16="http://schemas.microsoft.com/office/drawing/2014/main" id="{1BD5B7AF-68C9-4F52-8DAB-856B2F12B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200"/>
            <a:ext cx="4114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FCA561AA-6398-4075-9E27-35F660D69DC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76200"/>
            <a:ext cx="4876800" cy="6096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6600"/>
                </a:solidFill>
              </a:rPr>
              <a:t>Modified Roots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CF6BF5CC-215F-419C-AB23-899EACC9AF0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49530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b="1">
                <a:solidFill>
                  <a:srgbClr val="FF0000"/>
                </a:solidFill>
              </a:rPr>
              <a:t>Respiratory roots 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Some plants in swampy areas have branch roots that grow upwards, through the mud and into the air.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The exposed parts of the roots are spongy and they take in air for respiration - red mangrove 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/>
          </a:p>
          <a:p>
            <a:pPr lvl="1" eaLnBrk="1" hangingPunct="1">
              <a:lnSpc>
                <a:spcPct val="80000"/>
              </a:lnSpc>
            </a:pPr>
            <a:endParaRPr lang="en-US" altLang="en-US" sz="1800"/>
          </a:p>
          <a:p>
            <a:pPr eaLnBrk="1" hangingPunct="1">
              <a:lnSpc>
                <a:spcPct val="80000"/>
              </a:lnSpc>
            </a:pPr>
            <a:r>
              <a:rPr lang="en-US" altLang="en-US" b="1">
                <a:solidFill>
                  <a:srgbClr val="FF0000"/>
                </a:solidFill>
              </a:rPr>
              <a:t>Clasping roots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grow from the nodes of the soft stem to cling on to other plants. Examples: pepper, ivy  </a:t>
            </a:r>
          </a:p>
        </p:txBody>
      </p:sp>
      <p:sp>
        <p:nvSpPr>
          <p:cNvPr id="112644" name="Text Box 4">
            <a:extLst>
              <a:ext uri="{FF2B5EF4-FFF2-40B4-BE49-F238E27FC236}">
                <a16:creationId xmlns:a16="http://schemas.microsoft.com/office/drawing/2014/main" id="{A98589B9-57A2-4788-95E3-46FE60A61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264275"/>
            <a:ext cx="2895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/>
              <a:t>From the wikimedia free licensed media file repository </a:t>
            </a:r>
          </a:p>
        </p:txBody>
      </p:sp>
      <p:pic>
        <p:nvPicPr>
          <p:cNvPr id="112645" name="Picture 7" descr="2340150238_4735a9ede8">
            <a:extLst>
              <a:ext uri="{FF2B5EF4-FFF2-40B4-BE49-F238E27FC236}">
                <a16:creationId xmlns:a16="http://schemas.microsoft.com/office/drawing/2014/main" id="{25D92F75-E7A7-4609-90CA-CEA249A7A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"/>
            <a:ext cx="39624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6" name="Picture 11" descr="img_Bio_00141">
            <a:extLst>
              <a:ext uri="{FF2B5EF4-FFF2-40B4-BE49-F238E27FC236}">
                <a16:creationId xmlns:a16="http://schemas.microsoft.com/office/drawing/2014/main" id="{34C38ECE-EB6B-4619-87E5-72EFFAF90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3962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9">
            <a:extLst>
              <a:ext uri="{FF2B5EF4-FFF2-40B4-BE49-F238E27FC236}">
                <a16:creationId xmlns:a16="http://schemas.microsoft.com/office/drawing/2014/main" id="{5F099A29-BDCE-4E3C-B9B8-D2767159D6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6600"/>
                </a:solidFill>
              </a:rPr>
              <a:t>Symbiotic Roots </a:t>
            </a:r>
          </a:p>
        </p:txBody>
      </p:sp>
      <p:sp>
        <p:nvSpPr>
          <p:cNvPr id="113667" name="Rectangle 10">
            <a:extLst>
              <a:ext uri="{FF2B5EF4-FFF2-40B4-BE49-F238E27FC236}">
                <a16:creationId xmlns:a16="http://schemas.microsoft.com/office/drawing/2014/main" id="{F3279BF7-95EC-4BEE-9061-C08ADDDBE80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50292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i="1">
                <a:solidFill>
                  <a:srgbClr val="FF0000"/>
                </a:solidFill>
              </a:rPr>
              <a:t>Legumes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Legumes seedlings germinate without any association to</a:t>
            </a:r>
            <a:r>
              <a:rPr lang="en-US" altLang="en-US" sz="2400" i="1"/>
              <a:t> </a:t>
            </a:r>
            <a:r>
              <a:rPr lang="en-US" altLang="en-US" sz="2400" b="1" i="1" u="sng">
                <a:solidFill>
                  <a:srgbClr val="996633"/>
                </a:solidFill>
              </a:rPr>
              <a:t>rhizobia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i="1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Under nitrogen limiting conditions, the plant and the bacteria seek each other out by an elaborate exchange of signals</a:t>
            </a:r>
            <a:endParaRPr lang="en-US" altLang="en-US" sz="2000"/>
          </a:p>
          <a:p>
            <a:pPr eaLnBrk="1" hangingPunct="1">
              <a:lnSpc>
                <a:spcPct val="90000"/>
              </a:lnSpc>
            </a:pPr>
            <a:endParaRPr lang="en-US" altLang="en-US" sz="120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The first stage of the association is the migration of the bacteria through the soil towards the</a:t>
            </a:r>
            <a:r>
              <a:rPr lang="en-US" altLang="en-US" sz="2400">
                <a:latin typeface="Times New Roman" panose="02020603050405020304" pitchFamily="18" charset="0"/>
              </a:rPr>
              <a:t> host plant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i="1">
              <a:latin typeface="Times New Roman" panose="02020603050405020304" pitchFamily="18" charset="0"/>
            </a:endParaRPr>
          </a:p>
        </p:txBody>
      </p:sp>
      <p:pic>
        <p:nvPicPr>
          <p:cNvPr id="113668" name="Picture 7" descr="pp12080">
            <a:extLst>
              <a:ext uri="{FF2B5EF4-FFF2-40B4-BE49-F238E27FC236}">
                <a16:creationId xmlns:a16="http://schemas.microsoft.com/office/drawing/2014/main" id="{24307EB1-719B-44D6-B74A-0C2D556817C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38200"/>
            <a:ext cx="4191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669" name="Text Box 8">
            <a:extLst>
              <a:ext uri="{FF2B5EF4-FFF2-40B4-BE49-F238E27FC236}">
                <a16:creationId xmlns:a16="http://schemas.microsoft.com/office/drawing/2014/main" id="{89A40616-BC35-4F9B-9494-95FFA8828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264275"/>
            <a:ext cx="4038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/>
              <a:t>From the wikimedia free licensed media file repository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3431C65F-8E64-438F-BEA1-E9EF49141D0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76200"/>
            <a:ext cx="8915400" cy="762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6600"/>
                </a:solidFill>
              </a:rPr>
              <a:t>Symbiotic Roots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D89498DE-A3E0-481F-9058-F6C5F1D76B9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4953000" cy="6019800"/>
          </a:xfrm>
        </p:spPr>
        <p:txBody>
          <a:bodyPr/>
          <a:lstStyle/>
          <a:p>
            <a:pPr eaLnBrk="1" hangingPunct="1"/>
            <a:r>
              <a:rPr lang="en-US" altLang="en-US" sz="2400"/>
              <a:t>Nodule formation results a finely tuned interaction between the bacteria and the host plant</a:t>
            </a:r>
          </a:p>
          <a:p>
            <a:pPr lvl="1" eaLnBrk="1" hangingPunct="1"/>
            <a:r>
              <a:rPr lang="en-US" altLang="en-US" sz="2400" b="1" i="1">
                <a:solidFill>
                  <a:srgbClr val="990099"/>
                </a:solidFill>
              </a:rPr>
              <a:t>Involves the recognition of specific signals between the symbiotic bacteria and the host plant</a:t>
            </a:r>
          </a:p>
          <a:p>
            <a:pPr eaLnBrk="1" hangingPunct="1"/>
            <a:endParaRPr lang="en-US" altLang="en-US" sz="1200">
              <a:solidFill>
                <a:srgbClr val="990099"/>
              </a:solidFill>
            </a:endParaRPr>
          </a:p>
          <a:p>
            <a:pPr eaLnBrk="1" hangingPunct="1"/>
            <a:r>
              <a:rPr lang="en-US" altLang="en-US" sz="2400"/>
              <a:t>The bacteria forms NH</a:t>
            </a:r>
            <a:r>
              <a:rPr lang="en-US" altLang="en-US" sz="2400" baseline="-25000"/>
              <a:t>3</a:t>
            </a:r>
            <a:r>
              <a:rPr lang="en-US" altLang="en-US" sz="2400"/>
              <a:t> which can be used directly by the plant</a:t>
            </a:r>
          </a:p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2400"/>
              <a:t>The plant gives the bacteria organic nutrients.</a:t>
            </a:r>
          </a:p>
        </p:txBody>
      </p:sp>
      <p:pic>
        <p:nvPicPr>
          <p:cNvPr id="114692" name="Picture 4">
            <a:extLst>
              <a:ext uri="{FF2B5EF4-FFF2-40B4-BE49-F238E27FC236}">
                <a16:creationId xmlns:a16="http://schemas.microsoft.com/office/drawing/2014/main" id="{CAC0D8C7-E6C4-421E-B51B-8A8653F5B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4267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6BFDEECD-B8A0-4204-A6CF-0F1CE6378BB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4800600" cy="5486400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660066"/>
                </a:solidFill>
              </a:rPr>
              <a:t>Meristematic zone</a:t>
            </a:r>
          </a:p>
          <a:p>
            <a:pPr lvl="1" eaLnBrk="1" hangingPunct="1"/>
            <a:r>
              <a:rPr lang="en-US" altLang="en-US" sz="2000"/>
              <a:t>Cells divide both in direction of root base to form cells that will become the </a:t>
            </a:r>
            <a:r>
              <a:rPr lang="en-US" altLang="en-US" sz="2000" b="1" i="1">
                <a:solidFill>
                  <a:srgbClr val="000099"/>
                </a:solidFill>
              </a:rPr>
              <a:t>functional root</a:t>
            </a:r>
            <a:r>
              <a:rPr lang="en-US" altLang="en-US" sz="2000"/>
              <a:t> and in the direction of the </a:t>
            </a:r>
            <a:r>
              <a:rPr lang="en-US" altLang="en-US" sz="2000" b="1" i="1">
                <a:solidFill>
                  <a:srgbClr val="FF0000"/>
                </a:solidFill>
              </a:rPr>
              <a:t>root apex</a:t>
            </a:r>
            <a:r>
              <a:rPr lang="en-US" altLang="en-US" sz="2000"/>
              <a:t> to form the </a:t>
            </a:r>
            <a:r>
              <a:rPr lang="en-US" altLang="en-US" sz="2000" b="1" i="1">
                <a:solidFill>
                  <a:srgbClr val="000099"/>
                </a:solidFill>
              </a:rPr>
              <a:t>root cap</a:t>
            </a:r>
          </a:p>
          <a:p>
            <a:pPr eaLnBrk="1" hangingPunct="1"/>
            <a:r>
              <a:rPr lang="en-US" altLang="en-US" sz="2400" b="1">
                <a:solidFill>
                  <a:srgbClr val="660066"/>
                </a:solidFill>
              </a:rPr>
              <a:t>Elongation zone</a:t>
            </a:r>
          </a:p>
          <a:p>
            <a:pPr lvl="1" eaLnBrk="1" hangingPunct="1"/>
            <a:r>
              <a:rPr lang="en-US" altLang="en-US" sz="2000"/>
              <a:t>Cells elongate rapidly, undergo final round of divisions to form the </a:t>
            </a:r>
            <a:r>
              <a:rPr lang="en-US" altLang="en-US" sz="2000" b="1" i="1">
                <a:solidFill>
                  <a:srgbClr val="000099"/>
                </a:solidFill>
              </a:rPr>
              <a:t>endodermis</a:t>
            </a:r>
            <a:r>
              <a:rPr lang="en-US" altLang="en-US" sz="2000"/>
              <a:t>.  Some cells thicken to form </a:t>
            </a:r>
            <a:r>
              <a:rPr lang="en-US" altLang="en-US" sz="2000" b="1" i="1">
                <a:solidFill>
                  <a:srgbClr val="000099"/>
                </a:solidFill>
              </a:rPr>
              <a:t>casparian strip</a:t>
            </a:r>
          </a:p>
          <a:p>
            <a:pPr eaLnBrk="1" hangingPunct="1"/>
            <a:r>
              <a:rPr lang="en-US" altLang="en-US" sz="2400" b="1">
                <a:solidFill>
                  <a:srgbClr val="660066"/>
                </a:solidFill>
              </a:rPr>
              <a:t>Maturation zone</a:t>
            </a:r>
          </a:p>
          <a:p>
            <a:pPr lvl="1" eaLnBrk="1" hangingPunct="1"/>
            <a:r>
              <a:rPr lang="en-US" altLang="en-US" sz="2000"/>
              <a:t>Fully formed root with </a:t>
            </a:r>
            <a:r>
              <a:rPr lang="en-US" altLang="en-US" sz="2000" b="1" i="1">
                <a:solidFill>
                  <a:srgbClr val="000099"/>
                </a:solidFill>
              </a:rPr>
              <a:t>xylem</a:t>
            </a:r>
            <a:r>
              <a:rPr lang="en-US" altLang="en-US" sz="2000"/>
              <a:t> and </a:t>
            </a:r>
            <a:r>
              <a:rPr lang="en-US" altLang="en-US" sz="2000" b="1" i="1">
                <a:solidFill>
                  <a:srgbClr val="000099"/>
                </a:solidFill>
              </a:rPr>
              <a:t>phloem</a:t>
            </a:r>
            <a:r>
              <a:rPr lang="en-US" altLang="en-US" sz="2000"/>
              <a:t> – </a:t>
            </a:r>
            <a:r>
              <a:rPr lang="en-US" altLang="en-US" sz="2000" b="1" i="1">
                <a:solidFill>
                  <a:srgbClr val="000099"/>
                </a:solidFill>
              </a:rPr>
              <a:t>root hairs</a:t>
            </a:r>
            <a:r>
              <a:rPr lang="en-US" altLang="en-US" sz="2000"/>
              <a:t> first appear here</a:t>
            </a:r>
          </a:p>
        </p:txBody>
      </p:sp>
      <p:pic>
        <p:nvPicPr>
          <p:cNvPr id="78851" name="Picture 3" descr="pp05080">
            <a:extLst>
              <a:ext uri="{FF2B5EF4-FFF2-40B4-BE49-F238E27FC236}">
                <a16:creationId xmlns:a16="http://schemas.microsoft.com/office/drawing/2014/main" id="{090BEA45-7C3A-461C-8E8A-FD10A8AD552A}"/>
              </a:ext>
            </a:extLst>
          </p:cNvPr>
          <p:cNvPicPr preferRelativeResize="0"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371600"/>
            <a:ext cx="4343400" cy="5486400"/>
          </a:xfrm>
          <a:noFill/>
        </p:spPr>
      </p:pic>
      <p:sp>
        <p:nvSpPr>
          <p:cNvPr id="78852" name="Rectangle 4">
            <a:extLst>
              <a:ext uri="{FF2B5EF4-FFF2-40B4-BE49-F238E27FC236}">
                <a16:creationId xmlns:a16="http://schemas.microsoft.com/office/drawing/2014/main" id="{594BED21-C560-466B-871C-01D8FA8456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006600"/>
                </a:solidFill>
              </a:rPr>
              <a:t>Plant Root Zones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DF4C4E1C-9A39-4D51-B506-6952E3AED1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sz="4000" b="1">
                <a:solidFill>
                  <a:srgbClr val="336600"/>
                </a:solidFill>
              </a:rPr>
              <a:t>Nodule formation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FEB411DB-5F14-4EB8-821B-CCDB5713BB8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9144000" cy="3200400"/>
          </a:xfrm>
        </p:spPr>
        <p:txBody>
          <a:bodyPr/>
          <a:lstStyle/>
          <a:p>
            <a:r>
              <a:rPr lang="en-US" altLang="en-US" sz="2000"/>
              <a:t>During root nodule formation, two process occur simultaneously</a:t>
            </a:r>
          </a:p>
          <a:p>
            <a:r>
              <a:rPr lang="en-US" altLang="en-US" sz="2000" b="1" i="1">
                <a:solidFill>
                  <a:srgbClr val="990099"/>
                </a:solidFill>
              </a:rPr>
              <a:t>Infection</a:t>
            </a:r>
            <a:r>
              <a:rPr lang="en-US" altLang="en-US" sz="2000"/>
              <a:t> and </a:t>
            </a:r>
            <a:r>
              <a:rPr lang="en-US" altLang="en-US" sz="2000" b="1" i="1">
                <a:solidFill>
                  <a:srgbClr val="990099"/>
                </a:solidFill>
              </a:rPr>
              <a:t>Nodule Organogenesis</a:t>
            </a:r>
          </a:p>
          <a:p>
            <a:pPr lvl="1"/>
            <a:r>
              <a:rPr lang="en-US" altLang="en-US" sz="2000" b="1">
                <a:solidFill>
                  <a:srgbClr val="990099"/>
                </a:solidFill>
              </a:rPr>
              <a:t>(A)</a:t>
            </a:r>
            <a:r>
              <a:rPr lang="en-US" altLang="en-US" sz="2000"/>
              <a:t> Rhizobia attach to the root hairs and release </a:t>
            </a:r>
            <a:r>
              <a:rPr lang="en-US" altLang="en-US" sz="2000" i="1"/>
              <a:t>nod</a:t>
            </a:r>
            <a:r>
              <a:rPr lang="en-US" altLang="en-US" sz="2000"/>
              <a:t> factors that produce a pronounced curling of the root hair cell</a:t>
            </a:r>
          </a:p>
          <a:p>
            <a:pPr lvl="1"/>
            <a:endParaRPr lang="en-US" altLang="en-US" sz="2000"/>
          </a:p>
          <a:p>
            <a:pPr lvl="1"/>
            <a:r>
              <a:rPr lang="en-US" altLang="en-US" sz="2000" b="1">
                <a:solidFill>
                  <a:srgbClr val="990099"/>
                </a:solidFill>
              </a:rPr>
              <a:t>(B)</a:t>
            </a:r>
            <a:r>
              <a:rPr lang="en-US" altLang="en-US" sz="2000"/>
              <a:t> Rhizobia get caught and curl, degrade the root hair cell wall allowing the bacterial cells direct access to the outer surface of the plant plasma membrane</a:t>
            </a:r>
          </a:p>
        </p:txBody>
      </p:sp>
      <p:pic>
        <p:nvPicPr>
          <p:cNvPr id="115716" name="Picture 4" descr="pp12111">
            <a:extLst>
              <a:ext uri="{FF2B5EF4-FFF2-40B4-BE49-F238E27FC236}">
                <a16:creationId xmlns:a16="http://schemas.microsoft.com/office/drawing/2014/main" id="{A9C62F43-D0FA-4EA5-90A5-A3F9FA28D41D}"/>
              </a:ext>
            </a:extLst>
          </p:cNvPr>
          <p:cNvPicPr preferRelativeResize="0"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4419600"/>
            <a:ext cx="8991600" cy="2438400"/>
          </a:xfr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08349241-B74C-489F-8B2D-9F16C0C8A1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sz="4000" b="1">
                <a:solidFill>
                  <a:srgbClr val="336600"/>
                </a:solidFill>
              </a:rPr>
              <a:t>Nodule formation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560AB199-C800-4373-88ED-2360E8CC36B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9144000" cy="350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b="1">
                <a:solidFill>
                  <a:srgbClr val="990099"/>
                </a:solidFill>
              </a:rPr>
              <a:t>(C)</a:t>
            </a:r>
            <a:r>
              <a:rPr lang="en-US" altLang="en-US" sz="2000"/>
              <a:t> Then the infection thread forms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Formed from Golgi depositing material at the tip at the site of infection.  Local degradation of root hair cell wall also occurs</a:t>
            </a:r>
          </a:p>
          <a:p>
            <a:pPr lvl="1">
              <a:lnSpc>
                <a:spcPct val="90000"/>
              </a:lnSpc>
            </a:pPr>
            <a:endParaRPr lang="en-US" altLang="en-US" sz="2000"/>
          </a:p>
          <a:p>
            <a:pPr>
              <a:lnSpc>
                <a:spcPct val="90000"/>
              </a:lnSpc>
            </a:pPr>
            <a:r>
              <a:rPr lang="en-US" altLang="en-US" sz="2000" b="1">
                <a:solidFill>
                  <a:srgbClr val="990099"/>
                </a:solidFill>
              </a:rPr>
              <a:t>(D)</a:t>
            </a:r>
            <a:r>
              <a:rPr lang="en-US" altLang="en-US" sz="2000"/>
              <a:t> Infection thread reaches the end of the cell, and thread plasma membrane fuses with plasma membrane of root hair cell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Then bacterial cells are released into the fused plasma membranes</a:t>
            </a:r>
          </a:p>
        </p:txBody>
      </p:sp>
      <p:pic>
        <p:nvPicPr>
          <p:cNvPr id="116740" name="Picture 4" descr="pp12112">
            <a:extLst>
              <a:ext uri="{FF2B5EF4-FFF2-40B4-BE49-F238E27FC236}">
                <a16:creationId xmlns:a16="http://schemas.microsoft.com/office/drawing/2014/main" id="{02B53EA9-5D9B-48E5-B401-3D64D253A136}"/>
              </a:ext>
            </a:extLst>
          </p:cNvPr>
          <p:cNvPicPr preferRelativeResize="0"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267200"/>
            <a:ext cx="9144000" cy="2590800"/>
          </a:xfr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2819ADB4-EF0D-4281-B029-C3A617140D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sz="4000" b="1">
                <a:solidFill>
                  <a:srgbClr val="336600"/>
                </a:solidFill>
              </a:rPr>
              <a:t>Nodule formation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7B145269-EA80-4A04-B0C0-90758336B80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9144000" cy="3200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b="1">
                <a:solidFill>
                  <a:srgbClr val="990099"/>
                </a:solidFill>
              </a:rPr>
              <a:t>(E)</a:t>
            </a:r>
            <a:r>
              <a:rPr lang="en-US" altLang="en-US" sz="2000"/>
              <a:t> Rhizobia are released into the apoplast and enter the middle lamella,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This leads to the formation of a new infection thread, which forms an open channel with the first</a:t>
            </a:r>
          </a:p>
          <a:p>
            <a:pPr lvl="1">
              <a:lnSpc>
                <a:spcPct val="90000"/>
              </a:lnSpc>
            </a:pPr>
            <a:endParaRPr lang="en-US" altLang="en-US" sz="2000"/>
          </a:p>
          <a:p>
            <a:pPr>
              <a:lnSpc>
                <a:spcPct val="90000"/>
              </a:lnSpc>
            </a:pPr>
            <a:r>
              <a:rPr lang="en-US" altLang="en-US" sz="2000" b="1">
                <a:solidFill>
                  <a:srgbClr val="990099"/>
                </a:solidFill>
              </a:rPr>
              <a:t>(F)</a:t>
            </a:r>
            <a:r>
              <a:rPr lang="en-US" altLang="en-US" sz="2000"/>
              <a:t> Infection thread expands and branches until it reaches target cells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Vesicles composed of plant membrane enclose bacterial cells and they are released into the cytoplasm</a:t>
            </a:r>
          </a:p>
        </p:txBody>
      </p:sp>
      <p:pic>
        <p:nvPicPr>
          <p:cNvPr id="117764" name="Picture 4" descr="pp12113">
            <a:extLst>
              <a:ext uri="{FF2B5EF4-FFF2-40B4-BE49-F238E27FC236}">
                <a16:creationId xmlns:a16="http://schemas.microsoft.com/office/drawing/2014/main" id="{39800188-7100-4503-BB6A-38EE71106A07}"/>
              </a:ext>
            </a:extLst>
          </p:cNvPr>
          <p:cNvPicPr preferRelativeResize="0"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267200"/>
            <a:ext cx="9144000" cy="2438400"/>
          </a:xfr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F3422A00-4F70-41D8-93FF-70A51F14B558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20574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6600" b="1">
                <a:solidFill>
                  <a:srgbClr val="008000"/>
                </a:solidFill>
              </a:rPr>
              <a:t>The End.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0199C5C2-B2BA-4402-8E8E-E118E2DC49BA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182688" y="3695700"/>
            <a:ext cx="6778625" cy="192722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4000" b="1">
                <a:solidFill>
                  <a:srgbClr val="008000"/>
                </a:solidFill>
              </a:rPr>
              <a:t>Any Questions?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A74B172F-2A7E-43A6-84A6-937F62AA5A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44563"/>
          </a:xfrm>
        </p:spPr>
        <p:txBody>
          <a:bodyPr/>
          <a:lstStyle/>
          <a:p>
            <a:r>
              <a:rPr lang="en-US" altLang="en-US" sz="4000" b="1">
                <a:solidFill>
                  <a:srgbClr val="006600"/>
                </a:solidFill>
              </a:rPr>
              <a:t>Movement of pathogens from cell to cell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34EFCAA9-68FF-488E-AF96-250D882C921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4191000" cy="5440363"/>
          </a:xfrm>
        </p:spPr>
        <p:txBody>
          <a:bodyPr/>
          <a:lstStyle/>
          <a:p>
            <a:r>
              <a:rPr lang="en-US" altLang="en-US" sz="2000"/>
              <a:t>Fungi, Bacteria, and Viruses all move through the plant in the same when following a successful penetration.</a:t>
            </a:r>
          </a:p>
          <a:p>
            <a:endParaRPr lang="en-US" altLang="en-US" sz="2000"/>
          </a:p>
          <a:p>
            <a:r>
              <a:rPr lang="en-US" altLang="en-US" sz="2000" b="1" i="1">
                <a:solidFill>
                  <a:srgbClr val="800080"/>
                </a:solidFill>
              </a:rPr>
              <a:t>Movement proteins (MP)</a:t>
            </a:r>
            <a:r>
              <a:rPr lang="en-US" altLang="en-US" sz="2000"/>
              <a:t> are proteins dedicated to enlarging the pore size of plasmodesmata and actively transporting the pathogen into the adjacent cell.</a:t>
            </a:r>
          </a:p>
          <a:p>
            <a:endParaRPr lang="en-US" altLang="en-US" sz="2000"/>
          </a:p>
          <a:p>
            <a:r>
              <a:rPr lang="en-US" altLang="en-US" sz="2000"/>
              <a:t>Thereby allowing local and systemic spread of pathogen in plants.</a:t>
            </a:r>
            <a:r>
              <a:rPr lang="en-US" altLang="en-US" sz="2400"/>
              <a:t> </a:t>
            </a:r>
          </a:p>
        </p:txBody>
      </p:sp>
      <p:pic>
        <p:nvPicPr>
          <p:cNvPr id="119812" name="Picture 5" descr="movement_protein">
            <a:extLst>
              <a:ext uri="{FF2B5EF4-FFF2-40B4-BE49-F238E27FC236}">
                <a16:creationId xmlns:a16="http://schemas.microsoft.com/office/drawing/2014/main" id="{FB54EA8C-868C-4BB8-83F9-8C9CA8154BE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143000"/>
            <a:ext cx="4953000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>
            <a:extLst>
              <a:ext uri="{FF2B5EF4-FFF2-40B4-BE49-F238E27FC236}">
                <a16:creationId xmlns:a16="http://schemas.microsoft.com/office/drawing/2014/main" id="{1619A240-2796-4881-8B48-1104F6A7B3D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3962400" cy="5791200"/>
          </a:xfrm>
        </p:spPr>
        <p:txBody>
          <a:bodyPr/>
          <a:lstStyle/>
          <a:p>
            <a:r>
              <a:rPr lang="en-US" altLang="en-US" sz="2000"/>
              <a:t>So, from the entry point (1) the pathogen moves from cell to cell via the plasmodesmata (2).</a:t>
            </a:r>
          </a:p>
          <a:p>
            <a:endParaRPr lang="en-US" altLang="en-US" sz="2000"/>
          </a:p>
          <a:p>
            <a:r>
              <a:rPr lang="en-US" altLang="en-US" sz="2000"/>
              <a:t>As a pathogen travels it also reproduces.  Some of the pathogen can exit the infected plant by stomata and infect nearby plants (3).</a:t>
            </a:r>
          </a:p>
          <a:p>
            <a:endParaRPr lang="en-US" altLang="en-US" sz="2000"/>
          </a:p>
          <a:p>
            <a:r>
              <a:rPr lang="en-US" altLang="en-US" sz="2000"/>
              <a:t>If the pathogen gets to the  bundle sheath it can rapidly be transported through the plant by the xylem and phloem (4)</a:t>
            </a:r>
          </a:p>
          <a:p>
            <a:endParaRPr lang="en-US" altLang="en-US" sz="2000"/>
          </a:p>
          <a:p>
            <a:endParaRPr lang="en-US" altLang="en-US" sz="2000"/>
          </a:p>
        </p:txBody>
      </p:sp>
      <p:pic>
        <p:nvPicPr>
          <p:cNvPr id="120835" name="Picture 5" descr="1-s2">
            <a:extLst>
              <a:ext uri="{FF2B5EF4-FFF2-40B4-BE49-F238E27FC236}">
                <a16:creationId xmlns:a16="http://schemas.microsoft.com/office/drawing/2014/main" id="{B261B507-CFDC-4F48-818E-4AF53A3E897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1143000"/>
            <a:ext cx="5181600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0836" name="Rectangle 7">
            <a:extLst>
              <a:ext uri="{FF2B5EF4-FFF2-40B4-BE49-F238E27FC236}">
                <a16:creationId xmlns:a16="http://schemas.microsoft.com/office/drawing/2014/main" id="{D3E6A4BD-81BD-4604-B55A-1164C59F1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91440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6600"/>
                </a:solidFill>
              </a:rPr>
              <a:t>Movement of pathogens from cell to cell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F7317DEA-D44C-4F46-9FFA-D3D4ED5C6FD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4495800" cy="5026025"/>
          </a:xfrm>
          <a:noFill/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>
                <a:solidFill>
                  <a:srgbClr val="FF0000"/>
                </a:solidFill>
              </a:rPr>
              <a:t>Root Cap:</a:t>
            </a:r>
            <a:r>
              <a:rPr lang="en-US" altLang="en-US" sz="2000">
                <a:solidFill>
                  <a:srgbClr val="000000"/>
                </a:solidFill>
              </a:rPr>
              <a:t> covers root tip &amp; protects the meristem as the root pushes through the abrasive soil during primary growth.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i="1" u="sng">
                <a:solidFill>
                  <a:srgbClr val="800080"/>
                </a:solidFill>
              </a:rPr>
              <a:t>The cap also secretes a lubricating slime.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000" b="1" i="1" u="sng">
              <a:solidFill>
                <a:srgbClr val="80008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>
                <a:solidFill>
                  <a:srgbClr val="000000"/>
                </a:solidFill>
              </a:rPr>
              <a:t>Growth in length is concentrated near the root’s tip, where three zones of cells at successive stages of primary growth are located.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>
                <a:solidFill>
                  <a:srgbClr val="000000"/>
                </a:solidFill>
              </a:rPr>
              <a:t>zone of cell division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>
                <a:solidFill>
                  <a:srgbClr val="000000"/>
                </a:solidFill>
              </a:rPr>
              <a:t>zone of elongation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>
                <a:solidFill>
                  <a:srgbClr val="000000"/>
                </a:solidFill>
              </a:rPr>
              <a:t>zone of maturation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6B479D39-0234-46CB-8804-677434F13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64008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imes" panose="02020603050405020304" pitchFamily="18" charset="0"/>
              </a:rPr>
              <a:t>Copyright © 2002 Pearson Education, Inc., publishing as Benjamin Cummings</a:t>
            </a:r>
          </a:p>
        </p:txBody>
      </p:sp>
      <p:sp>
        <p:nvSpPr>
          <p:cNvPr id="79876" name="Text Box 4">
            <a:extLst>
              <a:ext uri="{FF2B5EF4-FFF2-40B4-BE49-F238E27FC236}">
                <a16:creationId xmlns:a16="http://schemas.microsoft.com/office/drawing/2014/main" id="{D0A5C39A-BBB3-48B6-B460-ECE0BBE37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04788"/>
            <a:ext cx="388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6600"/>
                </a:solidFill>
              </a:rPr>
              <a:t>Primary Growth in Roots</a:t>
            </a:r>
          </a:p>
        </p:txBody>
      </p:sp>
      <p:pic>
        <p:nvPicPr>
          <p:cNvPr id="79877" name="Picture 13">
            <a:extLst>
              <a:ext uri="{FF2B5EF4-FFF2-40B4-BE49-F238E27FC236}">
                <a16:creationId xmlns:a16="http://schemas.microsoft.com/office/drawing/2014/main" id="{8E1FAEAA-094F-4FE8-873D-9003C4D1028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0"/>
          <a:stretch>
            <a:fillRect/>
          </a:stretch>
        </p:blipFill>
        <p:spPr>
          <a:xfrm>
            <a:off x="4648200" y="0"/>
            <a:ext cx="4495800" cy="632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>
            <a:extLst>
              <a:ext uri="{FF2B5EF4-FFF2-40B4-BE49-F238E27FC236}">
                <a16:creationId xmlns:a16="http://schemas.microsoft.com/office/drawing/2014/main" id="{2410BB16-265E-4AB9-B4FB-D41B5CF5C7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0" y="0"/>
            <a:ext cx="39624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6600"/>
                </a:solidFill>
              </a:rPr>
              <a:t>Root Cap</a:t>
            </a:r>
          </a:p>
        </p:txBody>
      </p:sp>
      <p:sp>
        <p:nvSpPr>
          <p:cNvPr id="80899" name="Rectangle 5">
            <a:extLst>
              <a:ext uri="{FF2B5EF4-FFF2-40B4-BE49-F238E27FC236}">
                <a16:creationId xmlns:a16="http://schemas.microsoft.com/office/drawing/2014/main" id="{817FE358-447F-4D66-A7B8-D748E9A3FF0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8600"/>
            <a:ext cx="4572000" cy="6629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thimble-shaped mass of parenchyma cells at the tip of each root 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/>
          </a:p>
          <a:p>
            <a:pPr eaLnBrk="1" hangingPunct="1">
              <a:lnSpc>
                <a:spcPct val="80000"/>
              </a:lnSpc>
            </a:pPr>
            <a:r>
              <a:rPr lang="en-US" altLang="en-US" sz="2400" i="1" u="sng">
                <a:solidFill>
                  <a:srgbClr val="FF0000"/>
                </a:solidFill>
              </a:rPr>
              <a:t>protects the root from mechanical injury 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/>
          </a:p>
          <a:p>
            <a:pPr eaLnBrk="1" hangingPunct="1">
              <a:lnSpc>
                <a:spcPct val="80000"/>
              </a:lnSpc>
            </a:pPr>
            <a:r>
              <a:rPr lang="en-US" altLang="en-US" sz="2400" b="1">
                <a:solidFill>
                  <a:srgbClr val="800080"/>
                </a:solidFill>
              </a:rPr>
              <a:t>Golgi bodies release a mucilaginous lubricant (mucigel) cells lasts less than a week, then these die 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/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possibly important in perception of gravity (i.e., geotropism or gravitropism) 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/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amyloplasts (also called statoliths) appear to accumulate at the bottom of cells</a:t>
            </a:r>
          </a:p>
        </p:txBody>
      </p:sp>
      <p:pic>
        <p:nvPicPr>
          <p:cNvPr id="80900" name="Picture 9" descr="gravitropism roots">
            <a:extLst>
              <a:ext uri="{FF2B5EF4-FFF2-40B4-BE49-F238E27FC236}">
                <a16:creationId xmlns:a16="http://schemas.microsoft.com/office/drawing/2014/main" id="{5DC87FDC-5798-41D9-8E72-F83B99C5DC0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990600"/>
            <a:ext cx="443865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901" name="Picture 2">
            <a:extLst>
              <a:ext uri="{FF2B5EF4-FFF2-40B4-BE49-F238E27FC236}">
                <a16:creationId xmlns:a16="http://schemas.microsoft.com/office/drawing/2014/main" id="{5DB72AA2-29D5-40DD-9B42-6D3273E6D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019800"/>
            <a:ext cx="37496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F66A54D7-BE7C-4CF1-AD6F-B4ABD70BD74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4724400" cy="5529263"/>
          </a:xfrm>
          <a:noFill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>
                <a:solidFill>
                  <a:srgbClr val="000000"/>
                </a:solidFill>
              </a:rPr>
              <a:t>The </a:t>
            </a:r>
            <a:r>
              <a:rPr lang="en-US" altLang="en-US" sz="2000" b="1">
                <a:solidFill>
                  <a:srgbClr val="FF0000"/>
                </a:solidFill>
              </a:rPr>
              <a:t>zone of cell division</a:t>
            </a:r>
            <a:r>
              <a:rPr lang="en-US" altLang="en-US" sz="2000">
                <a:solidFill>
                  <a:srgbClr val="000000"/>
                </a:solidFill>
              </a:rPr>
              <a:t> includes the apical meristem and its derivatives, primary meristems.</a:t>
            </a:r>
          </a:p>
          <a:p>
            <a:pPr eaLnBrk="1" hangingPunct="1">
              <a:lnSpc>
                <a:spcPct val="8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>
                <a:solidFill>
                  <a:srgbClr val="000000"/>
                </a:solidFill>
              </a:rPr>
              <a:t>Near the middle is the </a:t>
            </a:r>
            <a:r>
              <a:rPr lang="en-US" altLang="en-US" sz="2000" b="1">
                <a:solidFill>
                  <a:srgbClr val="FF0000"/>
                </a:solidFill>
              </a:rPr>
              <a:t>quiescent center (or  </a:t>
            </a:r>
            <a:r>
              <a:rPr lang="en-US" altLang="en-US" sz="2000" b="1" u="sng">
                <a:solidFill>
                  <a:srgbClr val="FF0000"/>
                </a:solidFill>
              </a:rPr>
              <a:t>radicle</a:t>
            </a:r>
            <a:r>
              <a:rPr lang="en-US" altLang="en-US" sz="2000" b="1">
                <a:solidFill>
                  <a:srgbClr val="FF000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</a:pPr>
            <a:endParaRPr lang="en-US" altLang="en-US" sz="2000" b="1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b="1" i="1" u="sng">
                <a:solidFill>
                  <a:srgbClr val="800080"/>
                </a:solidFill>
              </a:rPr>
              <a:t>This forms the primary root of a young plant.</a:t>
            </a:r>
            <a:r>
              <a:rPr lang="en-US" altLang="en-US" sz="1800" i="1">
                <a:solidFill>
                  <a:srgbClr val="80008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</a:pPr>
            <a:endParaRPr lang="en-US" altLang="en-US" sz="2000" i="1">
              <a:solidFill>
                <a:srgbClr val="800080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>
                <a:solidFill>
                  <a:srgbClr val="000000"/>
                </a:solidFill>
              </a:rPr>
              <a:t>cells that divide more slowly than other meristematic cells.</a:t>
            </a:r>
          </a:p>
          <a:p>
            <a:pPr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</a:pPr>
            <a:endParaRPr lang="en-US" altLang="en-US" sz="2000">
              <a:solidFill>
                <a:srgbClr val="000000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>
                <a:solidFill>
                  <a:srgbClr val="000000"/>
                </a:solidFill>
              </a:rPr>
              <a:t>These cells are relatively resistant to damage from radiation and toxic chemicals.</a:t>
            </a:r>
          </a:p>
          <a:p>
            <a:pPr lvl="1"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</a:pPr>
            <a:endParaRPr lang="en-US" altLang="en-US" sz="2000">
              <a:solidFill>
                <a:srgbClr val="000000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>
                <a:solidFill>
                  <a:srgbClr val="000000"/>
                </a:solidFill>
              </a:rPr>
              <a:t>They may act as a reserve that can restore the meristem if it becomes damaged.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F26AB4F5-C406-4AB5-B4D7-1A66FF210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64008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imes" panose="02020603050405020304" pitchFamily="18" charset="0"/>
              </a:rPr>
              <a:t>Copyright © 2002 Pearson Education, Inc., publishing as Benjamin Cummings</a:t>
            </a:r>
          </a:p>
        </p:txBody>
      </p:sp>
      <p:sp>
        <p:nvSpPr>
          <p:cNvPr id="81924" name="Text Box 4">
            <a:extLst>
              <a:ext uri="{FF2B5EF4-FFF2-40B4-BE49-F238E27FC236}">
                <a16:creationId xmlns:a16="http://schemas.microsoft.com/office/drawing/2014/main" id="{98C23A6A-ECE2-4146-98E0-E78C55C21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04788"/>
            <a:ext cx="388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6600"/>
                </a:solidFill>
              </a:rPr>
              <a:t>Primary Growth in Roots</a:t>
            </a:r>
          </a:p>
        </p:txBody>
      </p:sp>
      <p:pic>
        <p:nvPicPr>
          <p:cNvPr id="81925" name="Picture 5">
            <a:extLst>
              <a:ext uri="{FF2B5EF4-FFF2-40B4-BE49-F238E27FC236}">
                <a16:creationId xmlns:a16="http://schemas.microsoft.com/office/drawing/2014/main" id="{FE5F4701-02C2-43EA-9399-806E7521CC2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0"/>
          <a:stretch>
            <a:fillRect/>
          </a:stretch>
        </p:blipFill>
        <p:spPr>
          <a:xfrm>
            <a:off x="4648200" y="0"/>
            <a:ext cx="4495800" cy="632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4B5AFF35-154C-47EF-9B35-93FB2E570CD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4724400" cy="4613275"/>
          </a:xfrm>
          <a:noFill/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>
                <a:solidFill>
                  <a:srgbClr val="000000"/>
                </a:solidFill>
              </a:rPr>
              <a:t>The zone of cell division blends into the </a:t>
            </a:r>
            <a:r>
              <a:rPr lang="en-US" altLang="en-US" sz="2000" b="1">
                <a:solidFill>
                  <a:srgbClr val="FF0000"/>
                </a:solidFill>
              </a:rPr>
              <a:t>zone of elongation</a:t>
            </a:r>
            <a:r>
              <a:rPr lang="en-US" altLang="en-US" sz="2000">
                <a:solidFill>
                  <a:srgbClr val="000000"/>
                </a:solidFill>
              </a:rPr>
              <a:t> where cells elongate, sometimes to more than ten times their original length.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endParaRPr lang="en-US" altLang="en-US" sz="1200">
              <a:solidFill>
                <a:srgbClr val="000000"/>
              </a:solidFill>
            </a:endParaRP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>
                <a:solidFill>
                  <a:srgbClr val="000000"/>
                </a:solidFill>
              </a:rPr>
              <a:t>It is this elongation of cells that is mainly responsible for pushing the root tip, including the </a:t>
            </a:r>
            <a:r>
              <a:rPr lang="en-US" altLang="en-US" sz="2000" b="1">
                <a:solidFill>
                  <a:srgbClr val="FF0000"/>
                </a:solidFill>
              </a:rPr>
              <a:t>meristem</a:t>
            </a:r>
            <a:r>
              <a:rPr lang="en-US" altLang="en-US" sz="2000">
                <a:solidFill>
                  <a:srgbClr val="000000"/>
                </a:solidFill>
              </a:rPr>
              <a:t>, ahead.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endParaRPr lang="en-US" altLang="en-US" sz="1200">
              <a:solidFill>
                <a:srgbClr val="000000"/>
              </a:solidFill>
            </a:endParaRP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>
                <a:solidFill>
                  <a:srgbClr val="000000"/>
                </a:solidFill>
              </a:rPr>
              <a:t>The </a:t>
            </a:r>
            <a:r>
              <a:rPr lang="en-US" altLang="en-US" sz="2000" b="1">
                <a:solidFill>
                  <a:srgbClr val="FF0000"/>
                </a:solidFill>
              </a:rPr>
              <a:t>meristem</a:t>
            </a:r>
            <a:r>
              <a:rPr lang="en-US" altLang="en-US" sz="2000">
                <a:solidFill>
                  <a:srgbClr val="000000"/>
                </a:solidFill>
              </a:rPr>
              <a:t> sustains growth by continuously adding cells to the youngest end of the zone of elongation.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55401DD0-2551-455E-8BDC-228343D47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64008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imes" panose="02020603050405020304" pitchFamily="18" charset="0"/>
              </a:rPr>
              <a:t>Copyright © 2002 Pearson Education, Inc., publishing as Benjamin Cummings</a:t>
            </a:r>
          </a:p>
        </p:txBody>
      </p:sp>
      <p:sp>
        <p:nvSpPr>
          <p:cNvPr id="82948" name="Text Box 4">
            <a:extLst>
              <a:ext uri="{FF2B5EF4-FFF2-40B4-BE49-F238E27FC236}">
                <a16:creationId xmlns:a16="http://schemas.microsoft.com/office/drawing/2014/main" id="{00C0A7FB-8E30-44B3-A25A-FF52DE83C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04788"/>
            <a:ext cx="388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6600"/>
                </a:solidFill>
              </a:rPr>
              <a:t>Primary Growth in Roots</a:t>
            </a:r>
          </a:p>
        </p:txBody>
      </p:sp>
      <p:pic>
        <p:nvPicPr>
          <p:cNvPr id="82949" name="Picture 5">
            <a:extLst>
              <a:ext uri="{FF2B5EF4-FFF2-40B4-BE49-F238E27FC236}">
                <a16:creationId xmlns:a16="http://schemas.microsoft.com/office/drawing/2014/main" id="{80DE9516-8F4E-4631-8A18-4D947284404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0"/>
          <a:stretch>
            <a:fillRect/>
          </a:stretch>
        </p:blipFill>
        <p:spPr>
          <a:xfrm>
            <a:off x="4648200" y="0"/>
            <a:ext cx="4495800" cy="632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A80754B4-B9F5-4710-AD52-637C9DCAC65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4724400" cy="5641975"/>
          </a:xfrm>
          <a:noFill/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>
                <a:solidFill>
                  <a:srgbClr val="000000"/>
                </a:solidFill>
              </a:rPr>
              <a:t>In the </a:t>
            </a:r>
            <a:r>
              <a:rPr lang="en-US" altLang="en-US" sz="1800" b="1">
                <a:solidFill>
                  <a:srgbClr val="FF0000"/>
                </a:solidFill>
              </a:rPr>
              <a:t>zone of maturation</a:t>
            </a:r>
            <a:r>
              <a:rPr lang="en-US" altLang="en-US" sz="1800">
                <a:solidFill>
                  <a:srgbClr val="000000"/>
                </a:solidFill>
              </a:rPr>
              <a:t>, cells begin to specialize in structure and function.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>
                <a:solidFill>
                  <a:srgbClr val="000000"/>
                </a:solidFill>
              </a:rPr>
              <a:t>In this root region, the three tissue systems produced by primary growth complete their differentiation, their cells becoming functionally mature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endParaRPr lang="en-US" altLang="en-US" sz="100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>
                <a:solidFill>
                  <a:srgbClr val="000000"/>
                </a:solidFill>
              </a:rPr>
              <a:t>Three primary meristems give rise to the three primary tissues of roots.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endParaRPr lang="en-US" altLang="en-US" sz="1000">
              <a:solidFill>
                <a:srgbClr val="000000"/>
              </a:solidFill>
            </a:endParaRP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b="1" i="1" u="sng">
                <a:solidFill>
                  <a:srgbClr val="FF0000"/>
                </a:solidFill>
              </a:rPr>
              <a:t>The epidermis develops from the dermal tissues.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endParaRPr lang="en-US" altLang="en-US" sz="1000" b="1" i="1" u="sng">
              <a:solidFill>
                <a:srgbClr val="FF0000"/>
              </a:solidFill>
            </a:endParaRP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b="1" i="1" u="sng">
                <a:solidFill>
                  <a:srgbClr val="FF0000"/>
                </a:solidFill>
              </a:rPr>
              <a:t>The ground tissue produces the endodermis and cortex</a:t>
            </a:r>
            <a:r>
              <a:rPr lang="en-US" altLang="en-US" sz="1800">
                <a:solidFill>
                  <a:srgbClr val="000000"/>
                </a:solidFill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endParaRPr lang="en-US" altLang="en-US" sz="1800">
              <a:solidFill>
                <a:srgbClr val="000000"/>
              </a:solidFill>
            </a:endParaRP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b="1" i="1" u="sng">
                <a:solidFill>
                  <a:srgbClr val="FF0000"/>
                </a:solidFill>
              </a:rPr>
              <a:t>The vascular tissue produces the stele, the pericycle, pith, xylem, and phloem</a:t>
            </a:r>
            <a:r>
              <a:rPr lang="en-US" altLang="en-US" sz="1800" b="1" u="sng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67F0ABB0-925E-4F61-ADCC-FABFFC4FE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64008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imes" panose="02020603050405020304" pitchFamily="18" charset="0"/>
              </a:rPr>
              <a:t>Copyright © 2002 Pearson Education, Inc., publishing as Benjamin Cummings</a:t>
            </a:r>
          </a:p>
        </p:txBody>
      </p:sp>
      <p:sp>
        <p:nvSpPr>
          <p:cNvPr id="83972" name="Text Box 4">
            <a:extLst>
              <a:ext uri="{FF2B5EF4-FFF2-40B4-BE49-F238E27FC236}">
                <a16:creationId xmlns:a16="http://schemas.microsoft.com/office/drawing/2014/main" id="{F6474E3C-E609-4F71-B671-A802E8B75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04788"/>
            <a:ext cx="457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6600"/>
                </a:solidFill>
              </a:rPr>
              <a:t>Primary Growth in Roots</a:t>
            </a:r>
          </a:p>
        </p:txBody>
      </p:sp>
      <p:pic>
        <p:nvPicPr>
          <p:cNvPr id="83973" name="Picture 5">
            <a:extLst>
              <a:ext uri="{FF2B5EF4-FFF2-40B4-BE49-F238E27FC236}">
                <a16:creationId xmlns:a16="http://schemas.microsoft.com/office/drawing/2014/main" id="{19CD0316-3F73-49BF-BE0F-A05029AA1C0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0"/>
          <a:stretch>
            <a:fillRect/>
          </a:stretch>
        </p:blipFill>
        <p:spPr>
          <a:xfrm>
            <a:off x="4648200" y="0"/>
            <a:ext cx="4495800" cy="632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3016</TotalTime>
  <Words>2544</Words>
  <Application>Microsoft Office PowerPoint</Application>
  <PresentationFormat>On-screen Show (4:3)</PresentationFormat>
  <Paragraphs>352</Paragraphs>
  <Slides>45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45</vt:i4>
      </vt:variant>
    </vt:vector>
  </HeadingPairs>
  <TitlesOfParts>
    <vt:vector size="63" baseType="lpstr">
      <vt:lpstr>ＭＳ Ｐゴシック</vt:lpstr>
      <vt:lpstr>Arial</vt:lpstr>
      <vt:lpstr>Comic Sans MS</vt:lpstr>
      <vt:lpstr>Times</vt:lpstr>
      <vt:lpstr>Times New Roman</vt:lpstr>
      <vt:lpstr>Default Design</vt:lpstr>
      <vt:lpstr>1_Default Design</vt:lpstr>
      <vt:lpstr>3_Default Design</vt:lpstr>
      <vt:lpstr>5_Default Design</vt:lpstr>
      <vt:lpstr>6_Default Design</vt:lpstr>
      <vt:lpstr>10_Default Design</vt:lpstr>
      <vt:lpstr>Blank Presentation</vt:lpstr>
      <vt:lpstr>1_Blank Presentation</vt:lpstr>
      <vt:lpstr>2_Blank Presentation</vt:lpstr>
      <vt:lpstr>3_Blank Presentation</vt:lpstr>
      <vt:lpstr>4_Blank Presentation</vt:lpstr>
      <vt:lpstr>2_Default Design</vt:lpstr>
      <vt:lpstr>4_Default Design</vt:lpstr>
      <vt:lpstr>Roots  and Structure    </vt:lpstr>
      <vt:lpstr>Roots!!!!!!!</vt:lpstr>
      <vt:lpstr>PowerPoint Presentation</vt:lpstr>
      <vt:lpstr>Plant Root Zones </vt:lpstr>
      <vt:lpstr>PowerPoint Presentation</vt:lpstr>
      <vt:lpstr>Root Cap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Dicot Root Anatomy</vt:lpstr>
      <vt:lpstr>Monocot Root Anatomy</vt:lpstr>
      <vt:lpstr>PowerPoint Presentation</vt:lpstr>
      <vt:lpstr>Mycorrhizal associations</vt:lpstr>
      <vt:lpstr>Mycorrhizal associations</vt:lpstr>
      <vt:lpstr>Water transport processes</vt:lpstr>
      <vt:lpstr>Water absorption from soil</vt:lpstr>
      <vt:lpstr>Water across plant membranes</vt:lpstr>
      <vt:lpstr>Osmosis and Tonicity</vt:lpstr>
      <vt:lpstr>Tonic Solutions</vt:lpstr>
      <vt:lpstr>Plant cell in hypotonic solution</vt:lpstr>
      <vt:lpstr>Plant cell in hypertonic solution</vt:lpstr>
      <vt:lpstr>Plant cell in Isotonic solution</vt:lpstr>
      <vt:lpstr>Water uptake in the roots</vt:lpstr>
      <vt:lpstr>Water uptake in the roots</vt:lpstr>
      <vt:lpstr>Water uptake in the roots</vt:lpstr>
      <vt:lpstr>Water transport to the xylem</vt:lpstr>
      <vt:lpstr>Water transport to the xylem</vt:lpstr>
      <vt:lpstr>Comparison of Root Systems</vt:lpstr>
      <vt:lpstr>The Tap root</vt:lpstr>
      <vt:lpstr>Adventitious (fibrous)  Roots:</vt:lpstr>
      <vt:lpstr>Modified Roots</vt:lpstr>
      <vt:lpstr>Modified Roots</vt:lpstr>
      <vt:lpstr>Modified Roots</vt:lpstr>
      <vt:lpstr>Modified Roots</vt:lpstr>
      <vt:lpstr>Symbiotic Roots </vt:lpstr>
      <vt:lpstr>Symbiotic Roots</vt:lpstr>
      <vt:lpstr>Nodule formation</vt:lpstr>
      <vt:lpstr>Nodule formation</vt:lpstr>
      <vt:lpstr>Nodule formation</vt:lpstr>
      <vt:lpstr>The End.</vt:lpstr>
      <vt:lpstr>Movement of pathogens from cell to cell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Balance of Plants</dc:title>
  <dc:creator>Mazz Marry</dc:creator>
  <cp:lastModifiedBy>Andrew Marry</cp:lastModifiedBy>
  <cp:revision>111</cp:revision>
  <dcterms:created xsi:type="dcterms:W3CDTF">2006-01-18T02:03:25Z</dcterms:created>
  <dcterms:modified xsi:type="dcterms:W3CDTF">2019-01-09T17:41:55Z</dcterms:modified>
</cp:coreProperties>
</file>