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96" r:id="rId3"/>
    <p:sldId id="298" r:id="rId4"/>
    <p:sldId id="261" r:id="rId5"/>
    <p:sldId id="295" r:id="rId6"/>
    <p:sldId id="260" r:id="rId7"/>
    <p:sldId id="272" r:id="rId8"/>
    <p:sldId id="273" r:id="rId9"/>
    <p:sldId id="292" r:id="rId10"/>
    <p:sldId id="293" r:id="rId11"/>
    <p:sldId id="267" r:id="rId12"/>
    <p:sldId id="288" r:id="rId13"/>
    <p:sldId id="289" r:id="rId14"/>
    <p:sldId id="290" r:id="rId15"/>
    <p:sldId id="291" r:id="rId16"/>
    <p:sldId id="287" r:id="rId17"/>
    <p:sldId id="262" r:id="rId18"/>
    <p:sldId id="263" r:id="rId19"/>
    <p:sldId id="265" r:id="rId20"/>
    <p:sldId id="266" r:id="rId21"/>
    <p:sldId id="259" r:id="rId22"/>
    <p:sldId id="294" r:id="rId23"/>
    <p:sldId id="300" r:id="rId24"/>
    <p:sldId id="274" r:id="rId25"/>
    <p:sldId id="285" r:id="rId26"/>
    <p:sldId id="286" r:id="rId27"/>
    <p:sldId id="309" r:id="rId28"/>
    <p:sldId id="276" r:id="rId29"/>
    <p:sldId id="275" r:id="rId30"/>
    <p:sldId id="277" r:id="rId31"/>
    <p:sldId id="308" r:id="rId32"/>
    <p:sldId id="278" r:id="rId33"/>
    <p:sldId id="279" r:id="rId34"/>
    <p:sldId id="302" r:id="rId35"/>
    <p:sldId id="304" r:id="rId36"/>
    <p:sldId id="311" r:id="rId37"/>
    <p:sldId id="280" r:id="rId38"/>
    <p:sldId id="284" r:id="rId39"/>
    <p:sldId id="303" r:id="rId40"/>
    <p:sldId id="305" r:id="rId41"/>
    <p:sldId id="282" r:id="rId42"/>
    <p:sldId id="297" r:id="rId43"/>
    <p:sldId id="299" r:id="rId44"/>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Comic Sans MS" panose="030F0702030302020204" pitchFamily="66" charset="0"/>
        <a:ea typeface="+mn-ea"/>
        <a:cs typeface="+mn-cs"/>
      </a:defRPr>
    </a:lvl1pPr>
    <a:lvl2pPr marL="457200" algn="l" rtl="0" fontAlgn="base">
      <a:spcBef>
        <a:spcPct val="0"/>
      </a:spcBef>
      <a:spcAft>
        <a:spcPct val="0"/>
      </a:spcAft>
      <a:defRPr sz="4400" kern="1200">
        <a:solidFill>
          <a:schemeClr val="tx1"/>
        </a:solidFill>
        <a:latin typeface="Comic Sans MS" panose="030F0702030302020204" pitchFamily="66" charset="0"/>
        <a:ea typeface="+mn-ea"/>
        <a:cs typeface="+mn-cs"/>
      </a:defRPr>
    </a:lvl2pPr>
    <a:lvl3pPr marL="914400" algn="l" rtl="0" fontAlgn="base">
      <a:spcBef>
        <a:spcPct val="0"/>
      </a:spcBef>
      <a:spcAft>
        <a:spcPct val="0"/>
      </a:spcAft>
      <a:defRPr sz="4400" kern="1200">
        <a:solidFill>
          <a:schemeClr val="tx1"/>
        </a:solidFill>
        <a:latin typeface="Comic Sans MS" panose="030F0702030302020204" pitchFamily="66" charset="0"/>
        <a:ea typeface="+mn-ea"/>
        <a:cs typeface="+mn-cs"/>
      </a:defRPr>
    </a:lvl3pPr>
    <a:lvl4pPr marL="1371600" algn="l" rtl="0" fontAlgn="base">
      <a:spcBef>
        <a:spcPct val="0"/>
      </a:spcBef>
      <a:spcAft>
        <a:spcPct val="0"/>
      </a:spcAft>
      <a:defRPr sz="4400" kern="1200">
        <a:solidFill>
          <a:schemeClr val="tx1"/>
        </a:solidFill>
        <a:latin typeface="Comic Sans MS" panose="030F0702030302020204" pitchFamily="66" charset="0"/>
        <a:ea typeface="+mn-ea"/>
        <a:cs typeface="+mn-cs"/>
      </a:defRPr>
    </a:lvl4pPr>
    <a:lvl5pPr marL="1828800" algn="l" rtl="0" fontAlgn="base">
      <a:spcBef>
        <a:spcPct val="0"/>
      </a:spcBef>
      <a:spcAft>
        <a:spcPct val="0"/>
      </a:spcAft>
      <a:defRPr sz="4400" kern="1200">
        <a:solidFill>
          <a:schemeClr val="tx1"/>
        </a:solidFill>
        <a:latin typeface="Comic Sans MS" panose="030F0702030302020204" pitchFamily="66" charset="0"/>
        <a:ea typeface="+mn-ea"/>
        <a:cs typeface="+mn-cs"/>
      </a:defRPr>
    </a:lvl5pPr>
    <a:lvl6pPr marL="2286000" algn="l" defTabSz="914400" rtl="0" eaLnBrk="1" latinLnBrk="0" hangingPunct="1">
      <a:defRPr sz="4400" kern="1200">
        <a:solidFill>
          <a:schemeClr val="tx1"/>
        </a:solidFill>
        <a:latin typeface="Comic Sans MS" panose="030F0702030302020204" pitchFamily="66" charset="0"/>
        <a:ea typeface="+mn-ea"/>
        <a:cs typeface="+mn-cs"/>
      </a:defRPr>
    </a:lvl6pPr>
    <a:lvl7pPr marL="2743200" algn="l" defTabSz="914400" rtl="0" eaLnBrk="1" latinLnBrk="0" hangingPunct="1">
      <a:defRPr sz="4400" kern="1200">
        <a:solidFill>
          <a:schemeClr val="tx1"/>
        </a:solidFill>
        <a:latin typeface="Comic Sans MS" panose="030F0702030302020204" pitchFamily="66" charset="0"/>
        <a:ea typeface="+mn-ea"/>
        <a:cs typeface="+mn-cs"/>
      </a:defRPr>
    </a:lvl7pPr>
    <a:lvl8pPr marL="3200400" algn="l" defTabSz="914400" rtl="0" eaLnBrk="1" latinLnBrk="0" hangingPunct="1">
      <a:defRPr sz="4400" kern="1200">
        <a:solidFill>
          <a:schemeClr val="tx1"/>
        </a:solidFill>
        <a:latin typeface="Comic Sans MS" panose="030F0702030302020204" pitchFamily="66" charset="0"/>
        <a:ea typeface="+mn-ea"/>
        <a:cs typeface="+mn-cs"/>
      </a:defRPr>
    </a:lvl8pPr>
    <a:lvl9pPr marL="3657600" algn="l" defTabSz="914400" rtl="0" eaLnBrk="1" latinLnBrk="0" hangingPunct="1">
      <a:defRPr sz="4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70" d="100"/>
          <a:sy n="70" d="100"/>
        </p:scale>
        <p:origin x="13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F2BA009-30CF-455D-8496-EF1CAE4675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267" name="Rectangle 3">
            <a:extLst>
              <a:ext uri="{FF2B5EF4-FFF2-40B4-BE49-F238E27FC236}">
                <a16:creationId xmlns:a16="http://schemas.microsoft.com/office/drawing/2014/main" id="{DBAAD04A-63F2-4080-A048-3A8A0075D44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268" name="Rectangle 4">
            <a:extLst>
              <a:ext uri="{FF2B5EF4-FFF2-40B4-BE49-F238E27FC236}">
                <a16:creationId xmlns:a16="http://schemas.microsoft.com/office/drawing/2014/main" id="{1731753D-AE95-4AF0-9447-D5F25BC5854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9E30F9D7-E311-4BF2-AA61-0BBD6B7BCEB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70" name="Rectangle 6">
            <a:extLst>
              <a:ext uri="{FF2B5EF4-FFF2-40B4-BE49-F238E27FC236}">
                <a16:creationId xmlns:a16="http://schemas.microsoft.com/office/drawing/2014/main" id="{90BF0377-B285-4E89-BD01-CB5046854AD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271" name="Rectangle 7">
            <a:extLst>
              <a:ext uri="{FF2B5EF4-FFF2-40B4-BE49-F238E27FC236}">
                <a16:creationId xmlns:a16="http://schemas.microsoft.com/office/drawing/2014/main" id="{D55B10C4-DFEE-4D7B-82FC-2A5C4E2F130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3819E40-D7DE-41C0-969D-F746EFCBF90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omic Sans MS" panose="030F0702030302020204" pitchFamily="66" charset="0"/>
        <a:ea typeface="+mn-ea"/>
        <a:cs typeface="+mn-cs"/>
      </a:defRPr>
    </a:lvl1pPr>
    <a:lvl2pPr marL="457200" algn="l" rtl="0" fontAlgn="base">
      <a:spcBef>
        <a:spcPct val="30000"/>
      </a:spcBef>
      <a:spcAft>
        <a:spcPct val="0"/>
      </a:spcAft>
      <a:defRPr sz="1200" kern="1200">
        <a:solidFill>
          <a:schemeClr val="tx1"/>
        </a:solidFill>
        <a:latin typeface="Comic Sans MS" panose="030F0702030302020204" pitchFamily="66" charset="0"/>
        <a:ea typeface="+mn-ea"/>
        <a:cs typeface="+mn-cs"/>
      </a:defRPr>
    </a:lvl2pPr>
    <a:lvl3pPr marL="914400" algn="l" rtl="0" fontAlgn="base">
      <a:spcBef>
        <a:spcPct val="30000"/>
      </a:spcBef>
      <a:spcAft>
        <a:spcPct val="0"/>
      </a:spcAft>
      <a:defRPr sz="1200" kern="1200">
        <a:solidFill>
          <a:schemeClr val="tx1"/>
        </a:solidFill>
        <a:latin typeface="Comic Sans MS" panose="030F0702030302020204" pitchFamily="66" charset="0"/>
        <a:ea typeface="+mn-ea"/>
        <a:cs typeface="+mn-cs"/>
      </a:defRPr>
    </a:lvl3pPr>
    <a:lvl4pPr marL="1371600" algn="l" rtl="0" fontAlgn="base">
      <a:spcBef>
        <a:spcPct val="30000"/>
      </a:spcBef>
      <a:spcAft>
        <a:spcPct val="0"/>
      </a:spcAft>
      <a:defRPr sz="1200" kern="1200">
        <a:solidFill>
          <a:schemeClr val="tx1"/>
        </a:solidFill>
        <a:latin typeface="Comic Sans MS" panose="030F0702030302020204" pitchFamily="66" charset="0"/>
        <a:ea typeface="+mn-ea"/>
        <a:cs typeface="+mn-cs"/>
      </a:defRPr>
    </a:lvl4pPr>
    <a:lvl5pPr marL="1828800" algn="l" rtl="0" fontAlgn="base">
      <a:spcBef>
        <a:spcPct val="30000"/>
      </a:spcBef>
      <a:spcAft>
        <a:spcPct val="0"/>
      </a:spcAft>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40BCE66-ABE5-435E-8027-411800A5F9D8}"/>
              </a:ext>
            </a:extLst>
          </p:cNvPr>
          <p:cNvSpPr>
            <a:spLocks noGrp="1" noChangeArrowheads="1"/>
          </p:cNvSpPr>
          <p:nvPr>
            <p:ph type="sldNum" sz="quarter" idx="5"/>
          </p:nvPr>
        </p:nvSpPr>
        <p:spPr>
          <a:ln/>
        </p:spPr>
        <p:txBody>
          <a:bodyPr/>
          <a:lstStyle/>
          <a:p>
            <a:fld id="{B7BD9C44-4BCE-4463-A35F-EB2A4834F047}" type="slidenum">
              <a:rPr lang="en-US" altLang="en-US"/>
              <a:pPr/>
              <a:t>2</a:t>
            </a:fld>
            <a:endParaRPr lang="en-US" altLang="en-US"/>
          </a:p>
        </p:txBody>
      </p:sp>
      <p:sp>
        <p:nvSpPr>
          <p:cNvPr id="62466" name="Rectangle 2">
            <a:extLst>
              <a:ext uri="{FF2B5EF4-FFF2-40B4-BE49-F238E27FC236}">
                <a16:creationId xmlns:a16="http://schemas.microsoft.com/office/drawing/2014/main" id="{A6637582-15DB-4EAE-B5AC-DE7C9FD71BB9}"/>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F6376AC-94FE-4A6B-9F4A-8836853637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5C8277-9796-446E-A816-075675C0F554}"/>
              </a:ext>
            </a:extLst>
          </p:cNvPr>
          <p:cNvSpPr>
            <a:spLocks noGrp="1" noChangeArrowheads="1"/>
          </p:cNvSpPr>
          <p:nvPr>
            <p:ph type="sldNum" sz="quarter" idx="5"/>
          </p:nvPr>
        </p:nvSpPr>
        <p:spPr>
          <a:ln/>
        </p:spPr>
        <p:txBody>
          <a:bodyPr/>
          <a:lstStyle/>
          <a:p>
            <a:fld id="{2103F943-3052-44BF-8539-036A60BCDB77}" type="slidenum">
              <a:rPr lang="en-US" altLang="en-US"/>
              <a:pPr/>
              <a:t>7</a:t>
            </a:fld>
            <a:endParaRPr lang="en-US" altLang="en-US"/>
          </a:p>
        </p:txBody>
      </p:sp>
      <p:sp>
        <p:nvSpPr>
          <p:cNvPr id="26626" name="Rectangle 7">
            <a:extLst>
              <a:ext uri="{FF2B5EF4-FFF2-40B4-BE49-F238E27FC236}">
                <a16:creationId xmlns:a16="http://schemas.microsoft.com/office/drawing/2014/main" id="{6FE647FA-7733-428C-A025-479D0BE725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4503AC2B-C885-4D8F-98D9-1C1698388C83}" type="slidenum">
              <a:rPr lang="en-US" altLang="en-US" sz="1200"/>
              <a:pPr algn="r"/>
              <a:t>7</a:t>
            </a:fld>
            <a:endParaRPr lang="en-US" altLang="en-US" sz="1200"/>
          </a:p>
        </p:txBody>
      </p:sp>
      <p:sp>
        <p:nvSpPr>
          <p:cNvPr id="26627" name="Rectangle 2">
            <a:extLst>
              <a:ext uri="{FF2B5EF4-FFF2-40B4-BE49-F238E27FC236}">
                <a16:creationId xmlns:a16="http://schemas.microsoft.com/office/drawing/2014/main" id="{EDE0E36C-061B-4188-8A58-0746F595E325}"/>
              </a:ext>
            </a:extLst>
          </p:cNvPr>
          <p:cNvSpPr>
            <a:spLocks noGrp="1" noRot="1" noChangeAspect="1" noChangeArrowheads="1" noTextEdit="1"/>
          </p:cNvSpPr>
          <p:nvPr>
            <p:ph type="sldImg"/>
          </p:nvPr>
        </p:nvSpPr>
        <p:spPr>
          <a:xfrm>
            <a:off x="1144588" y="685800"/>
            <a:ext cx="4572000" cy="3429000"/>
          </a:xfrm>
          <a:ln/>
        </p:spPr>
      </p:sp>
      <p:sp>
        <p:nvSpPr>
          <p:cNvPr id="26628" name="Rectangle 3">
            <a:extLst>
              <a:ext uri="{FF2B5EF4-FFF2-40B4-BE49-F238E27FC236}">
                <a16:creationId xmlns:a16="http://schemas.microsoft.com/office/drawing/2014/main" id="{B8261544-2C4E-406C-B623-44E39B0DF16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7A282E-A677-4EEC-A101-394B11FD6C9B}"/>
              </a:ext>
            </a:extLst>
          </p:cNvPr>
          <p:cNvSpPr>
            <a:spLocks noGrp="1" noChangeArrowheads="1"/>
          </p:cNvSpPr>
          <p:nvPr>
            <p:ph type="sldNum" sz="quarter" idx="5"/>
          </p:nvPr>
        </p:nvSpPr>
        <p:spPr>
          <a:ln/>
        </p:spPr>
        <p:txBody>
          <a:bodyPr/>
          <a:lstStyle/>
          <a:p>
            <a:fld id="{0C5D1543-6041-4B4C-9114-5ADAE0280F09}" type="slidenum">
              <a:rPr lang="en-US" altLang="en-US"/>
              <a:pPr/>
              <a:t>8</a:t>
            </a:fld>
            <a:endParaRPr lang="en-US" altLang="en-US"/>
          </a:p>
        </p:txBody>
      </p:sp>
      <p:sp>
        <p:nvSpPr>
          <p:cNvPr id="28674" name="Rectangle 7">
            <a:extLst>
              <a:ext uri="{FF2B5EF4-FFF2-40B4-BE49-F238E27FC236}">
                <a16:creationId xmlns:a16="http://schemas.microsoft.com/office/drawing/2014/main" id="{D7C9B588-A0EB-42D4-834D-6CF779DC14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2509CBD5-D4F2-4CE2-9AD0-48E2C5C1DB4D}" type="slidenum">
              <a:rPr lang="en-US" altLang="en-US" sz="1200"/>
              <a:pPr algn="r"/>
              <a:t>8</a:t>
            </a:fld>
            <a:endParaRPr lang="en-US" altLang="en-US" sz="1200"/>
          </a:p>
        </p:txBody>
      </p:sp>
      <p:sp>
        <p:nvSpPr>
          <p:cNvPr id="28675" name="Rectangle 2">
            <a:extLst>
              <a:ext uri="{FF2B5EF4-FFF2-40B4-BE49-F238E27FC236}">
                <a16:creationId xmlns:a16="http://schemas.microsoft.com/office/drawing/2014/main" id="{9883A68B-901A-4486-BF17-16A1E42BA8EF}"/>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A65C737-6F04-4FA4-9627-73703BE5A341}"/>
              </a:ext>
            </a:extLst>
          </p:cNvPr>
          <p:cNvSpPr>
            <a:spLocks noGrp="1" noChangeArrowheads="1"/>
          </p:cNvSpPr>
          <p:nvPr>
            <p:ph type="body" idx="1"/>
          </p:nvPr>
        </p:nvSpPr>
        <p:spPr>
          <a:xfrm>
            <a:off x="914400" y="4343400"/>
            <a:ext cx="5029200" cy="4114800"/>
          </a:xfrm>
        </p:spPr>
        <p:txBody>
          <a:bodyPr/>
          <a:lstStyle/>
          <a:p>
            <a:r>
              <a:rPr lang="en-US" altLang="en-US"/>
              <a:t>Figure 35.5 Modified stems</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119973-777C-43A0-AE31-5E17578F0514}"/>
              </a:ext>
            </a:extLst>
          </p:cNvPr>
          <p:cNvSpPr>
            <a:spLocks noGrp="1" noChangeArrowheads="1"/>
          </p:cNvSpPr>
          <p:nvPr>
            <p:ph type="sldNum" sz="quarter" idx="5"/>
          </p:nvPr>
        </p:nvSpPr>
        <p:spPr>
          <a:ln/>
        </p:spPr>
        <p:txBody>
          <a:bodyPr/>
          <a:lstStyle/>
          <a:p>
            <a:fld id="{B20CBE6D-1ED7-44BF-BAD9-37B16F784B77}" type="slidenum">
              <a:rPr lang="en-US" altLang="en-US"/>
              <a:pPr/>
              <a:t>11</a:t>
            </a:fld>
            <a:endParaRPr lang="en-US" altLang="en-US"/>
          </a:p>
        </p:txBody>
      </p:sp>
      <p:sp>
        <p:nvSpPr>
          <p:cNvPr id="16386" name="Rectangle 7">
            <a:extLst>
              <a:ext uri="{FF2B5EF4-FFF2-40B4-BE49-F238E27FC236}">
                <a16:creationId xmlns:a16="http://schemas.microsoft.com/office/drawing/2014/main" id="{CF52578B-860D-4615-9167-2ED0ABAB4CB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9C0EA21A-5923-489C-A323-BFB5A22AD4E5}" type="slidenum">
              <a:rPr lang="en-US" altLang="en-US" sz="1200"/>
              <a:pPr algn="r"/>
              <a:t>11</a:t>
            </a:fld>
            <a:endParaRPr lang="en-US" altLang="en-US" sz="1200"/>
          </a:p>
        </p:txBody>
      </p:sp>
      <p:sp>
        <p:nvSpPr>
          <p:cNvPr id="16387" name="Rectangle 2">
            <a:extLst>
              <a:ext uri="{FF2B5EF4-FFF2-40B4-BE49-F238E27FC236}">
                <a16:creationId xmlns:a16="http://schemas.microsoft.com/office/drawing/2014/main" id="{CA3FFBAC-68AA-40DB-BAAC-40CA2ECAE9D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422CDFF-CBE5-4293-8822-4667991E2DC1}"/>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040EA0-4BA3-4790-B8AF-78485F025527}"/>
              </a:ext>
            </a:extLst>
          </p:cNvPr>
          <p:cNvSpPr>
            <a:spLocks noGrp="1" noChangeArrowheads="1"/>
          </p:cNvSpPr>
          <p:nvPr>
            <p:ph type="sldNum" sz="quarter" idx="5"/>
          </p:nvPr>
        </p:nvSpPr>
        <p:spPr>
          <a:ln/>
        </p:spPr>
        <p:txBody>
          <a:bodyPr/>
          <a:lstStyle/>
          <a:p>
            <a:fld id="{EB53D638-4DA8-4A86-8817-38406AF8CE1D}" type="slidenum">
              <a:rPr lang="en-US" altLang="en-US"/>
              <a:pPr/>
              <a:t>24</a:t>
            </a:fld>
            <a:endParaRPr lang="en-US" altLang="en-US"/>
          </a:p>
        </p:txBody>
      </p:sp>
      <p:sp>
        <p:nvSpPr>
          <p:cNvPr id="30722" name="Rectangle 7">
            <a:extLst>
              <a:ext uri="{FF2B5EF4-FFF2-40B4-BE49-F238E27FC236}">
                <a16:creationId xmlns:a16="http://schemas.microsoft.com/office/drawing/2014/main" id="{97E8B2AC-C161-433E-A8D2-79028843F30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E64FD07B-EC3B-48FF-8446-9988BFC351AC}" type="slidenum">
              <a:rPr lang="en-US" altLang="en-US" sz="1200"/>
              <a:pPr algn="r"/>
              <a:t>24</a:t>
            </a:fld>
            <a:endParaRPr lang="en-US" altLang="en-US" sz="1200"/>
          </a:p>
        </p:txBody>
      </p:sp>
      <p:sp>
        <p:nvSpPr>
          <p:cNvPr id="30723" name="Rectangle 2">
            <a:extLst>
              <a:ext uri="{FF2B5EF4-FFF2-40B4-BE49-F238E27FC236}">
                <a16:creationId xmlns:a16="http://schemas.microsoft.com/office/drawing/2014/main" id="{A054D02A-0F2E-4475-A3F2-3CE88634B21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FD1304E3-A788-4A76-80E2-8479F799EDA5}"/>
              </a:ext>
            </a:extLst>
          </p:cNvPr>
          <p:cNvSpPr>
            <a:spLocks noGrp="1" noChangeArrowheads="1"/>
          </p:cNvSpPr>
          <p:nvPr>
            <p:ph type="body" idx="1"/>
          </p:nvPr>
        </p:nvSpPr>
        <p:spPr>
          <a:xfrm>
            <a:off x="914400" y="4343400"/>
            <a:ext cx="5029200" cy="4114800"/>
          </a:xfrm>
        </p:spPr>
        <p:txBody>
          <a:bodyPr/>
          <a:lstStyle/>
          <a:p>
            <a:r>
              <a:rPr lang="en-US" altLang="en-US"/>
              <a:t>Figure 35.17 Organization of primary tissues in young stems</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4FBCC-0142-4236-8174-574A56ED8B01}"/>
              </a:ext>
            </a:extLst>
          </p:cNvPr>
          <p:cNvSpPr>
            <a:spLocks noGrp="1" noChangeArrowheads="1"/>
          </p:cNvSpPr>
          <p:nvPr>
            <p:ph type="sldNum" sz="quarter" idx="5"/>
          </p:nvPr>
        </p:nvSpPr>
        <p:spPr>
          <a:ln/>
        </p:spPr>
        <p:txBody>
          <a:bodyPr/>
          <a:lstStyle/>
          <a:p>
            <a:fld id="{893F8566-4D91-4C3D-8600-1A96789634E8}" type="slidenum">
              <a:rPr lang="en-US" altLang="en-US"/>
              <a:pPr/>
              <a:t>30</a:t>
            </a:fld>
            <a:endParaRPr lang="en-US" altLang="en-US"/>
          </a:p>
        </p:txBody>
      </p:sp>
      <p:sp>
        <p:nvSpPr>
          <p:cNvPr id="34818" name="Rectangle 7">
            <a:extLst>
              <a:ext uri="{FF2B5EF4-FFF2-40B4-BE49-F238E27FC236}">
                <a16:creationId xmlns:a16="http://schemas.microsoft.com/office/drawing/2014/main" id="{BA07F45D-3B16-439C-97B2-F7F0B2B73C1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A0E56505-4A64-4F68-B6EA-49516F70D71D}" type="slidenum">
              <a:rPr lang="en-US" altLang="en-US" sz="1200"/>
              <a:pPr algn="r"/>
              <a:t>30</a:t>
            </a:fld>
            <a:endParaRPr lang="en-US" altLang="en-US" sz="1200"/>
          </a:p>
        </p:txBody>
      </p:sp>
      <p:sp>
        <p:nvSpPr>
          <p:cNvPr id="34819" name="Rectangle 2">
            <a:extLst>
              <a:ext uri="{FF2B5EF4-FFF2-40B4-BE49-F238E27FC236}">
                <a16:creationId xmlns:a16="http://schemas.microsoft.com/office/drawing/2014/main" id="{FDCDAA82-F204-4B41-9DAC-0600F7E66B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3BA9FC89-6AF5-4625-A0B7-D87C2856232D}"/>
              </a:ext>
            </a:extLst>
          </p:cNvPr>
          <p:cNvSpPr>
            <a:spLocks noGrp="1" noChangeArrowheads="1"/>
          </p:cNvSpPr>
          <p:nvPr>
            <p:ph type="body" idx="1"/>
          </p:nvPr>
        </p:nvSpPr>
        <p:spPr>
          <a:xfrm>
            <a:off x="914400" y="4343400"/>
            <a:ext cx="5029200" cy="4114800"/>
          </a:xfrm>
        </p:spPr>
        <p:txBody>
          <a:bodyPr/>
          <a:lstStyle/>
          <a:p>
            <a:r>
              <a:rPr lang="en-US" altLang="en-US"/>
              <a:t>Figure 35.16 The shoot tip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8CC85A-425A-4C5E-AF0E-1254EC98C7F3}"/>
              </a:ext>
            </a:extLst>
          </p:cNvPr>
          <p:cNvSpPr>
            <a:spLocks noGrp="1" noChangeArrowheads="1"/>
          </p:cNvSpPr>
          <p:nvPr>
            <p:ph type="sldNum" sz="quarter" idx="5"/>
          </p:nvPr>
        </p:nvSpPr>
        <p:spPr>
          <a:ln/>
        </p:spPr>
        <p:txBody>
          <a:bodyPr/>
          <a:lstStyle/>
          <a:p>
            <a:fld id="{4A8B70E1-507C-4F45-9D2E-8B4011B62FBB}" type="slidenum">
              <a:rPr lang="en-US" altLang="en-US"/>
              <a:pPr/>
              <a:t>32</a:t>
            </a:fld>
            <a:endParaRPr lang="en-US" altLang="en-US"/>
          </a:p>
        </p:txBody>
      </p:sp>
      <p:sp>
        <p:nvSpPr>
          <p:cNvPr id="36866" name="Rectangle 7">
            <a:extLst>
              <a:ext uri="{FF2B5EF4-FFF2-40B4-BE49-F238E27FC236}">
                <a16:creationId xmlns:a16="http://schemas.microsoft.com/office/drawing/2014/main" id="{A4AD7D72-5365-4F44-A0E4-AACD01E024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9E8E7640-F2C0-4F16-9A9A-3E34C8646570}" type="slidenum">
              <a:rPr lang="en-US" altLang="en-US" sz="1200"/>
              <a:pPr algn="r"/>
              <a:t>32</a:t>
            </a:fld>
            <a:endParaRPr lang="en-US" altLang="en-US" sz="1200"/>
          </a:p>
        </p:txBody>
      </p:sp>
      <p:sp>
        <p:nvSpPr>
          <p:cNvPr id="36867" name="Rectangle 2">
            <a:extLst>
              <a:ext uri="{FF2B5EF4-FFF2-40B4-BE49-F238E27FC236}">
                <a16:creationId xmlns:a16="http://schemas.microsoft.com/office/drawing/2014/main" id="{2928CEE3-CCB6-4AB2-8E16-8788D41B5E5B}"/>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658AAE9-ED2B-4D73-9566-26273B785B0E}"/>
              </a:ext>
            </a:extLst>
          </p:cNvPr>
          <p:cNvSpPr>
            <a:spLocks noGrp="1" noChangeArrowheads="1"/>
          </p:cNvSpPr>
          <p:nvPr>
            <p:ph type="body" idx="1"/>
          </p:nvPr>
        </p:nvSpPr>
        <p:spPr>
          <a:xfrm>
            <a:off x="914400" y="4343400"/>
            <a:ext cx="5029200" cy="4114800"/>
          </a:xfrm>
        </p:spPr>
        <p:txBody>
          <a:bodyPr/>
          <a:lstStyle/>
          <a:p>
            <a:r>
              <a:rPr lang="en-US" altLang="en-US"/>
              <a:t>Figure 35.11 An overview of primary and secondary growth</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044D7A-2629-4B0E-9A5D-87EA2CD80B61}"/>
              </a:ext>
            </a:extLst>
          </p:cNvPr>
          <p:cNvSpPr>
            <a:spLocks noGrp="1" noChangeArrowheads="1"/>
          </p:cNvSpPr>
          <p:nvPr>
            <p:ph type="sldNum" sz="quarter" idx="5"/>
          </p:nvPr>
        </p:nvSpPr>
        <p:spPr>
          <a:ln/>
        </p:spPr>
        <p:txBody>
          <a:bodyPr/>
          <a:lstStyle/>
          <a:p>
            <a:fld id="{8BFDEEDB-AC3E-47AD-8DE3-C64127CA29D1}" type="slidenum">
              <a:rPr lang="en-US" altLang="en-US"/>
              <a:pPr/>
              <a:t>41</a:t>
            </a:fld>
            <a:endParaRPr lang="en-US" altLang="en-US"/>
          </a:p>
        </p:txBody>
      </p:sp>
      <p:sp>
        <p:nvSpPr>
          <p:cNvPr id="41986" name="Rectangle 7">
            <a:extLst>
              <a:ext uri="{FF2B5EF4-FFF2-40B4-BE49-F238E27FC236}">
                <a16:creationId xmlns:a16="http://schemas.microsoft.com/office/drawing/2014/main" id="{499BD1E3-61EF-4F11-B528-8FFFA68B57A6}"/>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r"/>
            <a:fld id="{5851F239-8476-42A0-936A-44BE7976F7C7}" type="slidenum">
              <a:rPr lang="en-US" altLang="en-US" sz="1200"/>
              <a:pPr algn="r"/>
              <a:t>41</a:t>
            </a:fld>
            <a:endParaRPr lang="en-US" altLang="en-US" sz="1200"/>
          </a:p>
        </p:txBody>
      </p:sp>
      <p:sp>
        <p:nvSpPr>
          <p:cNvPr id="41987" name="Rectangle 2">
            <a:extLst>
              <a:ext uri="{FF2B5EF4-FFF2-40B4-BE49-F238E27FC236}">
                <a16:creationId xmlns:a16="http://schemas.microsoft.com/office/drawing/2014/main" id="{45072656-1D74-4E10-B991-43B53F4DA7F2}"/>
              </a:ext>
            </a:extLst>
          </p:cNvPr>
          <p:cNvSpPr>
            <a:spLocks noGrp="1" noRot="1" noChangeAspect="1" noChangeArrowheads="1" noTextEdit="1"/>
          </p:cNvSpPr>
          <p:nvPr>
            <p:ph type="sldImg"/>
          </p:nvPr>
        </p:nvSpPr>
        <p:spPr>
          <a:xfrm>
            <a:off x="1144588" y="685800"/>
            <a:ext cx="4572000" cy="3429000"/>
          </a:xfrm>
          <a:ln/>
        </p:spPr>
      </p:sp>
      <p:sp>
        <p:nvSpPr>
          <p:cNvPr id="41988" name="Rectangle 3">
            <a:extLst>
              <a:ext uri="{FF2B5EF4-FFF2-40B4-BE49-F238E27FC236}">
                <a16:creationId xmlns:a16="http://schemas.microsoft.com/office/drawing/2014/main" id="{F4C8D3A5-578F-4602-B205-B88C064E461C}"/>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43C6-AE98-431C-8E9C-2CA20C64462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CE1C2E-A269-4238-A6F2-F3C751B433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FC9CA8-9D30-4C00-9D6F-FF1877916F0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8F4524-C048-4C90-BD92-7BD3F51AA6D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02DE45-F093-4521-AEE3-A74FDF5A42AE}"/>
              </a:ext>
            </a:extLst>
          </p:cNvPr>
          <p:cNvSpPr>
            <a:spLocks noGrp="1"/>
          </p:cNvSpPr>
          <p:nvPr>
            <p:ph type="sldNum" sz="quarter" idx="12"/>
          </p:nvPr>
        </p:nvSpPr>
        <p:spPr/>
        <p:txBody>
          <a:bodyPr/>
          <a:lstStyle>
            <a:lvl1pPr>
              <a:defRPr/>
            </a:lvl1pPr>
          </a:lstStyle>
          <a:p>
            <a:fld id="{71882B74-0A6B-470F-808F-66D673F7EAC2}" type="slidenum">
              <a:rPr lang="en-US" altLang="en-US"/>
              <a:pPr/>
              <a:t>‹#›</a:t>
            </a:fld>
            <a:endParaRPr lang="en-US" altLang="en-US"/>
          </a:p>
        </p:txBody>
      </p:sp>
    </p:spTree>
    <p:extLst>
      <p:ext uri="{BB962C8B-B14F-4D97-AF65-F5344CB8AC3E}">
        <p14:creationId xmlns:p14="http://schemas.microsoft.com/office/powerpoint/2010/main" val="100975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AA845-D712-440E-AAF5-9C3AC3E7B8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9FAE3-EF14-4C4F-81FD-5E861E6BED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37E6FA-598A-433B-9E09-6F4EDB44D9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33D917-EFE8-4E1D-92F7-920A1E57D0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763A97-BBEC-4C53-87FD-C70462113CB0}"/>
              </a:ext>
            </a:extLst>
          </p:cNvPr>
          <p:cNvSpPr>
            <a:spLocks noGrp="1"/>
          </p:cNvSpPr>
          <p:nvPr>
            <p:ph type="sldNum" sz="quarter" idx="12"/>
          </p:nvPr>
        </p:nvSpPr>
        <p:spPr/>
        <p:txBody>
          <a:bodyPr/>
          <a:lstStyle>
            <a:lvl1pPr>
              <a:defRPr/>
            </a:lvl1pPr>
          </a:lstStyle>
          <a:p>
            <a:fld id="{F8128676-8184-41B8-9022-EC620F5577EE}" type="slidenum">
              <a:rPr lang="en-US" altLang="en-US"/>
              <a:pPr/>
              <a:t>‹#›</a:t>
            </a:fld>
            <a:endParaRPr lang="en-US" altLang="en-US"/>
          </a:p>
        </p:txBody>
      </p:sp>
    </p:spTree>
    <p:extLst>
      <p:ext uri="{BB962C8B-B14F-4D97-AF65-F5344CB8AC3E}">
        <p14:creationId xmlns:p14="http://schemas.microsoft.com/office/powerpoint/2010/main" val="3856006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ABBC02-6DB8-4182-B806-989E5F452EB2}"/>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0141E3-75A9-4EC3-9AD2-27782659A411}"/>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A4AEC-42C6-4E06-921C-B830ADEE5F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CBC63C8-E93E-4431-9754-62A1CA48264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1610E5-0E7E-4B1F-A36C-2FA6C418C3BE}"/>
              </a:ext>
            </a:extLst>
          </p:cNvPr>
          <p:cNvSpPr>
            <a:spLocks noGrp="1"/>
          </p:cNvSpPr>
          <p:nvPr>
            <p:ph type="sldNum" sz="quarter" idx="12"/>
          </p:nvPr>
        </p:nvSpPr>
        <p:spPr/>
        <p:txBody>
          <a:bodyPr/>
          <a:lstStyle>
            <a:lvl1pPr>
              <a:defRPr/>
            </a:lvl1pPr>
          </a:lstStyle>
          <a:p>
            <a:fld id="{EADC3463-EC8A-48D7-A3A4-4DEBFBE0A036}" type="slidenum">
              <a:rPr lang="en-US" altLang="en-US"/>
              <a:pPr/>
              <a:t>‹#›</a:t>
            </a:fld>
            <a:endParaRPr lang="en-US" altLang="en-US"/>
          </a:p>
        </p:txBody>
      </p:sp>
    </p:spTree>
    <p:extLst>
      <p:ext uri="{BB962C8B-B14F-4D97-AF65-F5344CB8AC3E}">
        <p14:creationId xmlns:p14="http://schemas.microsoft.com/office/powerpoint/2010/main" val="303099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04FB-3BE0-4F14-9CA4-76EF332364B1}"/>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ADB659-4351-4F80-A39F-D951467A6586}"/>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A5D3E2-3A2B-4FCE-99BB-FA7EA595F49C}"/>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C1829-7D8B-4546-8FBF-F2B91C347225}"/>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E08668D-FCD4-4DD2-A211-A1742EDE52C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073F856-9B94-4FF0-BF79-3F45EAA7BEC3}"/>
              </a:ext>
            </a:extLst>
          </p:cNvPr>
          <p:cNvSpPr>
            <a:spLocks noGrp="1"/>
          </p:cNvSpPr>
          <p:nvPr>
            <p:ph type="sldNum" sz="quarter" idx="12"/>
          </p:nvPr>
        </p:nvSpPr>
        <p:spPr>
          <a:xfrm>
            <a:off x="6553200" y="6245225"/>
            <a:ext cx="2133600" cy="476250"/>
          </a:xfrm>
        </p:spPr>
        <p:txBody>
          <a:bodyPr/>
          <a:lstStyle>
            <a:lvl1pPr>
              <a:defRPr/>
            </a:lvl1pPr>
          </a:lstStyle>
          <a:p>
            <a:fld id="{D67D8E6F-EBA8-42D4-A341-81C89FA02094}" type="slidenum">
              <a:rPr lang="en-US" altLang="en-US"/>
              <a:pPr/>
              <a:t>‹#›</a:t>
            </a:fld>
            <a:endParaRPr lang="en-US" altLang="en-US"/>
          </a:p>
        </p:txBody>
      </p:sp>
    </p:spTree>
    <p:extLst>
      <p:ext uri="{BB962C8B-B14F-4D97-AF65-F5344CB8AC3E}">
        <p14:creationId xmlns:p14="http://schemas.microsoft.com/office/powerpoint/2010/main" val="8946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6D30-EEC1-4B7A-8627-28D8518B08B7}"/>
              </a:ext>
            </a:extLst>
          </p:cNvPr>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AB4406-AF6B-4A1A-9F9C-77439C475B69}"/>
              </a:ext>
            </a:extLst>
          </p:cNvPr>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3B5CFA-B4D9-464A-91A3-A2C6BA2C0BB2}"/>
              </a:ext>
            </a:extLst>
          </p:cNvPr>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3339313-EB09-4A70-BA31-EAD138D38A55}"/>
              </a:ext>
            </a:extLst>
          </p:cNvPr>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A321D891-011D-4354-AEBB-C050813AB3B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0D76A524-AF50-4BA4-A6CC-B9682561E3F1}"/>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D4C0FD44-B5C9-4B31-B908-A69C5B9C9571}"/>
              </a:ext>
            </a:extLst>
          </p:cNvPr>
          <p:cNvSpPr>
            <a:spLocks noGrp="1"/>
          </p:cNvSpPr>
          <p:nvPr>
            <p:ph type="sldNum" sz="quarter" idx="12"/>
          </p:nvPr>
        </p:nvSpPr>
        <p:spPr>
          <a:xfrm>
            <a:off x="6553200" y="6245225"/>
            <a:ext cx="2133600" cy="476250"/>
          </a:xfrm>
        </p:spPr>
        <p:txBody>
          <a:bodyPr/>
          <a:lstStyle>
            <a:lvl1pPr>
              <a:defRPr/>
            </a:lvl1pPr>
          </a:lstStyle>
          <a:p>
            <a:fld id="{5DF99FDB-C234-4AF0-919E-F929191C9E7A}" type="slidenum">
              <a:rPr lang="en-US" altLang="en-US"/>
              <a:pPr/>
              <a:t>‹#›</a:t>
            </a:fld>
            <a:endParaRPr lang="en-US" altLang="en-US"/>
          </a:p>
        </p:txBody>
      </p:sp>
    </p:spTree>
    <p:extLst>
      <p:ext uri="{BB962C8B-B14F-4D97-AF65-F5344CB8AC3E}">
        <p14:creationId xmlns:p14="http://schemas.microsoft.com/office/powerpoint/2010/main" val="3221342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4655-495A-44FE-9D18-DEE7D4CAB7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D3306-72FC-4ACF-B869-E6709D7878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454FB-A94E-4569-9086-95BDDEF3C79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744B85E-2D40-4186-845C-8F9F6B4549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740336D-0131-40EC-977C-7716916595EB}"/>
              </a:ext>
            </a:extLst>
          </p:cNvPr>
          <p:cNvSpPr>
            <a:spLocks noGrp="1"/>
          </p:cNvSpPr>
          <p:nvPr>
            <p:ph type="sldNum" sz="quarter" idx="12"/>
          </p:nvPr>
        </p:nvSpPr>
        <p:spPr/>
        <p:txBody>
          <a:bodyPr/>
          <a:lstStyle>
            <a:lvl1pPr>
              <a:defRPr/>
            </a:lvl1pPr>
          </a:lstStyle>
          <a:p>
            <a:fld id="{61722C6F-4943-48ED-81E1-2B76194D6479}" type="slidenum">
              <a:rPr lang="en-US" altLang="en-US"/>
              <a:pPr/>
              <a:t>‹#›</a:t>
            </a:fld>
            <a:endParaRPr lang="en-US" altLang="en-US"/>
          </a:p>
        </p:txBody>
      </p:sp>
    </p:spTree>
    <p:extLst>
      <p:ext uri="{BB962C8B-B14F-4D97-AF65-F5344CB8AC3E}">
        <p14:creationId xmlns:p14="http://schemas.microsoft.com/office/powerpoint/2010/main" val="159913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81F9-BBAF-4385-A032-96E36D58FA7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69826-EA41-4A3D-A6CE-022AD1BD954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E064F7E8-71D1-4B50-9209-361EC98855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CCAC40-817C-45D7-9CAB-1B81C8B4FE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D3BC1D6-6909-4CC7-8BF1-A69A9FEF4328}"/>
              </a:ext>
            </a:extLst>
          </p:cNvPr>
          <p:cNvSpPr>
            <a:spLocks noGrp="1"/>
          </p:cNvSpPr>
          <p:nvPr>
            <p:ph type="sldNum" sz="quarter" idx="12"/>
          </p:nvPr>
        </p:nvSpPr>
        <p:spPr/>
        <p:txBody>
          <a:bodyPr/>
          <a:lstStyle>
            <a:lvl1pPr>
              <a:defRPr/>
            </a:lvl1pPr>
          </a:lstStyle>
          <a:p>
            <a:fld id="{C10DF0F6-91F2-4D26-9104-21E6BA8729BD}" type="slidenum">
              <a:rPr lang="en-US" altLang="en-US"/>
              <a:pPr/>
              <a:t>‹#›</a:t>
            </a:fld>
            <a:endParaRPr lang="en-US" altLang="en-US"/>
          </a:p>
        </p:txBody>
      </p:sp>
    </p:spTree>
    <p:extLst>
      <p:ext uri="{BB962C8B-B14F-4D97-AF65-F5344CB8AC3E}">
        <p14:creationId xmlns:p14="http://schemas.microsoft.com/office/powerpoint/2010/main" val="137420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29D3-1A70-4E82-85A0-9B181AC516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4F46C-14F6-4486-8772-F929F87CFA7B}"/>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B11320-732E-42C1-AC46-4109E1DC471A}"/>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6E8E2E-D58B-4EAB-88DF-DF846AC3345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B3A69BC-DA00-4D3D-926D-AD6F6FC4975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ACDD9D-3E76-4069-9727-FD676F33F29C}"/>
              </a:ext>
            </a:extLst>
          </p:cNvPr>
          <p:cNvSpPr>
            <a:spLocks noGrp="1"/>
          </p:cNvSpPr>
          <p:nvPr>
            <p:ph type="sldNum" sz="quarter" idx="12"/>
          </p:nvPr>
        </p:nvSpPr>
        <p:spPr/>
        <p:txBody>
          <a:bodyPr/>
          <a:lstStyle>
            <a:lvl1pPr>
              <a:defRPr/>
            </a:lvl1pPr>
          </a:lstStyle>
          <a:p>
            <a:fld id="{202CE671-078B-4224-BF93-6C681C2058E6}" type="slidenum">
              <a:rPr lang="en-US" altLang="en-US"/>
              <a:pPr/>
              <a:t>‹#›</a:t>
            </a:fld>
            <a:endParaRPr lang="en-US" altLang="en-US"/>
          </a:p>
        </p:txBody>
      </p:sp>
    </p:spTree>
    <p:extLst>
      <p:ext uri="{BB962C8B-B14F-4D97-AF65-F5344CB8AC3E}">
        <p14:creationId xmlns:p14="http://schemas.microsoft.com/office/powerpoint/2010/main" val="209688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F12C-5795-40DF-B27E-8E70F4F1DB7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750C9E-ED41-4817-8D8A-53E0A1D371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7DDE68-A1A0-4F6D-B6AC-05810766174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EF2C9-585D-4CCD-8C72-4413DE125B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706797-B606-436C-A641-150B1FB7CA4F}"/>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1489AF-7A58-4420-BC7E-F4F38AB88AF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34958DD-F5D7-4EA5-87AA-1BF0DC4E623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66F005EC-1E86-400F-82ED-15A9AE330F59}"/>
              </a:ext>
            </a:extLst>
          </p:cNvPr>
          <p:cNvSpPr>
            <a:spLocks noGrp="1"/>
          </p:cNvSpPr>
          <p:nvPr>
            <p:ph type="sldNum" sz="quarter" idx="12"/>
          </p:nvPr>
        </p:nvSpPr>
        <p:spPr/>
        <p:txBody>
          <a:bodyPr/>
          <a:lstStyle>
            <a:lvl1pPr>
              <a:defRPr/>
            </a:lvl1pPr>
          </a:lstStyle>
          <a:p>
            <a:fld id="{BA4B7CEB-0C71-446D-82F8-C0F671DBA6DD}" type="slidenum">
              <a:rPr lang="en-US" altLang="en-US"/>
              <a:pPr/>
              <a:t>‹#›</a:t>
            </a:fld>
            <a:endParaRPr lang="en-US" altLang="en-US"/>
          </a:p>
        </p:txBody>
      </p:sp>
    </p:spTree>
    <p:extLst>
      <p:ext uri="{BB962C8B-B14F-4D97-AF65-F5344CB8AC3E}">
        <p14:creationId xmlns:p14="http://schemas.microsoft.com/office/powerpoint/2010/main" val="16615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F9CA-A21E-4D4E-992A-53DF7635AC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DD717-56B4-493A-AD51-37634DE3716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C778946-65C6-4C0B-9629-02C54929EA8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8FAF2DC-DD29-4E91-8FAA-89FE567D4785}"/>
              </a:ext>
            </a:extLst>
          </p:cNvPr>
          <p:cNvSpPr>
            <a:spLocks noGrp="1"/>
          </p:cNvSpPr>
          <p:nvPr>
            <p:ph type="sldNum" sz="quarter" idx="12"/>
          </p:nvPr>
        </p:nvSpPr>
        <p:spPr/>
        <p:txBody>
          <a:bodyPr/>
          <a:lstStyle>
            <a:lvl1pPr>
              <a:defRPr/>
            </a:lvl1pPr>
          </a:lstStyle>
          <a:p>
            <a:fld id="{D90480AA-B39B-41EE-AAD5-088179343069}" type="slidenum">
              <a:rPr lang="en-US" altLang="en-US"/>
              <a:pPr/>
              <a:t>‹#›</a:t>
            </a:fld>
            <a:endParaRPr lang="en-US" altLang="en-US"/>
          </a:p>
        </p:txBody>
      </p:sp>
    </p:spTree>
    <p:extLst>
      <p:ext uri="{BB962C8B-B14F-4D97-AF65-F5344CB8AC3E}">
        <p14:creationId xmlns:p14="http://schemas.microsoft.com/office/powerpoint/2010/main" val="1089038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5AEB4-9916-4E5A-86B3-5E2784D2047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B58B4E5-5EB0-48AA-A767-16FF0D0980C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16BD907-C8DE-4001-9698-2368BCF0DE9D}"/>
              </a:ext>
            </a:extLst>
          </p:cNvPr>
          <p:cNvSpPr>
            <a:spLocks noGrp="1"/>
          </p:cNvSpPr>
          <p:nvPr>
            <p:ph type="sldNum" sz="quarter" idx="12"/>
          </p:nvPr>
        </p:nvSpPr>
        <p:spPr/>
        <p:txBody>
          <a:bodyPr/>
          <a:lstStyle>
            <a:lvl1pPr>
              <a:defRPr/>
            </a:lvl1pPr>
          </a:lstStyle>
          <a:p>
            <a:fld id="{8E4E75AF-D7D1-4EE7-A85E-144279E7FB79}" type="slidenum">
              <a:rPr lang="en-US" altLang="en-US"/>
              <a:pPr/>
              <a:t>‹#›</a:t>
            </a:fld>
            <a:endParaRPr lang="en-US" altLang="en-US"/>
          </a:p>
        </p:txBody>
      </p:sp>
    </p:spTree>
    <p:extLst>
      <p:ext uri="{BB962C8B-B14F-4D97-AF65-F5344CB8AC3E}">
        <p14:creationId xmlns:p14="http://schemas.microsoft.com/office/powerpoint/2010/main" val="747051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9B89-02A6-43BC-835C-8E78D8B3099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CDCE63-0769-4B7D-AE2A-F554FE66D78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8989C4-E278-4AC7-9A37-A55384D2E8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6FA84-4511-4AFB-889E-43EE997FFE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A674BF8-FA95-4631-804F-8996E0F4E53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C359C06-E956-455C-AB8F-CE27CE9BEC8B}"/>
              </a:ext>
            </a:extLst>
          </p:cNvPr>
          <p:cNvSpPr>
            <a:spLocks noGrp="1"/>
          </p:cNvSpPr>
          <p:nvPr>
            <p:ph type="sldNum" sz="quarter" idx="12"/>
          </p:nvPr>
        </p:nvSpPr>
        <p:spPr/>
        <p:txBody>
          <a:bodyPr/>
          <a:lstStyle>
            <a:lvl1pPr>
              <a:defRPr/>
            </a:lvl1pPr>
          </a:lstStyle>
          <a:p>
            <a:fld id="{98210245-1B46-40F5-B9B0-BC8AF8B23347}" type="slidenum">
              <a:rPr lang="en-US" altLang="en-US"/>
              <a:pPr/>
              <a:t>‹#›</a:t>
            </a:fld>
            <a:endParaRPr lang="en-US" altLang="en-US"/>
          </a:p>
        </p:txBody>
      </p:sp>
    </p:spTree>
    <p:extLst>
      <p:ext uri="{BB962C8B-B14F-4D97-AF65-F5344CB8AC3E}">
        <p14:creationId xmlns:p14="http://schemas.microsoft.com/office/powerpoint/2010/main" val="37629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884-0FE5-4706-90FA-12EEDA9820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54F1F-8208-4B6D-A04B-3395A2DA908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9AB4BC-6151-4FA4-A379-43CC1BAC12B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B13764-C4DE-4CD2-9EDB-A93901BD6E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E2A370-46D9-45BD-ABE4-B41CF09501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B2ACC40-EE24-4509-954D-D3F574386CF4}"/>
              </a:ext>
            </a:extLst>
          </p:cNvPr>
          <p:cNvSpPr>
            <a:spLocks noGrp="1"/>
          </p:cNvSpPr>
          <p:nvPr>
            <p:ph type="sldNum" sz="quarter" idx="12"/>
          </p:nvPr>
        </p:nvSpPr>
        <p:spPr/>
        <p:txBody>
          <a:bodyPr/>
          <a:lstStyle>
            <a:lvl1pPr>
              <a:defRPr/>
            </a:lvl1pPr>
          </a:lstStyle>
          <a:p>
            <a:fld id="{1377D771-0539-4510-88E3-784DD77DDE2D}" type="slidenum">
              <a:rPr lang="en-US" altLang="en-US"/>
              <a:pPr/>
              <a:t>‹#›</a:t>
            </a:fld>
            <a:endParaRPr lang="en-US" altLang="en-US"/>
          </a:p>
        </p:txBody>
      </p:sp>
    </p:spTree>
    <p:extLst>
      <p:ext uri="{BB962C8B-B14F-4D97-AF65-F5344CB8AC3E}">
        <p14:creationId xmlns:p14="http://schemas.microsoft.com/office/powerpoint/2010/main" val="186657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11F9B32-1CE6-46FA-8F80-BF65CEB8289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F8E15A2-385A-4BEA-A2B3-47031806806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1F910CE-5429-4251-84EA-40325F0671F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6C5EF4EE-29F8-4C6B-A4E2-240A8B0FFE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70E91FDB-4A6E-49D0-8FAF-FEC278CE7C6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57C3A2B-9122-430F-8D36-487F979F235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panose="030F0702030302020204" pitchFamily="66" charset="0"/>
        </a:defRPr>
      </a:lvl2pPr>
      <a:lvl3pPr algn="ctr" rtl="0" fontAlgn="base">
        <a:spcBef>
          <a:spcPct val="0"/>
        </a:spcBef>
        <a:spcAft>
          <a:spcPct val="0"/>
        </a:spcAft>
        <a:defRPr sz="4400">
          <a:solidFill>
            <a:schemeClr val="tx2"/>
          </a:solidFill>
          <a:latin typeface="Comic Sans MS" panose="030F0702030302020204" pitchFamily="66" charset="0"/>
        </a:defRPr>
      </a:lvl3pPr>
      <a:lvl4pPr algn="ctr" rtl="0" fontAlgn="base">
        <a:spcBef>
          <a:spcPct val="0"/>
        </a:spcBef>
        <a:spcAft>
          <a:spcPct val="0"/>
        </a:spcAft>
        <a:defRPr sz="4400">
          <a:solidFill>
            <a:schemeClr val="tx2"/>
          </a:solidFill>
          <a:latin typeface="Comic Sans MS" panose="030F0702030302020204" pitchFamily="66" charset="0"/>
        </a:defRPr>
      </a:lvl4pPr>
      <a:lvl5pPr algn="ctr" rtl="0" fontAlgn="base">
        <a:spcBef>
          <a:spcPct val="0"/>
        </a:spcBef>
        <a:spcAft>
          <a:spcPct val="0"/>
        </a:spcAft>
        <a:defRPr sz="4400">
          <a:solidFill>
            <a:schemeClr val="tx2"/>
          </a:solidFill>
          <a:latin typeface="Comic Sans MS" panose="030F0702030302020204" pitchFamily="66" charset="0"/>
        </a:defRPr>
      </a:lvl5pPr>
      <a:lvl6pPr marL="457200" algn="ctr" rtl="0" fontAlgn="base">
        <a:spcBef>
          <a:spcPct val="0"/>
        </a:spcBef>
        <a:spcAft>
          <a:spcPct val="0"/>
        </a:spcAft>
        <a:defRPr sz="4400">
          <a:solidFill>
            <a:schemeClr val="tx2"/>
          </a:solidFill>
          <a:latin typeface="Comic Sans MS" panose="030F0702030302020204" pitchFamily="66" charset="0"/>
        </a:defRPr>
      </a:lvl6pPr>
      <a:lvl7pPr marL="914400" algn="ctr" rtl="0" fontAlgn="base">
        <a:spcBef>
          <a:spcPct val="0"/>
        </a:spcBef>
        <a:spcAft>
          <a:spcPct val="0"/>
        </a:spcAft>
        <a:defRPr sz="4400">
          <a:solidFill>
            <a:schemeClr val="tx2"/>
          </a:solidFill>
          <a:latin typeface="Comic Sans MS" panose="030F0702030302020204" pitchFamily="66" charset="0"/>
        </a:defRPr>
      </a:lvl7pPr>
      <a:lvl8pPr marL="1371600" algn="ctr" rtl="0" fontAlgn="base">
        <a:spcBef>
          <a:spcPct val="0"/>
        </a:spcBef>
        <a:spcAft>
          <a:spcPct val="0"/>
        </a:spcAft>
        <a:defRPr sz="4400">
          <a:solidFill>
            <a:schemeClr val="tx2"/>
          </a:solidFill>
          <a:latin typeface="Comic Sans MS" panose="030F0702030302020204" pitchFamily="66" charset="0"/>
        </a:defRPr>
      </a:lvl8pPr>
      <a:lvl9pPr marL="1828800" algn="ctr" rtl="0" fontAlgn="base">
        <a:spcBef>
          <a:spcPct val="0"/>
        </a:spcBef>
        <a:spcAft>
          <a:spcPct val="0"/>
        </a:spcAft>
        <a:defRPr sz="4400">
          <a:solidFill>
            <a:schemeClr val="tx2"/>
          </a:solidFill>
          <a:latin typeface="Comic Sans MS" panose="030F0702030302020204" pitchFamily="66"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917E3F8-696C-4F67-9633-04F28FF180EA}"/>
              </a:ext>
            </a:extLst>
          </p:cNvPr>
          <p:cNvSpPr>
            <a:spLocks noGrp="1" noChangeArrowheads="1"/>
          </p:cNvSpPr>
          <p:nvPr>
            <p:ph type="ctrTitle"/>
          </p:nvPr>
        </p:nvSpPr>
        <p:spPr>
          <a:xfrm>
            <a:off x="152400" y="1524000"/>
            <a:ext cx="8991600" cy="2362200"/>
          </a:xfrm>
        </p:spPr>
        <p:txBody>
          <a:bodyPr anchor="ctr"/>
          <a:lstStyle/>
          <a:p>
            <a:r>
              <a:rPr lang="en-US" altLang="en-US" b="1">
                <a:solidFill>
                  <a:srgbClr val="008000"/>
                </a:solidFill>
              </a:rPr>
              <a:t>Tissues and Primary Growth of 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CF8A8B7-833F-4614-B88B-DEE1A3EED26E}"/>
              </a:ext>
            </a:extLst>
          </p:cNvPr>
          <p:cNvSpPr>
            <a:spLocks noGrp="1" noChangeArrowheads="1"/>
          </p:cNvSpPr>
          <p:nvPr>
            <p:ph type="body" idx="1"/>
          </p:nvPr>
        </p:nvSpPr>
        <p:spPr>
          <a:xfrm>
            <a:off x="304800" y="228600"/>
            <a:ext cx="8610600" cy="3159125"/>
          </a:xfrm>
          <a:noFill/>
          <a:ln/>
        </p:spPr>
        <p:txBody>
          <a:bodyPr>
            <a:spAutoFit/>
          </a:bodyPr>
          <a:lstStyle/>
          <a:p>
            <a:pPr lvl="1">
              <a:buClr>
                <a:srgbClr val="339933"/>
              </a:buClr>
              <a:tabLst>
                <a:tab pos="2743200" algn="l"/>
              </a:tabLst>
            </a:pPr>
            <a:r>
              <a:rPr lang="en-US" altLang="en-US" sz="2400" b="1" i="1" u="sng">
                <a:solidFill>
                  <a:srgbClr val="660066"/>
                </a:solidFill>
              </a:rPr>
              <a:t>Rhizomes</a:t>
            </a:r>
            <a:r>
              <a:rPr lang="en-US" altLang="en-US" sz="2400">
                <a:solidFill>
                  <a:srgbClr val="000000"/>
                </a:solidFill>
              </a:rPr>
              <a:t>, like those of ginger, are horizontal stems that grow underground.</a:t>
            </a:r>
          </a:p>
          <a:p>
            <a:pPr lvl="1">
              <a:buClr>
                <a:srgbClr val="339933"/>
              </a:buClr>
              <a:tabLst>
                <a:tab pos="2743200" algn="l"/>
              </a:tabLst>
            </a:pPr>
            <a:endParaRPr lang="en-US" altLang="en-US" sz="1000">
              <a:solidFill>
                <a:srgbClr val="000000"/>
              </a:solidFill>
            </a:endParaRPr>
          </a:p>
          <a:p>
            <a:pPr lvl="1">
              <a:buClr>
                <a:srgbClr val="339933"/>
              </a:buClr>
              <a:tabLst>
                <a:tab pos="2743200" algn="l"/>
              </a:tabLst>
            </a:pPr>
            <a:r>
              <a:rPr lang="en-US" altLang="en-US" sz="2400" b="1" i="1" u="sng">
                <a:solidFill>
                  <a:srgbClr val="660066"/>
                </a:solidFill>
              </a:rPr>
              <a:t>Tubers</a:t>
            </a:r>
            <a:r>
              <a:rPr lang="en-US" altLang="en-US" sz="2400">
                <a:solidFill>
                  <a:srgbClr val="000000"/>
                </a:solidFill>
              </a:rPr>
              <a:t>, including potatoes, are the swollen ends of rhizomes specialized for food storage.</a:t>
            </a:r>
          </a:p>
          <a:p>
            <a:pPr lvl="1">
              <a:buClr>
                <a:srgbClr val="339933"/>
              </a:buClr>
              <a:tabLst>
                <a:tab pos="2743200" algn="l"/>
              </a:tabLst>
            </a:pPr>
            <a:endParaRPr lang="en-US" altLang="en-US" sz="1000">
              <a:solidFill>
                <a:srgbClr val="000000"/>
              </a:solidFill>
            </a:endParaRPr>
          </a:p>
          <a:p>
            <a:pPr lvl="1">
              <a:buClr>
                <a:srgbClr val="339933"/>
              </a:buClr>
              <a:tabLst>
                <a:tab pos="2743200" algn="l"/>
              </a:tabLst>
            </a:pPr>
            <a:r>
              <a:rPr lang="en-US" altLang="en-US" sz="2400" b="1" i="1" u="sng">
                <a:solidFill>
                  <a:srgbClr val="660066"/>
                </a:solidFill>
              </a:rPr>
              <a:t>Bulbs</a:t>
            </a:r>
            <a:r>
              <a:rPr lang="en-US" altLang="en-US" sz="2400" i="1">
                <a:solidFill>
                  <a:srgbClr val="660066"/>
                </a:solidFill>
              </a:rPr>
              <a:t>,</a:t>
            </a:r>
            <a:r>
              <a:rPr lang="en-US" altLang="en-US" sz="2400">
                <a:solidFill>
                  <a:srgbClr val="000000"/>
                </a:solidFill>
              </a:rPr>
              <a:t> such as onions, are vertical, underground shoots consisting mostly of the swollen bases of leaves that store food.</a:t>
            </a:r>
          </a:p>
        </p:txBody>
      </p:sp>
      <p:sp>
        <p:nvSpPr>
          <p:cNvPr id="57347" name="Rectangle 3">
            <a:extLst>
              <a:ext uri="{FF2B5EF4-FFF2-40B4-BE49-F238E27FC236}">
                <a16:creationId xmlns:a16="http://schemas.microsoft.com/office/drawing/2014/main" id="{034590DF-3213-42EF-8867-C17A76246BE3}"/>
              </a:ext>
            </a:extLst>
          </p:cNvPr>
          <p:cNvSpPr>
            <a:spLocks noChangeArrowheads="1"/>
          </p:cNvSpPr>
          <p:nvPr/>
        </p:nvSpPr>
        <p:spPr bwMode="auto">
          <a:xfrm>
            <a:off x="457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a:latin typeface="Times" panose="02020603050405020304" pitchFamily="18" charset="0"/>
              </a:rPr>
              <a:t>Copyright © 2002 Pearson Education, Inc., publishing as Benjamin Cummings</a:t>
            </a:r>
          </a:p>
        </p:txBody>
      </p:sp>
      <p:pic>
        <p:nvPicPr>
          <p:cNvPr id="57348" name="Picture 4">
            <a:extLst>
              <a:ext uri="{FF2B5EF4-FFF2-40B4-BE49-F238E27FC236}">
                <a16:creationId xmlns:a16="http://schemas.microsoft.com/office/drawing/2014/main" id="{1B2F0765-BD9F-4161-B9DA-7B0EBD663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962400"/>
            <a:ext cx="2946400" cy="1951038"/>
          </a:xfrm>
          <a:prstGeom prst="rect">
            <a:avLst/>
          </a:prstGeom>
          <a:noFill/>
          <a:extLst>
            <a:ext uri="{909E8E84-426E-40DD-AFC4-6F175D3DCCD1}">
              <a14:hiddenFill xmlns:a14="http://schemas.microsoft.com/office/drawing/2010/main">
                <a:solidFill>
                  <a:srgbClr val="FFFFFF"/>
                </a:solidFill>
              </a14:hiddenFill>
            </a:ext>
          </a:extLst>
        </p:spPr>
      </p:pic>
      <p:pic>
        <p:nvPicPr>
          <p:cNvPr id="57349" name="Picture 5">
            <a:extLst>
              <a:ext uri="{FF2B5EF4-FFF2-40B4-BE49-F238E27FC236}">
                <a16:creationId xmlns:a16="http://schemas.microsoft.com/office/drawing/2014/main" id="{DED6C3F3-DF6F-4F2B-B226-DAD972114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886200"/>
            <a:ext cx="20224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57350" name="Picture 6">
            <a:extLst>
              <a:ext uri="{FF2B5EF4-FFF2-40B4-BE49-F238E27FC236}">
                <a16:creationId xmlns:a16="http://schemas.microsoft.com/office/drawing/2014/main" id="{E3D87FE7-FA2A-4A8B-AC2B-E8467871D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886200"/>
            <a:ext cx="2270125" cy="2590800"/>
          </a:xfrm>
          <a:prstGeom prst="rect">
            <a:avLst/>
          </a:prstGeom>
          <a:noFill/>
          <a:extLst>
            <a:ext uri="{909E8E84-426E-40DD-AFC4-6F175D3DCCD1}">
              <a14:hiddenFill xmlns:a14="http://schemas.microsoft.com/office/drawing/2010/main">
                <a:solidFill>
                  <a:srgbClr val="FFFFFF"/>
                </a:solidFill>
              </a14:hiddenFill>
            </a:ext>
          </a:extLst>
        </p:spPr>
      </p:pic>
      <p:sp>
        <p:nvSpPr>
          <p:cNvPr id="57351" name="Rectangle 7">
            <a:extLst>
              <a:ext uri="{FF2B5EF4-FFF2-40B4-BE49-F238E27FC236}">
                <a16:creationId xmlns:a16="http://schemas.microsoft.com/office/drawing/2014/main" id="{51B8A4D8-E7EE-4B8D-B2FA-31DB246B7556}"/>
              </a:ext>
            </a:extLst>
          </p:cNvPr>
          <p:cNvSpPr>
            <a:spLocks noChangeArrowheads="1"/>
          </p:cNvSpPr>
          <p:nvPr/>
        </p:nvSpPr>
        <p:spPr bwMode="auto">
          <a:xfrm>
            <a:off x="2438400" y="6232525"/>
            <a:ext cx="1168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500" b="1">
                <a:latin typeface="Times" panose="02020603050405020304" pitchFamily="18" charset="0"/>
              </a:rPr>
              <a:t>Fig. 35.5b-d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6DE5C0E-D30E-4DF4-9B3A-78DC6B9299E7}"/>
              </a:ext>
            </a:extLst>
          </p:cNvPr>
          <p:cNvSpPr>
            <a:spLocks noGrp="1" noChangeArrowheads="1"/>
          </p:cNvSpPr>
          <p:nvPr>
            <p:ph type="body" idx="4294967295"/>
          </p:nvPr>
        </p:nvSpPr>
        <p:spPr>
          <a:xfrm>
            <a:off x="304800" y="762000"/>
            <a:ext cx="8534400" cy="2667000"/>
          </a:xfrm>
        </p:spPr>
        <p:txBody>
          <a:bodyPr/>
          <a:lstStyle/>
          <a:p>
            <a:r>
              <a:rPr lang="en-US" altLang="en-US" sz="2400" b="1"/>
              <a:t>Some major types of plant cells:</a:t>
            </a:r>
          </a:p>
          <a:p>
            <a:pPr lvl="1"/>
            <a:r>
              <a:rPr lang="en-US" altLang="en-US" sz="2400" b="1" i="1" u="sng">
                <a:solidFill>
                  <a:srgbClr val="FF0000"/>
                </a:solidFill>
              </a:rPr>
              <a:t>Parenchyma</a:t>
            </a:r>
          </a:p>
          <a:p>
            <a:pPr lvl="1"/>
            <a:r>
              <a:rPr lang="en-US" altLang="en-US" sz="2400" b="1" i="1" u="sng">
                <a:solidFill>
                  <a:srgbClr val="FF0000"/>
                </a:solidFill>
              </a:rPr>
              <a:t>Collenchyma</a:t>
            </a:r>
          </a:p>
          <a:p>
            <a:pPr lvl="1"/>
            <a:r>
              <a:rPr lang="en-US" altLang="en-US" sz="2400" b="1" i="1" u="sng">
                <a:solidFill>
                  <a:srgbClr val="FF0000"/>
                </a:solidFill>
              </a:rPr>
              <a:t>Sclerenchyma</a:t>
            </a:r>
          </a:p>
          <a:p>
            <a:pPr lvl="1"/>
            <a:endParaRPr lang="en-US" altLang="en-US" sz="2400" b="1" i="1" u="sng">
              <a:solidFill>
                <a:srgbClr val="FF0000"/>
              </a:solidFill>
            </a:endParaRPr>
          </a:p>
        </p:txBody>
      </p:sp>
      <p:sp>
        <p:nvSpPr>
          <p:cNvPr id="15363" name="Text Box 5">
            <a:extLst>
              <a:ext uri="{FF2B5EF4-FFF2-40B4-BE49-F238E27FC236}">
                <a16:creationId xmlns:a16="http://schemas.microsoft.com/office/drawing/2014/main" id="{6C97989C-CD96-4145-AD5B-A2FBC40A58B2}"/>
              </a:ext>
            </a:extLst>
          </p:cNvPr>
          <p:cNvSpPr txBox="1">
            <a:spLocks noChangeArrowheads="1"/>
          </p:cNvSpPr>
          <p:nvPr/>
        </p:nvSpPr>
        <p:spPr bwMode="auto">
          <a:xfrm>
            <a:off x="0" y="90488"/>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3600" b="1">
                <a:solidFill>
                  <a:srgbClr val="008000"/>
                </a:solidFill>
              </a:rPr>
              <a:t>Plant Tissues – Ground Tissue</a:t>
            </a:r>
          </a:p>
        </p:txBody>
      </p:sp>
      <p:sp>
        <p:nvSpPr>
          <p:cNvPr id="15375" name="Rectangle 16">
            <a:extLst>
              <a:ext uri="{FF2B5EF4-FFF2-40B4-BE49-F238E27FC236}">
                <a16:creationId xmlns:a16="http://schemas.microsoft.com/office/drawing/2014/main" id="{F4663AC8-785B-4606-9603-D94419396F37}"/>
              </a:ext>
            </a:extLst>
          </p:cNvPr>
          <p:cNvSpPr>
            <a:spLocks noChangeArrowheads="1"/>
          </p:cNvSpPr>
          <p:nvPr/>
        </p:nvSpPr>
        <p:spPr bwMode="auto">
          <a:xfrm>
            <a:off x="304800" y="2590800"/>
            <a:ext cx="868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spcBef>
                <a:spcPct val="20000"/>
              </a:spcBef>
              <a:buFontTx/>
              <a:buChar char="•"/>
            </a:pPr>
            <a:r>
              <a:rPr lang="en-US" altLang="en-US" sz="2400"/>
              <a:t>Tissues that are neither dermal nor vascular are </a:t>
            </a:r>
            <a:r>
              <a:rPr lang="en-US" altLang="en-US" sz="2400" b="1" i="1"/>
              <a:t>ground tissue</a:t>
            </a:r>
            <a:r>
              <a:rPr lang="en-US" altLang="en-US" sz="2400" b="1"/>
              <a:t> </a:t>
            </a:r>
          </a:p>
          <a:p>
            <a:pPr>
              <a:spcBef>
                <a:spcPct val="20000"/>
              </a:spcBef>
              <a:buFontTx/>
              <a:buChar char="•"/>
            </a:pPr>
            <a:endParaRPr lang="en-US" altLang="en-US" sz="2400" b="1"/>
          </a:p>
          <a:p>
            <a:pPr>
              <a:spcBef>
                <a:spcPct val="20000"/>
              </a:spcBef>
              <a:buFontTx/>
              <a:buChar char="•"/>
            </a:pPr>
            <a:r>
              <a:rPr lang="en-US" altLang="en-US" sz="2400"/>
              <a:t>Ground tissue internal to the vascular tissue is </a:t>
            </a:r>
            <a:r>
              <a:rPr lang="en-US" altLang="en-US" sz="2400" b="1"/>
              <a:t>pith</a:t>
            </a:r>
            <a:r>
              <a:rPr lang="en-US" altLang="en-US" sz="2400"/>
              <a:t>; ground tissue external to the vascular tissue is </a:t>
            </a:r>
            <a:r>
              <a:rPr lang="en-US" altLang="en-US" sz="2400" b="1"/>
              <a:t>cortex</a:t>
            </a:r>
          </a:p>
          <a:p>
            <a:pPr>
              <a:spcBef>
                <a:spcPct val="20000"/>
              </a:spcBef>
              <a:buFontTx/>
              <a:buChar char="•"/>
            </a:pPr>
            <a:endParaRPr lang="en-US" altLang="en-US" sz="2400" b="1"/>
          </a:p>
          <a:p>
            <a:pPr>
              <a:spcBef>
                <a:spcPct val="20000"/>
              </a:spcBef>
              <a:buFontTx/>
              <a:buChar char="•"/>
            </a:pPr>
            <a:r>
              <a:rPr lang="en-US" altLang="en-US" sz="2400"/>
              <a:t>Ground tissue includes cells specialized for storage, photosynthesis, and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2CC1500-2E35-4CE8-AE75-12FE8DD3C20F}"/>
              </a:ext>
            </a:extLst>
          </p:cNvPr>
          <p:cNvSpPr>
            <a:spLocks noGrp="1" noChangeArrowheads="1"/>
          </p:cNvSpPr>
          <p:nvPr>
            <p:ph type="title"/>
          </p:nvPr>
        </p:nvSpPr>
        <p:spPr>
          <a:xfrm>
            <a:off x="457200" y="76200"/>
            <a:ext cx="8229600" cy="868363"/>
          </a:xfrm>
          <a:effectLst>
            <a:outerShdw dist="17961" dir="2700000" algn="ctr" rotWithShape="0">
              <a:schemeClr val="tx2"/>
            </a:outerShdw>
          </a:effectLst>
        </p:spPr>
        <p:txBody>
          <a:bodyPr/>
          <a:lstStyle/>
          <a:p>
            <a:r>
              <a:rPr lang="en-US" altLang="en-US" dirty="0">
                <a:solidFill>
                  <a:srgbClr val="008000"/>
                </a:solidFill>
              </a:rPr>
              <a:t>Parenchyma</a:t>
            </a:r>
          </a:p>
        </p:txBody>
      </p:sp>
      <p:sp>
        <p:nvSpPr>
          <p:cNvPr id="48131" name="Rectangle 3">
            <a:extLst>
              <a:ext uri="{FF2B5EF4-FFF2-40B4-BE49-F238E27FC236}">
                <a16:creationId xmlns:a16="http://schemas.microsoft.com/office/drawing/2014/main" id="{B4F97652-FC97-41DC-86C4-3772BDFA6C13}"/>
              </a:ext>
            </a:extLst>
          </p:cNvPr>
          <p:cNvSpPr>
            <a:spLocks noGrp="1" noChangeArrowheads="1"/>
          </p:cNvSpPr>
          <p:nvPr>
            <p:ph type="body" sz="half" idx="1"/>
          </p:nvPr>
        </p:nvSpPr>
        <p:spPr>
          <a:xfrm>
            <a:off x="0" y="990600"/>
            <a:ext cx="4800600" cy="5638800"/>
          </a:xfrm>
          <a:effectLst>
            <a:outerShdw dist="17961" dir="2700000" algn="ctr" rotWithShape="0">
              <a:schemeClr val="tx2"/>
            </a:outerShdw>
          </a:effectLst>
        </p:spPr>
        <p:txBody>
          <a:bodyPr/>
          <a:lstStyle/>
          <a:p>
            <a:pPr algn="just">
              <a:lnSpc>
                <a:spcPct val="90000"/>
              </a:lnSpc>
            </a:pPr>
            <a:r>
              <a:rPr lang="en-US" altLang="en-US" sz="2400" b="1" u="sng" dirty="0">
                <a:solidFill>
                  <a:srgbClr val="FF0000"/>
                </a:solidFill>
                <a:cs typeface="Times" panose="02020603050405020304" pitchFamily="18" charset="0"/>
              </a:rPr>
              <a:t>Characteristics</a:t>
            </a:r>
          </a:p>
          <a:p>
            <a:pPr lvl="1" algn="just">
              <a:lnSpc>
                <a:spcPct val="90000"/>
              </a:lnSpc>
            </a:pPr>
            <a:r>
              <a:rPr lang="en-US" altLang="en-US" sz="2000" dirty="0">
                <a:cs typeface="Times" panose="02020603050405020304" pitchFamily="18" charset="0"/>
              </a:rPr>
              <a:t>least specialized cell type</a:t>
            </a:r>
          </a:p>
          <a:p>
            <a:pPr lvl="1" algn="just">
              <a:lnSpc>
                <a:spcPct val="90000"/>
              </a:lnSpc>
            </a:pPr>
            <a:r>
              <a:rPr lang="en-US" altLang="en-US" sz="2000" dirty="0">
                <a:cs typeface="Times" panose="02020603050405020304" pitchFamily="18" charset="0"/>
              </a:rPr>
              <a:t>only thin primary cell wall is present</a:t>
            </a:r>
          </a:p>
          <a:p>
            <a:pPr lvl="1" algn="just">
              <a:lnSpc>
                <a:spcPct val="90000"/>
              </a:lnSpc>
            </a:pPr>
            <a:r>
              <a:rPr lang="en-US" altLang="en-US" sz="2000" dirty="0">
                <a:cs typeface="Times" panose="02020603050405020304" pitchFamily="18" charset="0"/>
              </a:rPr>
              <a:t>possess large central vacuole</a:t>
            </a:r>
          </a:p>
          <a:p>
            <a:pPr lvl="1" algn="just">
              <a:lnSpc>
                <a:spcPct val="90000"/>
              </a:lnSpc>
            </a:pPr>
            <a:r>
              <a:rPr lang="en-US" altLang="en-US" sz="2000" dirty="0">
                <a:cs typeface="Times" panose="02020603050405020304" pitchFamily="18" charset="0"/>
              </a:rPr>
              <a:t>generally alive at functional maturity</a:t>
            </a:r>
          </a:p>
          <a:p>
            <a:pPr lvl="1" algn="just">
              <a:lnSpc>
                <a:spcPct val="90000"/>
              </a:lnSpc>
            </a:pPr>
            <a:endParaRPr lang="en-US" altLang="en-US" sz="2000" dirty="0">
              <a:cs typeface="Times" panose="02020603050405020304" pitchFamily="18" charset="0"/>
            </a:endParaRPr>
          </a:p>
          <a:p>
            <a:pPr algn="just">
              <a:lnSpc>
                <a:spcPct val="90000"/>
              </a:lnSpc>
            </a:pPr>
            <a:r>
              <a:rPr lang="en-US" altLang="en-US" sz="2400" b="1" u="sng" dirty="0">
                <a:solidFill>
                  <a:srgbClr val="FF0000"/>
                </a:solidFill>
                <a:cs typeface="Times" panose="02020603050405020304" pitchFamily="18" charset="0"/>
              </a:rPr>
              <a:t>Functions</a:t>
            </a:r>
          </a:p>
          <a:p>
            <a:pPr lvl="1" algn="just">
              <a:lnSpc>
                <a:spcPct val="90000"/>
              </a:lnSpc>
            </a:pPr>
            <a:r>
              <a:rPr lang="en-US" altLang="en-US" sz="2000" dirty="0">
                <a:cs typeface="Times" panose="02020603050405020304" pitchFamily="18" charset="0"/>
              </a:rPr>
              <a:t>make up most of the ground tissues of the plant</a:t>
            </a:r>
          </a:p>
          <a:p>
            <a:pPr lvl="1" algn="just">
              <a:lnSpc>
                <a:spcPct val="90000"/>
              </a:lnSpc>
            </a:pPr>
            <a:r>
              <a:rPr lang="en-US" altLang="en-US" sz="2000" dirty="0">
                <a:cs typeface="Times" panose="02020603050405020304" pitchFamily="18" charset="0"/>
              </a:rPr>
              <a:t>storage</a:t>
            </a:r>
          </a:p>
          <a:p>
            <a:pPr lvl="1" algn="just">
              <a:lnSpc>
                <a:spcPct val="90000"/>
              </a:lnSpc>
            </a:pPr>
            <a:r>
              <a:rPr lang="en-US" altLang="en-US" sz="2000" dirty="0">
                <a:cs typeface="Times" panose="02020603050405020304" pitchFamily="18" charset="0"/>
              </a:rPr>
              <a:t>photosynthesis</a:t>
            </a:r>
          </a:p>
          <a:p>
            <a:pPr lvl="1">
              <a:lnSpc>
                <a:spcPct val="90000"/>
              </a:lnSpc>
            </a:pPr>
            <a:r>
              <a:rPr lang="en-US" altLang="en-US" sz="2000" dirty="0">
                <a:cs typeface="Times" panose="02020603050405020304" pitchFamily="18" charset="0"/>
              </a:rPr>
              <a:t>can help repair and replace damaged organs by proliferation and specialization into other cells</a:t>
            </a:r>
            <a:endParaRPr lang="en-US" altLang="en-US" sz="2000" dirty="0"/>
          </a:p>
        </p:txBody>
      </p:sp>
      <p:pic>
        <p:nvPicPr>
          <p:cNvPr id="48140" name="Picture 12">
            <a:extLst>
              <a:ext uri="{FF2B5EF4-FFF2-40B4-BE49-F238E27FC236}">
                <a16:creationId xmlns:a16="http://schemas.microsoft.com/office/drawing/2014/main" id="{99685946-BFC8-4532-B9EE-D9D269577B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6800" y="1219200"/>
            <a:ext cx="4267200" cy="5638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15F8065-A5FB-44DF-875C-3AD6748313DA}"/>
              </a:ext>
            </a:extLst>
          </p:cNvPr>
          <p:cNvSpPr>
            <a:spLocks noGrp="1" noChangeArrowheads="1"/>
          </p:cNvSpPr>
          <p:nvPr>
            <p:ph type="title"/>
          </p:nvPr>
        </p:nvSpPr>
        <p:spPr>
          <a:xfrm>
            <a:off x="457200" y="76200"/>
            <a:ext cx="8229600" cy="792163"/>
          </a:xfrm>
          <a:effectLst>
            <a:outerShdw dist="17961" dir="2700000" algn="ctr" rotWithShape="0">
              <a:schemeClr val="tx2"/>
            </a:outerShdw>
          </a:effectLst>
        </p:spPr>
        <p:txBody>
          <a:bodyPr/>
          <a:lstStyle/>
          <a:p>
            <a:r>
              <a:rPr lang="en-US" altLang="en-US" b="1" dirty="0">
                <a:solidFill>
                  <a:srgbClr val="008000"/>
                </a:solidFill>
              </a:rPr>
              <a:t>Collenchyma</a:t>
            </a:r>
          </a:p>
        </p:txBody>
      </p:sp>
      <p:sp>
        <p:nvSpPr>
          <p:cNvPr id="50179" name="Rectangle 3">
            <a:extLst>
              <a:ext uri="{FF2B5EF4-FFF2-40B4-BE49-F238E27FC236}">
                <a16:creationId xmlns:a16="http://schemas.microsoft.com/office/drawing/2014/main" id="{BA36DE79-324A-4CA0-AD70-D4953BFE03F8}"/>
              </a:ext>
            </a:extLst>
          </p:cNvPr>
          <p:cNvSpPr>
            <a:spLocks noGrp="1" noChangeArrowheads="1"/>
          </p:cNvSpPr>
          <p:nvPr>
            <p:ph type="body" sz="half" idx="1"/>
          </p:nvPr>
        </p:nvSpPr>
        <p:spPr>
          <a:xfrm>
            <a:off x="228600" y="914400"/>
            <a:ext cx="4267200" cy="5638800"/>
          </a:xfrm>
          <a:effectLst>
            <a:outerShdw dist="17961" dir="2700000" algn="ctr" rotWithShape="0">
              <a:schemeClr val="tx2"/>
            </a:outerShdw>
          </a:effectLst>
        </p:spPr>
        <p:txBody>
          <a:bodyPr/>
          <a:lstStyle/>
          <a:p>
            <a:pPr algn="just"/>
            <a:r>
              <a:rPr lang="en-US" altLang="en-US" sz="2800" b="1" u="sng" dirty="0">
                <a:solidFill>
                  <a:srgbClr val="FF0000"/>
                </a:solidFill>
                <a:cs typeface="Times" panose="02020603050405020304" pitchFamily="18" charset="0"/>
              </a:rPr>
              <a:t>Characteristics</a:t>
            </a:r>
          </a:p>
          <a:p>
            <a:pPr lvl="1"/>
            <a:r>
              <a:rPr lang="en-US" altLang="en-US" sz="2400" dirty="0">
                <a:cs typeface="Times" panose="02020603050405020304" pitchFamily="18" charset="0"/>
              </a:rPr>
              <a:t>possess thicker primary cell walls the that of parenchyma</a:t>
            </a:r>
          </a:p>
          <a:p>
            <a:pPr lvl="1"/>
            <a:r>
              <a:rPr lang="en-US" altLang="en-US" sz="2400" dirty="0">
                <a:cs typeface="Times" panose="02020603050405020304" pitchFamily="18" charset="0"/>
              </a:rPr>
              <a:t>no secondary cell wall present</a:t>
            </a:r>
          </a:p>
          <a:p>
            <a:pPr lvl="1"/>
            <a:r>
              <a:rPr lang="en-US" altLang="en-US" sz="2400" dirty="0">
                <a:cs typeface="Times" panose="02020603050405020304" pitchFamily="18" charset="0"/>
              </a:rPr>
              <a:t>generally alive at functional maturity</a:t>
            </a:r>
          </a:p>
          <a:p>
            <a:pPr lvl="1"/>
            <a:endParaRPr lang="en-US" altLang="en-US" sz="2400" dirty="0">
              <a:cs typeface="Times" panose="02020603050405020304" pitchFamily="18" charset="0"/>
            </a:endParaRPr>
          </a:p>
          <a:p>
            <a:r>
              <a:rPr lang="en-US" altLang="en-US" sz="2800" b="1" u="sng" dirty="0">
                <a:solidFill>
                  <a:srgbClr val="FF0000"/>
                </a:solidFill>
                <a:cs typeface="Times" panose="02020603050405020304" pitchFamily="18" charset="0"/>
              </a:rPr>
              <a:t>Functions</a:t>
            </a:r>
          </a:p>
          <a:p>
            <a:pPr lvl="1"/>
            <a:r>
              <a:rPr lang="en-US" altLang="en-US" sz="2400" dirty="0">
                <a:cs typeface="Times" panose="02020603050405020304" pitchFamily="18" charset="0"/>
              </a:rPr>
              <a:t>provide support without restraining growth</a:t>
            </a:r>
            <a:endParaRPr lang="en-US" altLang="en-US" sz="2400" dirty="0"/>
          </a:p>
        </p:txBody>
      </p:sp>
      <p:pic>
        <p:nvPicPr>
          <p:cNvPr id="50188" name="Picture 12">
            <a:extLst>
              <a:ext uri="{FF2B5EF4-FFF2-40B4-BE49-F238E27FC236}">
                <a16:creationId xmlns:a16="http://schemas.microsoft.com/office/drawing/2014/main" id="{7B14049D-3744-4DAC-8D65-11D8E4F0882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b="13840"/>
          <a:stretch>
            <a:fillRect/>
          </a:stretch>
        </p:blipFill>
        <p:spPr>
          <a:xfrm>
            <a:off x="4724400" y="990600"/>
            <a:ext cx="4419600"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AAE5000-6D9A-4DFA-905A-3B8126C365CC}"/>
              </a:ext>
            </a:extLst>
          </p:cNvPr>
          <p:cNvSpPr>
            <a:spLocks noGrp="1" noChangeArrowheads="1"/>
          </p:cNvSpPr>
          <p:nvPr>
            <p:ph type="title"/>
          </p:nvPr>
        </p:nvSpPr>
        <p:spPr>
          <a:xfrm>
            <a:off x="685800" y="76200"/>
            <a:ext cx="7772400" cy="838200"/>
          </a:xfrm>
          <a:effectLst>
            <a:outerShdw dist="17961" dir="2700000" algn="ctr" rotWithShape="0">
              <a:schemeClr val="tx2"/>
            </a:outerShdw>
          </a:effectLst>
        </p:spPr>
        <p:txBody>
          <a:bodyPr/>
          <a:lstStyle/>
          <a:p>
            <a:r>
              <a:rPr lang="en-US" altLang="en-US" b="1" dirty="0">
                <a:solidFill>
                  <a:srgbClr val="008000"/>
                </a:solidFill>
              </a:rPr>
              <a:t>Sclerenchyma</a:t>
            </a:r>
          </a:p>
        </p:txBody>
      </p:sp>
      <p:sp>
        <p:nvSpPr>
          <p:cNvPr id="52227" name="Rectangle 3">
            <a:extLst>
              <a:ext uri="{FF2B5EF4-FFF2-40B4-BE49-F238E27FC236}">
                <a16:creationId xmlns:a16="http://schemas.microsoft.com/office/drawing/2014/main" id="{936E613B-C9B2-4E07-9FA1-8EB363AD399D}"/>
              </a:ext>
            </a:extLst>
          </p:cNvPr>
          <p:cNvSpPr>
            <a:spLocks noGrp="1" noChangeArrowheads="1"/>
          </p:cNvSpPr>
          <p:nvPr>
            <p:ph type="body" idx="1"/>
          </p:nvPr>
        </p:nvSpPr>
        <p:spPr>
          <a:xfrm>
            <a:off x="234950" y="1371600"/>
            <a:ext cx="8674100" cy="4419600"/>
          </a:xfrm>
          <a:effectLst>
            <a:outerShdw dist="17961" dir="2700000" algn="ctr" rotWithShape="0">
              <a:schemeClr val="tx2"/>
            </a:outerShdw>
          </a:effectLst>
        </p:spPr>
        <p:txBody>
          <a:bodyPr/>
          <a:lstStyle/>
          <a:p>
            <a:pPr algn="just">
              <a:lnSpc>
                <a:spcPct val="90000"/>
              </a:lnSpc>
            </a:pPr>
            <a:r>
              <a:rPr lang="en-US" altLang="en-US" dirty="0">
                <a:solidFill>
                  <a:srgbClr val="000099"/>
                </a:solidFill>
                <a:cs typeface="Times" panose="02020603050405020304" pitchFamily="18" charset="0"/>
              </a:rPr>
              <a:t>Characteristics</a:t>
            </a:r>
          </a:p>
          <a:p>
            <a:pPr lvl="1" algn="just">
              <a:lnSpc>
                <a:spcPct val="90000"/>
              </a:lnSpc>
            </a:pPr>
            <a:r>
              <a:rPr lang="en-US" altLang="en-US" dirty="0">
                <a:cs typeface="Times" panose="02020603050405020304" pitchFamily="18" charset="0"/>
              </a:rPr>
              <a:t>have secondary cell walls strengthened by lignin</a:t>
            </a:r>
          </a:p>
          <a:p>
            <a:pPr lvl="1" algn="just">
              <a:lnSpc>
                <a:spcPct val="90000"/>
              </a:lnSpc>
            </a:pPr>
            <a:r>
              <a:rPr lang="en-US" altLang="en-US" dirty="0">
                <a:cs typeface="Times" panose="02020603050405020304" pitchFamily="18" charset="0"/>
              </a:rPr>
              <a:t>often are dead at functional maturity</a:t>
            </a:r>
          </a:p>
          <a:p>
            <a:pPr lvl="1">
              <a:lnSpc>
                <a:spcPct val="90000"/>
              </a:lnSpc>
            </a:pPr>
            <a:r>
              <a:rPr lang="en-US" altLang="en-US" dirty="0">
                <a:cs typeface="Times" panose="02020603050405020304" pitchFamily="18" charset="0"/>
              </a:rPr>
              <a:t>two forms:  </a:t>
            </a:r>
            <a:r>
              <a:rPr lang="en-US" altLang="en-US" b="1" i="1" u="sng" dirty="0">
                <a:solidFill>
                  <a:srgbClr val="FF0000"/>
                </a:solidFill>
                <a:cs typeface="Times" panose="02020603050405020304" pitchFamily="18" charset="0"/>
              </a:rPr>
              <a:t>fibers and </a:t>
            </a:r>
            <a:r>
              <a:rPr lang="en-US" altLang="en-US" b="1" i="1" u="sng" dirty="0" err="1">
                <a:solidFill>
                  <a:srgbClr val="FF0000"/>
                </a:solidFill>
                <a:cs typeface="Times" panose="02020603050405020304" pitchFamily="18" charset="0"/>
              </a:rPr>
              <a:t>sclereids</a:t>
            </a:r>
            <a:endParaRPr lang="en-US" altLang="en-US" b="1" i="1" u="sng" dirty="0">
              <a:solidFill>
                <a:srgbClr val="FF0000"/>
              </a:solidFill>
              <a:cs typeface="Times" panose="02020603050405020304" pitchFamily="18" charset="0"/>
            </a:endParaRPr>
          </a:p>
          <a:p>
            <a:pPr lvl="1">
              <a:lnSpc>
                <a:spcPct val="90000"/>
              </a:lnSpc>
            </a:pPr>
            <a:endParaRPr lang="en-US" altLang="en-US" b="1" dirty="0">
              <a:cs typeface="Times" panose="02020603050405020304" pitchFamily="18" charset="0"/>
            </a:endParaRPr>
          </a:p>
          <a:p>
            <a:pPr algn="just">
              <a:lnSpc>
                <a:spcPct val="90000"/>
              </a:lnSpc>
            </a:pPr>
            <a:r>
              <a:rPr lang="en-US" altLang="en-US" dirty="0">
                <a:solidFill>
                  <a:srgbClr val="000099"/>
                </a:solidFill>
                <a:cs typeface="Times" panose="02020603050405020304" pitchFamily="18" charset="0"/>
              </a:rPr>
              <a:t>Functions</a:t>
            </a:r>
          </a:p>
          <a:p>
            <a:pPr lvl="1">
              <a:lnSpc>
                <a:spcPct val="90000"/>
              </a:lnSpc>
            </a:pPr>
            <a:r>
              <a:rPr lang="en-US" altLang="en-US" dirty="0">
                <a:cs typeface="Times" panose="02020603050405020304" pitchFamily="18" charset="0"/>
              </a:rPr>
              <a:t>rigid cells providing support and strength to tissues</a:t>
            </a: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Rectangle 8">
            <a:extLst>
              <a:ext uri="{FF2B5EF4-FFF2-40B4-BE49-F238E27FC236}">
                <a16:creationId xmlns:a16="http://schemas.microsoft.com/office/drawing/2014/main" id="{275199A6-E8D3-4D30-8721-DE4315DCE8D1}"/>
              </a:ext>
            </a:extLst>
          </p:cNvPr>
          <p:cNvSpPr>
            <a:spLocks noGrp="1" noChangeArrowheads="1"/>
          </p:cNvSpPr>
          <p:nvPr>
            <p:ph type="title"/>
          </p:nvPr>
        </p:nvSpPr>
        <p:spPr>
          <a:xfrm>
            <a:off x="457200" y="76200"/>
            <a:ext cx="8229600" cy="715963"/>
          </a:xfrm>
        </p:spPr>
        <p:txBody>
          <a:bodyPr/>
          <a:lstStyle/>
          <a:p>
            <a:r>
              <a:rPr lang="en-US" altLang="en-US" sz="4000" b="1">
                <a:solidFill>
                  <a:srgbClr val="008000"/>
                </a:solidFill>
                <a:effectLst>
                  <a:outerShdw blurRad="38100" dist="38100" dir="2700000" algn="tl">
                    <a:srgbClr val="C0C0C0"/>
                  </a:outerShdw>
                </a:effectLst>
              </a:rPr>
              <a:t>Sclerenchyma</a:t>
            </a:r>
          </a:p>
        </p:txBody>
      </p:sp>
      <p:sp>
        <p:nvSpPr>
          <p:cNvPr id="53250" name="Rectangle 2">
            <a:extLst>
              <a:ext uri="{FF2B5EF4-FFF2-40B4-BE49-F238E27FC236}">
                <a16:creationId xmlns:a16="http://schemas.microsoft.com/office/drawing/2014/main" id="{FAFA52A2-9A1E-4283-891F-38D89085D2D7}"/>
              </a:ext>
            </a:extLst>
          </p:cNvPr>
          <p:cNvSpPr>
            <a:spLocks noGrp="1" noChangeArrowheads="1"/>
          </p:cNvSpPr>
          <p:nvPr>
            <p:ph type="body" sz="half" idx="1"/>
          </p:nvPr>
        </p:nvSpPr>
        <p:spPr>
          <a:xfrm>
            <a:off x="304800" y="838200"/>
            <a:ext cx="4343400" cy="5280025"/>
          </a:xfrm>
          <a:noFill/>
          <a:ln/>
        </p:spPr>
        <p:txBody>
          <a:bodyPr>
            <a:spAutoFit/>
          </a:bodyPr>
          <a:lstStyle/>
          <a:p>
            <a:pPr lvl="1">
              <a:buClr>
                <a:srgbClr val="339933"/>
              </a:buClr>
              <a:tabLst>
                <a:tab pos="2743200" algn="l"/>
              </a:tabLst>
            </a:pPr>
            <a:r>
              <a:rPr lang="en-US" altLang="en-US" sz="2400" b="1" i="1">
                <a:solidFill>
                  <a:srgbClr val="FF0000"/>
                </a:solidFill>
              </a:rPr>
              <a:t>Fibers </a:t>
            </a:r>
            <a:r>
              <a:rPr lang="en-US" altLang="en-US" sz="2400">
                <a:solidFill>
                  <a:srgbClr val="000000"/>
                </a:solidFill>
              </a:rPr>
              <a:t>are long, slender and tapered, and usually occur in groups.</a:t>
            </a:r>
          </a:p>
          <a:p>
            <a:pPr marL="1085850" lvl="2">
              <a:buClr>
                <a:srgbClr val="339933"/>
              </a:buClr>
              <a:tabLst>
                <a:tab pos="2743200" algn="l"/>
              </a:tabLst>
            </a:pPr>
            <a:r>
              <a:rPr lang="en-US" altLang="en-US" sz="2000">
                <a:solidFill>
                  <a:srgbClr val="000000"/>
                </a:solidFill>
              </a:rPr>
              <a:t>Those from hemp fibers are used for making rope and those from flax for weaving into linen.</a:t>
            </a:r>
          </a:p>
          <a:p>
            <a:pPr marL="1085850" lvl="2">
              <a:buClr>
                <a:srgbClr val="339933"/>
              </a:buClr>
              <a:tabLst>
                <a:tab pos="2743200" algn="l"/>
              </a:tabLst>
            </a:pPr>
            <a:endParaRPr lang="en-US" altLang="en-US" sz="2000">
              <a:solidFill>
                <a:srgbClr val="000000"/>
              </a:solidFill>
            </a:endParaRPr>
          </a:p>
          <a:p>
            <a:pPr lvl="1">
              <a:buClr>
                <a:srgbClr val="339933"/>
              </a:buClr>
              <a:tabLst>
                <a:tab pos="2743200" algn="l"/>
              </a:tabLst>
            </a:pPr>
            <a:r>
              <a:rPr lang="en-US" altLang="en-US" sz="2400" b="1" i="1">
                <a:solidFill>
                  <a:srgbClr val="FF0000"/>
                </a:solidFill>
              </a:rPr>
              <a:t>Sclereids</a:t>
            </a:r>
            <a:r>
              <a:rPr lang="en-US" altLang="en-US" sz="2400">
                <a:solidFill>
                  <a:srgbClr val="FF0000"/>
                </a:solidFill>
              </a:rPr>
              <a:t>,</a:t>
            </a:r>
            <a:r>
              <a:rPr lang="en-US" altLang="en-US" sz="2400">
                <a:solidFill>
                  <a:srgbClr val="000000"/>
                </a:solidFill>
              </a:rPr>
              <a:t> shorter than fibers and irregular in shape</a:t>
            </a:r>
          </a:p>
          <a:p>
            <a:pPr marL="1085850" lvl="2">
              <a:buClr>
                <a:srgbClr val="339933"/>
              </a:buClr>
              <a:tabLst>
                <a:tab pos="2743200" algn="l"/>
              </a:tabLst>
            </a:pPr>
            <a:r>
              <a:rPr lang="en-US" altLang="en-US" sz="2000">
                <a:solidFill>
                  <a:srgbClr val="000000"/>
                </a:solidFill>
              </a:rPr>
              <a:t>impart the hardness to nutshells and seed coats and the gritty texture to pear fruits.</a:t>
            </a:r>
          </a:p>
        </p:txBody>
      </p:sp>
      <p:pic>
        <p:nvPicPr>
          <p:cNvPr id="53255" name="Picture 7">
            <a:extLst>
              <a:ext uri="{FF2B5EF4-FFF2-40B4-BE49-F238E27FC236}">
                <a16:creationId xmlns:a16="http://schemas.microsoft.com/office/drawing/2014/main" id="{041D1EE3-62AD-4A90-A299-C051B2E19C2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86400" y="762000"/>
            <a:ext cx="29718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8" name="Picture 10">
            <a:extLst>
              <a:ext uri="{FF2B5EF4-FFF2-40B4-BE49-F238E27FC236}">
                <a16:creationId xmlns:a16="http://schemas.microsoft.com/office/drawing/2014/main" id="{B645FB8F-EDCA-45E8-8A71-D97225AB97C3}"/>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86400" y="4038600"/>
            <a:ext cx="297180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8C45617-40FB-4719-A0C5-5E2FC6B9859D}"/>
              </a:ext>
            </a:extLst>
          </p:cNvPr>
          <p:cNvSpPr>
            <a:spLocks noGrp="1" noChangeArrowheads="1"/>
          </p:cNvSpPr>
          <p:nvPr>
            <p:ph type="body" idx="1"/>
          </p:nvPr>
        </p:nvSpPr>
        <p:spPr>
          <a:xfrm>
            <a:off x="381000" y="1066800"/>
            <a:ext cx="8382000" cy="5368925"/>
          </a:xfrm>
          <a:noFill/>
          <a:ln/>
        </p:spPr>
        <p:txBody>
          <a:bodyPr>
            <a:spAutoFit/>
          </a:bodyPr>
          <a:lstStyle/>
          <a:p>
            <a:pPr>
              <a:lnSpc>
                <a:spcPct val="90000"/>
              </a:lnSpc>
              <a:buClr>
                <a:srgbClr val="339933"/>
              </a:buClr>
              <a:buFontTx/>
              <a:buNone/>
              <a:tabLst>
                <a:tab pos="2743200" algn="l"/>
              </a:tabLst>
            </a:pPr>
            <a:r>
              <a:rPr lang="en-US" altLang="en-US" b="1">
                <a:solidFill>
                  <a:srgbClr val="000000"/>
                </a:solidFill>
              </a:rPr>
              <a:t>Vascular tissue</a:t>
            </a:r>
            <a:r>
              <a:rPr lang="en-US" altLang="en-US">
                <a:solidFill>
                  <a:srgbClr val="000000"/>
                </a:solidFill>
              </a:rPr>
              <a:t>:</a:t>
            </a:r>
          </a:p>
          <a:p>
            <a:pPr>
              <a:lnSpc>
                <a:spcPct val="90000"/>
              </a:lnSpc>
              <a:buClr>
                <a:srgbClr val="339933"/>
              </a:buClr>
              <a:buFontTx/>
              <a:buNone/>
              <a:tabLst>
                <a:tab pos="2743200" algn="l"/>
              </a:tabLst>
            </a:pPr>
            <a:r>
              <a:rPr lang="en-US" altLang="en-US">
                <a:solidFill>
                  <a:srgbClr val="000000"/>
                </a:solidFill>
              </a:rPr>
              <a:t>Runs continuous throughout the plant</a:t>
            </a:r>
          </a:p>
          <a:p>
            <a:pPr>
              <a:lnSpc>
                <a:spcPct val="90000"/>
              </a:lnSpc>
              <a:buClr>
                <a:srgbClr val="339933"/>
              </a:buClr>
              <a:tabLst>
                <a:tab pos="2743200" algn="l"/>
              </a:tabLst>
            </a:pPr>
            <a:r>
              <a:rPr lang="en-US" altLang="en-US">
                <a:solidFill>
                  <a:srgbClr val="000000"/>
                </a:solidFill>
              </a:rPr>
              <a:t>transports materials between roots and shoots.</a:t>
            </a:r>
          </a:p>
          <a:p>
            <a:pPr lvl="1">
              <a:lnSpc>
                <a:spcPct val="90000"/>
              </a:lnSpc>
              <a:buClr>
                <a:srgbClr val="339933"/>
              </a:buClr>
              <a:tabLst>
                <a:tab pos="2743200" algn="l"/>
              </a:tabLst>
            </a:pPr>
            <a:r>
              <a:rPr lang="en-US" altLang="en-US" b="1" i="1" u="sng">
                <a:solidFill>
                  <a:srgbClr val="FF0000"/>
                </a:solidFill>
              </a:rPr>
              <a:t>Xylem</a:t>
            </a:r>
            <a:r>
              <a:rPr lang="en-US" altLang="en-US">
                <a:solidFill>
                  <a:srgbClr val="000000"/>
                </a:solidFill>
              </a:rPr>
              <a:t> transports water and dissolved minerals upward from roots into the shoots.            </a:t>
            </a:r>
            <a:r>
              <a:rPr lang="en-US" altLang="en-US">
                <a:solidFill>
                  <a:schemeClr val="accent2"/>
                </a:solidFill>
              </a:rPr>
              <a:t>(water the xylem)</a:t>
            </a:r>
          </a:p>
          <a:p>
            <a:pPr lvl="1">
              <a:lnSpc>
                <a:spcPct val="90000"/>
              </a:lnSpc>
              <a:buClr>
                <a:srgbClr val="339933"/>
              </a:buClr>
              <a:tabLst>
                <a:tab pos="2743200" algn="l"/>
              </a:tabLst>
            </a:pPr>
            <a:endParaRPr lang="en-US" altLang="en-US">
              <a:solidFill>
                <a:schemeClr val="accent2"/>
              </a:solidFill>
            </a:endParaRPr>
          </a:p>
          <a:p>
            <a:pPr lvl="1">
              <a:lnSpc>
                <a:spcPct val="90000"/>
              </a:lnSpc>
              <a:buClr>
                <a:srgbClr val="339933"/>
              </a:buClr>
              <a:tabLst>
                <a:tab pos="2743200" algn="l"/>
              </a:tabLst>
            </a:pPr>
            <a:r>
              <a:rPr lang="en-US" altLang="en-US" b="1" i="1" u="sng">
                <a:solidFill>
                  <a:srgbClr val="FF0000"/>
                </a:solidFill>
              </a:rPr>
              <a:t>Phloem</a:t>
            </a:r>
            <a:r>
              <a:rPr lang="en-US" altLang="en-US">
                <a:solidFill>
                  <a:srgbClr val="000000"/>
                </a:solidFill>
              </a:rPr>
              <a:t> transports food from the leaves to the roots and to non-photosynthetic parts of the shoot system.                                                </a:t>
            </a:r>
            <a:r>
              <a:rPr lang="en-US" altLang="en-US">
                <a:solidFill>
                  <a:schemeClr val="accent2"/>
                </a:solidFill>
              </a:rPr>
              <a:t>(feed the phloem)</a:t>
            </a:r>
          </a:p>
        </p:txBody>
      </p:sp>
      <p:sp>
        <p:nvSpPr>
          <p:cNvPr id="47107" name="Text Box 3">
            <a:extLst>
              <a:ext uri="{FF2B5EF4-FFF2-40B4-BE49-F238E27FC236}">
                <a16:creationId xmlns:a16="http://schemas.microsoft.com/office/drawing/2014/main" id="{30ACA39D-275C-4351-8046-85BAF4BBFC28}"/>
              </a:ext>
            </a:extLst>
          </p:cNvPr>
          <p:cNvSpPr txBox="1">
            <a:spLocks noChangeArrowheads="1"/>
          </p:cNvSpPr>
          <p:nvPr/>
        </p:nvSpPr>
        <p:spPr bwMode="auto">
          <a:xfrm>
            <a:off x="2057400" y="319088"/>
            <a:ext cx="43894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008000"/>
                </a:solidFill>
              </a:rPr>
              <a:t>Vascular Tissue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xylem">
            <a:extLst>
              <a:ext uri="{FF2B5EF4-FFF2-40B4-BE49-F238E27FC236}">
                <a16:creationId xmlns:a16="http://schemas.microsoft.com/office/drawing/2014/main" id="{66F5DD05-7B7C-440F-B51B-D82BAE5768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962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a:extLst>
              <a:ext uri="{FF2B5EF4-FFF2-40B4-BE49-F238E27FC236}">
                <a16:creationId xmlns:a16="http://schemas.microsoft.com/office/drawing/2014/main" id="{9616D8F2-3E5E-4A00-BC48-5AECBDF0624F}"/>
              </a:ext>
            </a:extLst>
          </p:cNvPr>
          <p:cNvSpPr>
            <a:spLocks noGrp="1" noChangeArrowheads="1"/>
          </p:cNvSpPr>
          <p:nvPr>
            <p:ph type="body" idx="4294967295"/>
          </p:nvPr>
        </p:nvSpPr>
        <p:spPr>
          <a:xfrm>
            <a:off x="152400" y="1143000"/>
            <a:ext cx="4876800" cy="5486400"/>
          </a:xfrm>
        </p:spPr>
        <p:txBody>
          <a:bodyPr/>
          <a:lstStyle/>
          <a:p>
            <a:pPr>
              <a:lnSpc>
                <a:spcPct val="80000"/>
              </a:lnSpc>
              <a:defRPr/>
            </a:pPr>
            <a:r>
              <a:rPr lang="en-US" sz="2800" b="1" i="1" kern="0">
                <a:solidFill>
                  <a:srgbClr val="800080"/>
                </a:solidFill>
                <a:latin typeface="Comic Sans MS" charset="0"/>
                <a:ea typeface="ＭＳ Ｐゴシック" charset="0"/>
              </a:rPr>
              <a:t>Xylem:</a:t>
            </a:r>
          </a:p>
          <a:p>
            <a:pPr lvl="1">
              <a:lnSpc>
                <a:spcPct val="80000"/>
              </a:lnSpc>
              <a:defRPr/>
            </a:pPr>
            <a:r>
              <a:rPr lang="en-US" sz="2400" kern="0">
                <a:latin typeface="Comic Sans MS" charset="0"/>
                <a:ea typeface="ＭＳ Ｐゴシック" charset="0"/>
              </a:rPr>
              <a:t>Main water-conducting tissue of vascular plants</a:t>
            </a:r>
            <a:r>
              <a:rPr lang="en-US" kern="0">
                <a:latin typeface="Comic Sans MS" charset="0"/>
                <a:ea typeface="ＭＳ Ｐゴシック" charset="0"/>
              </a:rPr>
              <a:t>.</a:t>
            </a:r>
          </a:p>
          <a:p>
            <a:pPr lvl="1">
              <a:lnSpc>
                <a:spcPct val="80000"/>
              </a:lnSpc>
              <a:defRPr/>
            </a:pPr>
            <a:r>
              <a:rPr lang="en-US" sz="2400" kern="0">
                <a:latin typeface="Comic Sans MS" charset="0"/>
                <a:ea typeface="ＭＳ Ｐゴシック" charset="0"/>
              </a:rPr>
              <a:t>arise from individual cylindrical cells oriented end to end.</a:t>
            </a:r>
            <a:r>
              <a:rPr lang="en-US" kern="0">
                <a:latin typeface="Comic Sans MS" charset="0"/>
                <a:ea typeface="ＭＳ Ｐゴシック" charset="0"/>
              </a:rPr>
              <a:t>  </a:t>
            </a:r>
          </a:p>
          <a:p>
            <a:pPr lvl="1">
              <a:lnSpc>
                <a:spcPct val="80000"/>
              </a:lnSpc>
              <a:defRPr/>
            </a:pPr>
            <a:r>
              <a:rPr lang="en-US" sz="2400" kern="0">
                <a:latin typeface="Comic Sans MS" charset="0"/>
                <a:ea typeface="ＭＳ Ｐゴシック" charset="0"/>
              </a:rPr>
              <a:t>At maturity the end walls of these cells dissolve away and the cytoplasmic contents die.</a:t>
            </a:r>
          </a:p>
          <a:p>
            <a:pPr lvl="1">
              <a:lnSpc>
                <a:spcPct val="80000"/>
              </a:lnSpc>
              <a:defRPr/>
            </a:pPr>
            <a:r>
              <a:rPr lang="en-US" sz="2400" kern="0">
                <a:latin typeface="Comic Sans MS" charset="0"/>
                <a:ea typeface="ＭＳ Ｐゴシック" charset="0"/>
              </a:rPr>
              <a:t> </a:t>
            </a:r>
            <a:r>
              <a:rPr lang="en-US" sz="2400" b="1" i="1" kern="0">
                <a:solidFill>
                  <a:srgbClr val="FF0000"/>
                </a:solidFill>
                <a:latin typeface="Comic Sans MS" charset="0"/>
                <a:ea typeface="ＭＳ Ｐゴシック" charset="0"/>
              </a:rPr>
              <a:t>The result is the xylem vessel, a continuous nonliving duct</a:t>
            </a:r>
            <a:r>
              <a:rPr lang="en-US" sz="2400" kern="0">
                <a:latin typeface="Comic Sans MS" charset="0"/>
                <a:ea typeface="ＭＳ Ｐゴシック" charset="0"/>
              </a:rPr>
              <a:t>. </a:t>
            </a:r>
          </a:p>
          <a:p>
            <a:pPr lvl="1">
              <a:lnSpc>
                <a:spcPct val="80000"/>
              </a:lnSpc>
              <a:defRPr/>
            </a:pPr>
            <a:r>
              <a:rPr lang="en-US" sz="2400" kern="0">
                <a:latin typeface="Comic Sans MS" charset="0"/>
                <a:ea typeface="ＭＳ Ｐゴシック" charset="0"/>
              </a:rPr>
              <a:t>carry water and some dissolved solutes, such as inorganic ions, up the plant </a:t>
            </a:r>
          </a:p>
        </p:txBody>
      </p:sp>
      <p:sp>
        <p:nvSpPr>
          <p:cNvPr id="43012" name="Rectangle 2">
            <a:extLst>
              <a:ext uri="{FF2B5EF4-FFF2-40B4-BE49-F238E27FC236}">
                <a16:creationId xmlns:a16="http://schemas.microsoft.com/office/drawing/2014/main" id="{F6A2071B-CBF8-4C34-A0A6-45F10102ACA7}"/>
              </a:ext>
            </a:extLst>
          </p:cNvPr>
          <p:cNvSpPr>
            <a:spLocks noGrp="1" noChangeArrowheads="1"/>
          </p:cNvSpPr>
          <p:nvPr>
            <p:ph type="title" idx="4294967295"/>
          </p:nvPr>
        </p:nvSpPr>
        <p:spPr/>
        <p:txBody>
          <a:bodyPr/>
          <a:lstStyle/>
          <a:p>
            <a:r>
              <a:rPr lang="en-US" altLang="en-US" sz="4000" b="1">
                <a:solidFill>
                  <a:srgbClr val="008000"/>
                </a:solidFill>
              </a:rPr>
              <a:t>Overview of Plant Structure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D7200B5-C34D-414F-8E4E-09695414409E}"/>
              </a:ext>
            </a:extLst>
          </p:cNvPr>
          <p:cNvSpPr>
            <a:spLocks noGrp="1" noChangeArrowheads="1"/>
          </p:cNvSpPr>
          <p:nvPr>
            <p:ph type="title" idx="4294967295"/>
          </p:nvPr>
        </p:nvSpPr>
        <p:spPr/>
        <p:txBody>
          <a:bodyPr/>
          <a:lstStyle/>
          <a:p>
            <a:r>
              <a:rPr lang="en-US" altLang="en-US" sz="4000" b="1">
                <a:solidFill>
                  <a:srgbClr val="008000"/>
                </a:solidFill>
              </a:rPr>
              <a:t>Overview of Plant Structure</a:t>
            </a:r>
          </a:p>
        </p:txBody>
      </p:sp>
      <p:pic>
        <p:nvPicPr>
          <p:cNvPr id="9219" name="Picture 4" descr="phloem">
            <a:extLst>
              <a:ext uri="{FF2B5EF4-FFF2-40B4-BE49-F238E27FC236}">
                <a16:creationId xmlns:a16="http://schemas.microsoft.com/office/drawing/2014/main" id="{8C01C275-A53D-444E-B437-23685E340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200"/>
            <a:ext cx="31718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
            <a:extLst>
              <a:ext uri="{FF2B5EF4-FFF2-40B4-BE49-F238E27FC236}">
                <a16:creationId xmlns:a16="http://schemas.microsoft.com/office/drawing/2014/main" id="{94005FE2-23A7-4C52-B159-BD19A94B309B}"/>
              </a:ext>
            </a:extLst>
          </p:cNvPr>
          <p:cNvSpPr>
            <a:spLocks noChangeArrowheads="1"/>
          </p:cNvSpPr>
          <p:nvPr/>
        </p:nvSpPr>
        <p:spPr bwMode="auto">
          <a:xfrm>
            <a:off x="0" y="1143000"/>
            <a:ext cx="5943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sz="2800" b="1" i="1">
                <a:solidFill>
                  <a:srgbClr val="800080"/>
                </a:solidFill>
                <a:latin typeface="Comic Sans MS" charset="0"/>
                <a:ea typeface="ＭＳ Ｐゴシック" charset="0"/>
              </a:rPr>
              <a:t>Phloem:</a:t>
            </a:r>
          </a:p>
          <a:p>
            <a:pPr marL="742950" lvl="1" indent="-285750">
              <a:spcBef>
                <a:spcPct val="20000"/>
              </a:spcBef>
              <a:buFontTx/>
              <a:buChar char="–"/>
              <a:defRPr/>
            </a:pPr>
            <a:r>
              <a:rPr lang="en-US" sz="2000">
                <a:latin typeface="Comic Sans MS" charset="0"/>
                <a:ea typeface="ＭＳ Ｐゴシック" charset="0"/>
              </a:rPr>
              <a:t>The main components of phloem are </a:t>
            </a:r>
          </a:p>
          <a:p>
            <a:pPr marL="1143000" lvl="2" indent="-228600">
              <a:spcBef>
                <a:spcPct val="20000"/>
              </a:spcBef>
              <a:buFontTx/>
              <a:buChar char="•"/>
              <a:defRPr/>
            </a:pPr>
            <a:r>
              <a:rPr lang="en-US" sz="2000" b="1" i="1">
                <a:latin typeface="Comic Sans MS" charset="0"/>
                <a:ea typeface="ＭＳ Ｐゴシック" charset="0"/>
              </a:rPr>
              <a:t>sieve elements</a:t>
            </a:r>
            <a:endParaRPr lang="en-US" sz="2000" i="1">
              <a:latin typeface="Comic Sans MS" charset="0"/>
              <a:ea typeface="ＭＳ Ｐゴシック" charset="0"/>
            </a:endParaRPr>
          </a:p>
          <a:p>
            <a:pPr marL="1143000" lvl="2" indent="-228600">
              <a:spcBef>
                <a:spcPct val="20000"/>
              </a:spcBef>
              <a:buFontTx/>
              <a:buChar char="•"/>
              <a:defRPr/>
            </a:pPr>
            <a:r>
              <a:rPr lang="en-US" sz="2000" b="1" i="1">
                <a:latin typeface="Comic Sans MS" charset="0"/>
                <a:ea typeface="ＭＳ Ｐゴシック" charset="0"/>
              </a:rPr>
              <a:t>companion cells</a:t>
            </a:r>
            <a:r>
              <a:rPr lang="en-US" sz="2000">
                <a:latin typeface="Comic Sans MS" charset="0"/>
                <a:ea typeface="ＭＳ Ｐゴシック" charset="0"/>
              </a:rPr>
              <a:t>.</a:t>
            </a:r>
          </a:p>
          <a:p>
            <a:pPr marL="742950" lvl="1" indent="-285750">
              <a:spcBef>
                <a:spcPct val="20000"/>
              </a:spcBef>
              <a:buFontTx/>
              <a:buChar char="–"/>
              <a:defRPr/>
            </a:pPr>
            <a:r>
              <a:rPr lang="en-US" sz="2000">
                <a:latin typeface="Comic Sans MS" charset="0"/>
                <a:ea typeface="ＭＳ Ｐゴシック" charset="0"/>
              </a:rPr>
              <a:t>Sieve elements have no nucleus and only a sparse collection of other organelles .  </a:t>
            </a:r>
            <a:r>
              <a:rPr lang="en-US" sz="2000" b="1" i="1">
                <a:solidFill>
                  <a:srgbClr val="FF0000"/>
                </a:solidFill>
                <a:latin typeface="Comic Sans MS" charset="0"/>
                <a:ea typeface="ＭＳ Ｐゴシック" charset="0"/>
              </a:rPr>
              <a:t>Companion cell provides energy</a:t>
            </a:r>
          </a:p>
          <a:p>
            <a:pPr marL="742950" lvl="1" indent="-285750">
              <a:spcBef>
                <a:spcPct val="20000"/>
              </a:spcBef>
              <a:buFontTx/>
              <a:buChar char="–"/>
              <a:defRPr/>
            </a:pPr>
            <a:endParaRPr lang="en-US" sz="2000" b="1" i="1">
              <a:solidFill>
                <a:srgbClr val="FF0000"/>
              </a:solidFill>
              <a:latin typeface="Comic Sans MS" charset="0"/>
              <a:ea typeface="ＭＳ Ｐゴシック" charset="0"/>
            </a:endParaRPr>
          </a:p>
          <a:p>
            <a:pPr marL="742950" lvl="1" indent="-285750">
              <a:spcBef>
                <a:spcPct val="20000"/>
              </a:spcBef>
              <a:buFontTx/>
              <a:buChar char="–"/>
              <a:defRPr/>
            </a:pPr>
            <a:r>
              <a:rPr lang="en-US" sz="2000">
                <a:latin typeface="Comic Sans MS" charset="0"/>
                <a:ea typeface="ＭＳ Ｐゴシック" charset="0"/>
              </a:rPr>
              <a:t>so-named because end walls are perforated - allows cytoplasmic connections between vertically-stacked cells .</a:t>
            </a:r>
          </a:p>
          <a:p>
            <a:pPr marL="742950" lvl="1" indent="-285750">
              <a:spcBef>
                <a:spcPct val="20000"/>
              </a:spcBef>
              <a:buFontTx/>
              <a:buChar char="–"/>
              <a:defRPr/>
            </a:pPr>
            <a:endParaRPr lang="en-US" sz="2000">
              <a:latin typeface="Comic Sans MS" charset="0"/>
              <a:ea typeface="ＭＳ Ｐゴシック" charset="0"/>
            </a:endParaRPr>
          </a:p>
          <a:p>
            <a:pPr marL="742950" lvl="1" indent="-285750">
              <a:spcBef>
                <a:spcPct val="20000"/>
              </a:spcBef>
              <a:buFontTx/>
              <a:buChar char="–"/>
              <a:defRPr/>
            </a:pPr>
            <a:r>
              <a:rPr lang="en-US" sz="2000">
                <a:latin typeface="Comic Sans MS" charset="0"/>
                <a:ea typeface="ＭＳ Ｐゴシック" charset="0"/>
              </a:rPr>
              <a:t>conducts sugars and amino acids - from the leaves, to the rest of the plant </a:t>
            </a:r>
          </a:p>
          <a:p>
            <a:pPr marL="742950" lvl="1" indent="-285750">
              <a:spcBef>
                <a:spcPct val="20000"/>
              </a:spcBef>
              <a:buFontTx/>
              <a:buChar char="–"/>
              <a:defRPr/>
            </a:pPr>
            <a:endParaRPr lang="en-US" sz="2000">
              <a:latin typeface="Comic Sans MS" charset="0"/>
              <a:ea typeface="ＭＳ Ｐゴシック"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p10030">
            <a:extLst>
              <a:ext uri="{FF2B5EF4-FFF2-40B4-BE49-F238E27FC236}">
                <a16:creationId xmlns:a16="http://schemas.microsoft.com/office/drawing/2014/main" id="{25A5383E-3885-4A61-8174-46E979D3BC27}"/>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447800"/>
            <a:ext cx="5105400" cy="5410200"/>
          </a:xfrm>
          <a:noFill/>
          <a:ln/>
        </p:spPr>
      </p:pic>
      <p:sp>
        <p:nvSpPr>
          <p:cNvPr id="13315" name="Rectangle 3">
            <a:extLst>
              <a:ext uri="{FF2B5EF4-FFF2-40B4-BE49-F238E27FC236}">
                <a16:creationId xmlns:a16="http://schemas.microsoft.com/office/drawing/2014/main" id="{273618B5-5384-46DC-8577-1F05CE26EA05}"/>
              </a:ext>
            </a:extLst>
          </p:cNvPr>
          <p:cNvSpPr>
            <a:spLocks noGrp="1" noChangeArrowheads="1"/>
          </p:cNvSpPr>
          <p:nvPr>
            <p:ph type="title"/>
          </p:nvPr>
        </p:nvSpPr>
        <p:spPr>
          <a:xfrm>
            <a:off x="457200" y="76200"/>
            <a:ext cx="8229600" cy="1143000"/>
          </a:xfrm>
        </p:spPr>
        <p:txBody>
          <a:bodyPr/>
          <a:lstStyle/>
          <a:p>
            <a:r>
              <a:rPr lang="en-US" altLang="en-US" sz="4000" b="1">
                <a:solidFill>
                  <a:srgbClr val="336600"/>
                </a:solidFill>
              </a:rPr>
              <a:t>Phloem transport requires</a:t>
            </a:r>
            <a:br>
              <a:rPr lang="en-US" altLang="en-US" sz="4000" b="1">
                <a:solidFill>
                  <a:srgbClr val="336600"/>
                </a:solidFill>
              </a:rPr>
            </a:br>
            <a:r>
              <a:rPr lang="en-US" altLang="en-US" sz="4000" b="1">
                <a:solidFill>
                  <a:srgbClr val="336600"/>
                </a:solidFill>
              </a:rPr>
              <a:t>specialized, living cells</a:t>
            </a:r>
            <a:endParaRPr lang="en-US" altLang="en-US" sz="4000">
              <a:solidFill>
                <a:srgbClr val="336600"/>
              </a:solidFill>
            </a:endParaRPr>
          </a:p>
        </p:txBody>
      </p:sp>
      <p:sp>
        <p:nvSpPr>
          <p:cNvPr id="13316" name="Rectangle 4">
            <a:extLst>
              <a:ext uri="{FF2B5EF4-FFF2-40B4-BE49-F238E27FC236}">
                <a16:creationId xmlns:a16="http://schemas.microsoft.com/office/drawing/2014/main" id="{0B516D30-80E2-46BD-B391-EE5BF6127D64}"/>
              </a:ext>
            </a:extLst>
          </p:cNvPr>
          <p:cNvSpPr>
            <a:spLocks noGrp="1" noChangeArrowheads="1"/>
          </p:cNvSpPr>
          <p:nvPr>
            <p:ph type="body" sz="half" idx="1"/>
          </p:nvPr>
        </p:nvSpPr>
        <p:spPr>
          <a:xfrm>
            <a:off x="0" y="1295400"/>
            <a:ext cx="4495800" cy="5562600"/>
          </a:xfrm>
        </p:spPr>
        <p:txBody>
          <a:bodyPr/>
          <a:lstStyle/>
          <a:p>
            <a:r>
              <a:rPr lang="en-US" altLang="en-US" sz="2400"/>
              <a:t>Sieve tubes elements join to form continuous tube</a:t>
            </a:r>
          </a:p>
          <a:p>
            <a:r>
              <a:rPr lang="en-US" altLang="en-US" sz="2400" b="1" i="1">
                <a:solidFill>
                  <a:srgbClr val="FF0000"/>
                </a:solidFill>
              </a:rPr>
              <a:t>Pores</a:t>
            </a:r>
            <a:r>
              <a:rPr lang="en-US" altLang="en-US" sz="2400"/>
              <a:t> in sieve plate between sieve tube elements are open channels for transport</a:t>
            </a:r>
          </a:p>
          <a:p>
            <a:r>
              <a:rPr lang="en-US" altLang="en-US" sz="2400"/>
              <a:t>Each sieve tube element is associated with one or more </a:t>
            </a:r>
            <a:r>
              <a:rPr lang="en-US" altLang="en-US" sz="2400" b="1" i="1">
                <a:solidFill>
                  <a:srgbClr val="FF0000"/>
                </a:solidFill>
              </a:rPr>
              <a:t>companion cells</a:t>
            </a:r>
            <a:r>
              <a:rPr lang="en-US" altLang="en-US" sz="2400"/>
              <a:t>. </a:t>
            </a:r>
          </a:p>
          <a:p>
            <a:pPr lvl="1"/>
            <a:r>
              <a:rPr lang="en-US" altLang="en-US" sz="1800"/>
              <a:t>Many plasmodesmata penetrate walls between sieve tube elements and companion cells</a:t>
            </a:r>
          </a:p>
          <a:p>
            <a:pPr lvl="1"/>
            <a:r>
              <a:rPr lang="en-US" altLang="en-US" sz="1800" b="1" i="1"/>
              <a:t>Close relationship, have a ready exchange of solutes between the two cells</a:t>
            </a: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46A5D41-BC92-4E2E-96F0-9962A02C1158}"/>
              </a:ext>
            </a:extLst>
          </p:cNvPr>
          <p:cNvSpPr>
            <a:spLocks noGrp="1" noChangeArrowheads="1"/>
          </p:cNvSpPr>
          <p:nvPr>
            <p:ph type="title"/>
          </p:nvPr>
        </p:nvSpPr>
        <p:spPr>
          <a:xfrm>
            <a:off x="457200" y="0"/>
            <a:ext cx="8229600" cy="914400"/>
          </a:xfrm>
        </p:spPr>
        <p:txBody>
          <a:bodyPr/>
          <a:lstStyle/>
          <a:p>
            <a:r>
              <a:rPr lang="en-US" altLang="en-US" b="1">
                <a:solidFill>
                  <a:srgbClr val="008000"/>
                </a:solidFill>
              </a:rPr>
              <a:t>The Plant Body: Stems</a:t>
            </a:r>
          </a:p>
        </p:txBody>
      </p:sp>
      <p:sp>
        <p:nvSpPr>
          <p:cNvPr id="61443" name="Rectangle 3">
            <a:extLst>
              <a:ext uri="{FF2B5EF4-FFF2-40B4-BE49-F238E27FC236}">
                <a16:creationId xmlns:a16="http://schemas.microsoft.com/office/drawing/2014/main" id="{0DCBD697-7A03-494E-B20A-06DF0F287FDE}"/>
              </a:ext>
            </a:extLst>
          </p:cNvPr>
          <p:cNvSpPr>
            <a:spLocks noGrp="1" noChangeArrowheads="1"/>
          </p:cNvSpPr>
          <p:nvPr>
            <p:ph type="body" sz="half" idx="1"/>
          </p:nvPr>
        </p:nvSpPr>
        <p:spPr>
          <a:xfrm>
            <a:off x="76200" y="914400"/>
            <a:ext cx="5029200" cy="5791200"/>
          </a:xfrm>
        </p:spPr>
        <p:txBody>
          <a:bodyPr/>
          <a:lstStyle/>
          <a:p>
            <a:pPr>
              <a:lnSpc>
                <a:spcPct val="90000"/>
              </a:lnSpc>
              <a:buFontTx/>
              <a:buNone/>
            </a:pPr>
            <a:r>
              <a:rPr lang="en-US" altLang="en-US" sz="2400" b="1" i="1" u="sng">
                <a:solidFill>
                  <a:srgbClr val="660066"/>
                </a:solidFill>
              </a:rPr>
              <a:t>FUNCTION OF STEMS</a:t>
            </a:r>
          </a:p>
          <a:p>
            <a:pPr>
              <a:lnSpc>
                <a:spcPct val="90000"/>
              </a:lnSpc>
            </a:pPr>
            <a:r>
              <a:rPr lang="en-US" altLang="en-US" sz="2400"/>
              <a:t>Stems support leaves and branches. </a:t>
            </a:r>
          </a:p>
          <a:p>
            <a:pPr>
              <a:lnSpc>
                <a:spcPct val="90000"/>
              </a:lnSpc>
            </a:pPr>
            <a:endParaRPr lang="en-US" altLang="en-US" sz="1000"/>
          </a:p>
          <a:p>
            <a:pPr>
              <a:lnSpc>
                <a:spcPct val="90000"/>
              </a:lnSpc>
            </a:pPr>
            <a:r>
              <a:rPr lang="en-US" altLang="en-US" sz="2400"/>
              <a:t>Stems transport water and solutes between roots and leaves. </a:t>
            </a:r>
          </a:p>
          <a:p>
            <a:pPr>
              <a:lnSpc>
                <a:spcPct val="90000"/>
              </a:lnSpc>
            </a:pPr>
            <a:endParaRPr lang="en-US" altLang="en-US" sz="1000"/>
          </a:p>
          <a:p>
            <a:pPr>
              <a:lnSpc>
                <a:spcPct val="90000"/>
              </a:lnSpc>
            </a:pPr>
            <a:r>
              <a:rPr lang="en-US" altLang="en-US" sz="2400"/>
              <a:t>Stems in some plants are photosynthetic.</a:t>
            </a:r>
          </a:p>
          <a:p>
            <a:pPr>
              <a:lnSpc>
                <a:spcPct val="90000"/>
              </a:lnSpc>
            </a:pPr>
            <a:endParaRPr lang="en-US" altLang="en-US" sz="1000"/>
          </a:p>
          <a:p>
            <a:pPr>
              <a:lnSpc>
                <a:spcPct val="90000"/>
              </a:lnSpc>
            </a:pPr>
            <a:r>
              <a:rPr lang="en-US" altLang="en-US" sz="2400"/>
              <a:t>Stems may store materials necessary for life (e.g., water, starch, sugar). </a:t>
            </a:r>
          </a:p>
          <a:p>
            <a:pPr>
              <a:lnSpc>
                <a:spcPct val="90000"/>
              </a:lnSpc>
            </a:pPr>
            <a:endParaRPr lang="en-US" altLang="en-US" sz="1000"/>
          </a:p>
          <a:p>
            <a:pPr>
              <a:lnSpc>
                <a:spcPct val="90000"/>
              </a:lnSpc>
            </a:pPr>
            <a:r>
              <a:rPr lang="en-US" altLang="en-US" sz="2400"/>
              <a:t>In some plants, stems have become adapted for specialized functions.</a:t>
            </a:r>
            <a:endParaRPr lang="en-US" altLang="en-US" sz="2000"/>
          </a:p>
        </p:txBody>
      </p:sp>
      <p:pic>
        <p:nvPicPr>
          <p:cNvPr id="61444" name="Picture 4" descr="plantbod">
            <a:extLst>
              <a:ext uri="{FF2B5EF4-FFF2-40B4-BE49-F238E27FC236}">
                <a16:creationId xmlns:a16="http://schemas.microsoft.com/office/drawing/2014/main" id="{6964FE6D-329F-499B-8AEF-D57CC3F70D5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838200"/>
            <a:ext cx="4038600" cy="5562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AutoShape 5">
            <a:extLst>
              <a:ext uri="{FF2B5EF4-FFF2-40B4-BE49-F238E27FC236}">
                <a16:creationId xmlns:a16="http://schemas.microsoft.com/office/drawing/2014/main" id="{E39505D9-3E7D-411B-BA6E-B3B7B1833693}"/>
              </a:ext>
            </a:extLst>
          </p:cNvPr>
          <p:cNvSpPr>
            <a:spLocks noChangeArrowheads="1"/>
          </p:cNvSpPr>
          <p:nvPr/>
        </p:nvSpPr>
        <p:spPr bwMode="auto">
          <a:xfrm>
            <a:off x="6553200" y="1143000"/>
            <a:ext cx="762000" cy="3810000"/>
          </a:xfrm>
          <a:custGeom>
            <a:avLst/>
            <a:gdLst>
              <a:gd name="G0" fmla="+- 2050 0 0"/>
              <a:gd name="G1" fmla="+- 21600 0 2050"/>
              <a:gd name="G2" fmla="+- 21600 0 205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50" y="10800"/>
                </a:moveTo>
                <a:cubicBezTo>
                  <a:pt x="2050" y="15632"/>
                  <a:pt x="5968" y="19550"/>
                  <a:pt x="10800" y="19550"/>
                </a:cubicBezTo>
                <a:cubicBezTo>
                  <a:pt x="15632" y="19550"/>
                  <a:pt x="19550" y="15632"/>
                  <a:pt x="19550" y="10800"/>
                </a:cubicBezTo>
                <a:cubicBezTo>
                  <a:pt x="19550" y="5968"/>
                  <a:pt x="15632" y="2050"/>
                  <a:pt x="10800" y="2050"/>
                </a:cubicBezTo>
                <a:cubicBezTo>
                  <a:pt x="5968" y="2050"/>
                  <a:pt x="2050" y="5968"/>
                  <a:pt x="2050" y="10800"/>
                </a:cubicBezTo>
                <a:close/>
              </a:path>
            </a:pathLst>
          </a:custGeom>
          <a:solidFill>
            <a:srgbClr val="008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47" name="TextBox 3">
            <a:extLst>
              <a:ext uri="{FF2B5EF4-FFF2-40B4-BE49-F238E27FC236}">
                <a16:creationId xmlns:a16="http://schemas.microsoft.com/office/drawing/2014/main" id="{E48F1F7A-7B18-4043-9799-3A8E6152E56E}"/>
              </a:ext>
            </a:extLst>
          </p:cNvPr>
          <p:cNvSpPr txBox="1">
            <a:spLocks noChangeArrowheads="1"/>
          </p:cNvSpPr>
          <p:nvPr/>
        </p:nvSpPr>
        <p:spPr bwMode="auto">
          <a:xfrm>
            <a:off x="5029200" y="6477000"/>
            <a:ext cx="403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1100" b="1"/>
              <a:t>Used with permission from http://education-portal.com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ADA00ED-2062-4CFE-961F-2103CB35473E}"/>
              </a:ext>
            </a:extLst>
          </p:cNvPr>
          <p:cNvSpPr>
            <a:spLocks noGrp="1" noChangeArrowheads="1"/>
          </p:cNvSpPr>
          <p:nvPr>
            <p:ph type="title"/>
          </p:nvPr>
        </p:nvSpPr>
        <p:spPr>
          <a:xfrm>
            <a:off x="457200" y="76200"/>
            <a:ext cx="8229600" cy="1143000"/>
          </a:xfrm>
        </p:spPr>
        <p:txBody>
          <a:bodyPr/>
          <a:lstStyle/>
          <a:p>
            <a:r>
              <a:rPr lang="en-US" altLang="en-US" sz="4000" b="1">
                <a:solidFill>
                  <a:srgbClr val="336600"/>
                </a:solidFill>
              </a:rPr>
              <a:t>Phloem transport requires</a:t>
            </a:r>
            <a:br>
              <a:rPr lang="en-US" altLang="en-US" sz="4000" b="1">
                <a:solidFill>
                  <a:srgbClr val="336600"/>
                </a:solidFill>
              </a:rPr>
            </a:br>
            <a:r>
              <a:rPr lang="en-US" altLang="en-US" sz="4000" b="1">
                <a:solidFill>
                  <a:srgbClr val="336600"/>
                </a:solidFill>
              </a:rPr>
              <a:t>specialized, living cells</a:t>
            </a:r>
            <a:endParaRPr lang="en-US" altLang="en-US" sz="4000">
              <a:solidFill>
                <a:srgbClr val="336600"/>
              </a:solidFill>
            </a:endParaRPr>
          </a:p>
        </p:txBody>
      </p:sp>
      <p:sp>
        <p:nvSpPr>
          <p:cNvPr id="14339" name="Rectangle 3">
            <a:extLst>
              <a:ext uri="{FF2B5EF4-FFF2-40B4-BE49-F238E27FC236}">
                <a16:creationId xmlns:a16="http://schemas.microsoft.com/office/drawing/2014/main" id="{95E0C9CB-561B-433D-99E5-6D5E76580797}"/>
              </a:ext>
            </a:extLst>
          </p:cNvPr>
          <p:cNvSpPr>
            <a:spLocks noGrp="1" noChangeArrowheads="1"/>
          </p:cNvSpPr>
          <p:nvPr>
            <p:ph type="body" sz="half" idx="1"/>
          </p:nvPr>
        </p:nvSpPr>
        <p:spPr>
          <a:xfrm>
            <a:off x="0" y="1295400"/>
            <a:ext cx="4800600" cy="5562600"/>
          </a:xfrm>
        </p:spPr>
        <p:txBody>
          <a:bodyPr/>
          <a:lstStyle/>
          <a:p>
            <a:pPr>
              <a:lnSpc>
                <a:spcPct val="90000"/>
              </a:lnSpc>
            </a:pPr>
            <a:r>
              <a:rPr lang="en-US" altLang="en-US" sz="2000" b="1" i="1">
                <a:solidFill>
                  <a:srgbClr val="660066"/>
                </a:solidFill>
              </a:rPr>
              <a:t>Companion cells</a:t>
            </a:r>
            <a:r>
              <a:rPr lang="en-US" altLang="en-US" sz="2000"/>
              <a:t>:</a:t>
            </a:r>
          </a:p>
          <a:p>
            <a:pPr lvl="1">
              <a:lnSpc>
                <a:spcPct val="90000"/>
              </a:lnSpc>
            </a:pPr>
            <a:r>
              <a:rPr lang="en-US" altLang="en-US" sz="2000"/>
              <a:t>Role in transport of photosynthesis products from producing cells in mature leaves to sieve plates of the small vein of the leaf</a:t>
            </a:r>
          </a:p>
          <a:p>
            <a:pPr lvl="1">
              <a:lnSpc>
                <a:spcPct val="90000"/>
              </a:lnSpc>
            </a:pPr>
            <a:r>
              <a:rPr lang="en-US" altLang="en-US" sz="2000"/>
              <a:t>Synthesis of the various proteins used in the phloem</a:t>
            </a:r>
          </a:p>
          <a:p>
            <a:pPr lvl="1">
              <a:lnSpc>
                <a:spcPct val="90000"/>
              </a:lnSpc>
            </a:pPr>
            <a:r>
              <a:rPr lang="en-US" altLang="en-US" sz="2000"/>
              <a:t>Contain many, many mitochondria for cellular respiration to provide the cellular energy required for active transport</a:t>
            </a:r>
          </a:p>
          <a:p>
            <a:pPr lvl="1">
              <a:lnSpc>
                <a:spcPct val="90000"/>
              </a:lnSpc>
            </a:pPr>
            <a:r>
              <a:rPr lang="en-US" altLang="en-US" sz="2000"/>
              <a:t>There ate three types</a:t>
            </a:r>
          </a:p>
          <a:p>
            <a:pPr lvl="2">
              <a:lnSpc>
                <a:spcPct val="90000"/>
              </a:lnSpc>
            </a:pPr>
            <a:r>
              <a:rPr lang="en-US" altLang="en-US" sz="1800"/>
              <a:t>Ordinary companion cells</a:t>
            </a:r>
          </a:p>
          <a:p>
            <a:pPr lvl="2">
              <a:lnSpc>
                <a:spcPct val="90000"/>
              </a:lnSpc>
            </a:pPr>
            <a:r>
              <a:rPr lang="en-US" altLang="en-US" sz="1800"/>
              <a:t>Transfer cells</a:t>
            </a:r>
          </a:p>
          <a:p>
            <a:pPr lvl="2">
              <a:lnSpc>
                <a:spcPct val="90000"/>
              </a:lnSpc>
            </a:pPr>
            <a:r>
              <a:rPr lang="en-US" altLang="en-US" sz="1800"/>
              <a:t>Intermediary cells</a:t>
            </a:r>
          </a:p>
        </p:txBody>
      </p:sp>
      <p:pic>
        <p:nvPicPr>
          <p:cNvPr id="14340" name="Picture 4" descr="pp10030">
            <a:extLst>
              <a:ext uri="{FF2B5EF4-FFF2-40B4-BE49-F238E27FC236}">
                <a16:creationId xmlns:a16="http://schemas.microsoft.com/office/drawing/2014/main" id="{59F496C1-C6E8-4351-B6E8-553B9411E799}"/>
              </a:ext>
            </a:extLst>
          </p:cNvPr>
          <p:cNvPicPr preferRelativeResize="0">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1219200"/>
            <a:ext cx="4343400" cy="56388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BEFC0B8D-C0CC-45DC-90CC-AD4A78666E8A}"/>
              </a:ext>
            </a:extLst>
          </p:cNvPr>
          <p:cNvSpPr txBox="1">
            <a:spLocks noChangeArrowheads="1"/>
          </p:cNvSpPr>
          <p:nvPr/>
        </p:nvSpPr>
        <p:spPr bwMode="auto">
          <a:xfrm>
            <a:off x="228600" y="90488"/>
            <a:ext cx="876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spcBef>
                <a:spcPct val="50000"/>
              </a:spcBef>
            </a:pPr>
            <a:r>
              <a:rPr lang="en-US" altLang="en-US" sz="2800" b="1">
                <a:solidFill>
                  <a:srgbClr val="008000"/>
                </a:solidFill>
              </a:rPr>
              <a:t>Plant Classification – Monocots vs. Dicots</a:t>
            </a:r>
          </a:p>
        </p:txBody>
      </p:sp>
      <p:sp>
        <p:nvSpPr>
          <p:cNvPr id="5123" name="Rectangle 7">
            <a:extLst>
              <a:ext uri="{FF2B5EF4-FFF2-40B4-BE49-F238E27FC236}">
                <a16:creationId xmlns:a16="http://schemas.microsoft.com/office/drawing/2014/main" id="{3EC8FEC7-E5CE-49E3-9D48-FEF265F7E656}"/>
              </a:ext>
            </a:extLst>
          </p:cNvPr>
          <p:cNvSpPr>
            <a:spLocks noChangeArrowheads="1"/>
          </p:cNvSpPr>
          <p:nvPr/>
        </p:nvSpPr>
        <p:spPr bwMode="auto">
          <a:xfrm>
            <a:off x="0" y="985838"/>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spcBef>
                <a:spcPct val="20000"/>
              </a:spcBef>
            </a:pPr>
            <a:r>
              <a:rPr lang="en-US" altLang="en-US" sz="2400"/>
              <a:t>Basic categories of plants based on structure and function</a:t>
            </a:r>
          </a:p>
        </p:txBody>
      </p:sp>
      <p:pic>
        <p:nvPicPr>
          <p:cNvPr id="5124" name="Picture 3">
            <a:extLst>
              <a:ext uri="{FF2B5EF4-FFF2-40B4-BE49-F238E27FC236}">
                <a16:creationId xmlns:a16="http://schemas.microsoft.com/office/drawing/2014/main" id="{EABBFA32-E650-4DEF-9F4A-65FFDD0090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8" t="1569" r="5945" b="5157"/>
          <a:stretch>
            <a:fillRect/>
          </a:stretch>
        </p:blipFill>
        <p:spPr bwMode="auto">
          <a:xfrm>
            <a:off x="76200" y="1524000"/>
            <a:ext cx="89947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a:extLst>
              <a:ext uri="{FF2B5EF4-FFF2-40B4-BE49-F238E27FC236}">
                <a16:creationId xmlns:a16="http://schemas.microsoft.com/office/drawing/2014/main" id="{F00AB0D5-1543-4292-A44E-2C2D501F2E7E}"/>
              </a:ext>
            </a:extLst>
          </p:cNvPr>
          <p:cNvSpPr>
            <a:spLocks noChangeArrowheads="1"/>
          </p:cNvSpPr>
          <p:nvPr/>
        </p:nvSpPr>
        <p:spPr bwMode="auto">
          <a:xfrm>
            <a:off x="12954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6DCE3589-FF37-4FAF-AB9D-55CFB371B9E1}"/>
              </a:ext>
            </a:extLst>
          </p:cNvPr>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14400" y="1697038"/>
            <a:ext cx="2155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a:extLst>
              <a:ext uri="{FF2B5EF4-FFF2-40B4-BE49-F238E27FC236}">
                <a16:creationId xmlns:a16="http://schemas.microsoft.com/office/drawing/2014/main" id="{56A8B80D-351C-43BD-BDDA-ED356BD4AAE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4000" y="1524000"/>
            <a:ext cx="18319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a:extLst>
              <a:ext uri="{FF2B5EF4-FFF2-40B4-BE49-F238E27FC236}">
                <a16:creationId xmlns:a16="http://schemas.microsoft.com/office/drawing/2014/main" id="{E76244AA-EEBE-4451-AF59-2E19F85D9EF4}"/>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34000" y="4953000"/>
            <a:ext cx="13001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a:extLst>
              <a:ext uri="{FF2B5EF4-FFF2-40B4-BE49-F238E27FC236}">
                <a16:creationId xmlns:a16="http://schemas.microsoft.com/office/drawing/2014/main" id="{C923FEAA-F705-457B-871E-5DB6A042A5D4}"/>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38200" y="5067300"/>
            <a:ext cx="13001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6551" name="Text Box 7">
            <a:extLst>
              <a:ext uri="{FF2B5EF4-FFF2-40B4-BE49-F238E27FC236}">
                <a16:creationId xmlns:a16="http://schemas.microsoft.com/office/drawing/2014/main" id="{EA6A8E47-093E-458C-B793-8AFB3DCA5BD1}"/>
              </a:ext>
            </a:extLst>
          </p:cNvPr>
          <p:cNvSpPr txBox="1">
            <a:spLocks noChangeArrowheads="1"/>
          </p:cNvSpPr>
          <p:nvPr/>
        </p:nvSpPr>
        <p:spPr bwMode="auto">
          <a:xfrm>
            <a:off x="2038350" y="3754438"/>
            <a:ext cx="2017713"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Parallel veins</a:t>
            </a:r>
            <a:endParaRPr lang="en-US" altLang="en-US">
              <a:effectLst>
                <a:outerShdw blurRad="38100" dist="38100" dir="2700000" algn="tl">
                  <a:srgbClr val="C0C0C0"/>
                </a:outerShdw>
              </a:effectLst>
              <a:latin typeface="Times" panose="02020603050405020304" pitchFamily="18" charset="0"/>
            </a:endParaRPr>
          </a:p>
        </p:txBody>
      </p:sp>
      <p:sp>
        <p:nvSpPr>
          <p:cNvPr id="876552" name="Text Box 8">
            <a:extLst>
              <a:ext uri="{FF2B5EF4-FFF2-40B4-BE49-F238E27FC236}">
                <a16:creationId xmlns:a16="http://schemas.microsoft.com/office/drawing/2014/main" id="{7F86734C-8105-41E9-ADC9-1209910663AE}"/>
              </a:ext>
            </a:extLst>
          </p:cNvPr>
          <p:cNvSpPr txBox="1">
            <a:spLocks noChangeArrowheads="1"/>
          </p:cNvSpPr>
          <p:nvPr/>
        </p:nvSpPr>
        <p:spPr bwMode="auto">
          <a:xfrm>
            <a:off x="6424613" y="3736975"/>
            <a:ext cx="2036762"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Netlike veins</a:t>
            </a:r>
            <a:endParaRPr lang="en-US" altLang="en-US">
              <a:effectLst>
                <a:outerShdw blurRad="38100" dist="38100" dir="2700000" algn="tl">
                  <a:srgbClr val="C0C0C0"/>
                </a:outerShdw>
              </a:effectLst>
              <a:latin typeface="Times" panose="02020603050405020304" pitchFamily="18" charset="0"/>
            </a:endParaRPr>
          </a:p>
        </p:txBody>
      </p:sp>
      <p:sp>
        <p:nvSpPr>
          <p:cNvPr id="876553" name="Text Box 9">
            <a:extLst>
              <a:ext uri="{FF2B5EF4-FFF2-40B4-BE49-F238E27FC236}">
                <a16:creationId xmlns:a16="http://schemas.microsoft.com/office/drawing/2014/main" id="{0646E729-94D7-4E84-840E-40FD240241FF}"/>
              </a:ext>
            </a:extLst>
          </p:cNvPr>
          <p:cNvSpPr txBox="1">
            <a:spLocks noChangeArrowheads="1"/>
          </p:cNvSpPr>
          <p:nvPr/>
        </p:nvSpPr>
        <p:spPr bwMode="auto">
          <a:xfrm>
            <a:off x="6324600" y="4360863"/>
            <a:ext cx="2490788"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3 pores in pollen</a:t>
            </a:r>
            <a:endParaRPr lang="en-US" altLang="en-US">
              <a:effectLst>
                <a:outerShdw blurRad="38100" dist="38100" dir="2700000" algn="tl">
                  <a:srgbClr val="C0C0C0"/>
                </a:outerShdw>
              </a:effectLst>
              <a:latin typeface="Times" panose="02020603050405020304" pitchFamily="18" charset="0"/>
            </a:endParaRPr>
          </a:p>
        </p:txBody>
      </p:sp>
      <p:sp>
        <p:nvSpPr>
          <p:cNvPr id="876554" name="Text Box 10">
            <a:extLst>
              <a:ext uri="{FF2B5EF4-FFF2-40B4-BE49-F238E27FC236}">
                <a16:creationId xmlns:a16="http://schemas.microsoft.com/office/drawing/2014/main" id="{5FAC1F53-12A6-4A26-B72A-CDEAEA4EE8CD}"/>
              </a:ext>
            </a:extLst>
          </p:cNvPr>
          <p:cNvSpPr txBox="1">
            <a:spLocks noChangeArrowheads="1"/>
          </p:cNvSpPr>
          <p:nvPr/>
        </p:nvSpPr>
        <p:spPr bwMode="auto">
          <a:xfrm>
            <a:off x="1905000" y="4419600"/>
            <a:ext cx="2293938"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1 pore in pollen</a:t>
            </a:r>
            <a:endParaRPr lang="en-US" altLang="en-US">
              <a:effectLst>
                <a:outerShdw blurRad="38100" dist="38100" dir="2700000" algn="tl">
                  <a:srgbClr val="C0C0C0"/>
                </a:outerShdw>
              </a:effectLst>
              <a:latin typeface="Times" panose="02020603050405020304" pitchFamily="18" charset="0"/>
            </a:endParaRPr>
          </a:p>
        </p:txBody>
      </p:sp>
      <p:sp>
        <p:nvSpPr>
          <p:cNvPr id="876555" name="Text Box 11">
            <a:extLst>
              <a:ext uri="{FF2B5EF4-FFF2-40B4-BE49-F238E27FC236}">
                <a16:creationId xmlns:a16="http://schemas.microsoft.com/office/drawing/2014/main" id="{14FF7840-595E-418F-A136-BC04F878A70C}"/>
              </a:ext>
            </a:extLst>
          </p:cNvPr>
          <p:cNvSpPr txBox="1">
            <a:spLocks noChangeArrowheads="1"/>
          </p:cNvSpPr>
          <p:nvPr/>
        </p:nvSpPr>
        <p:spPr bwMode="auto">
          <a:xfrm>
            <a:off x="6553200" y="2514600"/>
            <a:ext cx="2514600" cy="822325"/>
          </a:xfrm>
          <a:prstGeom prst="rect">
            <a:avLst/>
          </a:prstGeom>
          <a:noFill/>
          <a:ln w="9525">
            <a:noFill/>
            <a:miter lim="800000"/>
            <a:headEnd/>
            <a:tailEnd/>
          </a:ln>
          <a:effec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4 or 5 floral parts</a:t>
            </a:r>
            <a:endParaRPr lang="en-US" altLang="en-US">
              <a:effectLst>
                <a:outerShdw blurRad="38100" dist="38100" dir="2700000" algn="tl">
                  <a:srgbClr val="C0C0C0"/>
                </a:outerShdw>
              </a:effectLst>
              <a:latin typeface="Times" panose="02020603050405020304" pitchFamily="18" charset="0"/>
            </a:endParaRPr>
          </a:p>
        </p:txBody>
      </p:sp>
      <p:sp>
        <p:nvSpPr>
          <p:cNvPr id="876556" name="Text Box 12">
            <a:extLst>
              <a:ext uri="{FF2B5EF4-FFF2-40B4-BE49-F238E27FC236}">
                <a16:creationId xmlns:a16="http://schemas.microsoft.com/office/drawing/2014/main" id="{2738CB12-3FF0-4DB7-A0A5-F790724C78D1}"/>
              </a:ext>
            </a:extLst>
          </p:cNvPr>
          <p:cNvSpPr txBox="1">
            <a:spLocks noChangeArrowheads="1"/>
          </p:cNvSpPr>
          <p:nvPr/>
        </p:nvSpPr>
        <p:spPr bwMode="auto">
          <a:xfrm>
            <a:off x="2319338" y="2728913"/>
            <a:ext cx="1981200" cy="822325"/>
          </a:xfrm>
          <a:prstGeom prst="rect">
            <a:avLst/>
          </a:prstGeom>
          <a:noFill/>
          <a:ln w="9525">
            <a:noFill/>
            <a:miter lim="800000"/>
            <a:headEnd/>
            <a:tailEnd/>
          </a:ln>
          <a:effec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3 floral parts</a:t>
            </a:r>
            <a:endParaRPr lang="en-US" altLang="en-US">
              <a:effectLst>
                <a:outerShdw blurRad="38100" dist="38100" dir="2700000" algn="tl">
                  <a:srgbClr val="C0C0C0"/>
                </a:outerShdw>
              </a:effectLst>
              <a:latin typeface="Times" panose="02020603050405020304" pitchFamily="18" charset="0"/>
            </a:endParaRPr>
          </a:p>
        </p:txBody>
      </p:sp>
      <p:sp>
        <p:nvSpPr>
          <p:cNvPr id="876557" name="Text Box 13">
            <a:extLst>
              <a:ext uri="{FF2B5EF4-FFF2-40B4-BE49-F238E27FC236}">
                <a16:creationId xmlns:a16="http://schemas.microsoft.com/office/drawing/2014/main" id="{7873D06C-8F70-4033-BBE6-40E341462FBB}"/>
              </a:ext>
            </a:extLst>
          </p:cNvPr>
          <p:cNvSpPr txBox="1">
            <a:spLocks noChangeArrowheads="1"/>
          </p:cNvSpPr>
          <p:nvPr/>
        </p:nvSpPr>
        <p:spPr bwMode="auto">
          <a:xfrm>
            <a:off x="1828800" y="1676400"/>
            <a:ext cx="1781175"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1 cotyledon</a:t>
            </a:r>
            <a:endParaRPr lang="en-US" altLang="en-US">
              <a:effectLst>
                <a:outerShdw blurRad="38100" dist="38100" dir="2700000" algn="tl">
                  <a:srgbClr val="C0C0C0"/>
                </a:outerShdw>
              </a:effectLst>
              <a:latin typeface="Times" panose="02020603050405020304" pitchFamily="18" charset="0"/>
            </a:endParaRPr>
          </a:p>
        </p:txBody>
      </p:sp>
      <p:sp>
        <p:nvSpPr>
          <p:cNvPr id="876558" name="Text Box 14">
            <a:extLst>
              <a:ext uri="{FF2B5EF4-FFF2-40B4-BE49-F238E27FC236}">
                <a16:creationId xmlns:a16="http://schemas.microsoft.com/office/drawing/2014/main" id="{B5DE6489-6C94-4849-BED1-EA94FE4ADC9C}"/>
              </a:ext>
            </a:extLst>
          </p:cNvPr>
          <p:cNvSpPr txBox="1">
            <a:spLocks noChangeArrowheads="1"/>
          </p:cNvSpPr>
          <p:nvPr/>
        </p:nvSpPr>
        <p:spPr bwMode="auto">
          <a:xfrm>
            <a:off x="6400800" y="1655763"/>
            <a:ext cx="1978025" cy="457200"/>
          </a:xfrm>
          <a:prstGeom prst="rect">
            <a:avLst/>
          </a:prstGeom>
          <a:noFill/>
          <a:ln w="9525">
            <a:noFill/>
            <a:miter lim="800000"/>
            <a:headEnd/>
            <a:tailEnd/>
          </a:ln>
          <a:effec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2 cotyledons</a:t>
            </a:r>
            <a:endParaRPr lang="en-US" altLang="en-US">
              <a:effectLst>
                <a:outerShdw blurRad="38100" dist="38100" dir="2700000" algn="tl">
                  <a:srgbClr val="C0C0C0"/>
                </a:outerShdw>
              </a:effectLst>
              <a:latin typeface="Times" panose="02020603050405020304" pitchFamily="18" charset="0"/>
            </a:endParaRPr>
          </a:p>
        </p:txBody>
      </p:sp>
      <p:sp>
        <p:nvSpPr>
          <p:cNvPr id="876559" name="Text Box 15">
            <a:extLst>
              <a:ext uri="{FF2B5EF4-FFF2-40B4-BE49-F238E27FC236}">
                <a16:creationId xmlns:a16="http://schemas.microsoft.com/office/drawing/2014/main" id="{60EADAB8-A14F-466C-99B5-8463284539A4}"/>
              </a:ext>
            </a:extLst>
          </p:cNvPr>
          <p:cNvSpPr txBox="1">
            <a:spLocks noChangeArrowheads="1"/>
          </p:cNvSpPr>
          <p:nvPr/>
        </p:nvSpPr>
        <p:spPr bwMode="auto">
          <a:xfrm>
            <a:off x="2062163" y="5538788"/>
            <a:ext cx="2663825" cy="1187450"/>
          </a:xfrm>
          <a:prstGeom prst="rect">
            <a:avLst/>
          </a:prstGeom>
          <a:noFill/>
          <a:ln w="9525">
            <a:noFill/>
            <a:miter lim="800000"/>
            <a:headEnd/>
            <a:tailEnd/>
          </a:ln>
          <a:effec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Stem vascular bundles dispersed</a:t>
            </a:r>
            <a:endParaRPr lang="en-US" altLang="en-US">
              <a:effectLst>
                <a:outerShdw blurRad="38100" dist="38100" dir="2700000" algn="tl">
                  <a:srgbClr val="C0C0C0"/>
                </a:outerShdw>
              </a:effectLst>
              <a:latin typeface="Times" panose="02020603050405020304" pitchFamily="18" charset="0"/>
            </a:endParaRPr>
          </a:p>
        </p:txBody>
      </p:sp>
      <p:sp>
        <p:nvSpPr>
          <p:cNvPr id="876560" name="Text Box 16">
            <a:extLst>
              <a:ext uri="{FF2B5EF4-FFF2-40B4-BE49-F238E27FC236}">
                <a16:creationId xmlns:a16="http://schemas.microsoft.com/office/drawing/2014/main" id="{9AA40156-3D36-4AA5-895E-90DE40FCB3ED}"/>
              </a:ext>
            </a:extLst>
          </p:cNvPr>
          <p:cNvSpPr txBox="1">
            <a:spLocks noChangeArrowheads="1"/>
          </p:cNvSpPr>
          <p:nvPr/>
        </p:nvSpPr>
        <p:spPr bwMode="auto">
          <a:xfrm>
            <a:off x="6623050" y="5467350"/>
            <a:ext cx="2305050" cy="822325"/>
          </a:xfrm>
          <a:prstGeom prst="rect">
            <a:avLst/>
          </a:prstGeom>
          <a:noFill/>
          <a:ln w="9525">
            <a:noFill/>
            <a:miter lim="800000"/>
            <a:headEnd/>
            <a:tailEnd/>
          </a:ln>
          <a:effec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2400">
                <a:effectLst>
                  <a:outerShdw blurRad="38100" dist="38100" dir="2700000" algn="tl">
                    <a:srgbClr val="C0C0C0"/>
                  </a:outerShdw>
                </a:effectLst>
              </a:rPr>
              <a:t>Stem vascular bundles in ring</a:t>
            </a:r>
            <a:endParaRPr lang="en-US" altLang="en-US">
              <a:effectLst>
                <a:outerShdw blurRad="38100" dist="38100" dir="2700000" algn="tl">
                  <a:srgbClr val="C0C0C0"/>
                </a:outerShdw>
              </a:effectLst>
              <a:latin typeface="Times" panose="02020603050405020304" pitchFamily="18" charset="0"/>
            </a:endParaRPr>
          </a:p>
        </p:txBody>
      </p:sp>
      <p:sp>
        <p:nvSpPr>
          <p:cNvPr id="58385" name="Text Box 3">
            <a:extLst>
              <a:ext uri="{FF2B5EF4-FFF2-40B4-BE49-F238E27FC236}">
                <a16:creationId xmlns:a16="http://schemas.microsoft.com/office/drawing/2014/main" id="{61663DFF-4A3C-44B7-B24A-35179851EFC4}"/>
              </a:ext>
            </a:extLst>
          </p:cNvPr>
          <p:cNvSpPr txBox="1">
            <a:spLocks noChangeArrowheads="1"/>
          </p:cNvSpPr>
          <p:nvPr/>
        </p:nvSpPr>
        <p:spPr bwMode="auto">
          <a:xfrm>
            <a:off x="228600" y="90488"/>
            <a:ext cx="8763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spcBef>
                <a:spcPct val="50000"/>
              </a:spcBef>
            </a:pPr>
            <a:r>
              <a:rPr lang="en-US" altLang="en-US" sz="2800" b="1">
                <a:solidFill>
                  <a:srgbClr val="008000"/>
                </a:solidFill>
              </a:rPr>
              <a:t>Plant Classification – Monocots vs. Dicots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G23_03">
            <a:extLst>
              <a:ext uri="{FF2B5EF4-FFF2-40B4-BE49-F238E27FC236}">
                <a16:creationId xmlns:a16="http://schemas.microsoft.com/office/drawing/2014/main" id="{583EC659-7287-41A6-952D-0D65B3F850D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000" r="25000"/>
          <a:stretch>
            <a:fillRect/>
          </a:stretch>
        </p:blipFill>
        <p:spPr bwMode="auto">
          <a:xfrm>
            <a:off x="4800600" y="0"/>
            <a:ext cx="4216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5" name="Text Box 3">
            <a:extLst>
              <a:ext uri="{FF2B5EF4-FFF2-40B4-BE49-F238E27FC236}">
                <a16:creationId xmlns:a16="http://schemas.microsoft.com/office/drawing/2014/main" id="{D9D50B59-9AA4-4B54-A516-33EBCD916A93}"/>
              </a:ext>
            </a:extLst>
          </p:cNvPr>
          <p:cNvSpPr txBox="1">
            <a:spLocks noChangeArrowheads="1"/>
          </p:cNvSpPr>
          <p:nvPr/>
        </p:nvSpPr>
        <p:spPr bwMode="auto">
          <a:xfrm>
            <a:off x="190500" y="1447800"/>
            <a:ext cx="3781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1)  </a:t>
            </a:r>
            <a:r>
              <a:rPr lang="en-US" altLang="en-US" sz="2400">
                <a:solidFill>
                  <a:srgbClr val="CC3300"/>
                </a:solidFill>
              </a:rPr>
              <a:t>Dermal Tissue System</a:t>
            </a:r>
            <a:endParaRPr lang="en-US" altLang="en-US" sz="2400">
              <a:solidFill>
                <a:srgbClr val="000000"/>
              </a:solidFill>
            </a:endParaRPr>
          </a:p>
          <a:p>
            <a:pPr lvl="1" eaLnBrk="0" hangingPunct="0">
              <a:lnSpc>
                <a:spcPct val="125000"/>
              </a:lnSpc>
              <a:buFontTx/>
              <a:buChar char="•"/>
            </a:pPr>
            <a:r>
              <a:rPr lang="en-US" altLang="en-US" sz="2400">
                <a:solidFill>
                  <a:srgbClr val="000000"/>
                </a:solidFill>
              </a:rPr>
              <a:t>  Outer covering</a:t>
            </a:r>
          </a:p>
          <a:p>
            <a:pPr lvl="1" eaLnBrk="0" hangingPunct="0">
              <a:lnSpc>
                <a:spcPct val="125000"/>
              </a:lnSpc>
              <a:buFontTx/>
              <a:buChar char="•"/>
            </a:pPr>
            <a:r>
              <a:rPr lang="en-US" altLang="en-US" sz="2400">
                <a:solidFill>
                  <a:srgbClr val="000000"/>
                </a:solidFill>
              </a:rPr>
              <a:t>  Protection</a:t>
            </a:r>
          </a:p>
        </p:txBody>
      </p:sp>
      <p:sp>
        <p:nvSpPr>
          <p:cNvPr id="320516" name="Rectangle 4">
            <a:extLst>
              <a:ext uri="{FF2B5EF4-FFF2-40B4-BE49-F238E27FC236}">
                <a16:creationId xmlns:a16="http://schemas.microsoft.com/office/drawing/2014/main" id="{2EA75E1F-0B18-4D5A-92EF-C8E0E26495F7}"/>
              </a:ext>
            </a:extLst>
          </p:cNvPr>
          <p:cNvSpPr>
            <a:spLocks noChangeArrowheads="1"/>
          </p:cNvSpPr>
          <p:nvPr/>
        </p:nvSpPr>
        <p:spPr bwMode="auto">
          <a:xfrm>
            <a:off x="152400" y="4267200"/>
            <a:ext cx="5562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125000"/>
              </a:lnSpc>
            </a:pPr>
            <a:r>
              <a:rPr lang="en-US" altLang="en-US" sz="2400">
                <a:solidFill>
                  <a:srgbClr val="000000"/>
                </a:solidFill>
              </a:rPr>
              <a:t>3)  </a:t>
            </a:r>
            <a:r>
              <a:rPr lang="en-US" altLang="en-US" sz="2400">
                <a:solidFill>
                  <a:srgbClr val="339933"/>
                </a:solidFill>
              </a:rPr>
              <a:t>Ground Tissue System </a:t>
            </a:r>
          </a:p>
          <a:p>
            <a:pPr lvl="1" eaLnBrk="0" hangingPunct="0">
              <a:lnSpc>
                <a:spcPct val="125000"/>
              </a:lnSpc>
              <a:buFontTx/>
              <a:buChar char="•"/>
            </a:pPr>
            <a:r>
              <a:rPr lang="en-US" altLang="en-US" sz="2400">
                <a:solidFill>
                  <a:srgbClr val="000000"/>
                </a:solidFill>
              </a:rPr>
              <a:t> “Body” of plant</a:t>
            </a:r>
          </a:p>
          <a:p>
            <a:pPr lvl="1" eaLnBrk="0" hangingPunct="0">
              <a:lnSpc>
                <a:spcPct val="125000"/>
              </a:lnSpc>
              <a:buFontTx/>
              <a:buChar char="•"/>
            </a:pPr>
            <a:r>
              <a:rPr lang="en-US" altLang="en-US" sz="2400">
                <a:solidFill>
                  <a:srgbClr val="000000"/>
                </a:solidFill>
              </a:rPr>
              <a:t> Photosynthesis; storage; support </a:t>
            </a:r>
          </a:p>
        </p:txBody>
      </p:sp>
      <p:sp>
        <p:nvSpPr>
          <p:cNvPr id="320517" name="Text Box 5">
            <a:extLst>
              <a:ext uri="{FF2B5EF4-FFF2-40B4-BE49-F238E27FC236}">
                <a16:creationId xmlns:a16="http://schemas.microsoft.com/office/drawing/2014/main" id="{9942A5A2-CDB8-4290-96F1-57A996345AC8}"/>
              </a:ext>
            </a:extLst>
          </p:cNvPr>
          <p:cNvSpPr txBox="1">
            <a:spLocks noChangeArrowheads="1"/>
          </p:cNvSpPr>
          <p:nvPr/>
        </p:nvSpPr>
        <p:spPr bwMode="auto">
          <a:xfrm>
            <a:off x="171450" y="2743200"/>
            <a:ext cx="471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2)  </a:t>
            </a:r>
            <a:r>
              <a:rPr lang="en-US" altLang="en-US" sz="2400">
                <a:solidFill>
                  <a:schemeClr val="folHlink"/>
                </a:solidFill>
              </a:rPr>
              <a:t>Vascular Tissue System</a:t>
            </a:r>
          </a:p>
          <a:p>
            <a:pPr lvl="1" eaLnBrk="0" hangingPunct="0">
              <a:lnSpc>
                <a:spcPct val="125000"/>
              </a:lnSpc>
              <a:buFontTx/>
              <a:buChar char="•"/>
            </a:pPr>
            <a:r>
              <a:rPr lang="en-US" altLang="en-US" sz="2400">
                <a:solidFill>
                  <a:srgbClr val="000000"/>
                </a:solidFill>
              </a:rPr>
              <a:t>  “Vessels” throughout plant</a:t>
            </a:r>
          </a:p>
          <a:p>
            <a:pPr lvl="1" eaLnBrk="0" hangingPunct="0">
              <a:lnSpc>
                <a:spcPct val="125000"/>
              </a:lnSpc>
              <a:buFontTx/>
              <a:buChar char="•"/>
            </a:pPr>
            <a:r>
              <a:rPr lang="en-US" altLang="en-US" sz="2400">
                <a:solidFill>
                  <a:srgbClr val="000000"/>
                </a:solidFill>
              </a:rPr>
              <a:t>  Transport materials</a:t>
            </a:r>
          </a:p>
        </p:txBody>
      </p:sp>
      <p:sp>
        <p:nvSpPr>
          <p:cNvPr id="66566" name="Text Box 5">
            <a:extLst>
              <a:ext uri="{FF2B5EF4-FFF2-40B4-BE49-F238E27FC236}">
                <a16:creationId xmlns:a16="http://schemas.microsoft.com/office/drawing/2014/main" id="{02DF2A1C-DA2F-48B7-BB00-D74A75BD2C4F}"/>
              </a:ext>
            </a:extLst>
          </p:cNvPr>
          <p:cNvSpPr txBox="1">
            <a:spLocks noChangeArrowheads="1"/>
          </p:cNvSpPr>
          <p:nvPr/>
        </p:nvSpPr>
        <p:spPr bwMode="auto">
          <a:xfrm>
            <a:off x="0" y="90488"/>
            <a:ext cx="426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3600" b="1" i="1">
                <a:solidFill>
                  <a:srgbClr val="008000"/>
                </a:solidFill>
              </a:rPr>
              <a:t>Remember Plant Tissues?</a:t>
            </a:r>
          </a:p>
        </p:txBody>
      </p:sp>
      <p:sp>
        <p:nvSpPr>
          <p:cNvPr id="66567" name="TextBox 3">
            <a:extLst>
              <a:ext uri="{FF2B5EF4-FFF2-40B4-BE49-F238E27FC236}">
                <a16:creationId xmlns:a16="http://schemas.microsoft.com/office/drawing/2014/main" id="{3DC1B1BF-0EB1-4A03-B3A5-FB64E32BDD49}"/>
              </a:ext>
            </a:extLst>
          </p:cNvPr>
          <p:cNvSpPr txBox="1">
            <a:spLocks noChangeArrowheads="1"/>
          </p:cNvSpPr>
          <p:nvPr/>
        </p:nvSpPr>
        <p:spPr bwMode="auto">
          <a:xfrm>
            <a:off x="5029200" y="6477000"/>
            <a:ext cx="403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1100" b="1"/>
              <a:t>Used with permission from http://education-portal.com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92">
            <a:extLst>
              <a:ext uri="{FF2B5EF4-FFF2-40B4-BE49-F238E27FC236}">
                <a16:creationId xmlns:a16="http://schemas.microsoft.com/office/drawing/2014/main" id="{446427BA-6588-4CB0-8408-973ECC5B7969}"/>
              </a:ext>
            </a:extLst>
          </p:cNvPr>
          <p:cNvGrpSpPr>
            <a:grpSpLocks/>
          </p:cNvGrpSpPr>
          <p:nvPr/>
        </p:nvGrpSpPr>
        <p:grpSpPr bwMode="auto">
          <a:xfrm>
            <a:off x="284163" y="1793875"/>
            <a:ext cx="8555037" cy="4332288"/>
            <a:chOff x="179" y="1130"/>
            <a:chExt cx="5389" cy="2729"/>
          </a:xfrm>
        </p:grpSpPr>
        <p:pic>
          <p:nvPicPr>
            <p:cNvPr id="29699" name="Picture 48" descr="35_17-PrimaryStemTissues-U">
              <a:extLst>
                <a:ext uri="{FF2B5EF4-FFF2-40B4-BE49-F238E27FC236}">
                  <a16:creationId xmlns:a16="http://schemas.microsoft.com/office/drawing/2014/main" id="{2D1C5AA1-502C-4565-878E-B5E1E6963CB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5046"/>
            <a:stretch>
              <a:fillRect/>
            </a:stretch>
          </p:blipFill>
          <p:spPr bwMode="auto">
            <a:xfrm>
              <a:off x="179" y="1130"/>
              <a:ext cx="5389" cy="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9">
              <a:extLst>
                <a:ext uri="{FF2B5EF4-FFF2-40B4-BE49-F238E27FC236}">
                  <a16:creationId xmlns:a16="http://schemas.microsoft.com/office/drawing/2014/main" id="{F0187D3C-F9F9-45D1-91E1-339DA7D597DF}"/>
                </a:ext>
              </a:extLst>
            </p:cNvPr>
            <p:cNvSpPr txBox="1">
              <a:spLocks noChangeArrowheads="1"/>
            </p:cNvSpPr>
            <p:nvPr/>
          </p:nvSpPr>
          <p:spPr bwMode="auto">
            <a:xfrm>
              <a:off x="908" y="1193"/>
              <a:ext cx="317"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Phloem</a:t>
              </a:r>
              <a:endParaRPr lang="en-US" altLang="en-US" sz="1000" b="1">
                <a:solidFill>
                  <a:srgbClr val="563A84"/>
                </a:solidFill>
              </a:endParaRPr>
            </a:p>
          </p:txBody>
        </p:sp>
        <p:sp>
          <p:nvSpPr>
            <p:cNvPr id="29701" name="Text Box 50">
              <a:extLst>
                <a:ext uri="{FF2B5EF4-FFF2-40B4-BE49-F238E27FC236}">
                  <a16:creationId xmlns:a16="http://schemas.microsoft.com/office/drawing/2014/main" id="{F0A9AA0D-9B2D-4976-8284-A2E158C91B0C}"/>
                </a:ext>
              </a:extLst>
            </p:cNvPr>
            <p:cNvSpPr txBox="1">
              <a:spLocks noChangeArrowheads="1"/>
            </p:cNvSpPr>
            <p:nvPr/>
          </p:nvSpPr>
          <p:spPr bwMode="auto">
            <a:xfrm>
              <a:off x="1320" y="1193"/>
              <a:ext cx="27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Xylem</a:t>
              </a:r>
              <a:endParaRPr lang="en-US" altLang="en-US" sz="1000" b="1">
                <a:solidFill>
                  <a:srgbClr val="563A84"/>
                </a:solidFill>
              </a:endParaRPr>
            </a:p>
          </p:txBody>
        </p:sp>
        <p:sp>
          <p:nvSpPr>
            <p:cNvPr id="29702" name="Text Box 51">
              <a:extLst>
                <a:ext uri="{FF2B5EF4-FFF2-40B4-BE49-F238E27FC236}">
                  <a16:creationId xmlns:a16="http://schemas.microsoft.com/office/drawing/2014/main" id="{44FAA387-FE0C-462E-8EAE-D70040E046DD}"/>
                </a:ext>
              </a:extLst>
            </p:cNvPr>
            <p:cNvSpPr txBox="1">
              <a:spLocks noChangeArrowheads="1"/>
            </p:cNvSpPr>
            <p:nvPr/>
          </p:nvSpPr>
          <p:spPr bwMode="auto">
            <a:xfrm>
              <a:off x="240" y="1425"/>
              <a:ext cx="61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Sclerenchyma</a:t>
              </a:r>
            </a:p>
            <a:p>
              <a:pPr eaLnBrk="0" hangingPunct="0">
                <a:buFont typeface="Comic Sans MS" panose="030F0702030302020204" pitchFamily="66" charset="0"/>
                <a:buNone/>
              </a:pPr>
              <a:r>
                <a:rPr lang="en-US" altLang="en-US" sz="1000" b="1"/>
                <a:t>(fiber cells)</a:t>
              </a:r>
              <a:endParaRPr lang="en-US" altLang="en-US" sz="1000" b="1">
                <a:solidFill>
                  <a:srgbClr val="563A84"/>
                </a:solidFill>
              </a:endParaRPr>
            </a:p>
          </p:txBody>
        </p:sp>
        <p:sp>
          <p:nvSpPr>
            <p:cNvPr id="29703" name="Text Box 52">
              <a:extLst>
                <a:ext uri="{FF2B5EF4-FFF2-40B4-BE49-F238E27FC236}">
                  <a16:creationId xmlns:a16="http://schemas.microsoft.com/office/drawing/2014/main" id="{A8C43005-D604-4D79-8099-3FC7214F89B8}"/>
                </a:ext>
              </a:extLst>
            </p:cNvPr>
            <p:cNvSpPr txBox="1">
              <a:spLocks noChangeArrowheads="1"/>
            </p:cNvSpPr>
            <p:nvPr/>
          </p:nvSpPr>
          <p:spPr bwMode="auto">
            <a:xfrm>
              <a:off x="2212" y="1452"/>
              <a:ext cx="569"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Ground tissue</a:t>
              </a:r>
            </a:p>
            <a:p>
              <a:pPr eaLnBrk="0" hangingPunct="0">
                <a:buFont typeface="Comic Sans MS" panose="030F0702030302020204" pitchFamily="66" charset="0"/>
                <a:buNone/>
              </a:pPr>
              <a:r>
                <a:rPr lang="en-US" altLang="en-US" sz="1000" b="1"/>
                <a:t>connecting</a:t>
              </a:r>
            </a:p>
            <a:p>
              <a:pPr eaLnBrk="0" hangingPunct="0">
                <a:buFont typeface="Comic Sans MS" panose="030F0702030302020204" pitchFamily="66" charset="0"/>
                <a:buNone/>
              </a:pPr>
              <a:r>
                <a:rPr lang="en-US" altLang="en-US" sz="1000" b="1"/>
                <a:t>pith to cortex</a:t>
              </a:r>
              <a:endParaRPr lang="en-US" altLang="en-US" sz="1000" b="1">
                <a:solidFill>
                  <a:srgbClr val="563A84"/>
                </a:solidFill>
              </a:endParaRPr>
            </a:p>
          </p:txBody>
        </p:sp>
        <p:sp>
          <p:nvSpPr>
            <p:cNvPr id="29704" name="Line 53">
              <a:extLst>
                <a:ext uri="{FF2B5EF4-FFF2-40B4-BE49-F238E27FC236}">
                  <a16:creationId xmlns:a16="http://schemas.microsoft.com/office/drawing/2014/main" id="{504BEA0B-DE03-4CD0-BC57-029962A33198}"/>
                </a:ext>
              </a:extLst>
            </p:cNvPr>
            <p:cNvSpPr>
              <a:spLocks noChangeShapeType="1"/>
            </p:cNvSpPr>
            <p:nvPr/>
          </p:nvSpPr>
          <p:spPr bwMode="auto">
            <a:xfrm>
              <a:off x="486" y="1625"/>
              <a:ext cx="248" cy="3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54">
              <a:extLst>
                <a:ext uri="{FF2B5EF4-FFF2-40B4-BE49-F238E27FC236}">
                  <a16:creationId xmlns:a16="http://schemas.microsoft.com/office/drawing/2014/main" id="{2294480B-715A-42B0-B81A-95510D3554D1}"/>
                </a:ext>
              </a:extLst>
            </p:cNvPr>
            <p:cNvSpPr>
              <a:spLocks noChangeShapeType="1"/>
            </p:cNvSpPr>
            <p:nvPr/>
          </p:nvSpPr>
          <p:spPr bwMode="auto">
            <a:xfrm flipH="1">
              <a:off x="798" y="1289"/>
              <a:ext cx="248" cy="7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55">
              <a:extLst>
                <a:ext uri="{FF2B5EF4-FFF2-40B4-BE49-F238E27FC236}">
                  <a16:creationId xmlns:a16="http://schemas.microsoft.com/office/drawing/2014/main" id="{A74C216D-C70E-4FFB-9E56-F2B19AC4D4AC}"/>
                </a:ext>
              </a:extLst>
            </p:cNvPr>
            <p:cNvSpPr>
              <a:spLocks noChangeShapeType="1"/>
            </p:cNvSpPr>
            <p:nvPr/>
          </p:nvSpPr>
          <p:spPr bwMode="auto">
            <a:xfrm flipH="1">
              <a:off x="882" y="1293"/>
              <a:ext cx="552" cy="7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56">
              <a:extLst>
                <a:ext uri="{FF2B5EF4-FFF2-40B4-BE49-F238E27FC236}">
                  <a16:creationId xmlns:a16="http://schemas.microsoft.com/office/drawing/2014/main" id="{50AAC080-E339-44DC-806A-567D07FB0647}"/>
                </a:ext>
              </a:extLst>
            </p:cNvPr>
            <p:cNvSpPr>
              <a:spLocks noChangeShapeType="1"/>
            </p:cNvSpPr>
            <p:nvPr/>
          </p:nvSpPr>
          <p:spPr bwMode="auto">
            <a:xfrm flipH="1">
              <a:off x="2162" y="1745"/>
              <a:ext cx="292" cy="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 Box 57">
              <a:extLst>
                <a:ext uri="{FF2B5EF4-FFF2-40B4-BE49-F238E27FC236}">
                  <a16:creationId xmlns:a16="http://schemas.microsoft.com/office/drawing/2014/main" id="{A4C42BDE-FB9A-4498-804D-4CFF9ADFB5BB}"/>
                </a:ext>
              </a:extLst>
            </p:cNvPr>
            <p:cNvSpPr txBox="1">
              <a:spLocks noChangeArrowheads="1"/>
            </p:cNvSpPr>
            <p:nvPr/>
          </p:nvSpPr>
          <p:spPr bwMode="auto">
            <a:xfrm>
              <a:off x="2428" y="2661"/>
              <a:ext cx="189"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Pith</a:t>
              </a:r>
              <a:endParaRPr lang="en-US" altLang="en-US" sz="1000" b="1">
                <a:solidFill>
                  <a:srgbClr val="563A84"/>
                </a:solidFill>
              </a:endParaRPr>
            </a:p>
          </p:txBody>
        </p:sp>
        <p:sp>
          <p:nvSpPr>
            <p:cNvPr id="29709" name="Line 58">
              <a:extLst>
                <a:ext uri="{FF2B5EF4-FFF2-40B4-BE49-F238E27FC236}">
                  <a16:creationId xmlns:a16="http://schemas.microsoft.com/office/drawing/2014/main" id="{833E46D3-1DA4-4583-BABA-964509948333}"/>
                </a:ext>
              </a:extLst>
            </p:cNvPr>
            <p:cNvSpPr>
              <a:spLocks noChangeShapeType="1"/>
            </p:cNvSpPr>
            <p:nvPr/>
          </p:nvSpPr>
          <p:spPr bwMode="auto">
            <a:xfrm>
              <a:off x="1506" y="2693"/>
              <a:ext cx="88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Text Box 59">
              <a:extLst>
                <a:ext uri="{FF2B5EF4-FFF2-40B4-BE49-F238E27FC236}">
                  <a16:creationId xmlns:a16="http://schemas.microsoft.com/office/drawing/2014/main" id="{88A0C117-73B7-43D7-84D0-8FEC4B560638}"/>
                </a:ext>
              </a:extLst>
            </p:cNvPr>
            <p:cNvSpPr txBox="1">
              <a:spLocks noChangeArrowheads="1"/>
            </p:cNvSpPr>
            <p:nvPr/>
          </p:nvSpPr>
          <p:spPr bwMode="auto">
            <a:xfrm>
              <a:off x="2032" y="3221"/>
              <a:ext cx="305"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Cortex</a:t>
              </a:r>
              <a:endParaRPr lang="en-US" altLang="en-US" sz="1000" b="1">
                <a:solidFill>
                  <a:srgbClr val="563A84"/>
                </a:solidFill>
              </a:endParaRPr>
            </a:p>
          </p:txBody>
        </p:sp>
        <p:sp>
          <p:nvSpPr>
            <p:cNvPr id="29711" name="Line 60">
              <a:extLst>
                <a:ext uri="{FF2B5EF4-FFF2-40B4-BE49-F238E27FC236}">
                  <a16:creationId xmlns:a16="http://schemas.microsoft.com/office/drawing/2014/main" id="{9DD1C1F5-7DBF-4F1C-B55B-946561C49F79}"/>
                </a:ext>
              </a:extLst>
            </p:cNvPr>
            <p:cNvSpPr>
              <a:spLocks noChangeShapeType="1"/>
            </p:cNvSpPr>
            <p:nvPr/>
          </p:nvSpPr>
          <p:spPr bwMode="auto">
            <a:xfrm>
              <a:off x="1702" y="3193"/>
              <a:ext cx="308" cy="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Text Box 61">
              <a:extLst>
                <a:ext uri="{FF2B5EF4-FFF2-40B4-BE49-F238E27FC236}">
                  <a16:creationId xmlns:a16="http://schemas.microsoft.com/office/drawing/2014/main" id="{EF3A81F8-8225-4285-AB7E-948480AE4456}"/>
                </a:ext>
              </a:extLst>
            </p:cNvPr>
            <p:cNvSpPr txBox="1">
              <a:spLocks noChangeArrowheads="1"/>
            </p:cNvSpPr>
            <p:nvPr/>
          </p:nvSpPr>
          <p:spPr bwMode="auto">
            <a:xfrm>
              <a:off x="1792" y="3565"/>
              <a:ext cx="23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1 mm</a:t>
              </a:r>
              <a:endParaRPr lang="en-US" altLang="en-US" sz="1000" b="1">
                <a:solidFill>
                  <a:srgbClr val="563A84"/>
                </a:solidFill>
              </a:endParaRPr>
            </a:p>
          </p:txBody>
        </p:sp>
        <p:sp>
          <p:nvSpPr>
            <p:cNvPr id="29713" name="Line 62">
              <a:extLst>
                <a:ext uri="{FF2B5EF4-FFF2-40B4-BE49-F238E27FC236}">
                  <a16:creationId xmlns:a16="http://schemas.microsoft.com/office/drawing/2014/main" id="{B9E17E5D-B7DF-42CA-AA01-F8E61E29EC19}"/>
                </a:ext>
              </a:extLst>
            </p:cNvPr>
            <p:cNvSpPr>
              <a:spLocks noChangeShapeType="1"/>
            </p:cNvSpPr>
            <p:nvPr/>
          </p:nvSpPr>
          <p:spPr bwMode="auto">
            <a:xfrm>
              <a:off x="1658" y="3489"/>
              <a:ext cx="0"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4" name="Line 63">
              <a:extLst>
                <a:ext uri="{FF2B5EF4-FFF2-40B4-BE49-F238E27FC236}">
                  <a16:creationId xmlns:a16="http://schemas.microsoft.com/office/drawing/2014/main" id="{8A57A73A-80EB-4DB4-B26D-50E4B58B2468}"/>
                </a:ext>
              </a:extLst>
            </p:cNvPr>
            <p:cNvSpPr>
              <a:spLocks noChangeShapeType="1"/>
            </p:cNvSpPr>
            <p:nvPr/>
          </p:nvSpPr>
          <p:spPr bwMode="auto">
            <a:xfrm>
              <a:off x="2150" y="3489"/>
              <a:ext cx="0"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5" name="Line 64">
              <a:extLst>
                <a:ext uri="{FF2B5EF4-FFF2-40B4-BE49-F238E27FC236}">
                  <a16:creationId xmlns:a16="http://schemas.microsoft.com/office/drawing/2014/main" id="{758FA77B-FB8C-4EC0-9ABC-1A74EC966144}"/>
                </a:ext>
              </a:extLst>
            </p:cNvPr>
            <p:cNvSpPr>
              <a:spLocks noChangeShapeType="1"/>
            </p:cNvSpPr>
            <p:nvPr/>
          </p:nvSpPr>
          <p:spPr bwMode="auto">
            <a:xfrm>
              <a:off x="1658" y="3525"/>
              <a:ext cx="4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6" name="Text Box 65">
              <a:extLst>
                <a:ext uri="{FF2B5EF4-FFF2-40B4-BE49-F238E27FC236}">
                  <a16:creationId xmlns:a16="http://schemas.microsoft.com/office/drawing/2014/main" id="{59184F67-17D7-4759-BCBE-C4A9898BF8BB}"/>
                </a:ext>
              </a:extLst>
            </p:cNvPr>
            <p:cNvSpPr txBox="1">
              <a:spLocks noChangeArrowheads="1"/>
            </p:cNvSpPr>
            <p:nvPr/>
          </p:nvSpPr>
          <p:spPr bwMode="auto">
            <a:xfrm>
              <a:off x="240" y="3245"/>
              <a:ext cx="41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Epidermis</a:t>
              </a:r>
              <a:endParaRPr lang="en-US" altLang="en-US" sz="1000" b="1">
                <a:solidFill>
                  <a:srgbClr val="563A84"/>
                </a:solidFill>
              </a:endParaRPr>
            </a:p>
          </p:txBody>
        </p:sp>
        <p:sp>
          <p:nvSpPr>
            <p:cNvPr id="29717" name="Text Box 66">
              <a:extLst>
                <a:ext uri="{FF2B5EF4-FFF2-40B4-BE49-F238E27FC236}">
                  <a16:creationId xmlns:a16="http://schemas.microsoft.com/office/drawing/2014/main" id="{2AD6ACE5-152B-4FA7-9AD7-ADCC79560747}"/>
                </a:ext>
              </a:extLst>
            </p:cNvPr>
            <p:cNvSpPr txBox="1">
              <a:spLocks noChangeArrowheads="1"/>
            </p:cNvSpPr>
            <p:nvPr/>
          </p:nvSpPr>
          <p:spPr bwMode="auto">
            <a:xfrm>
              <a:off x="756" y="3345"/>
              <a:ext cx="3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Vascular</a:t>
              </a:r>
            </a:p>
            <a:p>
              <a:pPr eaLnBrk="0" hangingPunct="0">
                <a:buFont typeface="Comic Sans MS" panose="030F0702030302020204" pitchFamily="66" charset="0"/>
                <a:buNone/>
              </a:pPr>
              <a:r>
                <a:rPr lang="en-US" altLang="en-US" sz="1000" b="1"/>
                <a:t>bundle</a:t>
              </a:r>
              <a:endParaRPr lang="en-US" altLang="en-US" sz="1000" b="1">
                <a:solidFill>
                  <a:srgbClr val="563A84"/>
                </a:solidFill>
              </a:endParaRPr>
            </a:p>
          </p:txBody>
        </p:sp>
        <p:sp>
          <p:nvSpPr>
            <p:cNvPr id="29718" name="Text Box 67">
              <a:extLst>
                <a:ext uri="{FF2B5EF4-FFF2-40B4-BE49-F238E27FC236}">
                  <a16:creationId xmlns:a16="http://schemas.microsoft.com/office/drawing/2014/main" id="{825650B2-23C6-43E1-9563-DFDE326E7F37}"/>
                </a:ext>
              </a:extLst>
            </p:cNvPr>
            <p:cNvSpPr txBox="1">
              <a:spLocks noChangeArrowheads="1"/>
            </p:cNvSpPr>
            <p:nvPr/>
          </p:nvSpPr>
          <p:spPr bwMode="auto">
            <a:xfrm>
              <a:off x="328" y="3689"/>
              <a:ext cx="211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Cross section of stem with vascular bundles forming</a:t>
              </a:r>
            </a:p>
            <a:p>
              <a:pPr eaLnBrk="0" hangingPunct="0">
                <a:buFont typeface="Comic Sans MS" panose="030F0702030302020204" pitchFamily="66" charset="0"/>
                <a:buNone/>
              </a:pPr>
              <a:r>
                <a:rPr lang="en-US" altLang="en-US" sz="1000" b="1"/>
                <a:t>a ring (typical of dicots)</a:t>
              </a:r>
              <a:endParaRPr lang="en-US" altLang="en-US" sz="1000" b="1">
                <a:solidFill>
                  <a:srgbClr val="563A84"/>
                </a:solidFill>
              </a:endParaRPr>
            </a:p>
          </p:txBody>
        </p:sp>
        <p:sp>
          <p:nvSpPr>
            <p:cNvPr id="29719" name="Text Box 68">
              <a:extLst>
                <a:ext uri="{FF2B5EF4-FFF2-40B4-BE49-F238E27FC236}">
                  <a16:creationId xmlns:a16="http://schemas.microsoft.com/office/drawing/2014/main" id="{EE7FA900-A2E1-4805-8086-3FBF92C75B6E}"/>
                </a:ext>
              </a:extLst>
            </p:cNvPr>
            <p:cNvSpPr txBox="1">
              <a:spLocks noChangeArrowheads="1"/>
            </p:cNvSpPr>
            <p:nvPr/>
          </p:nvSpPr>
          <p:spPr bwMode="auto">
            <a:xfrm>
              <a:off x="208" y="3689"/>
              <a:ext cx="14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(a)</a:t>
              </a:r>
              <a:endParaRPr lang="en-US" altLang="en-US" sz="1000" b="1">
                <a:solidFill>
                  <a:srgbClr val="563A84"/>
                </a:solidFill>
              </a:endParaRPr>
            </a:p>
          </p:txBody>
        </p:sp>
        <p:sp>
          <p:nvSpPr>
            <p:cNvPr id="29720" name="Text Box 69">
              <a:extLst>
                <a:ext uri="{FF2B5EF4-FFF2-40B4-BE49-F238E27FC236}">
                  <a16:creationId xmlns:a16="http://schemas.microsoft.com/office/drawing/2014/main" id="{1BE35B9E-7143-462E-8A86-81E2D8553EF0}"/>
                </a:ext>
              </a:extLst>
            </p:cNvPr>
            <p:cNvSpPr txBox="1">
              <a:spLocks noChangeArrowheads="1"/>
            </p:cNvSpPr>
            <p:nvPr/>
          </p:nvSpPr>
          <p:spPr bwMode="auto">
            <a:xfrm>
              <a:off x="2656" y="2977"/>
              <a:ext cx="3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lnSpc>
                  <a:spcPct val="80000"/>
                </a:lnSpc>
                <a:buFont typeface="Comic Sans MS" panose="030F0702030302020204" pitchFamily="66" charset="0"/>
                <a:buNone/>
              </a:pPr>
              <a:r>
                <a:rPr lang="en-US" altLang="en-US" sz="1000" b="1"/>
                <a:t>Key</a:t>
              </a:r>
            </a:p>
            <a:p>
              <a:pPr algn="ctr" eaLnBrk="0" hangingPunct="0">
                <a:lnSpc>
                  <a:spcPct val="110000"/>
                </a:lnSpc>
                <a:buFont typeface="Comic Sans MS" panose="030F0702030302020204" pitchFamily="66" charset="0"/>
                <a:buNone/>
              </a:pPr>
              <a:r>
                <a:rPr lang="en-US" altLang="en-US" sz="1000" b="1"/>
                <a:t>to labels</a:t>
              </a:r>
              <a:endParaRPr lang="en-US" altLang="en-US" sz="1000" b="1">
                <a:solidFill>
                  <a:srgbClr val="563A84"/>
                </a:solidFill>
              </a:endParaRPr>
            </a:p>
          </p:txBody>
        </p:sp>
        <p:sp>
          <p:nvSpPr>
            <p:cNvPr id="29721" name="Line 70">
              <a:extLst>
                <a:ext uri="{FF2B5EF4-FFF2-40B4-BE49-F238E27FC236}">
                  <a16:creationId xmlns:a16="http://schemas.microsoft.com/office/drawing/2014/main" id="{9A24D65A-860C-4DAD-A880-57457986AFDE}"/>
                </a:ext>
              </a:extLst>
            </p:cNvPr>
            <p:cNvSpPr>
              <a:spLocks noChangeShapeType="1"/>
            </p:cNvSpPr>
            <p:nvPr/>
          </p:nvSpPr>
          <p:spPr bwMode="auto">
            <a:xfrm flipH="1">
              <a:off x="434" y="2977"/>
              <a:ext cx="196" cy="2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2" name="AutoShape 71">
              <a:extLst>
                <a:ext uri="{FF2B5EF4-FFF2-40B4-BE49-F238E27FC236}">
                  <a16:creationId xmlns:a16="http://schemas.microsoft.com/office/drawing/2014/main" id="{3E798020-249F-48C3-95A7-C0939807B369}"/>
                </a:ext>
              </a:extLst>
            </p:cNvPr>
            <p:cNvSpPr>
              <a:spLocks/>
            </p:cNvSpPr>
            <p:nvPr/>
          </p:nvSpPr>
          <p:spPr bwMode="auto">
            <a:xfrm rot="3913041">
              <a:off x="773" y="2671"/>
              <a:ext cx="59" cy="300"/>
            </a:xfrm>
            <a:prstGeom prst="rightBrace">
              <a:avLst>
                <a:gd name="adj1" fmla="val 27872"/>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9723" name="Line 72">
              <a:extLst>
                <a:ext uri="{FF2B5EF4-FFF2-40B4-BE49-F238E27FC236}">
                  <a16:creationId xmlns:a16="http://schemas.microsoft.com/office/drawing/2014/main" id="{81392D1B-B77C-4AD7-AF4B-6412F951A88C}"/>
                </a:ext>
              </a:extLst>
            </p:cNvPr>
            <p:cNvSpPr>
              <a:spLocks noChangeShapeType="1"/>
            </p:cNvSpPr>
            <p:nvPr/>
          </p:nvSpPr>
          <p:spPr bwMode="auto">
            <a:xfrm>
              <a:off x="810" y="2841"/>
              <a:ext cx="116" cy="48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24" name="Text Box 73">
              <a:extLst>
                <a:ext uri="{FF2B5EF4-FFF2-40B4-BE49-F238E27FC236}">
                  <a16:creationId xmlns:a16="http://schemas.microsoft.com/office/drawing/2014/main" id="{1799FBB0-F694-4BF8-9143-ACF7A5367BFF}"/>
                </a:ext>
              </a:extLst>
            </p:cNvPr>
            <p:cNvSpPr txBox="1">
              <a:spLocks noChangeArrowheads="1"/>
            </p:cNvSpPr>
            <p:nvPr/>
          </p:nvSpPr>
          <p:spPr bwMode="auto">
            <a:xfrm>
              <a:off x="2800" y="3285"/>
              <a:ext cx="305"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Dermal</a:t>
              </a:r>
              <a:endParaRPr lang="en-US" altLang="en-US" sz="1000" b="1">
                <a:solidFill>
                  <a:srgbClr val="563A84"/>
                </a:solidFill>
              </a:endParaRPr>
            </a:p>
          </p:txBody>
        </p:sp>
        <p:sp>
          <p:nvSpPr>
            <p:cNvPr id="29725" name="Text Box 74">
              <a:extLst>
                <a:ext uri="{FF2B5EF4-FFF2-40B4-BE49-F238E27FC236}">
                  <a16:creationId xmlns:a16="http://schemas.microsoft.com/office/drawing/2014/main" id="{A08997EA-4129-4A08-9EEE-7CC269E5F5BD}"/>
                </a:ext>
              </a:extLst>
            </p:cNvPr>
            <p:cNvSpPr txBox="1">
              <a:spLocks noChangeArrowheads="1"/>
            </p:cNvSpPr>
            <p:nvPr/>
          </p:nvSpPr>
          <p:spPr bwMode="auto">
            <a:xfrm>
              <a:off x="2800" y="3413"/>
              <a:ext cx="305"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Ground</a:t>
              </a:r>
              <a:endParaRPr lang="en-US" altLang="en-US" sz="1000" b="1">
                <a:solidFill>
                  <a:srgbClr val="563A84"/>
                </a:solidFill>
              </a:endParaRPr>
            </a:p>
          </p:txBody>
        </p:sp>
        <p:sp>
          <p:nvSpPr>
            <p:cNvPr id="29726" name="Text Box 75">
              <a:extLst>
                <a:ext uri="{FF2B5EF4-FFF2-40B4-BE49-F238E27FC236}">
                  <a16:creationId xmlns:a16="http://schemas.microsoft.com/office/drawing/2014/main" id="{04866AC4-8B47-4123-9898-8B8A037463B3}"/>
                </a:ext>
              </a:extLst>
            </p:cNvPr>
            <p:cNvSpPr txBox="1">
              <a:spLocks noChangeArrowheads="1"/>
            </p:cNvSpPr>
            <p:nvPr/>
          </p:nvSpPr>
          <p:spPr bwMode="auto">
            <a:xfrm>
              <a:off x="2800" y="3549"/>
              <a:ext cx="38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Vascular</a:t>
              </a:r>
              <a:endParaRPr lang="en-US" altLang="en-US" sz="1000" b="1">
                <a:solidFill>
                  <a:srgbClr val="563A84"/>
                </a:solidFill>
              </a:endParaRPr>
            </a:p>
          </p:txBody>
        </p:sp>
        <p:sp>
          <p:nvSpPr>
            <p:cNvPr id="29727" name="Text Box 76">
              <a:extLst>
                <a:ext uri="{FF2B5EF4-FFF2-40B4-BE49-F238E27FC236}">
                  <a16:creationId xmlns:a16="http://schemas.microsoft.com/office/drawing/2014/main" id="{0244AE78-A6FB-4C9E-A3E2-79A2383E8D35}"/>
                </a:ext>
              </a:extLst>
            </p:cNvPr>
            <p:cNvSpPr txBox="1">
              <a:spLocks noChangeArrowheads="1"/>
            </p:cNvSpPr>
            <p:nvPr/>
          </p:nvSpPr>
          <p:spPr bwMode="auto">
            <a:xfrm>
              <a:off x="3264" y="3689"/>
              <a:ext cx="215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Cross section of stem with scattered vascular bundles</a:t>
              </a:r>
            </a:p>
            <a:p>
              <a:pPr eaLnBrk="0" hangingPunct="0">
                <a:buFont typeface="Comic Sans MS" panose="030F0702030302020204" pitchFamily="66" charset="0"/>
                <a:buNone/>
              </a:pPr>
              <a:r>
                <a:rPr lang="en-US" altLang="en-US" sz="1000" b="1"/>
                <a:t>(typical of monocots)</a:t>
              </a:r>
              <a:endParaRPr lang="en-US" altLang="en-US" sz="1000" b="1">
                <a:solidFill>
                  <a:srgbClr val="563A84"/>
                </a:solidFill>
              </a:endParaRPr>
            </a:p>
          </p:txBody>
        </p:sp>
        <p:sp>
          <p:nvSpPr>
            <p:cNvPr id="29728" name="Text Box 77">
              <a:extLst>
                <a:ext uri="{FF2B5EF4-FFF2-40B4-BE49-F238E27FC236}">
                  <a16:creationId xmlns:a16="http://schemas.microsoft.com/office/drawing/2014/main" id="{4CBADCC8-B114-479C-96B5-E2B96FDAC4C4}"/>
                </a:ext>
              </a:extLst>
            </p:cNvPr>
            <p:cNvSpPr txBox="1">
              <a:spLocks noChangeArrowheads="1"/>
            </p:cNvSpPr>
            <p:nvPr/>
          </p:nvSpPr>
          <p:spPr bwMode="auto">
            <a:xfrm>
              <a:off x="3144" y="3689"/>
              <a:ext cx="14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(b)</a:t>
              </a:r>
              <a:endParaRPr lang="en-US" altLang="en-US" sz="1000" b="1">
                <a:solidFill>
                  <a:srgbClr val="563A84"/>
                </a:solidFill>
              </a:endParaRPr>
            </a:p>
          </p:txBody>
        </p:sp>
        <p:sp>
          <p:nvSpPr>
            <p:cNvPr id="29729" name="Text Box 78">
              <a:extLst>
                <a:ext uri="{FF2B5EF4-FFF2-40B4-BE49-F238E27FC236}">
                  <a16:creationId xmlns:a16="http://schemas.microsoft.com/office/drawing/2014/main" id="{54CC28B7-9B25-409A-A104-017556A8D97F}"/>
                </a:ext>
              </a:extLst>
            </p:cNvPr>
            <p:cNvSpPr txBox="1">
              <a:spLocks noChangeArrowheads="1"/>
            </p:cNvSpPr>
            <p:nvPr/>
          </p:nvSpPr>
          <p:spPr bwMode="auto">
            <a:xfrm>
              <a:off x="5260" y="3565"/>
              <a:ext cx="23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1 mm</a:t>
              </a:r>
              <a:endParaRPr lang="en-US" altLang="en-US" sz="1000" b="1">
                <a:solidFill>
                  <a:srgbClr val="563A84"/>
                </a:solidFill>
              </a:endParaRPr>
            </a:p>
          </p:txBody>
        </p:sp>
        <p:sp>
          <p:nvSpPr>
            <p:cNvPr id="29730" name="Line 79">
              <a:extLst>
                <a:ext uri="{FF2B5EF4-FFF2-40B4-BE49-F238E27FC236}">
                  <a16:creationId xmlns:a16="http://schemas.microsoft.com/office/drawing/2014/main" id="{50D55D6F-AFCF-473A-B093-FFA28093CDF8}"/>
                </a:ext>
              </a:extLst>
            </p:cNvPr>
            <p:cNvSpPr>
              <a:spLocks noChangeShapeType="1"/>
            </p:cNvSpPr>
            <p:nvPr/>
          </p:nvSpPr>
          <p:spPr bwMode="auto">
            <a:xfrm>
              <a:off x="5218" y="3489"/>
              <a:ext cx="0"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1" name="Line 80">
              <a:extLst>
                <a:ext uri="{FF2B5EF4-FFF2-40B4-BE49-F238E27FC236}">
                  <a16:creationId xmlns:a16="http://schemas.microsoft.com/office/drawing/2014/main" id="{8DC0988F-DF2A-4506-A27E-BC7E94063A9B}"/>
                </a:ext>
              </a:extLst>
            </p:cNvPr>
            <p:cNvSpPr>
              <a:spLocks noChangeShapeType="1"/>
            </p:cNvSpPr>
            <p:nvPr/>
          </p:nvSpPr>
          <p:spPr bwMode="auto">
            <a:xfrm>
              <a:off x="5526" y="3489"/>
              <a:ext cx="0"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2" name="Line 81">
              <a:extLst>
                <a:ext uri="{FF2B5EF4-FFF2-40B4-BE49-F238E27FC236}">
                  <a16:creationId xmlns:a16="http://schemas.microsoft.com/office/drawing/2014/main" id="{8E6EDBAB-2FDA-43CE-AAEF-34E47CC6F294}"/>
                </a:ext>
              </a:extLst>
            </p:cNvPr>
            <p:cNvSpPr>
              <a:spLocks noChangeShapeType="1"/>
            </p:cNvSpPr>
            <p:nvPr/>
          </p:nvSpPr>
          <p:spPr bwMode="auto">
            <a:xfrm>
              <a:off x="5214" y="3525"/>
              <a:ext cx="30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3" name="Text Box 82">
              <a:extLst>
                <a:ext uri="{FF2B5EF4-FFF2-40B4-BE49-F238E27FC236}">
                  <a16:creationId xmlns:a16="http://schemas.microsoft.com/office/drawing/2014/main" id="{43F81A8F-D641-4DF9-8BF8-A6226E3756AC}"/>
                </a:ext>
              </a:extLst>
            </p:cNvPr>
            <p:cNvSpPr txBox="1">
              <a:spLocks noChangeArrowheads="1"/>
            </p:cNvSpPr>
            <p:nvPr/>
          </p:nvSpPr>
          <p:spPr bwMode="auto">
            <a:xfrm>
              <a:off x="3160" y="2669"/>
              <a:ext cx="413"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Epidermis</a:t>
              </a:r>
              <a:endParaRPr lang="en-US" altLang="en-US" sz="1000" b="1">
                <a:solidFill>
                  <a:srgbClr val="563A84"/>
                </a:solidFill>
              </a:endParaRPr>
            </a:p>
          </p:txBody>
        </p:sp>
        <p:sp>
          <p:nvSpPr>
            <p:cNvPr id="29734" name="Text Box 83">
              <a:extLst>
                <a:ext uri="{FF2B5EF4-FFF2-40B4-BE49-F238E27FC236}">
                  <a16:creationId xmlns:a16="http://schemas.microsoft.com/office/drawing/2014/main" id="{9A7C5B9B-76CE-43FE-B070-6C4D9534CBA2}"/>
                </a:ext>
              </a:extLst>
            </p:cNvPr>
            <p:cNvSpPr txBox="1">
              <a:spLocks noChangeArrowheads="1"/>
            </p:cNvSpPr>
            <p:nvPr/>
          </p:nvSpPr>
          <p:spPr bwMode="auto">
            <a:xfrm>
              <a:off x="3736" y="3217"/>
              <a:ext cx="3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Vascular</a:t>
              </a:r>
            </a:p>
            <a:p>
              <a:pPr eaLnBrk="0" hangingPunct="0">
                <a:buFont typeface="Comic Sans MS" panose="030F0702030302020204" pitchFamily="66" charset="0"/>
                <a:buNone/>
              </a:pPr>
              <a:r>
                <a:rPr lang="en-US" altLang="en-US" sz="1000" b="1"/>
                <a:t>bundles</a:t>
              </a:r>
              <a:endParaRPr lang="en-US" altLang="en-US" sz="1000" b="1">
                <a:solidFill>
                  <a:srgbClr val="563A84"/>
                </a:solidFill>
              </a:endParaRPr>
            </a:p>
          </p:txBody>
        </p:sp>
        <p:sp>
          <p:nvSpPr>
            <p:cNvPr id="29735" name="Line 84">
              <a:extLst>
                <a:ext uri="{FF2B5EF4-FFF2-40B4-BE49-F238E27FC236}">
                  <a16:creationId xmlns:a16="http://schemas.microsoft.com/office/drawing/2014/main" id="{29463EEC-F253-4EB8-803A-7460213EF5A0}"/>
                </a:ext>
              </a:extLst>
            </p:cNvPr>
            <p:cNvSpPr>
              <a:spLocks noChangeShapeType="1"/>
            </p:cNvSpPr>
            <p:nvPr/>
          </p:nvSpPr>
          <p:spPr bwMode="auto">
            <a:xfrm>
              <a:off x="3590" y="2709"/>
              <a:ext cx="208" cy="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6" name="Line 85">
              <a:extLst>
                <a:ext uri="{FF2B5EF4-FFF2-40B4-BE49-F238E27FC236}">
                  <a16:creationId xmlns:a16="http://schemas.microsoft.com/office/drawing/2014/main" id="{23954576-B5EA-41D9-B228-355D10DB33B7}"/>
                </a:ext>
              </a:extLst>
            </p:cNvPr>
            <p:cNvSpPr>
              <a:spLocks noChangeShapeType="1"/>
            </p:cNvSpPr>
            <p:nvPr/>
          </p:nvSpPr>
          <p:spPr bwMode="auto">
            <a:xfrm flipH="1">
              <a:off x="4110" y="3225"/>
              <a:ext cx="544" cy="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7" name="Line 86">
              <a:extLst>
                <a:ext uri="{FF2B5EF4-FFF2-40B4-BE49-F238E27FC236}">
                  <a16:creationId xmlns:a16="http://schemas.microsoft.com/office/drawing/2014/main" id="{212CDE81-9DA3-43B5-AB8A-401A8EEC17F5}"/>
                </a:ext>
              </a:extLst>
            </p:cNvPr>
            <p:cNvSpPr>
              <a:spLocks noChangeShapeType="1"/>
            </p:cNvSpPr>
            <p:nvPr/>
          </p:nvSpPr>
          <p:spPr bwMode="auto">
            <a:xfrm flipH="1">
              <a:off x="4114" y="2761"/>
              <a:ext cx="72" cy="5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38" name="AutoShape 87">
              <a:extLst>
                <a:ext uri="{FF2B5EF4-FFF2-40B4-BE49-F238E27FC236}">
                  <a16:creationId xmlns:a16="http://schemas.microsoft.com/office/drawing/2014/main" id="{4632416F-DD6E-47E0-88F3-A33DA713028E}"/>
                </a:ext>
              </a:extLst>
            </p:cNvPr>
            <p:cNvSpPr>
              <a:spLocks/>
            </p:cNvSpPr>
            <p:nvPr/>
          </p:nvSpPr>
          <p:spPr bwMode="auto">
            <a:xfrm rot="4113136">
              <a:off x="4163" y="2685"/>
              <a:ext cx="27" cy="132"/>
            </a:xfrm>
            <a:prstGeom prst="rightBrace">
              <a:avLst>
                <a:gd name="adj1" fmla="val 40741"/>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9739" name="AutoShape 88">
              <a:extLst>
                <a:ext uri="{FF2B5EF4-FFF2-40B4-BE49-F238E27FC236}">
                  <a16:creationId xmlns:a16="http://schemas.microsoft.com/office/drawing/2014/main" id="{C1BC41B0-655A-4150-AF54-4261E875BE02}"/>
                </a:ext>
              </a:extLst>
            </p:cNvPr>
            <p:cNvSpPr>
              <a:spLocks/>
            </p:cNvSpPr>
            <p:nvPr/>
          </p:nvSpPr>
          <p:spPr bwMode="auto">
            <a:xfrm rot="241174">
              <a:off x="4654" y="3181"/>
              <a:ext cx="27" cy="84"/>
            </a:xfrm>
            <a:prstGeom prst="leftBrace">
              <a:avLst>
                <a:gd name="adj1" fmla="val 2592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9740" name="Text Box 89">
              <a:extLst>
                <a:ext uri="{FF2B5EF4-FFF2-40B4-BE49-F238E27FC236}">
                  <a16:creationId xmlns:a16="http://schemas.microsoft.com/office/drawing/2014/main" id="{D5BAD15D-B80B-4CA9-8AC8-A4AED94BDF52}"/>
                </a:ext>
              </a:extLst>
            </p:cNvPr>
            <p:cNvSpPr txBox="1">
              <a:spLocks noChangeArrowheads="1"/>
            </p:cNvSpPr>
            <p:nvPr/>
          </p:nvSpPr>
          <p:spPr bwMode="auto">
            <a:xfrm>
              <a:off x="3744" y="1405"/>
              <a:ext cx="30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000" b="1"/>
                <a:t>Ground</a:t>
              </a:r>
            </a:p>
            <a:p>
              <a:pPr eaLnBrk="0" hangingPunct="0">
                <a:buFont typeface="Comic Sans MS" panose="030F0702030302020204" pitchFamily="66" charset="0"/>
                <a:buNone/>
              </a:pPr>
              <a:r>
                <a:rPr lang="en-US" altLang="en-US" sz="1000" b="1"/>
                <a:t>tissue</a:t>
              </a:r>
              <a:endParaRPr lang="en-US" altLang="en-US" sz="1000" b="1">
                <a:solidFill>
                  <a:srgbClr val="563A84"/>
                </a:solidFill>
              </a:endParaRPr>
            </a:p>
          </p:txBody>
        </p:sp>
        <p:sp>
          <p:nvSpPr>
            <p:cNvPr id="29741" name="Line 90">
              <a:extLst>
                <a:ext uri="{FF2B5EF4-FFF2-40B4-BE49-F238E27FC236}">
                  <a16:creationId xmlns:a16="http://schemas.microsoft.com/office/drawing/2014/main" id="{5205DF5A-87E8-460D-9B48-FCF86DA24D33}"/>
                </a:ext>
              </a:extLst>
            </p:cNvPr>
            <p:cNvSpPr>
              <a:spLocks noChangeShapeType="1"/>
            </p:cNvSpPr>
            <p:nvPr/>
          </p:nvSpPr>
          <p:spPr bwMode="auto">
            <a:xfrm>
              <a:off x="3894" y="1597"/>
              <a:ext cx="680" cy="8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42" name="Rectangle 91">
            <a:extLst>
              <a:ext uri="{FF2B5EF4-FFF2-40B4-BE49-F238E27FC236}">
                <a16:creationId xmlns:a16="http://schemas.microsoft.com/office/drawing/2014/main" id="{032BED4B-2C87-4458-8B22-06D9B5E40706}"/>
              </a:ext>
            </a:extLst>
          </p:cNvPr>
          <p:cNvSpPr>
            <a:spLocks noGrp="1" noChangeArrowheads="1"/>
          </p:cNvSpPr>
          <p:nvPr>
            <p:ph type="body" idx="4294967295"/>
          </p:nvPr>
        </p:nvSpPr>
        <p:spPr>
          <a:xfrm>
            <a:off x="304800" y="685800"/>
            <a:ext cx="8534400" cy="1555750"/>
          </a:xfrm>
          <a:noFill/>
        </p:spPr>
        <p:txBody>
          <a:bodyPr/>
          <a:lstStyle/>
          <a:p>
            <a:pPr marL="350838" indent="-350838"/>
            <a:r>
              <a:rPr lang="en-US" altLang="en-US" sz="2400"/>
              <a:t>In most </a:t>
            </a:r>
            <a:r>
              <a:rPr lang="en-US" altLang="en-US" sz="2400" b="1">
                <a:solidFill>
                  <a:srgbClr val="660066"/>
                </a:solidFill>
              </a:rPr>
              <a:t>monocot</a:t>
            </a:r>
            <a:r>
              <a:rPr lang="en-US" altLang="en-US" sz="2400"/>
              <a:t> stems, the vascular bundles </a:t>
            </a:r>
            <a:r>
              <a:rPr lang="en-US" altLang="en-US" sz="2400" b="1" i="1" u="sng">
                <a:solidFill>
                  <a:srgbClr val="FF0000"/>
                </a:solidFill>
              </a:rPr>
              <a:t>are scattered throughout </a:t>
            </a:r>
            <a:r>
              <a:rPr lang="en-US" altLang="en-US" sz="2400" b="1"/>
              <a:t>the ground tissue</a:t>
            </a:r>
            <a:r>
              <a:rPr lang="en-US" altLang="en-US" sz="2400"/>
              <a:t>, </a:t>
            </a:r>
            <a:r>
              <a:rPr lang="en-US" altLang="en-US" sz="2400" b="1" i="1" u="sng">
                <a:solidFill>
                  <a:srgbClr val="FF0000"/>
                </a:solidFill>
              </a:rPr>
              <a:t>rather than forming a ring</a:t>
            </a:r>
            <a:r>
              <a:rPr lang="en-US" altLang="en-US" sz="2400"/>
              <a:t> as with </a:t>
            </a:r>
            <a:r>
              <a:rPr lang="en-US" altLang="en-US" sz="2400" b="1">
                <a:solidFill>
                  <a:srgbClr val="660066"/>
                </a:solidFill>
              </a:rPr>
              <a:t>Dicots</a:t>
            </a:r>
          </a:p>
        </p:txBody>
      </p:sp>
      <p:sp>
        <p:nvSpPr>
          <p:cNvPr id="29743" name="Text Box 5">
            <a:extLst>
              <a:ext uri="{FF2B5EF4-FFF2-40B4-BE49-F238E27FC236}">
                <a16:creationId xmlns:a16="http://schemas.microsoft.com/office/drawing/2014/main" id="{71D4533E-6DEB-4674-8AED-751327EAB55D}"/>
              </a:ext>
            </a:extLst>
          </p:cNvPr>
          <p:cNvSpPr txBox="1">
            <a:spLocks noChangeArrowheads="1"/>
          </p:cNvSpPr>
          <p:nvPr/>
        </p:nvSpPr>
        <p:spPr bwMode="auto">
          <a:xfrm>
            <a:off x="0" y="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b="1">
                <a:solidFill>
                  <a:srgbClr val="008000"/>
                </a:solidFill>
              </a:rPr>
              <a:t>Vasculature - Comparisons</a:t>
            </a:r>
          </a:p>
        </p:txBody>
      </p:sp>
      <p:sp>
        <p:nvSpPr>
          <p:cNvPr id="29744" name="Rectangle 48">
            <a:extLst>
              <a:ext uri="{FF2B5EF4-FFF2-40B4-BE49-F238E27FC236}">
                <a16:creationId xmlns:a16="http://schemas.microsoft.com/office/drawing/2014/main" id="{5069F5BF-46FB-48F9-97DD-4CF320D87EA6}"/>
              </a:ext>
            </a:extLst>
          </p:cNvPr>
          <p:cNvSpPr>
            <a:spLocks noChangeArrowheads="1"/>
          </p:cNvSpPr>
          <p:nvPr/>
        </p:nvSpPr>
        <p:spPr bwMode="auto">
          <a:xfrm>
            <a:off x="12192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F4727B-809C-4C4F-A613-A027405BA142}"/>
              </a:ext>
            </a:extLst>
          </p:cNvPr>
          <p:cNvSpPr>
            <a:spLocks noGrp="1" noChangeArrowheads="1"/>
          </p:cNvSpPr>
          <p:nvPr>
            <p:ph type="title"/>
          </p:nvPr>
        </p:nvSpPr>
        <p:spPr>
          <a:xfrm>
            <a:off x="533400" y="76200"/>
            <a:ext cx="3429000" cy="2133600"/>
          </a:xfrm>
          <a:effectLst>
            <a:outerShdw dist="17961" dir="2700000" algn="ctr" rotWithShape="0">
              <a:schemeClr val="tx2"/>
            </a:outerShdw>
          </a:effectLst>
        </p:spPr>
        <p:txBody>
          <a:bodyPr/>
          <a:lstStyle/>
          <a:p>
            <a:r>
              <a:rPr lang="en-US" altLang="en-US" b="1">
                <a:solidFill>
                  <a:srgbClr val="008000"/>
                </a:solidFill>
              </a:rPr>
              <a:t>Dicot Stem Anatomy</a:t>
            </a:r>
          </a:p>
        </p:txBody>
      </p:sp>
      <p:pic>
        <p:nvPicPr>
          <p:cNvPr id="45059" name="Picture 3">
            <a:extLst>
              <a:ext uri="{FF2B5EF4-FFF2-40B4-BE49-F238E27FC236}">
                <a16:creationId xmlns:a16="http://schemas.microsoft.com/office/drawing/2014/main" id="{F35B99D4-EF6E-479F-A919-32DD4E700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42" r="28249"/>
          <a:stretch>
            <a:fillRect/>
          </a:stretch>
        </p:blipFill>
        <p:spPr bwMode="auto">
          <a:xfrm>
            <a:off x="4706938" y="228600"/>
            <a:ext cx="4437062" cy="6400800"/>
          </a:xfrm>
          <a:prstGeom prst="rect">
            <a:avLst/>
          </a:prstGeom>
          <a:noFill/>
          <a:extLst>
            <a:ext uri="{909E8E84-426E-40DD-AFC4-6F175D3DCCD1}">
              <a14:hiddenFill xmlns:a14="http://schemas.microsoft.com/office/drawing/2010/main">
                <a:solidFill>
                  <a:srgbClr val="FFFFFF"/>
                </a:solidFill>
              </a14:hiddenFill>
            </a:ext>
          </a:extLst>
        </p:spPr>
      </p:pic>
      <p:pic>
        <p:nvPicPr>
          <p:cNvPr id="45060" name="Picture 4">
            <a:extLst>
              <a:ext uri="{FF2B5EF4-FFF2-40B4-BE49-F238E27FC236}">
                <a16:creationId xmlns:a16="http://schemas.microsoft.com/office/drawing/2014/main" id="{111CD925-9C7D-4C1C-B91A-0CEE3911E4DC}"/>
              </a:ext>
            </a:extLst>
          </p:cNvPr>
          <p:cNvPicPr>
            <a:picLocks noChangeAspect="1" noChangeArrowheads="1"/>
          </p:cNvPicPr>
          <p:nvPr/>
        </p:nvPicPr>
        <p:blipFill>
          <a:blip r:embed="rId3">
            <a:lum bright="10000" contrast="40000"/>
            <a:extLst>
              <a:ext uri="{28A0092B-C50C-407E-A947-70E740481C1C}">
                <a14:useLocalDpi xmlns:a14="http://schemas.microsoft.com/office/drawing/2010/main" val="0"/>
              </a:ext>
            </a:extLst>
          </a:blip>
          <a:srcRect l="12154" r="11208" b="3375"/>
          <a:stretch>
            <a:fillRect/>
          </a:stretch>
        </p:blipFill>
        <p:spPr bwMode="auto">
          <a:xfrm>
            <a:off x="304800" y="2209800"/>
            <a:ext cx="4111625"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a:extLst>
              <a:ext uri="{FF2B5EF4-FFF2-40B4-BE49-F238E27FC236}">
                <a16:creationId xmlns:a16="http://schemas.microsoft.com/office/drawing/2014/main" id="{D6EBA6B6-1F85-4198-AB89-43D51A5035ED}"/>
              </a:ext>
            </a:extLst>
          </p:cNvPr>
          <p:cNvSpPr txBox="1">
            <a:spLocks noChangeArrowheads="1"/>
          </p:cNvSpPr>
          <p:nvPr/>
        </p:nvSpPr>
        <p:spPr bwMode="auto">
          <a:xfrm>
            <a:off x="7177088" y="4265613"/>
            <a:ext cx="1817687" cy="10668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vascular</a:t>
            </a:r>
          </a:p>
          <a:p>
            <a:pPr eaLnBrk="0" hangingPunct="0"/>
            <a:r>
              <a:rPr lang="en-US" altLang="en-US" sz="3200" b="1">
                <a:solidFill>
                  <a:srgbClr val="006600"/>
                </a:solidFill>
              </a:rPr>
              <a:t>cambium</a:t>
            </a:r>
          </a:p>
        </p:txBody>
      </p:sp>
      <p:sp>
        <p:nvSpPr>
          <p:cNvPr id="45062" name="Text Box 6">
            <a:extLst>
              <a:ext uri="{FF2B5EF4-FFF2-40B4-BE49-F238E27FC236}">
                <a16:creationId xmlns:a16="http://schemas.microsoft.com/office/drawing/2014/main" id="{201DD130-E9E9-4325-85F7-FC57E302F962}"/>
              </a:ext>
            </a:extLst>
          </p:cNvPr>
          <p:cNvSpPr txBox="1">
            <a:spLocks noChangeArrowheads="1"/>
          </p:cNvSpPr>
          <p:nvPr/>
        </p:nvSpPr>
        <p:spPr bwMode="auto">
          <a:xfrm>
            <a:off x="5715000" y="5776913"/>
            <a:ext cx="1303338"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xylem</a:t>
            </a:r>
          </a:p>
        </p:txBody>
      </p:sp>
      <p:sp>
        <p:nvSpPr>
          <p:cNvPr id="45063" name="Line 7">
            <a:extLst>
              <a:ext uri="{FF2B5EF4-FFF2-40B4-BE49-F238E27FC236}">
                <a16:creationId xmlns:a16="http://schemas.microsoft.com/office/drawing/2014/main" id="{CD78385D-0A33-4BD4-9028-6F641518B97B}"/>
              </a:ext>
            </a:extLst>
          </p:cNvPr>
          <p:cNvSpPr>
            <a:spLocks noChangeShapeType="1"/>
          </p:cNvSpPr>
          <p:nvPr/>
        </p:nvSpPr>
        <p:spPr bwMode="auto">
          <a:xfrm flipV="1">
            <a:off x="6400800" y="4800600"/>
            <a:ext cx="330200" cy="11430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4" name="Line 8">
            <a:extLst>
              <a:ext uri="{FF2B5EF4-FFF2-40B4-BE49-F238E27FC236}">
                <a16:creationId xmlns:a16="http://schemas.microsoft.com/office/drawing/2014/main" id="{9C695B67-5200-4640-94E9-B2E2317C5CE0}"/>
              </a:ext>
            </a:extLst>
          </p:cNvPr>
          <p:cNvSpPr>
            <a:spLocks noChangeShapeType="1"/>
          </p:cNvSpPr>
          <p:nvPr/>
        </p:nvSpPr>
        <p:spPr bwMode="auto">
          <a:xfrm flipH="1" flipV="1">
            <a:off x="6858000" y="4025900"/>
            <a:ext cx="508000" cy="8001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5" name="Text Box 9">
            <a:extLst>
              <a:ext uri="{FF2B5EF4-FFF2-40B4-BE49-F238E27FC236}">
                <a16:creationId xmlns:a16="http://schemas.microsoft.com/office/drawing/2014/main" id="{C6FC3DAE-390E-4416-9786-03E25C6CD5AA}"/>
              </a:ext>
            </a:extLst>
          </p:cNvPr>
          <p:cNvSpPr txBox="1">
            <a:spLocks noChangeArrowheads="1"/>
          </p:cNvSpPr>
          <p:nvPr/>
        </p:nvSpPr>
        <p:spPr bwMode="auto">
          <a:xfrm>
            <a:off x="1943100" y="4151313"/>
            <a:ext cx="942975"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pith</a:t>
            </a:r>
          </a:p>
        </p:txBody>
      </p:sp>
      <p:sp>
        <p:nvSpPr>
          <p:cNvPr id="45066" name="Text Box 10">
            <a:extLst>
              <a:ext uri="{FF2B5EF4-FFF2-40B4-BE49-F238E27FC236}">
                <a16:creationId xmlns:a16="http://schemas.microsoft.com/office/drawing/2014/main" id="{F95D4347-0783-46BC-A1BB-CE0FC2F38911}"/>
              </a:ext>
            </a:extLst>
          </p:cNvPr>
          <p:cNvSpPr txBox="1">
            <a:spLocks noChangeArrowheads="1"/>
          </p:cNvSpPr>
          <p:nvPr/>
        </p:nvSpPr>
        <p:spPr bwMode="auto">
          <a:xfrm>
            <a:off x="2209800" y="2271713"/>
            <a:ext cx="1462088"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cortex</a:t>
            </a:r>
          </a:p>
        </p:txBody>
      </p:sp>
      <p:sp>
        <p:nvSpPr>
          <p:cNvPr id="45067" name="Line 11">
            <a:extLst>
              <a:ext uri="{FF2B5EF4-FFF2-40B4-BE49-F238E27FC236}">
                <a16:creationId xmlns:a16="http://schemas.microsoft.com/office/drawing/2014/main" id="{5B6D40C4-F743-4CAD-8745-DEAF7597C24D}"/>
              </a:ext>
            </a:extLst>
          </p:cNvPr>
          <p:cNvSpPr>
            <a:spLocks noChangeShapeType="1"/>
          </p:cNvSpPr>
          <p:nvPr/>
        </p:nvSpPr>
        <p:spPr bwMode="auto">
          <a:xfrm flipH="1">
            <a:off x="1181100" y="2603500"/>
            <a:ext cx="1066800" cy="2286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68" name="Text Box 12">
            <a:extLst>
              <a:ext uri="{FF2B5EF4-FFF2-40B4-BE49-F238E27FC236}">
                <a16:creationId xmlns:a16="http://schemas.microsoft.com/office/drawing/2014/main" id="{AF81A723-5F58-4B30-986B-4DCD7BCF5A7F}"/>
              </a:ext>
            </a:extLst>
          </p:cNvPr>
          <p:cNvSpPr txBox="1">
            <a:spLocks noChangeArrowheads="1"/>
          </p:cNvSpPr>
          <p:nvPr/>
        </p:nvSpPr>
        <p:spPr bwMode="auto">
          <a:xfrm>
            <a:off x="4800600" y="303213"/>
            <a:ext cx="2032000"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epidermis</a:t>
            </a:r>
          </a:p>
        </p:txBody>
      </p:sp>
      <p:sp>
        <p:nvSpPr>
          <p:cNvPr id="45069" name="Line 13">
            <a:extLst>
              <a:ext uri="{FF2B5EF4-FFF2-40B4-BE49-F238E27FC236}">
                <a16:creationId xmlns:a16="http://schemas.microsoft.com/office/drawing/2014/main" id="{383F30FF-FFAF-4583-ACBD-D969F70C3CD5}"/>
              </a:ext>
            </a:extLst>
          </p:cNvPr>
          <p:cNvSpPr>
            <a:spLocks noChangeShapeType="1"/>
          </p:cNvSpPr>
          <p:nvPr/>
        </p:nvSpPr>
        <p:spPr bwMode="auto">
          <a:xfrm>
            <a:off x="6858000" y="622300"/>
            <a:ext cx="1778000" cy="5842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70" name="Text Box 14">
            <a:extLst>
              <a:ext uri="{FF2B5EF4-FFF2-40B4-BE49-F238E27FC236}">
                <a16:creationId xmlns:a16="http://schemas.microsoft.com/office/drawing/2014/main" id="{FD7DE8DF-134C-4408-BBB6-8BC1DD23F596}"/>
              </a:ext>
            </a:extLst>
          </p:cNvPr>
          <p:cNvSpPr txBox="1">
            <a:spLocks noChangeArrowheads="1"/>
          </p:cNvSpPr>
          <p:nvPr/>
        </p:nvSpPr>
        <p:spPr bwMode="auto">
          <a:xfrm>
            <a:off x="1574800" y="2986088"/>
            <a:ext cx="2268538" cy="10668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en-US" altLang="en-US" sz="3200" b="1">
                <a:solidFill>
                  <a:srgbClr val="006600"/>
                </a:solidFill>
              </a:rPr>
              <a:t>vascular bundle</a:t>
            </a:r>
          </a:p>
        </p:txBody>
      </p:sp>
      <p:sp>
        <p:nvSpPr>
          <p:cNvPr id="45071" name="Line 15">
            <a:extLst>
              <a:ext uri="{FF2B5EF4-FFF2-40B4-BE49-F238E27FC236}">
                <a16:creationId xmlns:a16="http://schemas.microsoft.com/office/drawing/2014/main" id="{467D532A-DAE8-4E9F-9A59-4976191451BC}"/>
              </a:ext>
            </a:extLst>
          </p:cNvPr>
          <p:cNvSpPr>
            <a:spLocks noChangeShapeType="1"/>
          </p:cNvSpPr>
          <p:nvPr/>
        </p:nvSpPr>
        <p:spPr bwMode="auto">
          <a:xfrm flipH="1">
            <a:off x="990600" y="3556000"/>
            <a:ext cx="711200" cy="9398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72" name="Text Box 16">
            <a:extLst>
              <a:ext uri="{FF2B5EF4-FFF2-40B4-BE49-F238E27FC236}">
                <a16:creationId xmlns:a16="http://schemas.microsoft.com/office/drawing/2014/main" id="{AFACC0ED-2342-410E-AA66-101E01E69F4B}"/>
              </a:ext>
            </a:extLst>
          </p:cNvPr>
          <p:cNvSpPr txBox="1">
            <a:spLocks noChangeArrowheads="1"/>
          </p:cNvSpPr>
          <p:nvPr/>
        </p:nvSpPr>
        <p:spPr bwMode="auto">
          <a:xfrm>
            <a:off x="4800600" y="1281113"/>
            <a:ext cx="1504950"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phloem</a:t>
            </a:r>
          </a:p>
        </p:txBody>
      </p:sp>
      <p:sp>
        <p:nvSpPr>
          <p:cNvPr id="45073" name="Line 17">
            <a:extLst>
              <a:ext uri="{FF2B5EF4-FFF2-40B4-BE49-F238E27FC236}">
                <a16:creationId xmlns:a16="http://schemas.microsoft.com/office/drawing/2014/main" id="{32EFC2E2-B5AE-40BB-8D05-B3FCF07DD67C}"/>
              </a:ext>
            </a:extLst>
          </p:cNvPr>
          <p:cNvSpPr>
            <a:spLocks noChangeShapeType="1"/>
          </p:cNvSpPr>
          <p:nvPr/>
        </p:nvSpPr>
        <p:spPr bwMode="auto">
          <a:xfrm>
            <a:off x="5791200" y="1828800"/>
            <a:ext cx="1536700" cy="12065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5074" name="Rectangle 18">
            <a:extLst>
              <a:ext uri="{FF2B5EF4-FFF2-40B4-BE49-F238E27FC236}">
                <a16:creationId xmlns:a16="http://schemas.microsoft.com/office/drawing/2014/main" id="{EB1704AF-E044-4366-92A9-7EA46CBF40F5}"/>
              </a:ext>
            </a:extLst>
          </p:cNvPr>
          <p:cNvSpPr>
            <a:spLocks noChangeArrowheads="1"/>
          </p:cNvSpPr>
          <p:nvPr/>
        </p:nvSpPr>
        <p:spPr bwMode="auto">
          <a:xfrm>
            <a:off x="11430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7D42344-9694-4BB1-873D-0159B32296C4}"/>
              </a:ext>
            </a:extLst>
          </p:cNvPr>
          <p:cNvSpPr>
            <a:spLocks noGrp="1" noChangeArrowheads="1"/>
          </p:cNvSpPr>
          <p:nvPr>
            <p:ph type="title"/>
          </p:nvPr>
        </p:nvSpPr>
        <p:spPr>
          <a:xfrm>
            <a:off x="533400" y="76200"/>
            <a:ext cx="3429000" cy="2133600"/>
          </a:xfrm>
          <a:effectLst>
            <a:outerShdw dist="17961" dir="2700000" algn="ctr" rotWithShape="0">
              <a:schemeClr val="tx2"/>
            </a:outerShdw>
          </a:effectLst>
        </p:spPr>
        <p:txBody>
          <a:bodyPr/>
          <a:lstStyle/>
          <a:p>
            <a:r>
              <a:rPr lang="en-US" altLang="en-US" b="1">
                <a:solidFill>
                  <a:srgbClr val="008000"/>
                </a:solidFill>
              </a:rPr>
              <a:t>Monocot Stem Anatomy</a:t>
            </a:r>
          </a:p>
        </p:txBody>
      </p:sp>
      <p:pic>
        <p:nvPicPr>
          <p:cNvPr id="46083" name="Picture 3">
            <a:extLst>
              <a:ext uri="{FF2B5EF4-FFF2-40B4-BE49-F238E27FC236}">
                <a16:creationId xmlns:a16="http://schemas.microsoft.com/office/drawing/2014/main" id="{81026E3B-2F89-4622-B186-A3D2D9295A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6" r="2187"/>
          <a:stretch>
            <a:fillRect/>
          </a:stretch>
        </p:blipFill>
        <p:spPr bwMode="auto">
          <a:xfrm>
            <a:off x="152400" y="2590800"/>
            <a:ext cx="426720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a:extLst>
              <a:ext uri="{FF2B5EF4-FFF2-40B4-BE49-F238E27FC236}">
                <a16:creationId xmlns:a16="http://schemas.microsoft.com/office/drawing/2014/main" id="{1D9DBF74-D956-4057-856B-112EEF94D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262" r="2187"/>
          <a:stretch>
            <a:fillRect/>
          </a:stretch>
        </p:blipFill>
        <p:spPr bwMode="auto">
          <a:xfrm>
            <a:off x="4611688" y="874713"/>
            <a:ext cx="4532312" cy="5106987"/>
          </a:xfrm>
          <a:prstGeom prst="rect">
            <a:avLst/>
          </a:prstGeom>
          <a:noFill/>
          <a:extLst>
            <a:ext uri="{909E8E84-426E-40DD-AFC4-6F175D3DCCD1}">
              <a14:hiddenFill xmlns:a14="http://schemas.microsoft.com/office/drawing/2010/main">
                <a:solidFill>
                  <a:srgbClr val="FFFFFF"/>
                </a:solidFill>
              </a14:hiddenFill>
            </a:ext>
          </a:extLst>
        </p:spPr>
      </p:pic>
      <p:sp>
        <p:nvSpPr>
          <p:cNvPr id="46085" name="Text Box 5">
            <a:extLst>
              <a:ext uri="{FF2B5EF4-FFF2-40B4-BE49-F238E27FC236}">
                <a16:creationId xmlns:a16="http://schemas.microsoft.com/office/drawing/2014/main" id="{B793BE69-20ED-46D6-883A-E9B3AF97CAF8}"/>
              </a:ext>
            </a:extLst>
          </p:cNvPr>
          <p:cNvSpPr txBox="1">
            <a:spLocks noChangeArrowheads="1"/>
          </p:cNvSpPr>
          <p:nvPr/>
        </p:nvSpPr>
        <p:spPr bwMode="auto">
          <a:xfrm>
            <a:off x="1765300" y="2703513"/>
            <a:ext cx="2032000"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epidermis</a:t>
            </a:r>
          </a:p>
        </p:txBody>
      </p:sp>
      <p:sp>
        <p:nvSpPr>
          <p:cNvPr id="46086" name="Text Box 6">
            <a:extLst>
              <a:ext uri="{FF2B5EF4-FFF2-40B4-BE49-F238E27FC236}">
                <a16:creationId xmlns:a16="http://schemas.microsoft.com/office/drawing/2014/main" id="{6A84A1CE-B9E0-4BD2-BDC8-57C38DFC42EF}"/>
              </a:ext>
            </a:extLst>
          </p:cNvPr>
          <p:cNvSpPr txBox="1">
            <a:spLocks noChangeArrowheads="1"/>
          </p:cNvSpPr>
          <p:nvPr/>
        </p:nvSpPr>
        <p:spPr bwMode="auto">
          <a:xfrm>
            <a:off x="1828800" y="3405188"/>
            <a:ext cx="2252663" cy="10668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en-US" altLang="en-US" sz="3200" b="1">
                <a:solidFill>
                  <a:srgbClr val="006600"/>
                </a:solidFill>
              </a:rPr>
              <a:t>vascular bundles</a:t>
            </a:r>
          </a:p>
        </p:txBody>
      </p:sp>
      <p:sp>
        <p:nvSpPr>
          <p:cNvPr id="46087" name="Text Box 7">
            <a:extLst>
              <a:ext uri="{FF2B5EF4-FFF2-40B4-BE49-F238E27FC236}">
                <a16:creationId xmlns:a16="http://schemas.microsoft.com/office/drawing/2014/main" id="{0ABE4CB9-9D81-4DE0-8F35-CCA80DC39E9F}"/>
              </a:ext>
            </a:extLst>
          </p:cNvPr>
          <p:cNvSpPr txBox="1">
            <a:spLocks noChangeArrowheads="1"/>
          </p:cNvSpPr>
          <p:nvPr/>
        </p:nvSpPr>
        <p:spPr bwMode="auto">
          <a:xfrm>
            <a:off x="2578100" y="4713288"/>
            <a:ext cx="1684338" cy="1066800"/>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0" hangingPunct="0"/>
            <a:r>
              <a:rPr lang="en-US" altLang="en-US" sz="3200" b="1">
                <a:solidFill>
                  <a:srgbClr val="006600"/>
                </a:solidFill>
              </a:rPr>
              <a:t>ground tissue</a:t>
            </a:r>
          </a:p>
        </p:txBody>
      </p:sp>
      <p:sp>
        <p:nvSpPr>
          <p:cNvPr id="46088" name="Line 8">
            <a:extLst>
              <a:ext uri="{FF2B5EF4-FFF2-40B4-BE49-F238E27FC236}">
                <a16:creationId xmlns:a16="http://schemas.microsoft.com/office/drawing/2014/main" id="{B24EA52F-8B1E-49CD-8546-A29DB3211C94}"/>
              </a:ext>
            </a:extLst>
          </p:cNvPr>
          <p:cNvSpPr>
            <a:spLocks noChangeShapeType="1"/>
          </p:cNvSpPr>
          <p:nvPr/>
        </p:nvSpPr>
        <p:spPr bwMode="auto">
          <a:xfrm flipH="1" flipV="1">
            <a:off x="1143000" y="3429000"/>
            <a:ext cx="762000" cy="4572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89" name="Line 9">
            <a:extLst>
              <a:ext uri="{FF2B5EF4-FFF2-40B4-BE49-F238E27FC236}">
                <a16:creationId xmlns:a16="http://schemas.microsoft.com/office/drawing/2014/main" id="{5559EB54-D04C-4206-BA8A-BDC42AACEA8B}"/>
              </a:ext>
            </a:extLst>
          </p:cNvPr>
          <p:cNvSpPr>
            <a:spLocks noChangeShapeType="1"/>
          </p:cNvSpPr>
          <p:nvPr/>
        </p:nvSpPr>
        <p:spPr bwMode="auto">
          <a:xfrm flipH="1">
            <a:off x="1143000" y="3886200"/>
            <a:ext cx="762000" cy="6096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0" name="Line 10">
            <a:extLst>
              <a:ext uri="{FF2B5EF4-FFF2-40B4-BE49-F238E27FC236}">
                <a16:creationId xmlns:a16="http://schemas.microsoft.com/office/drawing/2014/main" id="{21FE40C6-E000-4E5F-AC1E-87B6826FD6D3}"/>
              </a:ext>
            </a:extLst>
          </p:cNvPr>
          <p:cNvSpPr>
            <a:spLocks noChangeShapeType="1"/>
          </p:cNvSpPr>
          <p:nvPr/>
        </p:nvSpPr>
        <p:spPr bwMode="auto">
          <a:xfrm flipH="1">
            <a:off x="685800" y="5283200"/>
            <a:ext cx="1981200" cy="2794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1" name="Line 11">
            <a:extLst>
              <a:ext uri="{FF2B5EF4-FFF2-40B4-BE49-F238E27FC236}">
                <a16:creationId xmlns:a16="http://schemas.microsoft.com/office/drawing/2014/main" id="{7C906678-0551-455D-A411-30F9C3A0FF0C}"/>
              </a:ext>
            </a:extLst>
          </p:cNvPr>
          <p:cNvSpPr>
            <a:spLocks noChangeShapeType="1"/>
          </p:cNvSpPr>
          <p:nvPr/>
        </p:nvSpPr>
        <p:spPr bwMode="auto">
          <a:xfrm flipH="1" flipV="1">
            <a:off x="1524000" y="5029200"/>
            <a:ext cx="1168400" cy="2540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2" name="Line 12">
            <a:extLst>
              <a:ext uri="{FF2B5EF4-FFF2-40B4-BE49-F238E27FC236}">
                <a16:creationId xmlns:a16="http://schemas.microsoft.com/office/drawing/2014/main" id="{C622278E-8965-4084-9D7D-0B6C74AFCC08}"/>
              </a:ext>
            </a:extLst>
          </p:cNvPr>
          <p:cNvSpPr>
            <a:spLocks noChangeShapeType="1"/>
          </p:cNvSpPr>
          <p:nvPr/>
        </p:nvSpPr>
        <p:spPr bwMode="auto">
          <a:xfrm flipH="1" flipV="1">
            <a:off x="965200" y="2933700"/>
            <a:ext cx="838200" cy="762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3" name="Text Box 13">
            <a:extLst>
              <a:ext uri="{FF2B5EF4-FFF2-40B4-BE49-F238E27FC236}">
                <a16:creationId xmlns:a16="http://schemas.microsoft.com/office/drawing/2014/main" id="{21DF2F2B-D1FD-46FB-8537-828C6AB3C81A}"/>
              </a:ext>
            </a:extLst>
          </p:cNvPr>
          <p:cNvSpPr txBox="1">
            <a:spLocks noChangeArrowheads="1"/>
          </p:cNvSpPr>
          <p:nvPr/>
        </p:nvSpPr>
        <p:spPr bwMode="auto">
          <a:xfrm>
            <a:off x="7454900" y="5434013"/>
            <a:ext cx="1303338"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xylem</a:t>
            </a:r>
          </a:p>
        </p:txBody>
      </p:sp>
      <p:sp>
        <p:nvSpPr>
          <p:cNvPr id="46094" name="Line 14">
            <a:extLst>
              <a:ext uri="{FF2B5EF4-FFF2-40B4-BE49-F238E27FC236}">
                <a16:creationId xmlns:a16="http://schemas.microsoft.com/office/drawing/2014/main" id="{61909DF8-7431-4D1E-A269-DF66BD23E8AE}"/>
              </a:ext>
            </a:extLst>
          </p:cNvPr>
          <p:cNvSpPr>
            <a:spLocks noChangeShapeType="1"/>
          </p:cNvSpPr>
          <p:nvPr/>
        </p:nvSpPr>
        <p:spPr bwMode="auto">
          <a:xfrm flipH="1" flipV="1">
            <a:off x="7835900" y="3886200"/>
            <a:ext cx="177800" cy="16129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5" name="Text Box 15">
            <a:extLst>
              <a:ext uri="{FF2B5EF4-FFF2-40B4-BE49-F238E27FC236}">
                <a16:creationId xmlns:a16="http://schemas.microsoft.com/office/drawing/2014/main" id="{772B11EF-39DC-4C29-A486-EA5114B3E1E9}"/>
              </a:ext>
            </a:extLst>
          </p:cNvPr>
          <p:cNvSpPr txBox="1">
            <a:spLocks noChangeArrowheads="1"/>
          </p:cNvSpPr>
          <p:nvPr/>
        </p:nvSpPr>
        <p:spPr bwMode="auto">
          <a:xfrm>
            <a:off x="5016500" y="1179513"/>
            <a:ext cx="1504950" cy="579437"/>
          </a:xfrm>
          <a:prstGeom prst="rect">
            <a:avLst/>
          </a:prstGeom>
          <a:noFill/>
          <a:ln>
            <a:noFill/>
          </a:ln>
          <a:effectLst>
            <a:outerShdw dist="1796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0" hangingPunct="0"/>
            <a:r>
              <a:rPr lang="en-US" altLang="en-US" sz="3200" b="1">
                <a:solidFill>
                  <a:srgbClr val="006600"/>
                </a:solidFill>
              </a:rPr>
              <a:t>phloem</a:t>
            </a:r>
          </a:p>
        </p:txBody>
      </p:sp>
      <p:sp>
        <p:nvSpPr>
          <p:cNvPr id="46096" name="Line 16">
            <a:extLst>
              <a:ext uri="{FF2B5EF4-FFF2-40B4-BE49-F238E27FC236}">
                <a16:creationId xmlns:a16="http://schemas.microsoft.com/office/drawing/2014/main" id="{5FC39241-9C42-4E87-98A8-E01C4C9659F7}"/>
              </a:ext>
            </a:extLst>
          </p:cNvPr>
          <p:cNvSpPr>
            <a:spLocks noChangeShapeType="1"/>
          </p:cNvSpPr>
          <p:nvPr/>
        </p:nvSpPr>
        <p:spPr bwMode="auto">
          <a:xfrm>
            <a:off x="5943600" y="1676400"/>
            <a:ext cx="1447800" cy="3810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7" name="Line 17">
            <a:extLst>
              <a:ext uri="{FF2B5EF4-FFF2-40B4-BE49-F238E27FC236}">
                <a16:creationId xmlns:a16="http://schemas.microsoft.com/office/drawing/2014/main" id="{A911ECA4-52F4-4AAF-AD85-AFC5520D224E}"/>
              </a:ext>
            </a:extLst>
          </p:cNvPr>
          <p:cNvSpPr>
            <a:spLocks noChangeShapeType="1"/>
          </p:cNvSpPr>
          <p:nvPr/>
        </p:nvSpPr>
        <p:spPr bwMode="auto">
          <a:xfrm flipH="1" flipV="1">
            <a:off x="5778500" y="3670300"/>
            <a:ext cx="2222500" cy="18161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8" name="Line 18">
            <a:extLst>
              <a:ext uri="{FF2B5EF4-FFF2-40B4-BE49-F238E27FC236}">
                <a16:creationId xmlns:a16="http://schemas.microsoft.com/office/drawing/2014/main" id="{994C9E4B-F7F3-41AC-90AC-C3D074C3F6F2}"/>
              </a:ext>
            </a:extLst>
          </p:cNvPr>
          <p:cNvSpPr>
            <a:spLocks noChangeShapeType="1"/>
          </p:cNvSpPr>
          <p:nvPr/>
        </p:nvSpPr>
        <p:spPr bwMode="auto">
          <a:xfrm>
            <a:off x="5943600" y="1676400"/>
            <a:ext cx="838200" cy="12192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099" name="Line 19">
            <a:extLst>
              <a:ext uri="{FF2B5EF4-FFF2-40B4-BE49-F238E27FC236}">
                <a16:creationId xmlns:a16="http://schemas.microsoft.com/office/drawing/2014/main" id="{A2AC31D8-A5EB-479E-8B0D-7A9A977EB1E9}"/>
              </a:ext>
            </a:extLst>
          </p:cNvPr>
          <p:cNvSpPr>
            <a:spLocks noChangeShapeType="1"/>
          </p:cNvSpPr>
          <p:nvPr/>
        </p:nvSpPr>
        <p:spPr bwMode="auto">
          <a:xfrm flipH="1" flipV="1">
            <a:off x="6819900" y="4152900"/>
            <a:ext cx="1193800" cy="1320800"/>
          </a:xfrm>
          <a:prstGeom prst="line">
            <a:avLst/>
          </a:prstGeom>
          <a:noFill/>
          <a:ln w="50800">
            <a:solidFill>
              <a:srgbClr val="FFFF66"/>
            </a:solidFill>
            <a:round/>
            <a:headEnd/>
            <a:tailEnd type="triangle" w="med" len="med"/>
          </a:ln>
          <a:effectLst>
            <a:outerShdw dist="17961" dir="2700000" algn="ctr" rotWithShape="0">
              <a:schemeClr val="tx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46100" name="Rectangle 20">
            <a:extLst>
              <a:ext uri="{FF2B5EF4-FFF2-40B4-BE49-F238E27FC236}">
                <a16:creationId xmlns:a16="http://schemas.microsoft.com/office/drawing/2014/main" id="{000717C2-7941-4BC0-9E8B-5D491F463CE1}"/>
              </a:ext>
            </a:extLst>
          </p:cNvPr>
          <p:cNvSpPr>
            <a:spLocks noChangeArrowheads="1"/>
          </p:cNvSpPr>
          <p:nvPr/>
        </p:nvSpPr>
        <p:spPr bwMode="auto">
          <a:xfrm>
            <a:off x="11430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96FEB07-A157-4861-9476-2552ADC2D24A}"/>
              </a:ext>
            </a:extLst>
          </p:cNvPr>
          <p:cNvSpPr>
            <a:spLocks noGrp="1" noChangeArrowheads="1"/>
          </p:cNvSpPr>
          <p:nvPr>
            <p:ph type="title"/>
          </p:nvPr>
        </p:nvSpPr>
        <p:spPr>
          <a:xfrm>
            <a:off x="457200" y="76200"/>
            <a:ext cx="8229600" cy="1143000"/>
          </a:xfrm>
        </p:spPr>
        <p:txBody>
          <a:bodyPr/>
          <a:lstStyle/>
          <a:p>
            <a:r>
              <a:rPr lang="en-US" altLang="en-US" b="1">
                <a:solidFill>
                  <a:srgbClr val="006600"/>
                </a:solidFill>
              </a:rPr>
              <a:t>Plant stem growth</a:t>
            </a:r>
          </a:p>
        </p:txBody>
      </p:sp>
      <p:sp>
        <p:nvSpPr>
          <p:cNvPr id="77827" name="Rectangle 3">
            <a:extLst>
              <a:ext uri="{FF2B5EF4-FFF2-40B4-BE49-F238E27FC236}">
                <a16:creationId xmlns:a16="http://schemas.microsoft.com/office/drawing/2014/main" id="{1646412A-E1EA-4550-9329-88805F4174CB}"/>
              </a:ext>
            </a:extLst>
          </p:cNvPr>
          <p:cNvSpPr>
            <a:spLocks noGrp="1" noChangeArrowheads="1"/>
          </p:cNvSpPr>
          <p:nvPr>
            <p:ph type="body" idx="1"/>
          </p:nvPr>
        </p:nvSpPr>
        <p:spPr>
          <a:xfrm>
            <a:off x="0" y="1143000"/>
            <a:ext cx="9144000" cy="4983163"/>
          </a:xfrm>
        </p:spPr>
        <p:txBody>
          <a:bodyPr/>
          <a:lstStyle/>
          <a:p>
            <a:pPr>
              <a:lnSpc>
                <a:spcPct val="90000"/>
              </a:lnSpc>
              <a:buClr>
                <a:srgbClr val="FFCC00"/>
              </a:buClr>
              <a:buSzPct val="150000"/>
              <a:buFont typeface="Wingdings" panose="05000000000000000000" pitchFamily="2" charset="2"/>
              <a:buChar char="§"/>
            </a:pPr>
            <a:r>
              <a:rPr lang="en-US" altLang="en-US"/>
              <a:t>Vegetative development is based on </a:t>
            </a:r>
            <a:r>
              <a:rPr lang="en-US" altLang="en-US" b="1" i="1" u="sng">
                <a:solidFill>
                  <a:srgbClr val="660066"/>
                </a:solidFill>
              </a:rPr>
              <a:t>meristems</a:t>
            </a:r>
            <a:r>
              <a:rPr lang="en-US" altLang="en-US">
                <a:solidFill>
                  <a:srgbClr val="660066"/>
                </a:solidFill>
              </a:rPr>
              <a:t>,</a:t>
            </a:r>
            <a:r>
              <a:rPr lang="en-US" altLang="en-US"/>
              <a:t> in which cell division occurs throughout life, producing cells that go on to differentiate.</a:t>
            </a:r>
          </a:p>
          <a:p>
            <a:pPr>
              <a:lnSpc>
                <a:spcPct val="90000"/>
              </a:lnSpc>
              <a:buClr>
                <a:srgbClr val="FFCC00"/>
              </a:buClr>
              <a:buSzPct val="150000"/>
              <a:buFont typeface="Wingdings" panose="05000000000000000000" pitchFamily="2" charset="2"/>
              <a:buChar char="§"/>
            </a:pPr>
            <a:endParaRPr lang="en-US" altLang="en-US"/>
          </a:p>
          <a:p>
            <a:pPr>
              <a:lnSpc>
                <a:spcPct val="90000"/>
              </a:lnSpc>
              <a:buClr>
                <a:srgbClr val="FFCC00"/>
              </a:buClr>
              <a:buSzPct val="150000"/>
              <a:buFont typeface="Wingdings" panose="05000000000000000000" pitchFamily="2" charset="2"/>
              <a:buChar char="§"/>
            </a:pPr>
            <a:r>
              <a:rPr lang="en-US" altLang="en-US"/>
              <a:t>When a </a:t>
            </a:r>
            <a:r>
              <a:rPr lang="en-US" altLang="en-US" b="1" i="1">
                <a:solidFill>
                  <a:srgbClr val="660066"/>
                </a:solidFill>
              </a:rPr>
              <a:t>meristem</a:t>
            </a:r>
            <a:r>
              <a:rPr lang="en-US" altLang="en-US"/>
              <a:t> is converted from vegetative to reproductive development, regulatory transcription factors are activated that control the identity and position of floral organs.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34565C50-AB29-4BB1-9E0F-BF646F9A109C}"/>
              </a:ext>
            </a:extLst>
          </p:cNvPr>
          <p:cNvSpPr txBox="1">
            <a:spLocks noChangeArrowheads="1"/>
          </p:cNvSpPr>
          <p:nvPr/>
        </p:nvSpPr>
        <p:spPr bwMode="auto">
          <a:xfrm>
            <a:off x="222250" y="1066800"/>
            <a:ext cx="2922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1)  </a:t>
            </a:r>
            <a:r>
              <a:rPr lang="en-US" altLang="en-US" sz="2400">
                <a:solidFill>
                  <a:srgbClr val="006600"/>
                </a:solidFill>
              </a:rPr>
              <a:t>Primary Growth</a:t>
            </a:r>
            <a:r>
              <a:rPr lang="en-US" altLang="en-US" sz="2400">
                <a:solidFill>
                  <a:srgbClr val="000000"/>
                </a:solidFill>
              </a:rPr>
              <a:t>:</a:t>
            </a:r>
          </a:p>
        </p:txBody>
      </p:sp>
      <p:sp>
        <p:nvSpPr>
          <p:cNvPr id="338947" name="Text Box 3">
            <a:extLst>
              <a:ext uri="{FF2B5EF4-FFF2-40B4-BE49-F238E27FC236}">
                <a16:creationId xmlns:a16="http://schemas.microsoft.com/office/drawing/2014/main" id="{879EBB7C-7C2B-48A1-ACBD-487486714649}"/>
              </a:ext>
            </a:extLst>
          </p:cNvPr>
          <p:cNvSpPr txBox="1">
            <a:spLocks noChangeArrowheads="1"/>
          </p:cNvSpPr>
          <p:nvPr/>
        </p:nvSpPr>
        <p:spPr bwMode="auto">
          <a:xfrm>
            <a:off x="152400" y="2346325"/>
            <a:ext cx="61356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125000"/>
              </a:lnSpc>
            </a:pPr>
            <a:r>
              <a:rPr lang="en-US" altLang="en-US" sz="2400">
                <a:solidFill>
                  <a:srgbClr val="000000"/>
                </a:solidFill>
              </a:rPr>
              <a:t>	1)  Increased </a:t>
            </a:r>
            <a:r>
              <a:rPr lang="en-US" altLang="en-US" sz="2400" u="sng">
                <a:solidFill>
                  <a:srgbClr val="000000"/>
                </a:solidFill>
              </a:rPr>
              <a:t>length</a:t>
            </a:r>
            <a:r>
              <a:rPr lang="en-US" altLang="en-US" sz="2400">
                <a:solidFill>
                  <a:srgbClr val="000000"/>
                </a:solidFill>
              </a:rPr>
              <a:t> 	</a:t>
            </a:r>
          </a:p>
          <a:p>
            <a:pPr eaLnBrk="0" hangingPunct="0">
              <a:lnSpc>
                <a:spcPct val="125000"/>
              </a:lnSpc>
            </a:pPr>
            <a:r>
              <a:rPr lang="en-US" altLang="en-US" sz="2400">
                <a:solidFill>
                  <a:srgbClr val="000000"/>
                </a:solidFill>
              </a:rPr>
              <a:t>	2)  Specialized structures (e.g. fruits)</a:t>
            </a:r>
          </a:p>
        </p:txBody>
      </p:sp>
      <p:sp>
        <p:nvSpPr>
          <p:cNvPr id="338948" name="Text Box 4">
            <a:extLst>
              <a:ext uri="{FF2B5EF4-FFF2-40B4-BE49-F238E27FC236}">
                <a16:creationId xmlns:a16="http://schemas.microsoft.com/office/drawing/2014/main" id="{82871B80-D802-46C9-8850-0A3EA917FC5F}"/>
              </a:ext>
            </a:extLst>
          </p:cNvPr>
          <p:cNvSpPr txBox="1">
            <a:spLocks noChangeArrowheads="1"/>
          </p:cNvSpPr>
          <p:nvPr/>
        </p:nvSpPr>
        <p:spPr bwMode="auto">
          <a:xfrm>
            <a:off x="195263" y="3733800"/>
            <a:ext cx="3379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2)  </a:t>
            </a:r>
            <a:r>
              <a:rPr lang="en-US" altLang="en-US" sz="2400">
                <a:solidFill>
                  <a:srgbClr val="663300"/>
                </a:solidFill>
              </a:rPr>
              <a:t>Secondary Growth:</a:t>
            </a:r>
          </a:p>
        </p:txBody>
      </p:sp>
      <p:sp>
        <p:nvSpPr>
          <p:cNvPr id="338949" name="Text Box 5">
            <a:extLst>
              <a:ext uri="{FF2B5EF4-FFF2-40B4-BE49-F238E27FC236}">
                <a16:creationId xmlns:a16="http://schemas.microsoft.com/office/drawing/2014/main" id="{32D51074-0269-4105-9F6D-46C0AA3B553E}"/>
              </a:ext>
            </a:extLst>
          </p:cNvPr>
          <p:cNvSpPr txBox="1">
            <a:spLocks noChangeArrowheads="1"/>
          </p:cNvSpPr>
          <p:nvPr/>
        </p:nvSpPr>
        <p:spPr bwMode="auto">
          <a:xfrm>
            <a:off x="1066800" y="5334000"/>
            <a:ext cx="7072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Responsible for increases in stem/root </a:t>
            </a:r>
            <a:r>
              <a:rPr lang="en-US" altLang="en-US" sz="2400" u="sng">
                <a:solidFill>
                  <a:srgbClr val="000000"/>
                </a:solidFill>
              </a:rPr>
              <a:t>diameter</a:t>
            </a:r>
          </a:p>
        </p:txBody>
      </p:sp>
      <p:sp>
        <p:nvSpPr>
          <p:cNvPr id="338950" name="Rectangle 6">
            <a:extLst>
              <a:ext uri="{FF2B5EF4-FFF2-40B4-BE49-F238E27FC236}">
                <a16:creationId xmlns:a16="http://schemas.microsoft.com/office/drawing/2014/main" id="{AB7A005B-257F-4DDE-BC41-5BD74A43F8D8}"/>
              </a:ext>
            </a:extLst>
          </p:cNvPr>
          <p:cNvSpPr>
            <a:spLocks noChangeArrowheads="1"/>
          </p:cNvSpPr>
          <p:nvPr/>
        </p:nvSpPr>
        <p:spPr bwMode="auto">
          <a:xfrm>
            <a:off x="685800" y="1539875"/>
            <a:ext cx="5741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buFontTx/>
              <a:buChar char="•"/>
            </a:pPr>
            <a:r>
              <a:rPr lang="en-US" altLang="en-US" sz="2400">
                <a:solidFill>
                  <a:srgbClr val="000000"/>
                </a:solidFill>
              </a:rPr>
              <a:t>  </a:t>
            </a:r>
            <a:r>
              <a:rPr lang="en-US" altLang="en-US" sz="2400">
                <a:solidFill>
                  <a:srgbClr val="A50021"/>
                </a:solidFill>
              </a:rPr>
              <a:t>Apical Meristems:</a:t>
            </a:r>
            <a:r>
              <a:rPr lang="en-US" altLang="en-US" sz="2400">
                <a:solidFill>
                  <a:srgbClr val="000000"/>
                </a:solidFill>
              </a:rPr>
              <a:t>  </a:t>
            </a:r>
          </a:p>
          <a:p>
            <a:pPr eaLnBrk="0" hangingPunct="0"/>
            <a:r>
              <a:rPr lang="en-US" altLang="en-US" sz="2400" i="1" u="sng">
                <a:solidFill>
                  <a:srgbClr val="000000"/>
                </a:solidFill>
              </a:rPr>
              <a:t>Mitotic</a:t>
            </a:r>
            <a:r>
              <a:rPr lang="en-US" altLang="en-US" sz="2400">
                <a:solidFill>
                  <a:srgbClr val="000000"/>
                </a:solidFill>
              </a:rPr>
              <a:t> cells at “tips” of roots / stems </a:t>
            </a:r>
          </a:p>
        </p:txBody>
      </p:sp>
      <p:sp>
        <p:nvSpPr>
          <p:cNvPr id="338951" name="Rectangle 7">
            <a:extLst>
              <a:ext uri="{FF2B5EF4-FFF2-40B4-BE49-F238E27FC236}">
                <a16:creationId xmlns:a16="http://schemas.microsoft.com/office/drawing/2014/main" id="{A3D6FFD9-66D8-4D3B-923C-B5F5BCA7C000}"/>
              </a:ext>
            </a:extLst>
          </p:cNvPr>
          <p:cNvSpPr>
            <a:spLocks noChangeArrowheads="1"/>
          </p:cNvSpPr>
          <p:nvPr/>
        </p:nvSpPr>
        <p:spPr bwMode="auto">
          <a:xfrm>
            <a:off x="762000" y="4267200"/>
            <a:ext cx="441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buFontTx/>
              <a:buChar char="•"/>
            </a:pPr>
            <a:r>
              <a:rPr lang="en-US" altLang="en-US" sz="2400">
                <a:solidFill>
                  <a:srgbClr val="000000"/>
                </a:solidFill>
              </a:rPr>
              <a:t>  </a:t>
            </a:r>
            <a:r>
              <a:rPr lang="en-US" altLang="en-US" sz="2400">
                <a:solidFill>
                  <a:srgbClr val="990099"/>
                </a:solidFill>
              </a:rPr>
              <a:t>Lateral Meristems</a:t>
            </a:r>
            <a:r>
              <a:rPr lang="en-US" altLang="en-US" sz="2400">
                <a:solidFill>
                  <a:srgbClr val="000000"/>
                </a:solidFill>
              </a:rPr>
              <a:t>:       </a:t>
            </a:r>
            <a:r>
              <a:rPr lang="en-US" altLang="en-US" sz="2400" i="1" u="sng">
                <a:solidFill>
                  <a:srgbClr val="000000"/>
                </a:solidFill>
              </a:rPr>
              <a:t>Mitotic</a:t>
            </a:r>
            <a:r>
              <a:rPr lang="en-US" altLang="en-US" sz="2400">
                <a:solidFill>
                  <a:srgbClr val="000000"/>
                </a:solidFill>
              </a:rPr>
              <a:t> cells “hips” of plant</a:t>
            </a:r>
          </a:p>
        </p:txBody>
      </p:sp>
      <p:sp>
        <p:nvSpPr>
          <p:cNvPr id="32776" name="Text Box 5">
            <a:extLst>
              <a:ext uri="{FF2B5EF4-FFF2-40B4-BE49-F238E27FC236}">
                <a16:creationId xmlns:a16="http://schemas.microsoft.com/office/drawing/2014/main" id="{7288B807-D507-4936-A957-C61890A53FF0}"/>
              </a:ext>
            </a:extLst>
          </p:cNvPr>
          <p:cNvSpPr txBox="1">
            <a:spLocks noChangeArrowheads="1"/>
          </p:cNvSpPr>
          <p:nvPr/>
        </p:nvSpPr>
        <p:spPr bwMode="auto">
          <a:xfrm>
            <a:off x="0" y="904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grpSp>
        <p:nvGrpSpPr>
          <p:cNvPr id="32777" name="Group 9">
            <a:extLst>
              <a:ext uri="{FF2B5EF4-FFF2-40B4-BE49-F238E27FC236}">
                <a16:creationId xmlns:a16="http://schemas.microsoft.com/office/drawing/2014/main" id="{76A91BA5-A5EF-474C-9F9C-8BE19FF4F224}"/>
              </a:ext>
            </a:extLst>
          </p:cNvPr>
          <p:cNvGrpSpPr>
            <a:grpSpLocks/>
          </p:cNvGrpSpPr>
          <p:nvPr/>
        </p:nvGrpSpPr>
        <p:grpSpPr bwMode="auto">
          <a:xfrm>
            <a:off x="5486400" y="381000"/>
            <a:ext cx="3189288" cy="4724400"/>
            <a:chOff x="3579" y="288"/>
            <a:chExt cx="2009" cy="2976"/>
          </a:xfrm>
        </p:grpSpPr>
        <p:pic>
          <p:nvPicPr>
            <p:cNvPr id="32778" name="Picture 10">
              <a:extLst>
                <a:ext uri="{FF2B5EF4-FFF2-40B4-BE49-F238E27FC236}">
                  <a16:creationId xmlns:a16="http://schemas.microsoft.com/office/drawing/2014/main" id="{7ECB7017-0036-4518-8666-CCC9B88B2AF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320"/>
            <a:stretch>
              <a:fillRect/>
            </a:stretch>
          </p:blipFill>
          <p:spPr bwMode="auto">
            <a:xfrm>
              <a:off x="3696" y="288"/>
              <a:ext cx="177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2779" name="Line 11">
              <a:extLst>
                <a:ext uri="{FF2B5EF4-FFF2-40B4-BE49-F238E27FC236}">
                  <a16:creationId xmlns:a16="http://schemas.microsoft.com/office/drawing/2014/main" id="{CAB2DE58-E8D6-4EC7-B00B-98FA3AA0EA92}"/>
                </a:ext>
              </a:extLst>
            </p:cNvPr>
            <p:cNvSpPr>
              <a:spLocks noChangeShapeType="1"/>
            </p:cNvSpPr>
            <p:nvPr/>
          </p:nvSpPr>
          <p:spPr bwMode="auto">
            <a:xfrm>
              <a:off x="3984" y="2496"/>
              <a:ext cx="864"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80" name="Line 12">
              <a:extLst>
                <a:ext uri="{FF2B5EF4-FFF2-40B4-BE49-F238E27FC236}">
                  <a16:creationId xmlns:a16="http://schemas.microsoft.com/office/drawing/2014/main" id="{04320078-48C7-49A0-840F-90306B13255A}"/>
                </a:ext>
              </a:extLst>
            </p:cNvPr>
            <p:cNvSpPr>
              <a:spLocks noChangeShapeType="1"/>
            </p:cNvSpPr>
            <p:nvPr/>
          </p:nvSpPr>
          <p:spPr bwMode="auto">
            <a:xfrm>
              <a:off x="3984" y="2544"/>
              <a:ext cx="864"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81" name="Line 13">
              <a:extLst>
                <a:ext uri="{FF2B5EF4-FFF2-40B4-BE49-F238E27FC236}">
                  <a16:creationId xmlns:a16="http://schemas.microsoft.com/office/drawing/2014/main" id="{B8335A46-ADBB-4003-AF9D-EF326BE6A285}"/>
                </a:ext>
              </a:extLst>
            </p:cNvPr>
            <p:cNvSpPr>
              <a:spLocks noChangeShapeType="1"/>
            </p:cNvSpPr>
            <p:nvPr/>
          </p:nvSpPr>
          <p:spPr bwMode="auto">
            <a:xfrm>
              <a:off x="3984" y="2578"/>
              <a:ext cx="864" cy="0"/>
            </a:xfrm>
            <a:prstGeom prst="line">
              <a:avLst/>
            </a:prstGeom>
            <a:noFill/>
            <a:ln w="762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82" name="Text Box 14">
              <a:extLst>
                <a:ext uri="{FF2B5EF4-FFF2-40B4-BE49-F238E27FC236}">
                  <a16:creationId xmlns:a16="http://schemas.microsoft.com/office/drawing/2014/main" id="{B83A7D0B-279D-4C57-BB5F-396BF2ED7B86}"/>
                </a:ext>
              </a:extLst>
            </p:cNvPr>
            <p:cNvSpPr txBox="1">
              <a:spLocks noChangeArrowheads="1"/>
            </p:cNvSpPr>
            <p:nvPr/>
          </p:nvSpPr>
          <p:spPr bwMode="auto">
            <a:xfrm>
              <a:off x="3579" y="2407"/>
              <a:ext cx="5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spcBef>
                  <a:spcPct val="50000"/>
                </a:spcBef>
              </a:pPr>
              <a:r>
                <a:rPr lang="en-US" altLang="en-US" sz="2000">
                  <a:solidFill>
                    <a:srgbClr val="080808"/>
                  </a:solidFill>
                </a:rPr>
                <a:t>girth</a:t>
              </a:r>
            </a:p>
          </p:txBody>
        </p:sp>
        <p:sp>
          <p:nvSpPr>
            <p:cNvPr id="32783" name="Rectangle 15">
              <a:extLst>
                <a:ext uri="{FF2B5EF4-FFF2-40B4-BE49-F238E27FC236}">
                  <a16:creationId xmlns:a16="http://schemas.microsoft.com/office/drawing/2014/main" id="{7DB4BE66-C600-4EFF-A5E2-6626FBBEFDC1}"/>
                </a:ext>
              </a:extLst>
            </p:cNvPr>
            <p:cNvSpPr>
              <a:spLocks noChangeArrowheads="1"/>
            </p:cNvSpPr>
            <p:nvPr/>
          </p:nvSpPr>
          <p:spPr bwMode="auto">
            <a:xfrm>
              <a:off x="5012" y="295"/>
              <a:ext cx="192" cy="28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32784" name="Rectangle 16">
              <a:extLst>
                <a:ext uri="{FF2B5EF4-FFF2-40B4-BE49-F238E27FC236}">
                  <a16:creationId xmlns:a16="http://schemas.microsoft.com/office/drawing/2014/main" id="{3AD3C498-A797-4541-BB8F-6084209334B0}"/>
                </a:ext>
              </a:extLst>
            </p:cNvPr>
            <p:cNvSpPr>
              <a:spLocks noChangeArrowheads="1"/>
            </p:cNvSpPr>
            <p:nvPr/>
          </p:nvSpPr>
          <p:spPr bwMode="auto">
            <a:xfrm>
              <a:off x="5349" y="672"/>
              <a:ext cx="192" cy="288"/>
            </a:xfrm>
            <a:prstGeom prst="rect">
              <a:avLst/>
            </a:prstGeom>
            <a:solidFill>
              <a:srgbClr val="DDDDDD"/>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32785" name="Line 17">
              <a:extLst>
                <a:ext uri="{FF2B5EF4-FFF2-40B4-BE49-F238E27FC236}">
                  <a16:creationId xmlns:a16="http://schemas.microsoft.com/office/drawing/2014/main" id="{07254154-FC57-4B6B-AA00-28220F17ED07}"/>
                </a:ext>
              </a:extLst>
            </p:cNvPr>
            <p:cNvSpPr>
              <a:spLocks noChangeShapeType="1"/>
            </p:cNvSpPr>
            <p:nvPr/>
          </p:nvSpPr>
          <p:spPr bwMode="auto">
            <a:xfrm flipV="1">
              <a:off x="4724" y="611"/>
              <a:ext cx="864" cy="1104"/>
            </a:xfrm>
            <a:prstGeom prst="line">
              <a:avLst/>
            </a:prstGeom>
            <a:noFill/>
            <a:ln w="76200">
              <a:solidFill>
                <a:srgbClr val="080808"/>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2786" name="Text Box 18">
              <a:extLst>
                <a:ext uri="{FF2B5EF4-FFF2-40B4-BE49-F238E27FC236}">
                  <a16:creationId xmlns:a16="http://schemas.microsoft.com/office/drawing/2014/main" id="{6761D627-F4C2-4A5F-BA5A-592FCD8D7B81}"/>
                </a:ext>
              </a:extLst>
            </p:cNvPr>
            <p:cNvSpPr txBox="1">
              <a:spLocks noChangeArrowheads="1"/>
            </p:cNvSpPr>
            <p:nvPr/>
          </p:nvSpPr>
          <p:spPr bwMode="auto">
            <a:xfrm>
              <a:off x="5006" y="1296"/>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spcBef>
                  <a:spcPct val="50000"/>
                </a:spcBef>
              </a:pPr>
              <a:r>
                <a:rPr lang="en-US" altLang="en-US" sz="1800">
                  <a:solidFill>
                    <a:srgbClr val="080808"/>
                  </a:solidFill>
                </a:rPr>
                <a:t>length</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Text Box 3">
            <a:extLst>
              <a:ext uri="{FF2B5EF4-FFF2-40B4-BE49-F238E27FC236}">
                <a16:creationId xmlns:a16="http://schemas.microsoft.com/office/drawing/2014/main" id="{6DCE1E69-BAC8-4ED4-A822-17D902AD4AEC}"/>
              </a:ext>
            </a:extLst>
          </p:cNvPr>
          <p:cNvSpPr txBox="1">
            <a:spLocks noChangeArrowheads="1"/>
          </p:cNvSpPr>
          <p:nvPr/>
        </p:nvSpPr>
        <p:spPr bwMode="auto">
          <a:xfrm>
            <a:off x="493713" y="685800"/>
            <a:ext cx="591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1)  </a:t>
            </a:r>
            <a:r>
              <a:rPr lang="en-US" altLang="en-US" sz="2400" b="1" u="sng">
                <a:solidFill>
                  <a:srgbClr val="660066"/>
                </a:solidFill>
              </a:rPr>
              <a:t>Indeterminate:</a:t>
            </a:r>
            <a:r>
              <a:rPr lang="en-US" altLang="en-US" sz="2400">
                <a:solidFill>
                  <a:srgbClr val="000000"/>
                </a:solidFill>
              </a:rPr>
              <a:t> Grow throughout life</a:t>
            </a:r>
            <a:endParaRPr lang="en-US" altLang="en-US" sz="2000">
              <a:solidFill>
                <a:srgbClr val="000000"/>
              </a:solidFill>
            </a:endParaRPr>
          </a:p>
        </p:txBody>
      </p:sp>
      <p:grpSp>
        <p:nvGrpSpPr>
          <p:cNvPr id="31755" name="Group 11">
            <a:extLst>
              <a:ext uri="{FF2B5EF4-FFF2-40B4-BE49-F238E27FC236}">
                <a16:creationId xmlns:a16="http://schemas.microsoft.com/office/drawing/2014/main" id="{805299A0-9BDA-4921-9269-556642F33A4F}"/>
              </a:ext>
            </a:extLst>
          </p:cNvPr>
          <p:cNvGrpSpPr>
            <a:grpSpLocks/>
          </p:cNvGrpSpPr>
          <p:nvPr/>
        </p:nvGrpSpPr>
        <p:grpSpPr bwMode="auto">
          <a:xfrm>
            <a:off x="76200" y="1066800"/>
            <a:ext cx="9201150" cy="2895600"/>
            <a:chOff x="96" y="1008"/>
            <a:chExt cx="5796" cy="1824"/>
          </a:xfrm>
        </p:grpSpPr>
        <p:sp>
          <p:nvSpPr>
            <p:cNvPr id="337924" name="Text Box 4">
              <a:extLst>
                <a:ext uri="{FF2B5EF4-FFF2-40B4-BE49-F238E27FC236}">
                  <a16:creationId xmlns:a16="http://schemas.microsoft.com/office/drawing/2014/main" id="{C06A8C50-3EA8-4A73-B540-FBAFF1B906A1}"/>
                </a:ext>
              </a:extLst>
            </p:cNvPr>
            <p:cNvSpPr txBox="1">
              <a:spLocks noChangeArrowheads="1"/>
            </p:cNvSpPr>
            <p:nvPr/>
          </p:nvSpPr>
          <p:spPr bwMode="auto">
            <a:xfrm>
              <a:off x="332" y="1008"/>
              <a:ext cx="298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2) Growth at “tips” (length) and at “hips” (girth) </a:t>
              </a:r>
            </a:p>
          </p:txBody>
        </p:sp>
        <p:sp>
          <p:nvSpPr>
            <p:cNvPr id="337925" name="Text Box 5">
              <a:extLst>
                <a:ext uri="{FF2B5EF4-FFF2-40B4-BE49-F238E27FC236}">
                  <a16:creationId xmlns:a16="http://schemas.microsoft.com/office/drawing/2014/main" id="{1BE43361-6D12-43D7-8923-78AEBEF334F2}"/>
                </a:ext>
              </a:extLst>
            </p:cNvPr>
            <p:cNvSpPr txBox="1">
              <a:spLocks noChangeArrowheads="1"/>
            </p:cNvSpPr>
            <p:nvPr/>
          </p:nvSpPr>
          <p:spPr bwMode="auto">
            <a:xfrm>
              <a:off x="96" y="1584"/>
              <a:ext cx="237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Growth patterns in plant:</a:t>
              </a:r>
            </a:p>
          </p:txBody>
        </p:sp>
        <p:sp>
          <p:nvSpPr>
            <p:cNvPr id="337926" name="Text Box 6">
              <a:extLst>
                <a:ext uri="{FF2B5EF4-FFF2-40B4-BE49-F238E27FC236}">
                  <a16:creationId xmlns:a16="http://schemas.microsoft.com/office/drawing/2014/main" id="{451C7103-05F8-4AAF-8618-C1BB93BFD085}"/>
                </a:ext>
              </a:extLst>
            </p:cNvPr>
            <p:cNvSpPr txBox="1">
              <a:spLocks noChangeArrowheads="1"/>
            </p:cNvSpPr>
            <p:nvPr/>
          </p:nvSpPr>
          <p:spPr bwMode="auto">
            <a:xfrm>
              <a:off x="288" y="1920"/>
              <a:ext cx="345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125000"/>
                </a:lnSpc>
              </a:pPr>
              <a:r>
                <a:rPr lang="en-US" altLang="en-US" sz="2400" b="1" u="sng">
                  <a:solidFill>
                    <a:srgbClr val="FF0000"/>
                  </a:solidFill>
                </a:rPr>
                <a:t>1)  Meristem Cells:</a:t>
              </a:r>
              <a:r>
                <a:rPr lang="en-US" altLang="en-US" sz="2400">
                  <a:solidFill>
                    <a:srgbClr val="000000"/>
                  </a:solidFill>
                </a:rPr>
                <a:t> Dividing Cells</a:t>
              </a:r>
            </a:p>
          </p:txBody>
        </p:sp>
        <p:sp>
          <p:nvSpPr>
            <p:cNvPr id="337927" name="Text Box 7">
              <a:extLst>
                <a:ext uri="{FF2B5EF4-FFF2-40B4-BE49-F238E27FC236}">
                  <a16:creationId xmlns:a16="http://schemas.microsoft.com/office/drawing/2014/main" id="{CBA4FC38-5E37-42CC-AF82-DFD351C3FD86}"/>
                </a:ext>
              </a:extLst>
            </p:cNvPr>
            <p:cNvSpPr txBox="1">
              <a:spLocks noChangeArrowheads="1"/>
            </p:cNvSpPr>
            <p:nvPr/>
          </p:nvSpPr>
          <p:spPr bwMode="auto">
            <a:xfrm>
              <a:off x="240" y="2256"/>
              <a:ext cx="56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b="1" u="sng">
                  <a:solidFill>
                    <a:srgbClr val="FF0000"/>
                  </a:solidFill>
                </a:rPr>
                <a:t>2)  Differentiated Cells:</a:t>
              </a:r>
              <a:r>
                <a:rPr lang="en-US" altLang="en-US" sz="2400">
                  <a:solidFill>
                    <a:srgbClr val="000000"/>
                  </a:solidFill>
                </a:rPr>
                <a:t> Cells specialized in structure &amp; role</a:t>
              </a:r>
            </a:p>
          </p:txBody>
        </p:sp>
        <p:sp>
          <p:nvSpPr>
            <p:cNvPr id="337928" name="Text Box 8">
              <a:extLst>
                <a:ext uri="{FF2B5EF4-FFF2-40B4-BE49-F238E27FC236}">
                  <a16:creationId xmlns:a16="http://schemas.microsoft.com/office/drawing/2014/main" id="{6F6F8E4F-5471-4FFF-BDE8-C31EE03F133C}"/>
                </a:ext>
              </a:extLst>
            </p:cNvPr>
            <p:cNvSpPr txBox="1">
              <a:spLocks noChangeArrowheads="1"/>
            </p:cNvSpPr>
            <p:nvPr/>
          </p:nvSpPr>
          <p:spPr bwMode="auto">
            <a:xfrm>
              <a:off x="336" y="2544"/>
              <a:ext cx="36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buFontTx/>
                <a:buChar char="•"/>
              </a:pPr>
              <a:r>
                <a:rPr lang="en-US" altLang="en-US" sz="2400">
                  <a:solidFill>
                    <a:srgbClr val="000000"/>
                  </a:solidFill>
                </a:rPr>
                <a:t>  Form stable, permanent part of plant</a:t>
              </a:r>
            </a:p>
          </p:txBody>
        </p:sp>
      </p:grpSp>
      <p:sp>
        <p:nvSpPr>
          <p:cNvPr id="31753" name="Text Box 5">
            <a:extLst>
              <a:ext uri="{FF2B5EF4-FFF2-40B4-BE49-F238E27FC236}">
                <a16:creationId xmlns:a16="http://schemas.microsoft.com/office/drawing/2014/main" id="{8790A59A-F2BF-4929-907F-2A295B79FAD5}"/>
              </a:ext>
            </a:extLst>
          </p:cNvPr>
          <p:cNvSpPr txBox="1">
            <a:spLocks noChangeArrowheads="1"/>
          </p:cNvSpPr>
          <p:nvPr/>
        </p:nvSpPr>
        <p:spPr bwMode="auto">
          <a:xfrm>
            <a:off x="0" y="142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pic>
        <p:nvPicPr>
          <p:cNvPr id="31756" name="Picture 12">
            <a:extLst>
              <a:ext uri="{FF2B5EF4-FFF2-40B4-BE49-F238E27FC236}">
                <a16:creationId xmlns:a16="http://schemas.microsoft.com/office/drawing/2014/main" id="{1CD376F4-88C1-470E-AB1C-FB4AF33FE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148"/>
          <a:stretch>
            <a:fillRect/>
          </a:stretch>
        </p:blipFill>
        <p:spPr bwMode="auto">
          <a:xfrm>
            <a:off x="0" y="4191000"/>
            <a:ext cx="9144000" cy="2443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5598D4E-13DA-41F2-A193-6B433825A777}"/>
              </a:ext>
            </a:extLst>
          </p:cNvPr>
          <p:cNvSpPr>
            <a:spLocks noChangeArrowheads="1"/>
          </p:cNvSpPr>
          <p:nvPr/>
        </p:nvSpPr>
        <p:spPr bwMode="auto">
          <a:xfrm>
            <a:off x="0" y="228600"/>
            <a:ext cx="4800600" cy="636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2743200" algn="l"/>
              </a:tabLst>
              <a:defRPr>
                <a:solidFill>
                  <a:schemeClr val="tx1"/>
                </a:solidFill>
                <a:latin typeface="Comic Sans MS" panose="030F0702030302020204" pitchFamily="66" charset="0"/>
              </a:defRPr>
            </a:lvl1pPr>
            <a:lvl2pPr marL="742950" indent="-285750">
              <a:tabLst>
                <a:tab pos="2743200" algn="l"/>
              </a:tabLst>
              <a:defRPr>
                <a:solidFill>
                  <a:schemeClr val="tx1"/>
                </a:solidFill>
                <a:latin typeface="Comic Sans MS" panose="030F0702030302020204" pitchFamily="66" charset="0"/>
              </a:defRPr>
            </a:lvl2pPr>
            <a:lvl3pPr marL="1085850" indent="-228600">
              <a:tabLst>
                <a:tab pos="2743200" algn="l"/>
              </a:tabLst>
              <a:defRPr>
                <a:solidFill>
                  <a:schemeClr val="tx1"/>
                </a:solidFill>
                <a:latin typeface="Comic Sans MS" panose="030F0702030302020204" pitchFamily="66" charset="0"/>
              </a:defRPr>
            </a:lvl3pPr>
            <a:lvl4pPr marL="1428750" indent="-228600">
              <a:tabLst>
                <a:tab pos="2743200" algn="l"/>
              </a:tabLst>
              <a:defRPr>
                <a:solidFill>
                  <a:schemeClr val="tx1"/>
                </a:solidFill>
                <a:latin typeface="Comic Sans MS" panose="030F0702030302020204" pitchFamily="66" charset="0"/>
              </a:defRPr>
            </a:lvl4pPr>
            <a:lvl5pPr marL="2057400" indent="-228600">
              <a:tabLst>
                <a:tab pos="2743200" algn="l"/>
              </a:tabLst>
              <a:defRPr>
                <a:solidFill>
                  <a:schemeClr val="tx1"/>
                </a:solidFill>
                <a:latin typeface="Comic Sans MS" panose="030F0702030302020204" pitchFamily="66" charset="0"/>
              </a:defRPr>
            </a:lvl5pPr>
            <a:lvl6pPr marL="2514600" indent="-228600" fontAlgn="base">
              <a:spcBef>
                <a:spcPct val="0"/>
              </a:spcBef>
              <a:spcAft>
                <a:spcPct val="0"/>
              </a:spcAft>
              <a:tabLst>
                <a:tab pos="2743200" algn="l"/>
              </a:tabLst>
              <a:defRPr>
                <a:solidFill>
                  <a:schemeClr val="tx1"/>
                </a:solidFill>
                <a:latin typeface="Comic Sans MS" panose="030F0702030302020204" pitchFamily="66" charset="0"/>
              </a:defRPr>
            </a:lvl6pPr>
            <a:lvl7pPr marL="2971800" indent="-228600" fontAlgn="base">
              <a:spcBef>
                <a:spcPct val="0"/>
              </a:spcBef>
              <a:spcAft>
                <a:spcPct val="0"/>
              </a:spcAft>
              <a:tabLst>
                <a:tab pos="2743200" algn="l"/>
              </a:tabLst>
              <a:defRPr>
                <a:solidFill>
                  <a:schemeClr val="tx1"/>
                </a:solidFill>
                <a:latin typeface="Comic Sans MS" panose="030F0702030302020204" pitchFamily="66" charset="0"/>
              </a:defRPr>
            </a:lvl7pPr>
            <a:lvl8pPr marL="3429000" indent="-228600" fontAlgn="base">
              <a:spcBef>
                <a:spcPct val="0"/>
              </a:spcBef>
              <a:spcAft>
                <a:spcPct val="0"/>
              </a:spcAft>
              <a:tabLst>
                <a:tab pos="2743200" algn="l"/>
              </a:tabLst>
              <a:defRPr>
                <a:solidFill>
                  <a:schemeClr val="tx1"/>
                </a:solidFill>
                <a:latin typeface="Comic Sans MS" panose="030F0702030302020204" pitchFamily="66" charset="0"/>
              </a:defRPr>
            </a:lvl8pPr>
            <a:lvl9pPr marL="3886200" indent="-228600" fontAlgn="base">
              <a:spcBef>
                <a:spcPct val="0"/>
              </a:spcBef>
              <a:spcAft>
                <a:spcPct val="0"/>
              </a:spcAft>
              <a:tabLst>
                <a:tab pos="2743200" algn="l"/>
              </a:tabLst>
              <a:defRPr>
                <a:solidFill>
                  <a:schemeClr val="tx1"/>
                </a:solidFill>
                <a:latin typeface="Comic Sans MS" panose="030F0702030302020204" pitchFamily="66" charset="0"/>
              </a:defRPr>
            </a:lvl9pPr>
          </a:lstStyle>
          <a:p>
            <a:pPr lvl="1">
              <a:spcBef>
                <a:spcPct val="20000"/>
              </a:spcBef>
              <a:buClr>
                <a:srgbClr val="339933"/>
              </a:buClr>
              <a:buFontTx/>
              <a:buChar char="–"/>
            </a:pPr>
            <a:r>
              <a:rPr lang="en-US" altLang="en-US" sz="2000">
                <a:solidFill>
                  <a:srgbClr val="000000"/>
                </a:solidFill>
              </a:rPr>
              <a:t>May be vegetative (leaf bearing) or reproductive (flower bearing).</a:t>
            </a:r>
          </a:p>
          <a:p>
            <a:pPr lvl="1">
              <a:spcBef>
                <a:spcPct val="20000"/>
              </a:spcBef>
              <a:buClr>
                <a:srgbClr val="339933"/>
              </a:buClr>
              <a:buFontTx/>
              <a:buChar char="–"/>
            </a:pPr>
            <a:endParaRPr lang="en-US" altLang="en-US" sz="1000">
              <a:solidFill>
                <a:srgbClr val="000000"/>
              </a:solidFill>
            </a:endParaRPr>
          </a:p>
          <a:p>
            <a:pPr lvl="1">
              <a:spcBef>
                <a:spcPct val="20000"/>
              </a:spcBef>
              <a:buClr>
                <a:srgbClr val="339933"/>
              </a:buClr>
              <a:buFontTx/>
              <a:buChar char="–"/>
            </a:pPr>
            <a:r>
              <a:rPr lang="en-US" altLang="en-US" sz="2000" b="1" i="1">
                <a:solidFill>
                  <a:srgbClr val="660066"/>
                </a:solidFill>
              </a:rPr>
              <a:t>Node</a:t>
            </a:r>
            <a:r>
              <a:rPr lang="en-US" altLang="en-US" sz="2000">
                <a:solidFill>
                  <a:srgbClr val="000000"/>
                </a:solidFill>
              </a:rPr>
              <a:t>- area of stem where leaf is born</a:t>
            </a:r>
          </a:p>
          <a:p>
            <a:pPr lvl="1">
              <a:spcBef>
                <a:spcPct val="20000"/>
              </a:spcBef>
              <a:buClr>
                <a:srgbClr val="339933"/>
              </a:buClr>
              <a:buFontTx/>
              <a:buChar char="–"/>
            </a:pPr>
            <a:endParaRPr lang="en-US" altLang="en-US" sz="1000">
              <a:solidFill>
                <a:srgbClr val="000000"/>
              </a:solidFill>
            </a:endParaRPr>
          </a:p>
          <a:p>
            <a:pPr lvl="1">
              <a:spcBef>
                <a:spcPct val="20000"/>
              </a:spcBef>
              <a:buClr>
                <a:srgbClr val="339933"/>
              </a:buClr>
              <a:buFontTx/>
              <a:buChar char="–"/>
            </a:pPr>
            <a:r>
              <a:rPr lang="en-US" altLang="en-US" sz="2000" b="1" i="1">
                <a:solidFill>
                  <a:srgbClr val="660066"/>
                </a:solidFill>
              </a:rPr>
              <a:t>Internodes</a:t>
            </a:r>
            <a:r>
              <a:rPr lang="en-US" altLang="en-US" sz="2000">
                <a:solidFill>
                  <a:srgbClr val="000000"/>
                </a:solidFill>
              </a:rPr>
              <a:t>- stem area between nodes </a:t>
            </a:r>
          </a:p>
          <a:p>
            <a:pPr lvl="1">
              <a:spcBef>
                <a:spcPct val="20000"/>
              </a:spcBef>
              <a:buClr>
                <a:srgbClr val="339933"/>
              </a:buClr>
              <a:buFontTx/>
              <a:buChar char="–"/>
            </a:pPr>
            <a:endParaRPr lang="en-US" altLang="en-US" sz="1000">
              <a:solidFill>
                <a:srgbClr val="000000"/>
              </a:solidFill>
            </a:endParaRPr>
          </a:p>
          <a:p>
            <a:pPr lvl="1">
              <a:spcBef>
                <a:spcPct val="20000"/>
              </a:spcBef>
              <a:buClr>
                <a:srgbClr val="339933"/>
              </a:buClr>
              <a:buFontTx/>
              <a:buChar char="–"/>
            </a:pPr>
            <a:r>
              <a:rPr lang="en-US" altLang="en-US" sz="2000" b="1" i="1">
                <a:solidFill>
                  <a:srgbClr val="660066"/>
                </a:solidFill>
              </a:rPr>
              <a:t>Buds</a:t>
            </a:r>
            <a:r>
              <a:rPr lang="en-US" altLang="en-US" sz="2000" b="1"/>
              <a:t>: </a:t>
            </a:r>
            <a:r>
              <a:rPr lang="en-US" altLang="en-US" sz="2000"/>
              <a:t>Stem elongation. Embryonic tissue of leaves and stem (not flower bud)</a:t>
            </a:r>
          </a:p>
          <a:p>
            <a:pPr lvl="2">
              <a:spcBef>
                <a:spcPct val="20000"/>
              </a:spcBef>
              <a:buClr>
                <a:srgbClr val="339933"/>
              </a:buClr>
              <a:buFontTx/>
              <a:buChar char="–"/>
            </a:pPr>
            <a:r>
              <a:rPr lang="en-US" altLang="en-US" sz="2000" b="1" i="1">
                <a:solidFill>
                  <a:srgbClr val="660066"/>
                </a:solidFill>
              </a:rPr>
              <a:t>Terminal bud</a:t>
            </a:r>
            <a:r>
              <a:rPr lang="en-US" altLang="en-US" sz="2000" i="1">
                <a:solidFill>
                  <a:srgbClr val="660066"/>
                </a:solidFill>
              </a:rPr>
              <a:t>-</a:t>
            </a:r>
            <a:r>
              <a:rPr lang="en-US" altLang="en-US" sz="2000"/>
              <a:t> Located at tip of stems or branches. </a:t>
            </a:r>
          </a:p>
          <a:p>
            <a:pPr lvl="2">
              <a:spcBef>
                <a:spcPct val="20000"/>
              </a:spcBef>
              <a:buClr>
                <a:srgbClr val="339933"/>
              </a:buClr>
              <a:buFontTx/>
              <a:buChar char="–"/>
            </a:pPr>
            <a:r>
              <a:rPr lang="en-US" altLang="en-US" sz="2000" b="1" i="1">
                <a:solidFill>
                  <a:srgbClr val="660066"/>
                </a:solidFill>
              </a:rPr>
              <a:t>Axillary bud-</a:t>
            </a:r>
            <a:r>
              <a:rPr lang="en-US" altLang="en-US" sz="2000"/>
              <a:t> Gives rise to branches</a:t>
            </a:r>
          </a:p>
          <a:p>
            <a:pPr lvl="2">
              <a:spcBef>
                <a:spcPct val="20000"/>
              </a:spcBef>
              <a:buClr>
                <a:srgbClr val="339933"/>
              </a:buClr>
              <a:buFontTx/>
              <a:buChar char="–"/>
            </a:pPr>
            <a:endParaRPr lang="en-US" altLang="en-US" sz="1000"/>
          </a:p>
          <a:p>
            <a:pPr lvl="1">
              <a:spcBef>
                <a:spcPct val="20000"/>
              </a:spcBef>
              <a:buClr>
                <a:srgbClr val="339933"/>
              </a:buClr>
              <a:buFontTx/>
              <a:buChar char="–"/>
            </a:pPr>
            <a:r>
              <a:rPr lang="en-US" altLang="en-US" sz="2000" b="1" i="1">
                <a:solidFill>
                  <a:srgbClr val="660066"/>
                </a:solidFill>
              </a:rPr>
              <a:t>Apical Dominance</a:t>
            </a:r>
            <a:r>
              <a:rPr lang="en-US" altLang="en-US" sz="2000" b="1"/>
              <a:t>:</a:t>
            </a:r>
            <a:r>
              <a:rPr lang="en-US" altLang="en-US" sz="2000"/>
              <a:t> Prevention of branch formation by terminal bud</a:t>
            </a:r>
            <a:endParaRPr lang="en-US" altLang="en-US" sz="2000">
              <a:solidFill>
                <a:srgbClr val="000000"/>
              </a:solidFill>
            </a:endParaRPr>
          </a:p>
        </p:txBody>
      </p:sp>
      <p:pic>
        <p:nvPicPr>
          <p:cNvPr id="64515" name="Picture 3" descr="pp01011">
            <a:extLst>
              <a:ext uri="{FF2B5EF4-FFF2-40B4-BE49-F238E27FC236}">
                <a16:creationId xmlns:a16="http://schemas.microsoft.com/office/drawing/2014/main" id="{7A5DC8F3-832D-4C8B-B684-FA51BDFC6AE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
            <a:ext cx="40386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35_16ShootTip-U">
            <a:extLst>
              <a:ext uri="{FF2B5EF4-FFF2-40B4-BE49-F238E27FC236}">
                <a16:creationId xmlns:a16="http://schemas.microsoft.com/office/drawing/2014/main" id="{69A6038B-1C64-441A-94FE-F10378C0630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920"/>
          <a:stretch>
            <a:fillRect/>
          </a:stretch>
        </p:blipFill>
        <p:spPr bwMode="auto">
          <a:xfrm>
            <a:off x="1362075" y="838200"/>
            <a:ext cx="6419850"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Line 3">
            <a:extLst>
              <a:ext uri="{FF2B5EF4-FFF2-40B4-BE49-F238E27FC236}">
                <a16:creationId xmlns:a16="http://schemas.microsoft.com/office/drawing/2014/main" id="{C8CE77B5-9D1F-45C0-8C8F-E9138A7D443A}"/>
              </a:ext>
            </a:extLst>
          </p:cNvPr>
          <p:cNvSpPr>
            <a:spLocks noChangeShapeType="1"/>
          </p:cNvSpPr>
          <p:nvPr/>
        </p:nvSpPr>
        <p:spPr bwMode="auto">
          <a:xfrm>
            <a:off x="2484438" y="1031875"/>
            <a:ext cx="1162050" cy="191770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6" name="Text Box 5">
            <a:extLst>
              <a:ext uri="{FF2B5EF4-FFF2-40B4-BE49-F238E27FC236}">
                <a16:creationId xmlns:a16="http://schemas.microsoft.com/office/drawing/2014/main" id="{97429251-AA91-4CA5-9ACD-CB4F28790BE1}"/>
              </a:ext>
            </a:extLst>
          </p:cNvPr>
          <p:cNvSpPr txBox="1">
            <a:spLocks noChangeArrowheads="1"/>
          </p:cNvSpPr>
          <p:nvPr/>
        </p:nvSpPr>
        <p:spPr bwMode="auto">
          <a:xfrm>
            <a:off x="1393825" y="781050"/>
            <a:ext cx="25987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800" b="1"/>
              <a:t>Shoot apical meristem</a:t>
            </a:r>
            <a:endParaRPr lang="en-US" altLang="en-US" sz="1700" b="1">
              <a:solidFill>
                <a:srgbClr val="563A84"/>
              </a:solidFill>
            </a:endParaRPr>
          </a:p>
        </p:txBody>
      </p:sp>
      <p:sp>
        <p:nvSpPr>
          <p:cNvPr id="33797" name="Line 6">
            <a:extLst>
              <a:ext uri="{FF2B5EF4-FFF2-40B4-BE49-F238E27FC236}">
                <a16:creationId xmlns:a16="http://schemas.microsoft.com/office/drawing/2014/main" id="{B923F004-F7F0-42F5-8FBC-533E60580100}"/>
              </a:ext>
            </a:extLst>
          </p:cNvPr>
          <p:cNvSpPr>
            <a:spLocks noChangeShapeType="1"/>
          </p:cNvSpPr>
          <p:nvPr/>
        </p:nvSpPr>
        <p:spPr bwMode="auto">
          <a:xfrm>
            <a:off x="2482850" y="1022350"/>
            <a:ext cx="1162050" cy="1917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798" name="Text Box 7">
            <a:extLst>
              <a:ext uri="{FF2B5EF4-FFF2-40B4-BE49-F238E27FC236}">
                <a16:creationId xmlns:a16="http://schemas.microsoft.com/office/drawing/2014/main" id="{EC7CE92C-3459-4233-B3C8-7194CE8F26F7}"/>
              </a:ext>
            </a:extLst>
          </p:cNvPr>
          <p:cNvSpPr txBox="1">
            <a:spLocks noChangeArrowheads="1"/>
          </p:cNvSpPr>
          <p:nvPr/>
        </p:nvSpPr>
        <p:spPr bwMode="auto">
          <a:xfrm>
            <a:off x="4416425" y="774700"/>
            <a:ext cx="16144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800" b="1"/>
              <a:t>Leaf primordia</a:t>
            </a:r>
            <a:endParaRPr lang="en-US" altLang="en-US" sz="1700" b="1">
              <a:solidFill>
                <a:srgbClr val="563A84"/>
              </a:solidFill>
            </a:endParaRPr>
          </a:p>
        </p:txBody>
      </p:sp>
      <p:sp>
        <p:nvSpPr>
          <p:cNvPr id="33799" name="Line 8">
            <a:extLst>
              <a:ext uri="{FF2B5EF4-FFF2-40B4-BE49-F238E27FC236}">
                <a16:creationId xmlns:a16="http://schemas.microsoft.com/office/drawing/2014/main" id="{DB02BBB8-4011-44A6-BD76-11B7D910D5FE}"/>
              </a:ext>
            </a:extLst>
          </p:cNvPr>
          <p:cNvSpPr>
            <a:spLocks noChangeShapeType="1"/>
          </p:cNvSpPr>
          <p:nvPr/>
        </p:nvSpPr>
        <p:spPr bwMode="auto">
          <a:xfrm flipV="1">
            <a:off x="3530600" y="1035050"/>
            <a:ext cx="1524000" cy="825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0" name="Line 9">
            <a:extLst>
              <a:ext uri="{FF2B5EF4-FFF2-40B4-BE49-F238E27FC236}">
                <a16:creationId xmlns:a16="http://schemas.microsoft.com/office/drawing/2014/main" id="{D36FDB2D-B6B8-4E86-80AF-75DC3235CAE0}"/>
              </a:ext>
            </a:extLst>
          </p:cNvPr>
          <p:cNvSpPr>
            <a:spLocks noChangeShapeType="1"/>
          </p:cNvSpPr>
          <p:nvPr/>
        </p:nvSpPr>
        <p:spPr bwMode="auto">
          <a:xfrm flipH="1">
            <a:off x="4241800" y="1035050"/>
            <a:ext cx="800100" cy="11684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1" name="Text Box 10">
            <a:extLst>
              <a:ext uri="{FF2B5EF4-FFF2-40B4-BE49-F238E27FC236}">
                <a16:creationId xmlns:a16="http://schemas.microsoft.com/office/drawing/2014/main" id="{55FE75BA-D8F9-441B-A6F3-12441FA98528}"/>
              </a:ext>
            </a:extLst>
          </p:cNvPr>
          <p:cNvSpPr txBox="1">
            <a:spLocks noChangeArrowheads="1"/>
          </p:cNvSpPr>
          <p:nvPr/>
        </p:nvSpPr>
        <p:spPr bwMode="auto">
          <a:xfrm>
            <a:off x="6423025" y="1898650"/>
            <a:ext cx="76993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800" b="1"/>
              <a:t>Young</a:t>
            </a:r>
          </a:p>
          <a:p>
            <a:pPr eaLnBrk="0" hangingPunct="0">
              <a:lnSpc>
                <a:spcPct val="90000"/>
              </a:lnSpc>
              <a:buFont typeface="Comic Sans MS" panose="030F0702030302020204" pitchFamily="66" charset="0"/>
              <a:buNone/>
            </a:pPr>
            <a:r>
              <a:rPr lang="en-US" altLang="en-US" sz="1800" b="1"/>
              <a:t>leaf</a:t>
            </a:r>
            <a:endParaRPr lang="en-US" altLang="en-US" sz="1700" b="1">
              <a:solidFill>
                <a:srgbClr val="563A84"/>
              </a:solidFill>
            </a:endParaRPr>
          </a:p>
        </p:txBody>
      </p:sp>
      <p:sp>
        <p:nvSpPr>
          <p:cNvPr id="33802" name="Line 11">
            <a:extLst>
              <a:ext uri="{FF2B5EF4-FFF2-40B4-BE49-F238E27FC236}">
                <a16:creationId xmlns:a16="http://schemas.microsoft.com/office/drawing/2014/main" id="{C392D711-AB97-40C0-AC4A-ADC2C14DC2FC}"/>
              </a:ext>
            </a:extLst>
          </p:cNvPr>
          <p:cNvSpPr>
            <a:spLocks noChangeShapeType="1"/>
          </p:cNvSpPr>
          <p:nvPr/>
        </p:nvSpPr>
        <p:spPr bwMode="auto">
          <a:xfrm flipH="1">
            <a:off x="5740400" y="2006600"/>
            <a:ext cx="635000" cy="508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3" name="Text Box 12">
            <a:extLst>
              <a:ext uri="{FF2B5EF4-FFF2-40B4-BE49-F238E27FC236}">
                <a16:creationId xmlns:a16="http://schemas.microsoft.com/office/drawing/2014/main" id="{6193D0CF-9A1A-4AF1-BFF3-DB0B134DA278}"/>
              </a:ext>
            </a:extLst>
          </p:cNvPr>
          <p:cNvSpPr txBox="1">
            <a:spLocks noChangeArrowheads="1"/>
          </p:cNvSpPr>
          <p:nvPr/>
        </p:nvSpPr>
        <p:spPr bwMode="auto">
          <a:xfrm>
            <a:off x="6429375" y="3371850"/>
            <a:ext cx="122713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800" b="1"/>
              <a:t>Developing</a:t>
            </a:r>
          </a:p>
          <a:p>
            <a:pPr eaLnBrk="0" hangingPunct="0">
              <a:lnSpc>
                <a:spcPct val="90000"/>
              </a:lnSpc>
              <a:buFont typeface="Comic Sans MS" panose="030F0702030302020204" pitchFamily="66" charset="0"/>
              <a:buNone/>
            </a:pPr>
            <a:r>
              <a:rPr lang="en-US" altLang="en-US" sz="1800" b="1"/>
              <a:t>vascular</a:t>
            </a:r>
          </a:p>
          <a:p>
            <a:pPr eaLnBrk="0" hangingPunct="0">
              <a:lnSpc>
                <a:spcPct val="90000"/>
              </a:lnSpc>
              <a:buFont typeface="Comic Sans MS" panose="030F0702030302020204" pitchFamily="66" charset="0"/>
              <a:buNone/>
            </a:pPr>
            <a:r>
              <a:rPr lang="en-US" altLang="en-US" sz="1800" b="1"/>
              <a:t>strand</a:t>
            </a:r>
            <a:endParaRPr lang="en-US" altLang="en-US" sz="1700" b="1">
              <a:solidFill>
                <a:srgbClr val="563A84"/>
              </a:solidFill>
            </a:endParaRPr>
          </a:p>
        </p:txBody>
      </p:sp>
      <p:sp>
        <p:nvSpPr>
          <p:cNvPr id="33804" name="Line 13">
            <a:extLst>
              <a:ext uri="{FF2B5EF4-FFF2-40B4-BE49-F238E27FC236}">
                <a16:creationId xmlns:a16="http://schemas.microsoft.com/office/drawing/2014/main" id="{16BE5E92-AA18-47CC-916B-329BCEF141A5}"/>
              </a:ext>
            </a:extLst>
          </p:cNvPr>
          <p:cNvSpPr>
            <a:spLocks noChangeShapeType="1"/>
          </p:cNvSpPr>
          <p:nvPr/>
        </p:nvSpPr>
        <p:spPr bwMode="auto">
          <a:xfrm flipV="1">
            <a:off x="4311650" y="3479800"/>
            <a:ext cx="2063750" cy="5905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5" name="Text Box 14">
            <a:extLst>
              <a:ext uri="{FF2B5EF4-FFF2-40B4-BE49-F238E27FC236}">
                <a16:creationId xmlns:a16="http://schemas.microsoft.com/office/drawing/2014/main" id="{AFA36FC1-3225-4B93-9F9B-4FFC5CCACCDE}"/>
              </a:ext>
            </a:extLst>
          </p:cNvPr>
          <p:cNvSpPr txBox="1">
            <a:spLocks noChangeArrowheads="1"/>
          </p:cNvSpPr>
          <p:nvPr/>
        </p:nvSpPr>
        <p:spPr bwMode="auto">
          <a:xfrm>
            <a:off x="6429375" y="5708650"/>
            <a:ext cx="14684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800" b="1"/>
              <a:t>Axillary bud</a:t>
            </a:r>
          </a:p>
          <a:p>
            <a:pPr eaLnBrk="0" hangingPunct="0">
              <a:lnSpc>
                <a:spcPct val="90000"/>
              </a:lnSpc>
              <a:buFont typeface="Comic Sans MS" panose="030F0702030302020204" pitchFamily="66" charset="0"/>
              <a:buNone/>
            </a:pPr>
            <a:r>
              <a:rPr lang="en-US" altLang="en-US" sz="1800" b="1"/>
              <a:t>meristems</a:t>
            </a:r>
          </a:p>
        </p:txBody>
      </p:sp>
      <p:sp>
        <p:nvSpPr>
          <p:cNvPr id="33806" name="Line 15">
            <a:extLst>
              <a:ext uri="{FF2B5EF4-FFF2-40B4-BE49-F238E27FC236}">
                <a16:creationId xmlns:a16="http://schemas.microsoft.com/office/drawing/2014/main" id="{A49A2F56-DA09-48BB-A09B-2CEC8A1FF198}"/>
              </a:ext>
            </a:extLst>
          </p:cNvPr>
          <p:cNvSpPr>
            <a:spLocks noChangeShapeType="1"/>
          </p:cNvSpPr>
          <p:nvPr/>
        </p:nvSpPr>
        <p:spPr bwMode="auto">
          <a:xfrm>
            <a:off x="5029200" y="4921250"/>
            <a:ext cx="1346200" cy="8699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7" name="Line 16">
            <a:extLst>
              <a:ext uri="{FF2B5EF4-FFF2-40B4-BE49-F238E27FC236}">
                <a16:creationId xmlns:a16="http://schemas.microsoft.com/office/drawing/2014/main" id="{35271A36-7E4C-4055-902C-9946F649B6BF}"/>
              </a:ext>
            </a:extLst>
          </p:cNvPr>
          <p:cNvSpPr>
            <a:spLocks noChangeShapeType="1"/>
          </p:cNvSpPr>
          <p:nvPr/>
        </p:nvSpPr>
        <p:spPr bwMode="auto">
          <a:xfrm>
            <a:off x="2127250" y="4908550"/>
            <a:ext cx="4254500" cy="889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808" name="Text Box 5">
            <a:extLst>
              <a:ext uri="{FF2B5EF4-FFF2-40B4-BE49-F238E27FC236}">
                <a16:creationId xmlns:a16="http://schemas.microsoft.com/office/drawing/2014/main" id="{78834C3D-F19F-4D98-85C9-DF9F4ECC78B4}"/>
              </a:ext>
            </a:extLst>
          </p:cNvPr>
          <p:cNvSpPr txBox="1">
            <a:spLocks noChangeArrowheads="1"/>
          </p:cNvSpPr>
          <p:nvPr/>
        </p:nvSpPr>
        <p:spPr bwMode="auto">
          <a:xfrm>
            <a:off x="0" y="76200"/>
            <a:ext cx="899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sp>
        <p:nvSpPr>
          <p:cNvPr id="33809" name="Rectangle 17">
            <a:extLst>
              <a:ext uri="{FF2B5EF4-FFF2-40B4-BE49-F238E27FC236}">
                <a16:creationId xmlns:a16="http://schemas.microsoft.com/office/drawing/2014/main" id="{02365F78-EECD-4EC9-8CEE-FBB64C0C650C}"/>
              </a:ext>
            </a:extLst>
          </p:cNvPr>
          <p:cNvSpPr>
            <a:spLocks noChangeArrowheads="1"/>
          </p:cNvSpPr>
          <p:nvPr/>
        </p:nvSpPr>
        <p:spPr bwMode="auto">
          <a:xfrm>
            <a:off x="457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DC01B99-AAF1-4CE1-865F-E5235FA7FDAD}"/>
              </a:ext>
            </a:extLst>
          </p:cNvPr>
          <p:cNvSpPr>
            <a:spLocks noGrp="1" noChangeArrowheads="1"/>
          </p:cNvSpPr>
          <p:nvPr>
            <p:ph type="title"/>
          </p:nvPr>
        </p:nvSpPr>
        <p:spPr>
          <a:xfrm>
            <a:off x="457200" y="76200"/>
            <a:ext cx="8229600" cy="762000"/>
          </a:xfrm>
        </p:spPr>
        <p:txBody>
          <a:bodyPr/>
          <a:lstStyle/>
          <a:p>
            <a:r>
              <a:rPr lang="en-US" altLang="en-US" b="1">
                <a:solidFill>
                  <a:srgbClr val="006600"/>
                </a:solidFill>
              </a:rPr>
              <a:t>Meristems</a:t>
            </a:r>
          </a:p>
        </p:txBody>
      </p:sp>
      <p:sp>
        <p:nvSpPr>
          <p:cNvPr id="76803" name="Rectangle 3">
            <a:extLst>
              <a:ext uri="{FF2B5EF4-FFF2-40B4-BE49-F238E27FC236}">
                <a16:creationId xmlns:a16="http://schemas.microsoft.com/office/drawing/2014/main" id="{6BD89586-C0E0-4848-9CF2-9E484526ACCF}"/>
              </a:ext>
            </a:extLst>
          </p:cNvPr>
          <p:cNvSpPr>
            <a:spLocks noGrp="1" noChangeArrowheads="1"/>
          </p:cNvSpPr>
          <p:nvPr>
            <p:ph type="body" sz="half" idx="1"/>
          </p:nvPr>
        </p:nvSpPr>
        <p:spPr>
          <a:xfrm>
            <a:off x="76200" y="838200"/>
            <a:ext cx="5257800" cy="6019800"/>
          </a:xfrm>
        </p:spPr>
        <p:txBody>
          <a:bodyPr/>
          <a:lstStyle/>
          <a:p>
            <a:pPr>
              <a:lnSpc>
                <a:spcPct val="80000"/>
              </a:lnSpc>
            </a:pPr>
            <a:r>
              <a:rPr lang="en-US" altLang="en-US" sz="2000"/>
              <a:t>The tissue in most plants consisting of undifferentiated cells (</a:t>
            </a:r>
            <a:r>
              <a:rPr lang="en-US" altLang="en-US" sz="2000" b="1"/>
              <a:t>meristematic cells</a:t>
            </a:r>
            <a:r>
              <a:rPr lang="en-US" altLang="en-US" sz="2000"/>
              <a:t>), found in zones of the plant where growth can take place. </a:t>
            </a:r>
          </a:p>
          <a:p>
            <a:pPr>
              <a:lnSpc>
                <a:spcPct val="80000"/>
              </a:lnSpc>
            </a:pPr>
            <a:endParaRPr lang="en-US" altLang="en-US" sz="2000"/>
          </a:p>
          <a:p>
            <a:pPr>
              <a:lnSpc>
                <a:spcPct val="80000"/>
              </a:lnSpc>
            </a:pPr>
            <a:r>
              <a:rPr lang="en-US" altLang="en-US" sz="2000" b="1" i="1" u="sng">
                <a:solidFill>
                  <a:srgbClr val="660066"/>
                </a:solidFill>
              </a:rPr>
              <a:t>Meristematic cells are analogous in function to stem cells in animals</a:t>
            </a:r>
            <a:r>
              <a:rPr lang="en-US" altLang="en-US" sz="2000"/>
              <a:t>, are incompletely or not differentiated, and are capable of continued cellular division. </a:t>
            </a:r>
          </a:p>
          <a:p>
            <a:pPr>
              <a:lnSpc>
                <a:spcPct val="80000"/>
              </a:lnSpc>
            </a:pPr>
            <a:endParaRPr lang="en-US" altLang="en-US" sz="2000"/>
          </a:p>
          <a:p>
            <a:pPr>
              <a:lnSpc>
                <a:spcPct val="80000"/>
              </a:lnSpc>
            </a:pPr>
            <a:r>
              <a:rPr lang="en-US" altLang="en-US" sz="2000"/>
              <a:t>Furthermore, the cells are small and protoplasm fills the cell completely.</a:t>
            </a:r>
          </a:p>
          <a:p>
            <a:pPr>
              <a:lnSpc>
                <a:spcPct val="80000"/>
              </a:lnSpc>
            </a:pPr>
            <a:r>
              <a:rPr lang="en-US" altLang="en-US" sz="2000"/>
              <a:t> </a:t>
            </a:r>
          </a:p>
          <a:p>
            <a:pPr>
              <a:lnSpc>
                <a:spcPct val="80000"/>
              </a:lnSpc>
            </a:pPr>
            <a:r>
              <a:rPr lang="en-US" altLang="en-US" sz="2000"/>
              <a:t>The vacuoles are extremely small. The cytoplasm does not contain chloroplasts although they are present in rudimentary form (</a:t>
            </a:r>
            <a:r>
              <a:rPr lang="en-US" altLang="en-US" sz="2000" b="1" i="1">
                <a:solidFill>
                  <a:srgbClr val="FF0000"/>
                </a:solidFill>
              </a:rPr>
              <a:t>proplastids</a:t>
            </a:r>
            <a:r>
              <a:rPr lang="en-US" altLang="en-US" sz="2000"/>
              <a:t>). </a:t>
            </a:r>
          </a:p>
          <a:p>
            <a:pPr>
              <a:lnSpc>
                <a:spcPct val="80000"/>
              </a:lnSpc>
            </a:pPr>
            <a:endParaRPr lang="en-US" altLang="en-US" sz="2000"/>
          </a:p>
          <a:p>
            <a:pPr>
              <a:lnSpc>
                <a:spcPct val="80000"/>
              </a:lnSpc>
            </a:pPr>
            <a:r>
              <a:rPr lang="en-US" altLang="en-US" sz="2000"/>
              <a:t>Meristematic cells are packed closely together without intercellular cavities. </a:t>
            </a:r>
          </a:p>
        </p:txBody>
      </p:sp>
      <p:grpSp>
        <p:nvGrpSpPr>
          <p:cNvPr id="76804" name="Group 4">
            <a:extLst>
              <a:ext uri="{FF2B5EF4-FFF2-40B4-BE49-F238E27FC236}">
                <a16:creationId xmlns:a16="http://schemas.microsoft.com/office/drawing/2014/main" id="{EE42A4D5-51D5-4CC2-809E-99608A369885}"/>
              </a:ext>
            </a:extLst>
          </p:cNvPr>
          <p:cNvGrpSpPr>
            <a:grpSpLocks/>
          </p:cNvGrpSpPr>
          <p:nvPr/>
        </p:nvGrpSpPr>
        <p:grpSpPr bwMode="auto">
          <a:xfrm>
            <a:off x="5486400" y="762000"/>
            <a:ext cx="3810000" cy="5975350"/>
            <a:chOff x="3254" y="768"/>
            <a:chExt cx="2506" cy="3764"/>
          </a:xfrm>
        </p:grpSpPr>
        <p:pic>
          <p:nvPicPr>
            <p:cNvPr id="76805" name="Picture 5" descr="240px-M%C3%A9rist%C3%A8me_couches">
              <a:extLst>
                <a:ext uri="{FF2B5EF4-FFF2-40B4-BE49-F238E27FC236}">
                  <a16:creationId xmlns:a16="http://schemas.microsoft.com/office/drawing/2014/main" id="{F8F5FD1A-0955-4223-9E7A-51F13D8C7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768"/>
              <a:ext cx="2304" cy="20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6" name="Text Box 6">
              <a:extLst>
                <a:ext uri="{FF2B5EF4-FFF2-40B4-BE49-F238E27FC236}">
                  <a16:creationId xmlns:a16="http://schemas.microsoft.com/office/drawing/2014/main" id="{7AC450CE-06AF-416D-8CCA-1A60EAAB7392}"/>
                </a:ext>
              </a:extLst>
            </p:cNvPr>
            <p:cNvSpPr txBox="1">
              <a:spLocks noChangeArrowheads="1"/>
            </p:cNvSpPr>
            <p:nvPr/>
          </p:nvSpPr>
          <p:spPr bwMode="auto">
            <a:xfrm>
              <a:off x="3254" y="2780"/>
              <a:ext cx="2506" cy="1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t>Tunica-Corpus model</a:t>
              </a:r>
              <a:r>
                <a:rPr lang="en-US" altLang="en-US" sz="1600"/>
                <a:t> of the apical </a:t>
              </a:r>
            </a:p>
            <a:p>
              <a:r>
                <a:rPr lang="en-US" altLang="en-US" sz="1600"/>
                <a:t>meristem (growing tip). The epidermal</a:t>
              </a:r>
            </a:p>
            <a:p>
              <a:r>
                <a:rPr lang="en-US" altLang="en-US" sz="1600"/>
                <a:t> (L1) and subepidermal (L2) layers form </a:t>
              </a:r>
            </a:p>
            <a:p>
              <a:r>
                <a:rPr lang="en-US" altLang="en-US" sz="1600"/>
                <a:t>the outer layers called the </a:t>
              </a:r>
              <a:r>
                <a:rPr lang="en-US" altLang="en-US" sz="1600" b="1" i="1">
                  <a:solidFill>
                    <a:srgbClr val="FF0000"/>
                  </a:solidFill>
                </a:rPr>
                <a:t>tunica</a:t>
              </a:r>
              <a:r>
                <a:rPr lang="en-US" altLang="en-US" sz="1600"/>
                <a:t>. </a:t>
              </a:r>
            </a:p>
            <a:p>
              <a:r>
                <a:rPr lang="en-US" altLang="en-US" sz="1600"/>
                <a:t>The inner L3 layer is called the </a:t>
              </a:r>
              <a:r>
                <a:rPr lang="en-US" altLang="en-US" sz="1600" b="1" i="1">
                  <a:solidFill>
                    <a:srgbClr val="FF0000"/>
                  </a:solidFill>
                </a:rPr>
                <a:t>corpus</a:t>
              </a:r>
              <a:r>
                <a:rPr lang="en-US" altLang="en-US" sz="1600"/>
                <a:t>. </a:t>
              </a:r>
            </a:p>
            <a:p>
              <a:r>
                <a:rPr lang="en-US" altLang="en-US" sz="1600"/>
                <a:t>Cells in the L1 and L2 layers divide in </a:t>
              </a:r>
            </a:p>
            <a:p>
              <a:r>
                <a:rPr lang="en-US" altLang="en-US" sz="1600"/>
                <a:t>a sideways fashion which keeps these </a:t>
              </a:r>
            </a:p>
            <a:p>
              <a:r>
                <a:rPr lang="en-US" altLang="en-US" sz="1600"/>
                <a:t>layers distinct, while the L3 layer divides in a more random fashion. </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51">
            <a:extLst>
              <a:ext uri="{FF2B5EF4-FFF2-40B4-BE49-F238E27FC236}">
                <a16:creationId xmlns:a16="http://schemas.microsoft.com/office/drawing/2014/main" id="{DB7259FD-EE00-41A8-B397-EEA2543E7B29}"/>
              </a:ext>
            </a:extLst>
          </p:cNvPr>
          <p:cNvGrpSpPr>
            <a:grpSpLocks/>
          </p:cNvGrpSpPr>
          <p:nvPr/>
        </p:nvGrpSpPr>
        <p:grpSpPr bwMode="auto">
          <a:xfrm>
            <a:off x="293688" y="1100138"/>
            <a:ext cx="8555037" cy="5224462"/>
            <a:chOff x="185" y="459"/>
            <a:chExt cx="5389" cy="3291"/>
          </a:xfrm>
        </p:grpSpPr>
        <p:pic>
          <p:nvPicPr>
            <p:cNvPr id="35843" name="Picture 2" descr="35_11PlantGrowthOverview-U">
              <a:extLst>
                <a:ext uri="{FF2B5EF4-FFF2-40B4-BE49-F238E27FC236}">
                  <a16:creationId xmlns:a16="http://schemas.microsoft.com/office/drawing/2014/main" id="{9F2C1551-2815-4700-9692-4C86BA1F353B}"/>
                </a:ext>
              </a:extLst>
            </p:cNvPr>
            <p:cNvPicPr>
              <a:picLocks noChangeAspect="1" noChangeArrowheads="1"/>
            </p:cNvPicPr>
            <p:nvPr/>
          </p:nvPicPr>
          <p:blipFill>
            <a:blip r:embed="rId3">
              <a:clrChange>
                <a:clrFrom>
                  <a:srgbClr val="FFFFFF"/>
                </a:clrFrom>
                <a:clrTo>
                  <a:srgbClr val="FFFFFF">
                    <a:alpha val="0"/>
                  </a:srgbClr>
                </a:clrTo>
              </a:clrChange>
              <a:lum bright="-12000" contrast="12000"/>
              <a:extLst>
                <a:ext uri="{28A0092B-C50C-407E-A947-70E740481C1C}">
                  <a14:useLocalDpi xmlns:a14="http://schemas.microsoft.com/office/drawing/2010/main" val="0"/>
                </a:ext>
              </a:extLst>
            </a:blip>
            <a:srcRect b="4755"/>
            <a:stretch>
              <a:fillRect/>
            </a:stretch>
          </p:blipFill>
          <p:spPr bwMode="auto">
            <a:xfrm>
              <a:off x="185" y="459"/>
              <a:ext cx="5389" cy="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a:extLst>
                <a:ext uri="{FF2B5EF4-FFF2-40B4-BE49-F238E27FC236}">
                  <a16:creationId xmlns:a16="http://schemas.microsoft.com/office/drawing/2014/main" id="{7165CE49-0C63-4E8D-B586-ABD510A77CE7}"/>
                </a:ext>
              </a:extLst>
            </p:cNvPr>
            <p:cNvSpPr txBox="1">
              <a:spLocks noChangeArrowheads="1"/>
            </p:cNvSpPr>
            <p:nvPr/>
          </p:nvSpPr>
          <p:spPr bwMode="auto">
            <a:xfrm>
              <a:off x="230" y="1120"/>
              <a:ext cx="99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Shoot tip (shoot</a:t>
              </a:r>
            </a:p>
            <a:p>
              <a:pPr eaLnBrk="0" hangingPunct="0">
                <a:lnSpc>
                  <a:spcPct val="90000"/>
                </a:lnSpc>
                <a:buFont typeface="Comic Sans MS" panose="030F0702030302020204" pitchFamily="66" charset="0"/>
                <a:buNone/>
              </a:pPr>
              <a:r>
                <a:rPr lang="en-US" altLang="en-US" sz="1400" b="1"/>
                <a:t>apical meristem</a:t>
              </a:r>
            </a:p>
            <a:p>
              <a:pPr eaLnBrk="0" hangingPunct="0">
                <a:lnSpc>
                  <a:spcPct val="90000"/>
                </a:lnSpc>
                <a:buFont typeface="Comic Sans MS" panose="030F0702030302020204" pitchFamily="66" charset="0"/>
                <a:buNone/>
              </a:pPr>
              <a:r>
                <a:rPr lang="en-US" altLang="en-US" sz="1400" b="1"/>
                <a:t>and young leaves)</a:t>
              </a:r>
              <a:endParaRPr lang="en-US" altLang="en-US" sz="1000" b="1">
                <a:solidFill>
                  <a:srgbClr val="563A84"/>
                </a:solidFill>
              </a:endParaRPr>
            </a:p>
          </p:txBody>
        </p:sp>
        <p:sp>
          <p:nvSpPr>
            <p:cNvPr id="35845" name="Line 5">
              <a:extLst>
                <a:ext uri="{FF2B5EF4-FFF2-40B4-BE49-F238E27FC236}">
                  <a16:creationId xmlns:a16="http://schemas.microsoft.com/office/drawing/2014/main" id="{89ADBBBF-E795-4047-8F61-D6F378A0549E}"/>
                </a:ext>
              </a:extLst>
            </p:cNvPr>
            <p:cNvSpPr>
              <a:spLocks noChangeShapeType="1"/>
            </p:cNvSpPr>
            <p:nvPr/>
          </p:nvSpPr>
          <p:spPr bwMode="auto">
            <a:xfrm flipH="1">
              <a:off x="1108" y="712"/>
              <a:ext cx="208" cy="4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6" name="Text Box 6">
              <a:extLst>
                <a:ext uri="{FF2B5EF4-FFF2-40B4-BE49-F238E27FC236}">
                  <a16:creationId xmlns:a16="http://schemas.microsoft.com/office/drawing/2014/main" id="{F581C0B9-EF95-4C4E-B2C6-5069752B65AA}"/>
                </a:ext>
              </a:extLst>
            </p:cNvPr>
            <p:cNvSpPr txBox="1">
              <a:spLocks noChangeArrowheads="1"/>
            </p:cNvSpPr>
            <p:nvPr/>
          </p:nvSpPr>
          <p:spPr bwMode="auto">
            <a:xfrm>
              <a:off x="1598" y="1700"/>
              <a:ext cx="100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Lateral meristems:</a:t>
              </a:r>
              <a:endParaRPr lang="en-US" altLang="en-US" sz="1000" b="1">
                <a:solidFill>
                  <a:srgbClr val="563A84"/>
                </a:solidFill>
              </a:endParaRPr>
            </a:p>
          </p:txBody>
        </p:sp>
        <p:sp>
          <p:nvSpPr>
            <p:cNvPr id="35847" name="Text Box 7">
              <a:extLst>
                <a:ext uri="{FF2B5EF4-FFF2-40B4-BE49-F238E27FC236}">
                  <a16:creationId xmlns:a16="http://schemas.microsoft.com/office/drawing/2014/main" id="{FAF4C3A4-E065-40EF-B022-2BD28265C44E}"/>
                </a:ext>
              </a:extLst>
            </p:cNvPr>
            <p:cNvSpPr txBox="1">
              <a:spLocks noChangeArrowheads="1"/>
            </p:cNvSpPr>
            <p:nvPr/>
          </p:nvSpPr>
          <p:spPr bwMode="auto">
            <a:xfrm>
              <a:off x="518" y="2172"/>
              <a:ext cx="66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Axillary bud</a:t>
              </a:r>
            </a:p>
            <a:p>
              <a:pPr eaLnBrk="0" hangingPunct="0">
                <a:lnSpc>
                  <a:spcPct val="90000"/>
                </a:lnSpc>
                <a:buFont typeface="Comic Sans MS" panose="030F0702030302020204" pitchFamily="66" charset="0"/>
                <a:buNone/>
              </a:pPr>
              <a:r>
                <a:rPr lang="en-US" altLang="en-US" sz="1400" b="1"/>
                <a:t>meristem</a:t>
              </a:r>
              <a:endParaRPr lang="en-US" altLang="en-US" sz="1000" b="1">
                <a:solidFill>
                  <a:srgbClr val="563A84"/>
                </a:solidFill>
              </a:endParaRPr>
            </a:p>
          </p:txBody>
        </p:sp>
        <p:sp>
          <p:nvSpPr>
            <p:cNvPr id="35848" name="Line 8">
              <a:extLst>
                <a:ext uri="{FF2B5EF4-FFF2-40B4-BE49-F238E27FC236}">
                  <a16:creationId xmlns:a16="http://schemas.microsoft.com/office/drawing/2014/main" id="{11C84832-130A-4048-899D-93D5989B90F7}"/>
                </a:ext>
              </a:extLst>
            </p:cNvPr>
            <p:cNvSpPr>
              <a:spLocks noChangeShapeType="1"/>
            </p:cNvSpPr>
            <p:nvPr/>
          </p:nvSpPr>
          <p:spPr bwMode="auto">
            <a:xfrm flipH="1">
              <a:off x="900" y="1808"/>
              <a:ext cx="352" cy="3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Text Box 9">
              <a:extLst>
                <a:ext uri="{FF2B5EF4-FFF2-40B4-BE49-F238E27FC236}">
                  <a16:creationId xmlns:a16="http://schemas.microsoft.com/office/drawing/2014/main" id="{70EBF9BC-5DA9-4F28-8412-C76314B6B6FE}"/>
                </a:ext>
              </a:extLst>
            </p:cNvPr>
            <p:cNvSpPr txBox="1">
              <a:spLocks noChangeArrowheads="1"/>
            </p:cNvSpPr>
            <p:nvPr/>
          </p:nvSpPr>
          <p:spPr bwMode="auto">
            <a:xfrm>
              <a:off x="1598" y="1896"/>
              <a:ext cx="1009"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Vascular cambium</a:t>
              </a:r>
              <a:endParaRPr lang="en-US" altLang="en-US" sz="1000" b="1">
                <a:solidFill>
                  <a:srgbClr val="563A84"/>
                </a:solidFill>
              </a:endParaRPr>
            </a:p>
          </p:txBody>
        </p:sp>
        <p:sp>
          <p:nvSpPr>
            <p:cNvPr id="35850" name="Text Box 10">
              <a:extLst>
                <a:ext uri="{FF2B5EF4-FFF2-40B4-BE49-F238E27FC236}">
                  <a16:creationId xmlns:a16="http://schemas.microsoft.com/office/drawing/2014/main" id="{6F31061D-8362-467B-A303-01B8DFF4BD8C}"/>
                </a:ext>
              </a:extLst>
            </p:cNvPr>
            <p:cNvSpPr txBox="1">
              <a:spLocks noChangeArrowheads="1"/>
            </p:cNvSpPr>
            <p:nvPr/>
          </p:nvSpPr>
          <p:spPr bwMode="auto">
            <a:xfrm>
              <a:off x="1602" y="2052"/>
              <a:ext cx="797"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Cork cambium</a:t>
              </a:r>
              <a:endParaRPr lang="en-US" altLang="en-US" sz="1000" b="1">
                <a:solidFill>
                  <a:srgbClr val="563A84"/>
                </a:solidFill>
              </a:endParaRPr>
            </a:p>
          </p:txBody>
        </p:sp>
        <p:sp>
          <p:nvSpPr>
            <p:cNvPr id="35851" name="Line 11">
              <a:extLst>
                <a:ext uri="{FF2B5EF4-FFF2-40B4-BE49-F238E27FC236}">
                  <a16:creationId xmlns:a16="http://schemas.microsoft.com/office/drawing/2014/main" id="{F9626D16-CB77-4EB9-8DD7-8CB84DB5558C}"/>
                </a:ext>
              </a:extLst>
            </p:cNvPr>
            <p:cNvSpPr>
              <a:spLocks noChangeShapeType="1"/>
            </p:cNvSpPr>
            <p:nvPr/>
          </p:nvSpPr>
          <p:spPr bwMode="auto">
            <a:xfrm>
              <a:off x="1384" y="1948"/>
              <a:ext cx="20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2">
              <a:extLst>
                <a:ext uri="{FF2B5EF4-FFF2-40B4-BE49-F238E27FC236}">
                  <a16:creationId xmlns:a16="http://schemas.microsoft.com/office/drawing/2014/main" id="{ADC1F097-F7A6-40C7-A8F6-CC815F225092}"/>
                </a:ext>
              </a:extLst>
            </p:cNvPr>
            <p:cNvSpPr>
              <a:spLocks noChangeShapeType="1"/>
            </p:cNvSpPr>
            <p:nvPr/>
          </p:nvSpPr>
          <p:spPr bwMode="auto">
            <a:xfrm>
              <a:off x="1416" y="2100"/>
              <a:ext cx="17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3">
              <a:extLst>
                <a:ext uri="{FF2B5EF4-FFF2-40B4-BE49-F238E27FC236}">
                  <a16:creationId xmlns:a16="http://schemas.microsoft.com/office/drawing/2014/main" id="{E953F963-2BB8-4531-AF85-9EE1C4AEE2C1}"/>
                </a:ext>
              </a:extLst>
            </p:cNvPr>
            <p:cNvSpPr>
              <a:spLocks noChangeShapeType="1"/>
            </p:cNvSpPr>
            <p:nvPr/>
          </p:nvSpPr>
          <p:spPr bwMode="auto">
            <a:xfrm>
              <a:off x="1972" y="2160"/>
              <a:ext cx="276" cy="2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4">
              <a:extLst>
                <a:ext uri="{FF2B5EF4-FFF2-40B4-BE49-F238E27FC236}">
                  <a16:creationId xmlns:a16="http://schemas.microsoft.com/office/drawing/2014/main" id="{CAD5F3ED-90A3-4CCF-AAB4-9BF8B636C4A3}"/>
                </a:ext>
              </a:extLst>
            </p:cNvPr>
            <p:cNvSpPr>
              <a:spLocks noChangeShapeType="1"/>
            </p:cNvSpPr>
            <p:nvPr/>
          </p:nvSpPr>
          <p:spPr bwMode="auto">
            <a:xfrm flipH="1">
              <a:off x="2448" y="2012"/>
              <a:ext cx="44" cy="3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Text Box 15">
              <a:extLst>
                <a:ext uri="{FF2B5EF4-FFF2-40B4-BE49-F238E27FC236}">
                  <a16:creationId xmlns:a16="http://schemas.microsoft.com/office/drawing/2014/main" id="{BC9A178F-F12A-4123-87B7-1CD3B0CF8B52}"/>
                </a:ext>
              </a:extLst>
            </p:cNvPr>
            <p:cNvSpPr txBox="1">
              <a:spLocks noChangeArrowheads="1"/>
            </p:cNvSpPr>
            <p:nvPr/>
          </p:nvSpPr>
          <p:spPr bwMode="auto">
            <a:xfrm>
              <a:off x="198" y="3284"/>
              <a:ext cx="665"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Root apical</a:t>
              </a:r>
            </a:p>
            <a:p>
              <a:pPr eaLnBrk="0" hangingPunct="0">
                <a:lnSpc>
                  <a:spcPct val="90000"/>
                </a:lnSpc>
                <a:buFont typeface="Comic Sans MS" panose="030F0702030302020204" pitchFamily="66" charset="0"/>
                <a:buNone/>
              </a:pPr>
              <a:r>
                <a:rPr lang="en-US" altLang="en-US" sz="1400" b="1"/>
                <a:t>meristems</a:t>
              </a:r>
              <a:endParaRPr lang="en-US" altLang="en-US" sz="1000" b="1">
                <a:solidFill>
                  <a:srgbClr val="563A84"/>
                </a:solidFill>
              </a:endParaRPr>
            </a:p>
          </p:txBody>
        </p:sp>
        <p:sp>
          <p:nvSpPr>
            <p:cNvPr id="35856" name="Line 16">
              <a:extLst>
                <a:ext uri="{FF2B5EF4-FFF2-40B4-BE49-F238E27FC236}">
                  <a16:creationId xmlns:a16="http://schemas.microsoft.com/office/drawing/2014/main" id="{C76D530C-D2EE-44D1-A6B8-697095C400DD}"/>
                </a:ext>
              </a:extLst>
            </p:cNvPr>
            <p:cNvSpPr>
              <a:spLocks noChangeShapeType="1"/>
            </p:cNvSpPr>
            <p:nvPr/>
          </p:nvSpPr>
          <p:spPr bwMode="auto">
            <a:xfrm flipH="1">
              <a:off x="556" y="2988"/>
              <a:ext cx="88" cy="2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7">
              <a:extLst>
                <a:ext uri="{FF2B5EF4-FFF2-40B4-BE49-F238E27FC236}">
                  <a16:creationId xmlns:a16="http://schemas.microsoft.com/office/drawing/2014/main" id="{8A9C7556-F18F-48E2-ABCA-CCC8131903DF}"/>
                </a:ext>
              </a:extLst>
            </p:cNvPr>
            <p:cNvSpPr>
              <a:spLocks noChangeShapeType="1"/>
            </p:cNvSpPr>
            <p:nvPr/>
          </p:nvSpPr>
          <p:spPr bwMode="auto">
            <a:xfrm flipH="1">
              <a:off x="548" y="3096"/>
              <a:ext cx="244" cy="1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Text Box 18">
              <a:extLst>
                <a:ext uri="{FF2B5EF4-FFF2-40B4-BE49-F238E27FC236}">
                  <a16:creationId xmlns:a16="http://schemas.microsoft.com/office/drawing/2014/main" id="{F4297356-0388-4CC0-9343-A3DD4493BD1C}"/>
                </a:ext>
              </a:extLst>
            </p:cNvPr>
            <p:cNvSpPr txBox="1">
              <a:spLocks noChangeArrowheads="1"/>
            </p:cNvSpPr>
            <p:nvPr/>
          </p:nvSpPr>
          <p:spPr bwMode="auto">
            <a:xfrm>
              <a:off x="3574" y="532"/>
              <a:ext cx="132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Primary growth in stems</a:t>
              </a:r>
              <a:endParaRPr lang="en-US" altLang="en-US" sz="1000" b="1">
                <a:solidFill>
                  <a:srgbClr val="563A84"/>
                </a:solidFill>
              </a:endParaRPr>
            </a:p>
          </p:txBody>
        </p:sp>
        <p:sp>
          <p:nvSpPr>
            <p:cNvPr id="35859" name="Text Box 19">
              <a:extLst>
                <a:ext uri="{FF2B5EF4-FFF2-40B4-BE49-F238E27FC236}">
                  <a16:creationId xmlns:a16="http://schemas.microsoft.com/office/drawing/2014/main" id="{0962E6F6-20EB-4BDE-B810-92BB2B2E47F9}"/>
                </a:ext>
              </a:extLst>
            </p:cNvPr>
            <p:cNvSpPr txBox="1">
              <a:spLocks noChangeArrowheads="1"/>
            </p:cNvSpPr>
            <p:nvPr/>
          </p:nvSpPr>
          <p:spPr bwMode="auto">
            <a:xfrm>
              <a:off x="4522" y="756"/>
              <a:ext cx="5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Epidermis</a:t>
              </a:r>
              <a:endParaRPr lang="en-US" altLang="en-US" sz="1000" b="1">
                <a:solidFill>
                  <a:srgbClr val="563A84"/>
                </a:solidFill>
              </a:endParaRPr>
            </a:p>
          </p:txBody>
        </p:sp>
        <p:sp>
          <p:nvSpPr>
            <p:cNvPr id="35860" name="Line 20">
              <a:extLst>
                <a:ext uri="{FF2B5EF4-FFF2-40B4-BE49-F238E27FC236}">
                  <a16:creationId xmlns:a16="http://schemas.microsoft.com/office/drawing/2014/main" id="{80FEDCCE-0345-460A-B387-1A6C6FB898A1}"/>
                </a:ext>
              </a:extLst>
            </p:cNvPr>
            <p:cNvSpPr>
              <a:spLocks noChangeShapeType="1"/>
            </p:cNvSpPr>
            <p:nvPr/>
          </p:nvSpPr>
          <p:spPr bwMode="auto">
            <a:xfrm flipH="1">
              <a:off x="4360" y="808"/>
              <a:ext cx="144" cy="19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1" name="Text Box 21">
              <a:extLst>
                <a:ext uri="{FF2B5EF4-FFF2-40B4-BE49-F238E27FC236}">
                  <a16:creationId xmlns:a16="http://schemas.microsoft.com/office/drawing/2014/main" id="{716CDEDB-F4CB-4DC9-B94E-F6030189669C}"/>
                </a:ext>
              </a:extLst>
            </p:cNvPr>
            <p:cNvSpPr txBox="1">
              <a:spLocks noChangeArrowheads="1"/>
            </p:cNvSpPr>
            <p:nvPr/>
          </p:nvSpPr>
          <p:spPr bwMode="auto">
            <a:xfrm>
              <a:off x="4670" y="972"/>
              <a:ext cx="5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Cortex</a:t>
              </a:r>
              <a:endParaRPr lang="en-US" altLang="en-US" sz="1000" b="1">
                <a:solidFill>
                  <a:srgbClr val="563A84"/>
                </a:solidFill>
              </a:endParaRPr>
            </a:p>
          </p:txBody>
        </p:sp>
        <p:sp>
          <p:nvSpPr>
            <p:cNvPr id="35862" name="Line 22">
              <a:extLst>
                <a:ext uri="{FF2B5EF4-FFF2-40B4-BE49-F238E27FC236}">
                  <a16:creationId xmlns:a16="http://schemas.microsoft.com/office/drawing/2014/main" id="{526C474D-D661-447F-8CDC-C4403A4B9237}"/>
                </a:ext>
              </a:extLst>
            </p:cNvPr>
            <p:cNvSpPr>
              <a:spLocks noChangeShapeType="1"/>
            </p:cNvSpPr>
            <p:nvPr/>
          </p:nvSpPr>
          <p:spPr bwMode="auto">
            <a:xfrm flipV="1">
              <a:off x="4440" y="1020"/>
              <a:ext cx="220" cy="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3" name="Text Box 23">
              <a:extLst>
                <a:ext uri="{FF2B5EF4-FFF2-40B4-BE49-F238E27FC236}">
                  <a16:creationId xmlns:a16="http://schemas.microsoft.com/office/drawing/2014/main" id="{2A0D4F91-4648-4E87-ACDC-E3D0E4FB092F}"/>
                </a:ext>
              </a:extLst>
            </p:cNvPr>
            <p:cNvSpPr txBox="1">
              <a:spLocks noChangeArrowheads="1"/>
            </p:cNvSpPr>
            <p:nvPr/>
          </p:nvSpPr>
          <p:spPr bwMode="auto">
            <a:xfrm>
              <a:off x="4698" y="1172"/>
              <a:ext cx="86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Primary phloem</a:t>
              </a:r>
              <a:endParaRPr lang="en-US" altLang="en-US" sz="1000" b="1">
                <a:solidFill>
                  <a:srgbClr val="563A84"/>
                </a:solidFill>
              </a:endParaRPr>
            </a:p>
          </p:txBody>
        </p:sp>
        <p:sp>
          <p:nvSpPr>
            <p:cNvPr id="35864" name="Line 24">
              <a:extLst>
                <a:ext uri="{FF2B5EF4-FFF2-40B4-BE49-F238E27FC236}">
                  <a16:creationId xmlns:a16="http://schemas.microsoft.com/office/drawing/2014/main" id="{3793B2B5-0EA0-46C7-AEA3-7BEAD251541B}"/>
                </a:ext>
              </a:extLst>
            </p:cNvPr>
            <p:cNvSpPr>
              <a:spLocks noChangeShapeType="1"/>
            </p:cNvSpPr>
            <p:nvPr/>
          </p:nvSpPr>
          <p:spPr bwMode="auto">
            <a:xfrm flipV="1">
              <a:off x="4396" y="1216"/>
              <a:ext cx="288" cy="3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5" name="Text Box 25">
              <a:extLst>
                <a:ext uri="{FF2B5EF4-FFF2-40B4-BE49-F238E27FC236}">
                  <a16:creationId xmlns:a16="http://schemas.microsoft.com/office/drawing/2014/main" id="{FC7FCECC-C2C1-4720-AEA8-FFFEB3719F78}"/>
                </a:ext>
              </a:extLst>
            </p:cNvPr>
            <p:cNvSpPr txBox="1">
              <a:spLocks noChangeArrowheads="1"/>
            </p:cNvSpPr>
            <p:nvPr/>
          </p:nvSpPr>
          <p:spPr bwMode="auto">
            <a:xfrm>
              <a:off x="4674" y="1380"/>
              <a:ext cx="78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Primary xylem</a:t>
              </a:r>
              <a:endParaRPr lang="en-US" altLang="en-US" sz="1000" b="1">
                <a:solidFill>
                  <a:srgbClr val="563A84"/>
                </a:solidFill>
              </a:endParaRPr>
            </a:p>
          </p:txBody>
        </p:sp>
        <p:sp>
          <p:nvSpPr>
            <p:cNvPr id="35866" name="Line 26">
              <a:extLst>
                <a:ext uri="{FF2B5EF4-FFF2-40B4-BE49-F238E27FC236}">
                  <a16:creationId xmlns:a16="http://schemas.microsoft.com/office/drawing/2014/main" id="{64A0BD23-4404-421B-8B92-D710040A7C7C}"/>
                </a:ext>
              </a:extLst>
            </p:cNvPr>
            <p:cNvSpPr>
              <a:spLocks noChangeShapeType="1"/>
            </p:cNvSpPr>
            <p:nvPr/>
          </p:nvSpPr>
          <p:spPr bwMode="auto">
            <a:xfrm>
              <a:off x="4320" y="1248"/>
              <a:ext cx="340" cy="17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7" name="Text Box 27">
              <a:extLst>
                <a:ext uri="{FF2B5EF4-FFF2-40B4-BE49-F238E27FC236}">
                  <a16:creationId xmlns:a16="http://schemas.microsoft.com/office/drawing/2014/main" id="{2754075F-DE17-45EA-93C0-87EED3E1ED1C}"/>
                </a:ext>
              </a:extLst>
            </p:cNvPr>
            <p:cNvSpPr txBox="1">
              <a:spLocks noChangeArrowheads="1"/>
            </p:cNvSpPr>
            <p:nvPr/>
          </p:nvSpPr>
          <p:spPr bwMode="auto">
            <a:xfrm>
              <a:off x="4590" y="1556"/>
              <a:ext cx="2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Pith</a:t>
              </a:r>
              <a:endParaRPr lang="en-US" altLang="en-US" sz="1000" b="1">
                <a:solidFill>
                  <a:srgbClr val="563A84"/>
                </a:solidFill>
              </a:endParaRPr>
            </a:p>
          </p:txBody>
        </p:sp>
        <p:sp>
          <p:nvSpPr>
            <p:cNvPr id="35868" name="Line 28">
              <a:extLst>
                <a:ext uri="{FF2B5EF4-FFF2-40B4-BE49-F238E27FC236}">
                  <a16:creationId xmlns:a16="http://schemas.microsoft.com/office/drawing/2014/main" id="{B0C75C6B-7321-4D27-A810-03BE3067C25F}"/>
                </a:ext>
              </a:extLst>
            </p:cNvPr>
            <p:cNvSpPr>
              <a:spLocks noChangeShapeType="1"/>
            </p:cNvSpPr>
            <p:nvPr/>
          </p:nvSpPr>
          <p:spPr bwMode="auto">
            <a:xfrm>
              <a:off x="4224" y="1256"/>
              <a:ext cx="356" cy="3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9" name="Text Box 29">
              <a:extLst>
                <a:ext uri="{FF2B5EF4-FFF2-40B4-BE49-F238E27FC236}">
                  <a16:creationId xmlns:a16="http://schemas.microsoft.com/office/drawing/2014/main" id="{0BEA909A-C755-4AC4-9442-5A3A7EDE0643}"/>
                </a:ext>
              </a:extLst>
            </p:cNvPr>
            <p:cNvSpPr txBox="1">
              <a:spLocks noChangeArrowheads="1"/>
            </p:cNvSpPr>
            <p:nvPr/>
          </p:nvSpPr>
          <p:spPr bwMode="auto">
            <a:xfrm>
              <a:off x="3578" y="1944"/>
              <a:ext cx="148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Secondary growth in stems</a:t>
              </a:r>
              <a:endParaRPr lang="en-US" altLang="en-US" sz="1000" b="1">
                <a:solidFill>
                  <a:srgbClr val="563A84"/>
                </a:solidFill>
              </a:endParaRPr>
            </a:p>
          </p:txBody>
        </p:sp>
        <p:sp>
          <p:nvSpPr>
            <p:cNvPr id="35870" name="Text Box 30">
              <a:extLst>
                <a:ext uri="{FF2B5EF4-FFF2-40B4-BE49-F238E27FC236}">
                  <a16:creationId xmlns:a16="http://schemas.microsoft.com/office/drawing/2014/main" id="{B3DDDC0A-9293-444D-9CEA-3678CEAB21CA}"/>
                </a:ext>
              </a:extLst>
            </p:cNvPr>
            <p:cNvSpPr txBox="1">
              <a:spLocks noChangeArrowheads="1"/>
            </p:cNvSpPr>
            <p:nvPr/>
          </p:nvSpPr>
          <p:spPr bwMode="auto">
            <a:xfrm>
              <a:off x="4450" y="2144"/>
              <a:ext cx="529"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Periderm</a:t>
              </a:r>
              <a:endParaRPr lang="en-US" altLang="en-US" sz="1000" b="1">
                <a:solidFill>
                  <a:srgbClr val="563A84"/>
                </a:solidFill>
              </a:endParaRPr>
            </a:p>
          </p:txBody>
        </p:sp>
        <p:sp>
          <p:nvSpPr>
            <p:cNvPr id="35871" name="Line 31">
              <a:extLst>
                <a:ext uri="{FF2B5EF4-FFF2-40B4-BE49-F238E27FC236}">
                  <a16:creationId xmlns:a16="http://schemas.microsoft.com/office/drawing/2014/main" id="{8E090A10-5800-4293-AB58-7A3D8167A217}"/>
                </a:ext>
              </a:extLst>
            </p:cNvPr>
            <p:cNvSpPr>
              <a:spLocks noChangeShapeType="1"/>
            </p:cNvSpPr>
            <p:nvPr/>
          </p:nvSpPr>
          <p:spPr bwMode="auto">
            <a:xfrm flipV="1">
              <a:off x="4318" y="2200"/>
              <a:ext cx="118" cy="2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2" name="AutoShape 32">
              <a:extLst>
                <a:ext uri="{FF2B5EF4-FFF2-40B4-BE49-F238E27FC236}">
                  <a16:creationId xmlns:a16="http://schemas.microsoft.com/office/drawing/2014/main" id="{AF7839D1-97A8-4F0C-9FF6-4A6F49197073}"/>
                </a:ext>
              </a:extLst>
            </p:cNvPr>
            <p:cNvSpPr>
              <a:spLocks/>
            </p:cNvSpPr>
            <p:nvPr/>
          </p:nvSpPr>
          <p:spPr bwMode="auto">
            <a:xfrm>
              <a:off x="4248" y="2392"/>
              <a:ext cx="79" cy="60"/>
            </a:xfrm>
            <a:prstGeom prst="rightBrace">
              <a:avLst>
                <a:gd name="adj1" fmla="val 83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35873" name="Text Box 33">
              <a:extLst>
                <a:ext uri="{FF2B5EF4-FFF2-40B4-BE49-F238E27FC236}">
                  <a16:creationId xmlns:a16="http://schemas.microsoft.com/office/drawing/2014/main" id="{637F3460-9418-4370-ACC8-D9860A2CE25A}"/>
                </a:ext>
              </a:extLst>
            </p:cNvPr>
            <p:cNvSpPr txBox="1">
              <a:spLocks noChangeArrowheads="1"/>
            </p:cNvSpPr>
            <p:nvPr/>
          </p:nvSpPr>
          <p:spPr bwMode="auto">
            <a:xfrm>
              <a:off x="4846" y="2332"/>
              <a:ext cx="5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Cork</a:t>
              </a:r>
            </a:p>
            <a:p>
              <a:pPr eaLnBrk="0" hangingPunct="0">
                <a:lnSpc>
                  <a:spcPct val="90000"/>
                </a:lnSpc>
                <a:buFont typeface="Comic Sans MS" panose="030F0702030302020204" pitchFamily="66" charset="0"/>
                <a:buNone/>
              </a:pPr>
              <a:r>
                <a:rPr lang="en-US" altLang="en-US" sz="1400" b="1"/>
                <a:t>cambium</a:t>
              </a:r>
              <a:endParaRPr lang="en-US" altLang="en-US" sz="1000" b="1">
                <a:solidFill>
                  <a:srgbClr val="563A84"/>
                </a:solidFill>
              </a:endParaRPr>
            </a:p>
          </p:txBody>
        </p:sp>
        <p:sp>
          <p:nvSpPr>
            <p:cNvPr id="35874" name="Line 34">
              <a:extLst>
                <a:ext uri="{FF2B5EF4-FFF2-40B4-BE49-F238E27FC236}">
                  <a16:creationId xmlns:a16="http://schemas.microsoft.com/office/drawing/2014/main" id="{55AE0912-069C-4833-9325-1B3A46761FB4}"/>
                </a:ext>
              </a:extLst>
            </p:cNvPr>
            <p:cNvSpPr>
              <a:spLocks noChangeShapeType="1"/>
            </p:cNvSpPr>
            <p:nvPr/>
          </p:nvSpPr>
          <p:spPr bwMode="auto">
            <a:xfrm flipV="1">
              <a:off x="4536" y="2384"/>
              <a:ext cx="300" cy="16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5" name="Text Box 35">
              <a:extLst>
                <a:ext uri="{FF2B5EF4-FFF2-40B4-BE49-F238E27FC236}">
                  <a16:creationId xmlns:a16="http://schemas.microsoft.com/office/drawing/2014/main" id="{53A81779-73B0-4ADA-A372-964B9EEEAC41}"/>
                </a:ext>
              </a:extLst>
            </p:cNvPr>
            <p:cNvSpPr txBox="1">
              <a:spLocks noChangeArrowheads="1"/>
            </p:cNvSpPr>
            <p:nvPr/>
          </p:nvSpPr>
          <p:spPr bwMode="auto">
            <a:xfrm>
              <a:off x="4926" y="2696"/>
              <a:ext cx="36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Cortex</a:t>
              </a:r>
              <a:endParaRPr lang="en-US" altLang="en-US" sz="1000" b="1">
                <a:solidFill>
                  <a:srgbClr val="563A84"/>
                </a:solidFill>
              </a:endParaRPr>
            </a:p>
          </p:txBody>
        </p:sp>
        <p:sp>
          <p:nvSpPr>
            <p:cNvPr id="35876" name="Line 36">
              <a:extLst>
                <a:ext uri="{FF2B5EF4-FFF2-40B4-BE49-F238E27FC236}">
                  <a16:creationId xmlns:a16="http://schemas.microsoft.com/office/drawing/2014/main" id="{57091731-1C9E-41D3-83E2-3094C106393E}"/>
                </a:ext>
              </a:extLst>
            </p:cNvPr>
            <p:cNvSpPr>
              <a:spLocks noChangeShapeType="1"/>
            </p:cNvSpPr>
            <p:nvPr/>
          </p:nvSpPr>
          <p:spPr bwMode="auto">
            <a:xfrm>
              <a:off x="4624" y="2740"/>
              <a:ext cx="2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7" name="Text Box 37">
              <a:extLst>
                <a:ext uri="{FF2B5EF4-FFF2-40B4-BE49-F238E27FC236}">
                  <a16:creationId xmlns:a16="http://schemas.microsoft.com/office/drawing/2014/main" id="{A5DE4109-9D65-4D7E-98E0-795C07EC826E}"/>
                </a:ext>
              </a:extLst>
            </p:cNvPr>
            <p:cNvSpPr txBox="1">
              <a:spLocks noChangeArrowheads="1"/>
            </p:cNvSpPr>
            <p:nvPr/>
          </p:nvSpPr>
          <p:spPr bwMode="auto">
            <a:xfrm>
              <a:off x="4910" y="2932"/>
              <a:ext cx="50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Primary</a:t>
              </a:r>
            </a:p>
            <a:p>
              <a:pPr eaLnBrk="0" hangingPunct="0">
                <a:lnSpc>
                  <a:spcPct val="90000"/>
                </a:lnSpc>
                <a:buFont typeface="Comic Sans MS" panose="030F0702030302020204" pitchFamily="66" charset="0"/>
                <a:buNone/>
              </a:pPr>
              <a:r>
                <a:rPr lang="en-US" altLang="en-US" sz="1400" b="1"/>
                <a:t>phloem</a:t>
              </a:r>
              <a:endParaRPr lang="en-US" altLang="en-US" sz="1000" b="1">
                <a:solidFill>
                  <a:srgbClr val="563A84"/>
                </a:solidFill>
              </a:endParaRPr>
            </a:p>
          </p:txBody>
        </p:sp>
        <p:sp>
          <p:nvSpPr>
            <p:cNvPr id="35878" name="Line 38">
              <a:extLst>
                <a:ext uri="{FF2B5EF4-FFF2-40B4-BE49-F238E27FC236}">
                  <a16:creationId xmlns:a16="http://schemas.microsoft.com/office/drawing/2014/main" id="{13F353DF-2284-415D-A231-F9F29C0E5205}"/>
                </a:ext>
              </a:extLst>
            </p:cNvPr>
            <p:cNvSpPr>
              <a:spLocks noChangeShapeType="1"/>
            </p:cNvSpPr>
            <p:nvPr/>
          </p:nvSpPr>
          <p:spPr bwMode="auto">
            <a:xfrm>
              <a:off x="4628" y="2832"/>
              <a:ext cx="276" cy="15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79" name="Text Box 39">
              <a:extLst>
                <a:ext uri="{FF2B5EF4-FFF2-40B4-BE49-F238E27FC236}">
                  <a16:creationId xmlns:a16="http://schemas.microsoft.com/office/drawing/2014/main" id="{335C3AAD-C90E-47C4-BD6B-8BF3082DD178}"/>
                </a:ext>
              </a:extLst>
            </p:cNvPr>
            <p:cNvSpPr txBox="1">
              <a:spLocks noChangeArrowheads="1"/>
            </p:cNvSpPr>
            <p:nvPr/>
          </p:nvSpPr>
          <p:spPr bwMode="auto">
            <a:xfrm>
              <a:off x="4806" y="3260"/>
              <a:ext cx="61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Secondary</a:t>
              </a:r>
            </a:p>
            <a:p>
              <a:pPr eaLnBrk="0" hangingPunct="0">
                <a:lnSpc>
                  <a:spcPct val="90000"/>
                </a:lnSpc>
                <a:buFont typeface="Comic Sans MS" panose="030F0702030302020204" pitchFamily="66" charset="0"/>
                <a:buNone/>
              </a:pPr>
              <a:r>
                <a:rPr lang="en-US" altLang="en-US" sz="1400" b="1"/>
                <a:t>phloem</a:t>
              </a:r>
              <a:endParaRPr lang="en-US" altLang="en-US" sz="1000" b="1">
                <a:solidFill>
                  <a:srgbClr val="563A84"/>
                </a:solidFill>
              </a:endParaRPr>
            </a:p>
          </p:txBody>
        </p:sp>
        <p:sp>
          <p:nvSpPr>
            <p:cNvPr id="35880" name="Line 40">
              <a:extLst>
                <a:ext uri="{FF2B5EF4-FFF2-40B4-BE49-F238E27FC236}">
                  <a16:creationId xmlns:a16="http://schemas.microsoft.com/office/drawing/2014/main" id="{D2818F34-0AAF-4B8B-9B93-3683074B485C}"/>
                </a:ext>
              </a:extLst>
            </p:cNvPr>
            <p:cNvSpPr>
              <a:spLocks noChangeShapeType="1"/>
            </p:cNvSpPr>
            <p:nvPr/>
          </p:nvSpPr>
          <p:spPr bwMode="auto">
            <a:xfrm>
              <a:off x="4512" y="2924"/>
              <a:ext cx="284" cy="3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1" name="Text Box 41">
              <a:extLst>
                <a:ext uri="{FF2B5EF4-FFF2-40B4-BE49-F238E27FC236}">
                  <a16:creationId xmlns:a16="http://schemas.microsoft.com/office/drawing/2014/main" id="{4F05B145-9A8E-46D1-BA91-07E930831014}"/>
                </a:ext>
              </a:extLst>
            </p:cNvPr>
            <p:cNvSpPr txBox="1">
              <a:spLocks noChangeArrowheads="1"/>
            </p:cNvSpPr>
            <p:nvPr/>
          </p:nvSpPr>
          <p:spPr bwMode="auto">
            <a:xfrm>
              <a:off x="3066" y="2952"/>
              <a:ext cx="2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Pith</a:t>
              </a:r>
              <a:endParaRPr lang="en-US" altLang="en-US" sz="1000" b="1">
                <a:solidFill>
                  <a:srgbClr val="563A84"/>
                </a:solidFill>
              </a:endParaRPr>
            </a:p>
          </p:txBody>
        </p:sp>
        <p:sp>
          <p:nvSpPr>
            <p:cNvPr id="35882" name="Line 42">
              <a:extLst>
                <a:ext uri="{FF2B5EF4-FFF2-40B4-BE49-F238E27FC236}">
                  <a16:creationId xmlns:a16="http://schemas.microsoft.com/office/drawing/2014/main" id="{B7299CF4-D539-4DE1-AFFB-E5482D7F46C3}"/>
                </a:ext>
              </a:extLst>
            </p:cNvPr>
            <p:cNvSpPr>
              <a:spLocks noChangeShapeType="1"/>
            </p:cNvSpPr>
            <p:nvPr/>
          </p:nvSpPr>
          <p:spPr bwMode="auto">
            <a:xfrm flipV="1">
              <a:off x="3300" y="2856"/>
              <a:ext cx="848" cy="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3" name="Text Box 43">
              <a:extLst>
                <a:ext uri="{FF2B5EF4-FFF2-40B4-BE49-F238E27FC236}">
                  <a16:creationId xmlns:a16="http://schemas.microsoft.com/office/drawing/2014/main" id="{F4C0CCDB-F914-4BD2-A464-1156C25C628A}"/>
                </a:ext>
              </a:extLst>
            </p:cNvPr>
            <p:cNvSpPr txBox="1">
              <a:spLocks noChangeArrowheads="1"/>
            </p:cNvSpPr>
            <p:nvPr/>
          </p:nvSpPr>
          <p:spPr bwMode="auto">
            <a:xfrm>
              <a:off x="3066" y="3116"/>
              <a:ext cx="44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Primary</a:t>
              </a:r>
            </a:p>
            <a:p>
              <a:pPr eaLnBrk="0" hangingPunct="0">
                <a:lnSpc>
                  <a:spcPct val="90000"/>
                </a:lnSpc>
                <a:buFont typeface="Comic Sans MS" panose="030F0702030302020204" pitchFamily="66" charset="0"/>
                <a:buNone/>
              </a:pPr>
              <a:r>
                <a:rPr lang="en-US" altLang="en-US" sz="1400" b="1"/>
                <a:t>xylem</a:t>
              </a:r>
              <a:endParaRPr lang="en-US" altLang="en-US" sz="1000" b="1">
                <a:solidFill>
                  <a:srgbClr val="563A84"/>
                </a:solidFill>
              </a:endParaRPr>
            </a:p>
          </p:txBody>
        </p:sp>
        <p:sp>
          <p:nvSpPr>
            <p:cNvPr id="35884" name="Line 44">
              <a:extLst>
                <a:ext uri="{FF2B5EF4-FFF2-40B4-BE49-F238E27FC236}">
                  <a16:creationId xmlns:a16="http://schemas.microsoft.com/office/drawing/2014/main" id="{B4BBF5B8-D792-4D78-9481-1D9ABE79D783}"/>
                </a:ext>
              </a:extLst>
            </p:cNvPr>
            <p:cNvSpPr>
              <a:spLocks noChangeShapeType="1"/>
            </p:cNvSpPr>
            <p:nvPr/>
          </p:nvSpPr>
          <p:spPr bwMode="auto">
            <a:xfrm flipV="1">
              <a:off x="3508" y="2944"/>
              <a:ext cx="576" cy="22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5" name="Text Box 45">
              <a:extLst>
                <a:ext uri="{FF2B5EF4-FFF2-40B4-BE49-F238E27FC236}">
                  <a16:creationId xmlns:a16="http://schemas.microsoft.com/office/drawing/2014/main" id="{6CCD581A-3084-4379-B065-2C6797C0B906}"/>
                </a:ext>
              </a:extLst>
            </p:cNvPr>
            <p:cNvSpPr txBox="1">
              <a:spLocks noChangeArrowheads="1"/>
            </p:cNvSpPr>
            <p:nvPr/>
          </p:nvSpPr>
          <p:spPr bwMode="auto">
            <a:xfrm>
              <a:off x="3054" y="3412"/>
              <a:ext cx="617"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Secondary</a:t>
              </a:r>
            </a:p>
            <a:p>
              <a:pPr eaLnBrk="0" hangingPunct="0">
                <a:lnSpc>
                  <a:spcPct val="90000"/>
                </a:lnSpc>
                <a:buFont typeface="Comic Sans MS" panose="030F0702030302020204" pitchFamily="66" charset="0"/>
                <a:buNone/>
              </a:pPr>
              <a:r>
                <a:rPr lang="en-US" altLang="en-US" sz="1400" b="1"/>
                <a:t>xylem</a:t>
              </a:r>
              <a:endParaRPr lang="en-US" altLang="en-US" sz="1000" b="1">
                <a:solidFill>
                  <a:srgbClr val="563A84"/>
                </a:solidFill>
              </a:endParaRPr>
            </a:p>
          </p:txBody>
        </p:sp>
        <p:sp>
          <p:nvSpPr>
            <p:cNvPr id="35886" name="Line 46">
              <a:extLst>
                <a:ext uri="{FF2B5EF4-FFF2-40B4-BE49-F238E27FC236}">
                  <a16:creationId xmlns:a16="http://schemas.microsoft.com/office/drawing/2014/main" id="{2E9E835E-66E5-448E-9E69-1A0873C498B6}"/>
                </a:ext>
              </a:extLst>
            </p:cNvPr>
            <p:cNvSpPr>
              <a:spLocks noChangeShapeType="1"/>
            </p:cNvSpPr>
            <p:nvPr/>
          </p:nvSpPr>
          <p:spPr bwMode="auto">
            <a:xfrm flipV="1">
              <a:off x="3648" y="3044"/>
              <a:ext cx="460" cy="4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87" name="Text Box 47">
              <a:extLst>
                <a:ext uri="{FF2B5EF4-FFF2-40B4-BE49-F238E27FC236}">
                  <a16:creationId xmlns:a16="http://schemas.microsoft.com/office/drawing/2014/main" id="{120A8042-5A9F-42E5-91FE-061D5360E899}"/>
                </a:ext>
              </a:extLst>
            </p:cNvPr>
            <p:cNvSpPr txBox="1">
              <a:spLocks noChangeArrowheads="1"/>
            </p:cNvSpPr>
            <p:nvPr/>
          </p:nvSpPr>
          <p:spPr bwMode="auto">
            <a:xfrm>
              <a:off x="3626" y="3612"/>
              <a:ext cx="1001"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400" b="1"/>
                <a:t>Vascular cambium</a:t>
              </a:r>
              <a:endParaRPr lang="en-US" altLang="en-US" sz="1000" b="1">
                <a:solidFill>
                  <a:srgbClr val="563A84"/>
                </a:solidFill>
              </a:endParaRPr>
            </a:p>
          </p:txBody>
        </p:sp>
        <p:sp>
          <p:nvSpPr>
            <p:cNvPr id="35888" name="Line 48">
              <a:extLst>
                <a:ext uri="{FF2B5EF4-FFF2-40B4-BE49-F238E27FC236}">
                  <a16:creationId xmlns:a16="http://schemas.microsoft.com/office/drawing/2014/main" id="{5C4B2303-A9C7-4C27-991F-A71796799FA7}"/>
                </a:ext>
              </a:extLst>
            </p:cNvPr>
            <p:cNvSpPr>
              <a:spLocks noChangeShapeType="1"/>
            </p:cNvSpPr>
            <p:nvPr/>
          </p:nvSpPr>
          <p:spPr bwMode="auto">
            <a:xfrm flipH="1">
              <a:off x="4136" y="3088"/>
              <a:ext cx="4" cy="51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889" name="Text Box 5">
            <a:extLst>
              <a:ext uri="{FF2B5EF4-FFF2-40B4-BE49-F238E27FC236}">
                <a16:creationId xmlns:a16="http://schemas.microsoft.com/office/drawing/2014/main" id="{F88B8F10-3FCB-4DF6-B5A4-B97238C6C364}"/>
              </a:ext>
            </a:extLst>
          </p:cNvPr>
          <p:cNvSpPr txBox="1">
            <a:spLocks noChangeArrowheads="1"/>
          </p:cNvSpPr>
          <p:nvPr/>
        </p:nvSpPr>
        <p:spPr bwMode="auto">
          <a:xfrm>
            <a:off x="0" y="904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sp>
        <p:nvSpPr>
          <p:cNvPr id="35890" name="Rectangle 50">
            <a:extLst>
              <a:ext uri="{FF2B5EF4-FFF2-40B4-BE49-F238E27FC236}">
                <a16:creationId xmlns:a16="http://schemas.microsoft.com/office/drawing/2014/main" id="{571642CD-7F3D-41D3-9BBD-EA0BEBA571D4}"/>
              </a:ext>
            </a:extLst>
          </p:cNvPr>
          <p:cNvSpPr>
            <a:spLocks noChangeArrowheads="1"/>
          </p:cNvSpPr>
          <p:nvPr/>
        </p:nvSpPr>
        <p:spPr bwMode="auto">
          <a:xfrm>
            <a:off x="257175" y="660400"/>
            <a:ext cx="755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b="1"/>
              <a:t>Two lateral meristems: vascular cambium and cork cambium</a:t>
            </a:r>
          </a:p>
        </p:txBody>
      </p:sp>
      <p:sp>
        <p:nvSpPr>
          <p:cNvPr id="35891" name="Rectangle 51">
            <a:extLst>
              <a:ext uri="{FF2B5EF4-FFF2-40B4-BE49-F238E27FC236}">
                <a16:creationId xmlns:a16="http://schemas.microsoft.com/office/drawing/2014/main" id="{4BEC6F78-3D40-4F42-B190-C466BB9F4C91}"/>
              </a:ext>
            </a:extLst>
          </p:cNvPr>
          <p:cNvSpPr>
            <a:spLocks noChangeArrowheads="1"/>
          </p:cNvSpPr>
          <p:nvPr/>
        </p:nvSpPr>
        <p:spPr bwMode="auto">
          <a:xfrm>
            <a:off x="10668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B111A76E-E88D-4FAF-81E0-FC808660F69E}"/>
              </a:ext>
            </a:extLst>
          </p:cNvPr>
          <p:cNvSpPr txBox="1">
            <a:spLocks noChangeArrowheads="1"/>
          </p:cNvSpPr>
          <p:nvPr/>
        </p:nvSpPr>
        <p:spPr bwMode="auto">
          <a:xfrm>
            <a:off x="152400" y="533400"/>
            <a:ext cx="417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b="1">
                <a:solidFill>
                  <a:srgbClr val="000099"/>
                </a:solidFill>
              </a:rPr>
              <a:t>Stem – Secondary Growth:</a:t>
            </a:r>
            <a:endParaRPr lang="en-US" altLang="en-US" sz="2400">
              <a:solidFill>
                <a:srgbClr val="000099"/>
              </a:solidFill>
            </a:endParaRPr>
          </a:p>
        </p:txBody>
      </p:sp>
      <p:sp>
        <p:nvSpPr>
          <p:cNvPr id="339972" name="Text Box 4">
            <a:extLst>
              <a:ext uri="{FF2B5EF4-FFF2-40B4-BE49-F238E27FC236}">
                <a16:creationId xmlns:a16="http://schemas.microsoft.com/office/drawing/2014/main" id="{42C71D78-40CC-4712-AE33-33D82F3C55BE}"/>
              </a:ext>
            </a:extLst>
          </p:cNvPr>
          <p:cNvSpPr txBox="1">
            <a:spLocks noChangeArrowheads="1"/>
          </p:cNvSpPr>
          <p:nvPr/>
        </p:nvSpPr>
        <p:spPr bwMode="auto">
          <a:xfrm>
            <a:off x="69850" y="990600"/>
            <a:ext cx="50355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lvl="1" eaLnBrk="0" hangingPunct="0">
              <a:lnSpc>
                <a:spcPct val="125000"/>
              </a:lnSpc>
              <a:buFontTx/>
              <a:buChar char="•"/>
            </a:pPr>
            <a:r>
              <a:rPr lang="en-US" altLang="en-US" sz="2400">
                <a:solidFill>
                  <a:srgbClr val="000000"/>
                </a:solidFill>
              </a:rPr>
              <a:t>  thicker, stronger stems</a:t>
            </a:r>
          </a:p>
          <a:p>
            <a:pPr lvl="1" eaLnBrk="0" hangingPunct="0">
              <a:lnSpc>
                <a:spcPct val="125000"/>
              </a:lnSpc>
            </a:pPr>
            <a:r>
              <a:rPr lang="en-US" altLang="en-US" sz="2400">
                <a:solidFill>
                  <a:srgbClr val="000099"/>
                </a:solidFill>
              </a:rPr>
              <a:t>Vascular Cambium: </a:t>
            </a:r>
            <a:r>
              <a:rPr lang="en-US" altLang="en-US" sz="2400"/>
              <a:t>between </a:t>
            </a:r>
            <a:r>
              <a:rPr lang="en-US" altLang="en-US" sz="2400">
                <a:solidFill>
                  <a:srgbClr val="000000"/>
                </a:solidFill>
              </a:rPr>
              <a:t>primary xylem and phloem </a:t>
            </a:r>
          </a:p>
        </p:txBody>
      </p:sp>
      <p:pic>
        <p:nvPicPr>
          <p:cNvPr id="37892" name="Picture 5" descr="figure 42-11">
            <a:extLst>
              <a:ext uri="{FF2B5EF4-FFF2-40B4-BE49-F238E27FC236}">
                <a16:creationId xmlns:a16="http://schemas.microsoft.com/office/drawing/2014/main" id="{5CD9FA8A-CDF8-4294-BF1B-86680575814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1219"/>
          <a:stretch>
            <a:fillRect/>
          </a:stretch>
        </p:blipFill>
        <p:spPr bwMode="auto">
          <a:xfrm>
            <a:off x="5334000" y="608013"/>
            <a:ext cx="1652588"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6">
            <a:extLst>
              <a:ext uri="{FF2B5EF4-FFF2-40B4-BE49-F238E27FC236}">
                <a16:creationId xmlns:a16="http://schemas.microsoft.com/office/drawing/2014/main" id="{339EBFEB-CF46-40B1-8378-416E9B9BBE1D}"/>
              </a:ext>
            </a:extLst>
          </p:cNvPr>
          <p:cNvSpPr>
            <a:spLocks noChangeArrowheads="1"/>
          </p:cNvSpPr>
          <p:nvPr/>
        </p:nvSpPr>
        <p:spPr bwMode="auto">
          <a:xfrm>
            <a:off x="5181600" y="838200"/>
            <a:ext cx="199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primary phloem</a:t>
            </a:r>
          </a:p>
        </p:txBody>
      </p:sp>
      <p:sp>
        <p:nvSpPr>
          <p:cNvPr id="37894" name="Rectangle 7">
            <a:extLst>
              <a:ext uri="{FF2B5EF4-FFF2-40B4-BE49-F238E27FC236}">
                <a16:creationId xmlns:a16="http://schemas.microsoft.com/office/drawing/2014/main" id="{8E1E6CBD-FE79-4F29-8453-905F83F9E6BC}"/>
              </a:ext>
            </a:extLst>
          </p:cNvPr>
          <p:cNvSpPr>
            <a:spLocks noChangeArrowheads="1"/>
          </p:cNvSpPr>
          <p:nvPr/>
        </p:nvSpPr>
        <p:spPr bwMode="auto">
          <a:xfrm>
            <a:off x="6324600" y="1219200"/>
            <a:ext cx="223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vascular cambium</a:t>
            </a:r>
          </a:p>
        </p:txBody>
      </p:sp>
      <p:sp>
        <p:nvSpPr>
          <p:cNvPr id="37895" name="Rectangle 8">
            <a:extLst>
              <a:ext uri="{FF2B5EF4-FFF2-40B4-BE49-F238E27FC236}">
                <a16:creationId xmlns:a16="http://schemas.microsoft.com/office/drawing/2014/main" id="{A9CC4755-2620-4AD1-9A67-7FF3E6C8FF06}"/>
              </a:ext>
            </a:extLst>
          </p:cNvPr>
          <p:cNvSpPr>
            <a:spLocks noChangeArrowheads="1"/>
          </p:cNvSpPr>
          <p:nvPr/>
        </p:nvSpPr>
        <p:spPr bwMode="auto">
          <a:xfrm>
            <a:off x="6732588" y="1816100"/>
            <a:ext cx="1858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primary xylem</a:t>
            </a:r>
          </a:p>
        </p:txBody>
      </p:sp>
      <p:sp>
        <p:nvSpPr>
          <p:cNvPr id="37896" name="Rectangle 9">
            <a:extLst>
              <a:ext uri="{FF2B5EF4-FFF2-40B4-BE49-F238E27FC236}">
                <a16:creationId xmlns:a16="http://schemas.microsoft.com/office/drawing/2014/main" id="{57485AB3-46DF-40FA-9C75-2AB6F926A3ED}"/>
              </a:ext>
            </a:extLst>
          </p:cNvPr>
          <p:cNvSpPr>
            <a:spLocks noChangeArrowheads="1"/>
          </p:cNvSpPr>
          <p:nvPr/>
        </p:nvSpPr>
        <p:spPr bwMode="auto">
          <a:xfrm>
            <a:off x="6835775" y="2420938"/>
            <a:ext cx="1354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epidermis</a:t>
            </a:r>
          </a:p>
        </p:txBody>
      </p:sp>
      <p:sp>
        <p:nvSpPr>
          <p:cNvPr id="37897" name="Rectangle 10">
            <a:extLst>
              <a:ext uri="{FF2B5EF4-FFF2-40B4-BE49-F238E27FC236}">
                <a16:creationId xmlns:a16="http://schemas.microsoft.com/office/drawing/2014/main" id="{8A6EE52C-47E9-40AA-BB35-433C0A0306F7}"/>
              </a:ext>
            </a:extLst>
          </p:cNvPr>
          <p:cNvSpPr>
            <a:spLocks noChangeArrowheads="1"/>
          </p:cNvSpPr>
          <p:nvPr/>
        </p:nvSpPr>
        <p:spPr bwMode="auto">
          <a:xfrm>
            <a:off x="6835775" y="3338513"/>
            <a:ext cx="977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cortex</a:t>
            </a:r>
          </a:p>
        </p:txBody>
      </p:sp>
      <p:sp>
        <p:nvSpPr>
          <p:cNvPr id="37898" name="Rectangle 11">
            <a:extLst>
              <a:ext uri="{FF2B5EF4-FFF2-40B4-BE49-F238E27FC236}">
                <a16:creationId xmlns:a16="http://schemas.microsoft.com/office/drawing/2014/main" id="{C2041D7E-4D07-4AFD-B88D-CAEC25EAEA27}"/>
              </a:ext>
            </a:extLst>
          </p:cNvPr>
          <p:cNvSpPr>
            <a:spLocks noChangeArrowheads="1"/>
          </p:cNvSpPr>
          <p:nvPr/>
        </p:nvSpPr>
        <p:spPr bwMode="auto">
          <a:xfrm>
            <a:off x="6835775" y="3097213"/>
            <a:ext cx="657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pith</a:t>
            </a:r>
          </a:p>
        </p:txBody>
      </p:sp>
      <p:sp>
        <p:nvSpPr>
          <p:cNvPr id="37899" name="Rectangle 12">
            <a:extLst>
              <a:ext uri="{FF2B5EF4-FFF2-40B4-BE49-F238E27FC236}">
                <a16:creationId xmlns:a16="http://schemas.microsoft.com/office/drawing/2014/main" id="{3EEE9FE3-FC4D-4412-A6B4-1250CB32DA36}"/>
              </a:ext>
            </a:extLst>
          </p:cNvPr>
          <p:cNvSpPr>
            <a:spLocks noChangeArrowheads="1"/>
          </p:cNvSpPr>
          <p:nvPr/>
        </p:nvSpPr>
        <p:spPr bwMode="auto">
          <a:xfrm>
            <a:off x="6369050" y="4064000"/>
            <a:ext cx="1858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primary xylem</a:t>
            </a:r>
          </a:p>
        </p:txBody>
      </p:sp>
      <p:sp>
        <p:nvSpPr>
          <p:cNvPr id="37900" name="Rectangle 13">
            <a:extLst>
              <a:ext uri="{FF2B5EF4-FFF2-40B4-BE49-F238E27FC236}">
                <a16:creationId xmlns:a16="http://schemas.microsoft.com/office/drawing/2014/main" id="{C6C88A22-6DAF-4592-B24E-DC1D39060379}"/>
              </a:ext>
            </a:extLst>
          </p:cNvPr>
          <p:cNvSpPr>
            <a:spLocks noChangeArrowheads="1"/>
          </p:cNvSpPr>
          <p:nvPr/>
        </p:nvSpPr>
        <p:spPr bwMode="auto">
          <a:xfrm>
            <a:off x="6369050" y="5857875"/>
            <a:ext cx="19939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primary phloem</a:t>
            </a:r>
          </a:p>
        </p:txBody>
      </p:sp>
      <p:sp>
        <p:nvSpPr>
          <p:cNvPr id="37901" name="Rectangle 14">
            <a:extLst>
              <a:ext uri="{FF2B5EF4-FFF2-40B4-BE49-F238E27FC236}">
                <a16:creationId xmlns:a16="http://schemas.microsoft.com/office/drawing/2014/main" id="{F0B81BE1-59DD-442A-8B5F-3E8F1E30EE32}"/>
              </a:ext>
            </a:extLst>
          </p:cNvPr>
          <p:cNvSpPr>
            <a:spLocks noChangeArrowheads="1"/>
          </p:cNvSpPr>
          <p:nvPr/>
        </p:nvSpPr>
        <p:spPr bwMode="auto">
          <a:xfrm>
            <a:off x="6829425" y="4711700"/>
            <a:ext cx="11922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90000"/>
              </a:lnSpc>
            </a:pPr>
            <a:r>
              <a:rPr lang="en-US" altLang="en-US" sz="2000">
                <a:solidFill>
                  <a:srgbClr val="000000"/>
                </a:solidFill>
              </a:rPr>
              <a:t>dividing</a:t>
            </a:r>
          </a:p>
          <a:p>
            <a:pPr eaLnBrk="0" hangingPunct="0">
              <a:lnSpc>
                <a:spcPct val="90000"/>
              </a:lnSpc>
            </a:pPr>
            <a:r>
              <a:rPr lang="en-US" altLang="en-US" sz="2000">
                <a:solidFill>
                  <a:srgbClr val="000000"/>
                </a:solidFill>
              </a:rPr>
              <a:t>vascular</a:t>
            </a:r>
          </a:p>
          <a:p>
            <a:pPr eaLnBrk="0" hangingPunct="0">
              <a:lnSpc>
                <a:spcPct val="90000"/>
              </a:lnSpc>
            </a:pPr>
            <a:r>
              <a:rPr lang="en-US" altLang="en-US" sz="2000">
                <a:solidFill>
                  <a:srgbClr val="000000"/>
                </a:solidFill>
              </a:rPr>
              <a:t>cambium</a:t>
            </a:r>
          </a:p>
        </p:txBody>
      </p:sp>
      <p:sp>
        <p:nvSpPr>
          <p:cNvPr id="339983" name="Line 15">
            <a:extLst>
              <a:ext uri="{FF2B5EF4-FFF2-40B4-BE49-F238E27FC236}">
                <a16:creationId xmlns:a16="http://schemas.microsoft.com/office/drawing/2014/main" id="{AA98E3B5-E72C-4514-B759-46C04915EF40}"/>
              </a:ext>
            </a:extLst>
          </p:cNvPr>
          <p:cNvSpPr>
            <a:spLocks noChangeShapeType="1"/>
          </p:cNvSpPr>
          <p:nvPr/>
        </p:nvSpPr>
        <p:spPr bwMode="auto">
          <a:xfrm flipV="1">
            <a:off x="6683375" y="2619375"/>
            <a:ext cx="222250" cy="38100"/>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4" name="Line 16">
            <a:extLst>
              <a:ext uri="{FF2B5EF4-FFF2-40B4-BE49-F238E27FC236}">
                <a16:creationId xmlns:a16="http://schemas.microsoft.com/office/drawing/2014/main" id="{B3C1B9C1-D3A8-4697-8EF3-554D998FE4BB}"/>
              </a:ext>
            </a:extLst>
          </p:cNvPr>
          <p:cNvSpPr>
            <a:spLocks noChangeShapeType="1"/>
          </p:cNvSpPr>
          <p:nvPr/>
        </p:nvSpPr>
        <p:spPr bwMode="auto">
          <a:xfrm flipH="1" flipV="1">
            <a:off x="5867400" y="1143000"/>
            <a:ext cx="292100" cy="722313"/>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5" name="Line 17">
            <a:extLst>
              <a:ext uri="{FF2B5EF4-FFF2-40B4-BE49-F238E27FC236}">
                <a16:creationId xmlns:a16="http://schemas.microsoft.com/office/drawing/2014/main" id="{D102AFF6-DD8D-44A2-BE14-CE86C197766E}"/>
              </a:ext>
            </a:extLst>
          </p:cNvPr>
          <p:cNvSpPr>
            <a:spLocks noChangeShapeType="1"/>
          </p:cNvSpPr>
          <p:nvPr/>
        </p:nvSpPr>
        <p:spPr bwMode="auto">
          <a:xfrm flipV="1">
            <a:off x="6262688" y="1524000"/>
            <a:ext cx="519112" cy="446088"/>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6" name="Line 18">
            <a:extLst>
              <a:ext uri="{FF2B5EF4-FFF2-40B4-BE49-F238E27FC236}">
                <a16:creationId xmlns:a16="http://schemas.microsoft.com/office/drawing/2014/main" id="{173E2D5A-69EF-4C79-81C7-83087A522FBD}"/>
              </a:ext>
            </a:extLst>
          </p:cNvPr>
          <p:cNvSpPr>
            <a:spLocks noChangeShapeType="1"/>
          </p:cNvSpPr>
          <p:nvPr/>
        </p:nvSpPr>
        <p:spPr bwMode="auto">
          <a:xfrm flipV="1">
            <a:off x="6354763" y="2055813"/>
            <a:ext cx="423862" cy="33337"/>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7" name="Line 19">
            <a:extLst>
              <a:ext uri="{FF2B5EF4-FFF2-40B4-BE49-F238E27FC236}">
                <a16:creationId xmlns:a16="http://schemas.microsoft.com/office/drawing/2014/main" id="{227A64B3-3085-4341-BE62-B2E2F60E05CA}"/>
              </a:ext>
            </a:extLst>
          </p:cNvPr>
          <p:cNvSpPr>
            <a:spLocks noChangeShapeType="1"/>
          </p:cNvSpPr>
          <p:nvPr/>
        </p:nvSpPr>
        <p:spPr bwMode="auto">
          <a:xfrm>
            <a:off x="6151563" y="2384425"/>
            <a:ext cx="750887" cy="949325"/>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8" name="Line 20">
            <a:extLst>
              <a:ext uri="{FF2B5EF4-FFF2-40B4-BE49-F238E27FC236}">
                <a16:creationId xmlns:a16="http://schemas.microsoft.com/office/drawing/2014/main" id="{BC5CD548-88FB-474F-AA38-B877771288BA}"/>
              </a:ext>
            </a:extLst>
          </p:cNvPr>
          <p:cNvSpPr>
            <a:spLocks noChangeShapeType="1"/>
          </p:cNvSpPr>
          <p:nvPr/>
        </p:nvSpPr>
        <p:spPr bwMode="auto">
          <a:xfrm>
            <a:off x="6327775" y="2822575"/>
            <a:ext cx="571500" cy="744538"/>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89" name="Line 21">
            <a:extLst>
              <a:ext uri="{FF2B5EF4-FFF2-40B4-BE49-F238E27FC236}">
                <a16:creationId xmlns:a16="http://schemas.microsoft.com/office/drawing/2014/main" id="{68DA8DB1-066F-45BA-9145-C6A0F2E665F8}"/>
              </a:ext>
            </a:extLst>
          </p:cNvPr>
          <p:cNvSpPr>
            <a:spLocks noChangeShapeType="1"/>
          </p:cNvSpPr>
          <p:nvPr/>
        </p:nvSpPr>
        <p:spPr bwMode="auto">
          <a:xfrm flipV="1">
            <a:off x="6283325" y="4408488"/>
            <a:ext cx="349250" cy="346075"/>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90" name="Line 22">
            <a:extLst>
              <a:ext uri="{FF2B5EF4-FFF2-40B4-BE49-F238E27FC236}">
                <a16:creationId xmlns:a16="http://schemas.microsoft.com/office/drawing/2014/main" id="{E5C9406D-9D55-47B2-812E-2472A4C6E237}"/>
              </a:ext>
            </a:extLst>
          </p:cNvPr>
          <p:cNvSpPr>
            <a:spLocks noChangeShapeType="1"/>
          </p:cNvSpPr>
          <p:nvPr/>
        </p:nvSpPr>
        <p:spPr bwMode="auto">
          <a:xfrm>
            <a:off x="6165850" y="5822950"/>
            <a:ext cx="250825" cy="236538"/>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39991" name="Line 23">
            <a:extLst>
              <a:ext uri="{FF2B5EF4-FFF2-40B4-BE49-F238E27FC236}">
                <a16:creationId xmlns:a16="http://schemas.microsoft.com/office/drawing/2014/main" id="{112A02D5-0615-4BEF-9212-7CBAACFDBA5A}"/>
              </a:ext>
            </a:extLst>
          </p:cNvPr>
          <p:cNvSpPr>
            <a:spLocks noChangeShapeType="1"/>
          </p:cNvSpPr>
          <p:nvPr/>
        </p:nvSpPr>
        <p:spPr bwMode="auto">
          <a:xfrm flipV="1">
            <a:off x="6554788" y="4975225"/>
            <a:ext cx="333375" cy="261938"/>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7911" name="Text Box 5">
            <a:extLst>
              <a:ext uri="{FF2B5EF4-FFF2-40B4-BE49-F238E27FC236}">
                <a16:creationId xmlns:a16="http://schemas.microsoft.com/office/drawing/2014/main" id="{D16D8756-719D-4676-9B83-5FA76B654E20}"/>
              </a:ext>
            </a:extLst>
          </p:cNvPr>
          <p:cNvSpPr txBox="1">
            <a:spLocks noChangeArrowheads="1"/>
          </p:cNvSpPr>
          <p:nvPr/>
        </p:nvSpPr>
        <p:spPr bwMode="auto">
          <a:xfrm>
            <a:off x="0" y="904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sp>
        <p:nvSpPr>
          <p:cNvPr id="37912" name="Text Box 25">
            <a:extLst>
              <a:ext uri="{FF2B5EF4-FFF2-40B4-BE49-F238E27FC236}">
                <a16:creationId xmlns:a16="http://schemas.microsoft.com/office/drawing/2014/main" id="{BC81A698-CD5D-4F95-A88C-59D5658B93B0}"/>
              </a:ext>
            </a:extLst>
          </p:cNvPr>
          <p:cNvSpPr txBox="1">
            <a:spLocks noChangeArrowheads="1"/>
          </p:cNvSpPr>
          <p:nvPr/>
        </p:nvSpPr>
        <p:spPr bwMode="auto">
          <a:xfrm>
            <a:off x="304800" y="2790825"/>
            <a:ext cx="450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42900" indent="-342900">
              <a:defRPr>
                <a:solidFill>
                  <a:schemeClr val="tx1"/>
                </a:solidFill>
                <a:latin typeface="Comic Sans MS" panose="030F0702030302020204" pitchFamily="66" charset="0"/>
              </a:defRPr>
            </a:lvl1pPr>
            <a:lvl2pPr marL="990600" indent="-53340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lvl="1" eaLnBrk="0" hangingPunct="0">
              <a:lnSpc>
                <a:spcPct val="125000"/>
              </a:lnSpc>
            </a:pPr>
            <a:r>
              <a:rPr lang="en-US" altLang="en-US" sz="2400">
                <a:solidFill>
                  <a:srgbClr val="000000"/>
                </a:solidFill>
              </a:rPr>
              <a:t>Produces inside stem:</a:t>
            </a:r>
          </a:p>
        </p:txBody>
      </p:sp>
      <p:sp>
        <p:nvSpPr>
          <p:cNvPr id="339994" name="Rectangle 26">
            <a:extLst>
              <a:ext uri="{FF2B5EF4-FFF2-40B4-BE49-F238E27FC236}">
                <a16:creationId xmlns:a16="http://schemas.microsoft.com/office/drawing/2014/main" id="{1887D144-8E41-4BE1-AF72-56B63F6DD175}"/>
              </a:ext>
            </a:extLst>
          </p:cNvPr>
          <p:cNvSpPr>
            <a:spLocks noChangeArrowheads="1"/>
          </p:cNvSpPr>
          <p:nvPr/>
        </p:nvSpPr>
        <p:spPr bwMode="auto">
          <a:xfrm>
            <a:off x="609600" y="3324225"/>
            <a:ext cx="5791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u="sng">
                <a:solidFill>
                  <a:srgbClr val="000099"/>
                </a:solidFill>
              </a:rPr>
              <a:t>A) Secondary xylem</a:t>
            </a:r>
            <a:r>
              <a:rPr lang="en-US" altLang="en-US" sz="2400">
                <a:solidFill>
                  <a:srgbClr val="000000"/>
                </a:solidFill>
              </a:rPr>
              <a:t> 	</a:t>
            </a:r>
          </a:p>
          <a:p>
            <a:pPr lvl="1" eaLnBrk="0" hangingPunct="0">
              <a:buFontTx/>
              <a:buChar char="-"/>
            </a:pPr>
            <a:r>
              <a:rPr lang="en-US" altLang="en-US" sz="2400">
                <a:solidFill>
                  <a:srgbClr val="000000"/>
                </a:solidFill>
              </a:rPr>
              <a:t> moves H</a:t>
            </a:r>
            <a:r>
              <a:rPr lang="en-US" altLang="en-US" sz="2400" baseline="-25000">
                <a:solidFill>
                  <a:srgbClr val="000000"/>
                </a:solidFill>
              </a:rPr>
              <a:t>2</a:t>
            </a:r>
            <a:r>
              <a:rPr lang="en-US" altLang="en-US" sz="2400">
                <a:solidFill>
                  <a:srgbClr val="000000"/>
                </a:solidFill>
              </a:rPr>
              <a:t>O, inward</a:t>
            </a:r>
          </a:p>
          <a:p>
            <a:pPr eaLnBrk="0" hangingPunct="0"/>
            <a:r>
              <a:rPr lang="en-US" altLang="en-US" sz="2400" u="sng">
                <a:solidFill>
                  <a:srgbClr val="000099"/>
                </a:solidFill>
              </a:rPr>
              <a:t>B) Secondary phloem</a:t>
            </a:r>
            <a:r>
              <a:rPr lang="en-US" altLang="en-US" sz="2400">
                <a:solidFill>
                  <a:srgbClr val="000000"/>
                </a:solidFill>
              </a:rPr>
              <a:t> </a:t>
            </a:r>
          </a:p>
          <a:p>
            <a:pPr lvl="1" eaLnBrk="0" hangingPunct="0">
              <a:buFontTx/>
              <a:buChar char="-"/>
            </a:pPr>
            <a:r>
              <a:rPr lang="en-US" altLang="en-US" sz="2400">
                <a:solidFill>
                  <a:srgbClr val="000000"/>
                </a:solidFill>
              </a:rPr>
              <a:t> moves sugars, outward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4203583-DF23-49B7-834A-54277CB66FEA}"/>
              </a:ext>
            </a:extLst>
          </p:cNvPr>
          <p:cNvSpPr>
            <a:spLocks noGrp="1" noChangeArrowheads="1"/>
          </p:cNvSpPr>
          <p:nvPr>
            <p:ph type="title"/>
          </p:nvPr>
        </p:nvSpPr>
        <p:spPr>
          <a:xfrm>
            <a:off x="0" y="76200"/>
            <a:ext cx="4724400" cy="533400"/>
          </a:xfrm>
        </p:spPr>
        <p:txBody>
          <a:bodyPr/>
          <a:lstStyle/>
          <a:p>
            <a:r>
              <a:rPr lang="en-US" altLang="en-US" sz="4000" b="1">
                <a:solidFill>
                  <a:srgbClr val="008000"/>
                </a:solidFill>
              </a:rPr>
              <a:t>Vascular cambium</a:t>
            </a:r>
          </a:p>
        </p:txBody>
      </p:sp>
      <p:sp>
        <p:nvSpPr>
          <p:cNvPr id="68611" name="Rectangle 3">
            <a:extLst>
              <a:ext uri="{FF2B5EF4-FFF2-40B4-BE49-F238E27FC236}">
                <a16:creationId xmlns:a16="http://schemas.microsoft.com/office/drawing/2014/main" id="{10D8BD81-7188-4644-A8F4-2DFBD60D7466}"/>
              </a:ext>
            </a:extLst>
          </p:cNvPr>
          <p:cNvSpPr>
            <a:spLocks noGrp="1" noChangeArrowheads="1"/>
          </p:cNvSpPr>
          <p:nvPr>
            <p:ph type="body" sz="half" idx="1"/>
          </p:nvPr>
        </p:nvSpPr>
        <p:spPr>
          <a:xfrm>
            <a:off x="0" y="685800"/>
            <a:ext cx="5029200" cy="6172200"/>
          </a:xfrm>
        </p:spPr>
        <p:txBody>
          <a:bodyPr/>
          <a:lstStyle/>
          <a:p>
            <a:r>
              <a:rPr lang="en-US" altLang="en-US" sz="2400"/>
              <a:t> </a:t>
            </a:r>
            <a:r>
              <a:rPr lang="en-US" altLang="en-US" sz="2000"/>
              <a:t>Is a lateral meristem in the vascular tissue of plants. </a:t>
            </a:r>
          </a:p>
          <a:p>
            <a:endParaRPr lang="en-US" altLang="en-US" sz="2000"/>
          </a:p>
          <a:p>
            <a:r>
              <a:rPr lang="en-US" altLang="en-US" sz="2000"/>
              <a:t>It is a cylinder of unspecialized meristematic cells that divide to give rise to cells that further divide, differentiate and specialize to form the </a:t>
            </a:r>
            <a:r>
              <a:rPr lang="en-US" altLang="en-US" sz="2000" b="1" i="1" u="sng">
                <a:solidFill>
                  <a:srgbClr val="660066"/>
                </a:solidFill>
              </a:rPr>
              <a:t>secondary vascular tissues</a:t>
            </a:r>
            <a:r>
              <a:rPr lang="en-US" altLang="en-US" sz="2000"/>
              <a:t>. </a:t>
            </a:r>
          </a:p>
          <a:p>
            <a:endParaRPr lang="en-US" altLang="en-US" sz="2000"/>
          </a:p>
          <a:p>
            <a:r>
              <a:rPr lang="en-US" altLang="en-US" sz="2000"/>
              <a:t>The vascular cambium is the source of both the secondary xylem 	</a:t>
            </a:r>
            <a:r>
              <a:rPr lang="en-US" altLang="en-US" sz="2000" b="1" i="1" u="sng">
                <a:solidFill>
                  <a:srgbClr val="FF0000"/>
                </a:solidFill>
              </a:rPr>
              <a:t>(inwards, towards the pith)</a:t>
            </a:r>
            <a:r>
              <a:rPr lang="en-US" altLang="en-US" sz="2000"/>
              <a:t> </a:t>
            </a:r>
          </a:p>
          <a:p>
            <a:endParaRPr lang="en-US" altLang="en-US" sz="2000"/>
          </a:p>
          <a:p>
            <a:r>
              <a:rPr lang="en-US" altLang="en-US" sz="2000"/>
              <a:t>And the secondary phloem </a:t>
            </a:r>
          </a:p>
          <a:p>
            <a:pPr lvl="1"/>
            <a:r>
              <a:rPr lang="en-US" altLang="en-US" sz="1800" b="1" i="1" u="sng">
                <a:solidFill>
                  <a:srgbClr val="FF0000"/>
                </a:solidFill>
              </a:rPr>
              <a:t>(outwards),</a:t>
            </a:r>
            <a:r>
              <a:rPr lang="en-US" altLang="en-US" sz="1800"/>
              <a:t> </a:t>
            </a:r>
          </a:p>
          <a:p>
            <a:pPr lvl="1"/>
            <a:endParaRPr lang="en-US" altLang="en-US" sz="1800"/>
          </a:p>
          <a:p>
            <a:r>
              <a:rPr lang="en-US" altLang="en-US" sz="2000"/>
              <a:t>And is located between these tissues in the stem and root. </a:t>
            </a:r>
          </a:p>
        </p:txBody>
      </p:sp>
      <p:pic>
        <p:nvPicPr>
          <p:cNvPr id="68613" name="Picture 5" descr="5604-004-8BC41918">
            <a:extLst>
              <a:ext uri="{FF2B5EF4-FFF2-40B4-BE49-F238E27FC236}">
                <a16:creationId xmlns:a16="http://schemas.microsoft.com/office/drawing/2014/main" id="{C1E80722-89FF-415E-AE36-7AB939F9F8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0"/>
            <a:ext cx="4114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87CBF1F-1086-4838-A16A-E72E271C4FD5}"/>
              </a:ext>
            </a:extLst>
          </p:cNvPr>
          <p:cNvSpPr>
            <a:spLocks noGrp="1" noChangeArrowheads="1"/>
          </p:cNvSpPr>
          <p:nvPr>
            <p:ph type="title"/>
          </p:nvPr>
        </p:nvSpPr>
        <p:spPr>
          <a:xfrm>
            <a:off x="0" y="76200"/>
            <a:ext cx="4724400" cy="533400"/>
          </a:xfrm>
        </p:spPr>
        <p:txBody>
          <a:bodyPr/>
          <a:lstStyle/>
          <a:p>
            <a:r>
              <a:rPr lang="en-US" altLang="en-US" sz="4000" b="1">
                <a:solidFill>
                  <a:srgbClr val="008000"/>
                </a:solidFill>
              </a:rPr>
              <a:t>Vascular cambium</a:t>
            </a:r>
          </a:p>
        </p:txBody>
      </p:sp>
      <p:sp>
        <p:nvSpPr>
          <p:cNvPr id="71683" name="Rectangle 3">
            <a:extLst>
              <a:ext uri="{FF2B5EF4-FFF2-40B4-BE49-F238E27FC236}">
                <a16:creationId xmlns:a16="http://schemas.microsoft.com/office/drawing/2014/main" id="{B4D13641-55B7-4E47-BFB2-9DEC4FC0EFDF}"/>
              </a:ext>
            </a:extLst>
          </p:cNvPr>
          <p:cNvSpPr>
            <a:spLocks noGrp="1" noChangeArrowheads="1"/>
          </p:cNvSpPr>
          <p:nvPr>
            <p:ph type="body" sz="half" idx="1"/>
          </p:nvPr>
        </p:nvSpPr>
        <p:spPr>
          <a:xfrm>
            <a:off x="0" y="685800"/>
            <a:ext cx="5181600" cy="6172200"/>
          </a:xfrm>
        </p:spPr>
        <p:txBody>
          <a:bodyPr/>
          <a:lstStyle/>
          <a:p>
            <a:pPr>
              <a:lnSpc>
                <a:spcPct val="80000"/>
              </a:lnSpc>
            </a:pPr>
            <a:r>
              <a:rPr lang="en-US" altLang="en-US" sz="2400"/>
              <a:t> </a:t>
            </a:r>
            <a:r>
              <a:rPr lang="en-US" altLang="en-US" sz="2000"/>
              <a:t>Made from, </a:t>
            </a:r>
            <a:r>
              <a:rPr lang="en-US" altLang="en-US" sz="2000" i="1" u="sng">
                <a:solidFill>
                  <a:srgbClr val="FF0000"/>
                </a:solidFill>
              </a:rPr>
              <a:t>procambium</a:t>
            </a:r>
            <a:r>
              <a:rPr lang="en-US" altLang="en-US" sz="2000"/>
              <a:t> that remains undifferentiated between the primary xylem and primary phloem. </a:t>
            </a:r>
          </a:p>
          <a:p>
            <a:pPr>
              <a:lnSpc>
                <a:spcPct val="80000"/>
              </a:lnSpc>
            </a:pPr>
            <a:endParaRPr lang="en-US" altLang="en-US" sz="2000"/>
          </a:p>
          <a:p>
            <a:pPr>
              <a:lnSpc>
                <a:spcPct val="80000"/>
              </a:lnSpc>
            </a:pPr>
            <a:r>
              <a:rPr lang="en-US" altLang="en-US" sz="2000"/>
              <a:t>Upon maturity, this region is known as the </a:t>
            </a:r>
            <a:r>
              <a:rPr lang="en-US" altLang="en-US" sz="2000" b="1" i="1" u="sng">
                <a:solidFill>
                  <a:srgbClr val="FF0000"/>
                </a:solidFill>
              </a:rPr>
              <a:t>fascicular cambium</a:t>
            </a:r>
            <a:r>
              <a:rPr lang="en-US" altLang="en-US" sz="2000"/>
              <a:t>, and the area of cells between the vascular bundles (fascicles) called pith rays becomes what is called the interfascicular cambium. </a:t>
            </a:r>
          </a:p>
          <a:p>
            <a:pPr>
              <a:lnSpc>
                <a:spcPct val="80000"/>
              </a:lnSpc>
            </a:pPr>
            <a:endParaRPr lang="en-US" altLang="en-US" sz="2000"/>
          </a:p>
          <a:p>
            <a:pPr>
              <a:lnSpc>
                <a:spcPct val="80000"/>
              </a:lnSpc>
            </a:pPr>
            <a:r>
              <a:rPr lang="en-US" altLang="en-US" sz="2000" b="1" i="1" u="sng">
                <a:solidFill>
                  <a:srgbClr val="660066"/>
                </a:solidFill>
              </a:rPr>
              <a:t>The fascicular and inter-fascicular cambiums, therefore, represent a continuous ring which bisects the primary xylem and primary phloem.</a:t>
            </a:r>
            <a:r>
              <a:rPr lang="en-US" altLang="en-US" sz="2000"/>
              <a:t> </a:t>
            </a:r>
          </a:p>
          <a:p>
            <a:pPr>
              <a:lnSpc>
                <a:spcPct val="80000"/>
              </a:lnSpc>
            </a:pPr>
            <a:endParaRPr lang="en-US" altLang="en-US" sz="2000" b="1" i="1" u="sng">
              <a:solidFill>
                <a:schemeClr val="accent2"/>
              </a:solidFill>
            </a:endParaRPr>
          </a:p>
          <a:p>
            <a:pPr>
              <a:lnSpc>
                <a:spcPct val="80000"/>
              </a:lnSpc>
            </a:pPr>
            <a:r>
              <a:rPr lang="en-US" altLang="en-US" sz="2000"/>
              <a:t>The vascular cambium then produces secondary xylem on the inside of the ring, and secondary phloem on the outside, pushing the primary xylem and phloem apart.</a:t>
            </a:r>
          </a:p>
        </p:txBody>
      </p:sp>
      <p:pic>
        <p:nvPicPr>
          <p:cNvPr id="71684" name="Picture 4" descr="5604-004-8BC41918">
            <a:extLst>
              <a:ext uri="{FF2B5EF4-FFF2-40B4-BE49-F238E27FC236}">
                <a16:creationId xmlns:a16="http://schemas.microsoft.com/office/drawing/2014/main" id="{671CD68D-0795-4BD6-BC5E-96CD34C49CB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0"/>
            <a:ext cx="39624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56A0239-21AC-4809-8123-CCE58D94377F}"/>
              </a:ext>
            </a:extLst>
          </p:cNvPr>
          <p:cNvSpPr>
            <a:spLocks noGrp="1" noChangeArrowheads="1"/>
          </p:cNvSpPr>
          <p:nvPr>
            <p:ph type="title"/>
          </p:nvPr>
        </p:nvSpPr>
        <p:spPr>
          <a:xfrm>
            <a:off x="0" y="76200"/>
            <a:ext cx="4724400" cy="533400"/>
          </a:xfrm>
        </p:spPr>
        <p:txBody>
          <a:bodyPr/>
          <a:lstStyle/>
          <a:p>
            <a:r>
              <a:rPr lang="en-US" altLang="en-US" sz="4000" b="1">
                <a:solidFill>
                  <a:srgbClr val="008000"/>
                </a:solidFill>
              </a:rPr>
              <a:t>Vascular cambium</a:t>
            </a:r>
          </a:p>
        </p:txBody>
      </p:sp>
      <p:sp>
        <p:nvSpPr>
          <p:cNvPr id="80899" name="Rectangle 3">
            <a:extLst>
              <a:ext uri="{FF2B5EF4-FFF2-40B4-BE49-F238E27FC236}">
                <a16:creationId xmlns:a16="http://schemas.microsoft.com/office/drawing/2014/main" id="{74C7AC85-564C-43CA-A3CA-FB3F68F47AC6}"/>
              </a:ext>
            </a:extLst>
          </p:cNvPr>
          <p:cNvSpPr>
            <a:spLocks noGrp="1" noChangeArrowheads="1"/>
          </p:cNvSpPr>
          <p:nvPr>
            <p:ph type="body" sz="half" idx="1"/>
          </p:nvPr>
        </p:nvSpPr>
        <p:spPr>
          <a:xfrm>
            <a:off x="152400" y="685800"/>
            <a:ext cx="5181600" cy="6172200"/>
          </a:xfrm>
        </p:spPr>
        <p:txBody>
          <a:bodyPr/>
          <a:lstStyle/>
          <a:p>
            <a:r>
              <a:rPr lang="en-US" altLang="en-US"/>
              <a:t> </a:t>
            </a:r>
            <a:r>
              <a:rPr lang="en-US" altLang="en-US" sz="2000"/>
              <a:t>The vascular cambium usually consists of two types of cells:</a:t>
            </a:r>
          </a:p>
          <a:p>
            <a:pPr lvl="1"/>
            <a:r>
              <a:rPr lang="en-US" altLang="en-US" sz="1400" b="1" i="1" u="sng">
                <a:solidFill>
                  <a:srgbClr val="660066"/>
                </a:solidFill>
              </a:rPr>
              <a:t>Fusiform initials</a:t>
            </a:r>
            <a:r>
              <a:rPr lang="en-US" altLang="en-US" sz="1400" b="1"/>
              <a:t> (tall  cells, axially orientated.</a:t>
            </a:r>
          </a:p>
          <a:p>
            <a:pPr lvl="1"/>
            <a:r>
              <a:rPr lang="en-US" altLang="en-US" sz="1400" b="1" i="1" u="sng">
                <a:solidFill>
                  <a:srgbClr val="660066"/>
                </a:solidFill>
              </a:rPr>
              <a:t>Ray initials</a:t>
            </a:r>
            <a:r>
              <a:rPr lang="en-US" altLang="en-US" sz="1400" b="1"/>
              <a:t> (almost isodiametric cells - smaller and round to angular in shape).</a:t>
            </a:r>
          </a:p>
          <a:p>
            <a:pPr lvl="1"/>
            <a:endParaRPr lang="en-US" altLang="en-US" sz="1400" b="1"/>
          </a:p>
          <a:p>
            <a:pPr lvl="1"/>
            <a:endParaRPr lang="en-US" altLang="en-US" sz="1200"/>
          </a:p>
          <a:p>
            <a:r>
              <a:rPr lang="en-US" altLang="en-US" sz="2000"/>
              <a:t> </a:t>
            </a:r>
            <a:r>
              <a:rPr lang="en-US" altLang="en-US" sz="2000" b="1" u="sng">
                <a:solidFill>
                  <a:srgbClr val="FF0000"/>
                </a:solidFill>
              </a:rPr>
              <a:t>Remember:</a:t>
            </a:r>
          </a:p>
          <a:p>
            <a:r>
              <a:rPr lang="en-US" altLang="en-US" sz="2000" b="1" i="1" u="sng">
                <a:solidFill>
                  <a:schemeClr val="accent2"/>
                </a:solidFill>
              </a:rPr>
              <a:t>The vascular cambium is a type of meristem - tissue consisting of embryonic (incompletely differentiated) cells from which other (more differentiated) plant tissues originate. </a:t>
            </a:r>
          </a:p>
          <a:p>
            <a:endParaRPr lang="en-US" altLang="en-US" sz="2000" b="1" i="1" u="sng">
              <a:solidFill>
                <a:schemeClr val="accent2"/>
              </a:solidFill>
            </a:endParaRPr>
          </a:p>
          <a:p>
            <a:r>
              <a:rPr lang="en-US" altLang="en-US" sz="2000" b="1" i="1" u="sng">
                <a:solidFill>
                  <a:schemeClr val="accent2"/>
                </a:solidFill>
              </a:rPr>
              <a:t>Primary meristems are the apical meristems on root tips and shoot tips.</a:t>
            </a:r>
            <a:r>
              <a:rPr lang="en-US" altLang="en-US" sz="2000"/>
              <a:t> </a:t>
            </a:r>
          </a:p>
          <a:p>
            <a:endParaRPr lang="en-US" altLang="en-US" sz="2000"/>
          </a:p>
          <a:p>
            <a:endParaRPr lang="en-US" altLang="en-US" sz="2000"/>
          </a:p>
        </p:txBody>
      </p:sp>
      <p:pic>
        <p:nvPicPr>
          <p:cNvPr id="80900" name="Picture 4" descr="5604-004-8BC41918">
            <a:extLst>
              <a:ext uri="{FF2B5EF4-FFF2-40B4-BE49-F238E27FC236}">
                <a16:creationId xmlns:a16="http://schemas.microsoft.com/office/drawing/2014/main" id="{9A6C2924-DC21-4AC6-9B61-B892C3A9111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0"/>
            <a:ext cx="37338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a:extLst>
              <a:ext uri="{FF2B5EF4-FFF2-40B4-BE49-F238E27FC236}">
                <a16:creationId xmlns:a16="http://schemas.microsoft.com/office/drawing/2014/main" id="{609CB08F-BA8B-40EC-BD02-A73B73BB9B03}"/>
              </a:ext>
            </a:extLst>
          </p:cNvPr>
          <p:cNvSpPr txBox="1">
            <a:spLocks noChangeArrowheads="1"/>
          </p:cNvSpPr>
          <p:nvPr/>
        </p:nvSpPr>
        <p:spPr bwMode="auto">
          <a:xfrm>
            <a:off x="0" y="904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grpSp>
        <p:nvGrpSpPr>
          <p:cNvPr id="38915" name="Group 90">
            <a:extLst>
              <a:ext uri="{FF2B5EF4-FFF2-40B4-BE49-F238E27FC236}">
                <a16:creationId xmlns:a16="http://schemas.microsoft.com/office/drawing/2014/main" id="{9E38932A-40FC-458C-80FB-C78C1993C066}"/>
              </a:ext>
            </a:extLst>
          </p:cNvPr>
          <p:cNvGrpSpPr>
            <a:grpSpLocks/>
          </p:cNvGrpSpPr>
          <p:nvPr/>
        </p:nvGrpSpPr>
        <p:grpSpPr bwMode="auto">
          <a:xfrm>
            <a:off x="5486400" y="228600"/>
            <a:ext cx="3300413" cy="2909888"/>
            <a:chOff x="3577" y="2344"/>
            <a:chExt cx="2079" cy="1833"/>
          </a:xfrm>
        </p:grpSpPr>
        <p:pic>
          <p:nvPicPr>
            <p:cNvPr id="38916" name="Picture 35" descr="figure 42-11">
              <a:extLst>
                <a:ext uri="{FF2B5EF4-FFF2-40B4-BE49-F238E27FC236}">
                  <a16:creationId xmlns:a16="http://schemas.microsoft.com/office/drawing/2014/main" id="{B2F83EE6-64B4-42EA-AC67-C1473F4ACAF2}"/>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14" t="52487" r="3539"/>
            <a:stretch>
              <a:fillRect/>
            </a:stretch>
          </p:blipFill>
          <p:spPr bwMode="auto">
            <a:xfrm>
              <a:off x="3744" y="2352"/>
              <a:ext cx="1680" cy="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36">
              <a:extLst>
                <a:ext uri="{FF2B5EF4-FFF2-40B4-BE49-F238E27FC236}">
                  <a16:creationId xmlns:a16="http://schemas.microsoft.com/office/drawing/2014/main" id="{AB53CBD7-0D03-42B4-B0BD-BDB563C63F90}"/>
                </a:ext>
              </a:extLst>
            </p:cNvPr>
            <p:cNvSpPr txBox="1">
              <a:spLocks noChangeArrowheads="1"/>
            </p:cNvSpPr>
            <p:nvPr/>
          </p:nvSpPr>
          <p:spPr bwMode="auto">
            <a:xfrm>
              <a:off x="5002" y="3692"/>
              <a:ext cx="58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1600" b="1">
                  <a:solidFill>
                    <a:srgbClr val="000000"/>
                  </a:solidFill>
                </a:rPr>
                <a:t>primary</a:t>
              </a:r>
            </a:p>
            <a:p>
              <a:pPr eaLnBrk="0" hangingPunct="0">
                <a:lnSpc>
                  <a:spcPct val="80000"/>
                </a:lnSpc>
              </a:pPr>
              <a:r>
                <a:rPr lang="en-US" altLang="en-US" sz="1600" b="1">
                  <a:solidFill>
                    <a:srgbClr val="000000"/>
                  </a:solidFill>
                </a:rPr>
                <a:t>phloem</a:t>
              </a:r>
            </a:p>
          </p:txBody>
        </p:sp>
        <p:sp>
          <p:nvSpPr>
            <p:cNvPr id="38918" name="Rectangle 44">
              <a:extLst>
                <a:ext uri="{FF2B5EF4-FFF2-40B4-BE49-F238E27FC236}">
                  <a16:creationId xmlns:a16="http://schemas.microsoft.com/office/drawing/2014/main" id="{EA228AB2-0B71-42C5-8955-B57CE50D57F4}"/>
                </a:ext>
              </a:extLst>
            </p:cNvPr>
            <p:cNvSpPr>
              <a:spLocks noChangeArrowheads="1"/>
            </p:cNvSpPr>
            <p:nvPr/>
          </p:nvSpPr>
          <p:spPr bwMode="auto">
            <a:xfrm>
              <a:off x="5026" y="2969"/>
              <a:ext cx="630"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1600" b="1">
                  <a:solidFill>
                    <a:srgbClr val="000000"/>
                  </a:solidFill>
                </a:rPr>
                <a:t>dividing</a:t>
              </a:r>
            </a:p>
            <a:p>
              <a:pPr eaLnBrk="0" hangingPunct="0">
                <a:lnSpc>
                  <a:spcPct val="80000"/>
                </a:lnSpc>
              </a:pPr>
              <a:r>
                <a:rPr lang="en-US" altLang="en-US" sz="1600" b="1">
                  <a:solidFill>
                    <a:srgbClr val="000000"/>
                  </a:solidFill>
                </a:rPr>
                <a:t>vascular</a:t>
              </a:r>
            </a:p>
            <a:p>
              <a:pPr eaLnBrk="0" hangingPunct="0">
                <a:lnSpc>
                  <a:spcPct val="80000"/>
                </a:lnSpc>
              </a:pPr>
              <a:r>
                <a:rPr lang="en-US" altLang="en-US" sz="1600" b="1">
                  <a:solidFill>
                    <a:srgbClr val="000000"/>
                  </a:solidFill>
                </a:rPr>
                <a:t>cambium</a:t>
              </a:r>
            </a:p>
          </p:txBody>
        </p:sp>
        <p:sp>
          <p:nvSpPr>
            <p:cNvPr id="38919" name="Rectangle 45">
              <a:extLst>
                <a:ext uri="{FF2B5EF4-FFF2-40B4-BE49-F238E27FC236}">
                  <a16:creationId xmlns:a16="http://schemas.microsoft.com/office/drawing/2014/main" id="{6C117F74-A4C5-4532-A878-A23EB6C4A6E7}"/>
                </a:ext>
              </a:extLst>
            </p:cNvPr>
            <p:cNvSpPr>
              <a:spLocks noChangeArrowheads="1"/>
            </p:cNvSpPr>
            <p:nvPr/>
          </p:nvSpPr>
          <p:spPr bwMode="auto">
            <a:xfrm>
              <a:off x="3577" y="2733"/>
              <a:ext cx="72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1600" b="1">
                  <a:solidFill>
                    <a:srgbClr val="000000"/>
                  </a:solidFill>
                </a:rPr>
                <a:t>new</a:t>
              </a:r>
            </a:p>
            <a:p>
              <a:pPr eaLnBrk="0" hangingPunct="0">
                <a:lnSpc>
                  <a:spcPct val="80000"/>
                </a:lnSpc>
              </a:pPr>
              <a:r>
                <a:rPr lang="en-US" altLang="en-US" sz="1600" b="1">
                  <a:solidFill>
                    <a:srgbClr val="000000"/>
                  </a:solidFill>
                </a:rPr>
                <a:t>secondary</a:t>
              </a:r>
            </a:p>
            <a:p>
              <a:pPr eaLnBrk="0" hangingPunct="0">
                <a:lnSpc>
                  <a:spcPct val="80000"/>
                </a:lnSpc>
              </a:pPr>
              <a:r>
                <a:rPr lang="en-US" altLang="en-US" sz="1600" b="1">
                  <a:solidFill>
                    <a:srgbClr val="000000"/>
                  </a:solidFill>
                </a:rPr>
                <a:t>xylem</a:t>
              </a:r>
            </a:p>
          </p:txBody>
        </p:sp>
        <p:sp>
          <p:nvSpPr>
            <p:cNvPr id="38920" name="Rectangle 46">
              <a:extLst>
                <a:ext uri="{FF2B5EF4-FFF2-40B4-BE49-F238E27FC236}">
                  <a16:creationId xmlns:a16="http://schemas.microsoft.com/office/drawing/2014/main" id="{C303941E-AB87-4629-84BB-6D413A9A3897}"/>
                </a:ext>
              </a:extLst>
            </p:cNvPr>
            <p:cNvSpPr>
              <a:spLocks noChangeArrowheads="1"/>
            </p:cNvSpPr>
            <p:nvPr/>
          </p:nvSpPr>
          <p:spPr bwMode="auto">
            <a:xfrm>
              <a:off x="3577" y="3562"/>
              <a:ext cx="729"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1600" b="1">
                  <a:solidFill>
                    <a:srgbClr val="000000"/>
                  </a:solidFill>
                </a:rPr>
                <a:t>new</a:t>
              </a:r>
            </a:p>
            <a:p>
              <a:pPr eaLnBrk="0" hangingPunct="0">
                <a:lnSpc>
                  <a:spcPct val="80000"/>
                </a:lnSpc>
              </a:pPr>
              <a:r>
                <a:rPr lang="en-US" altLang="en-US" sz="1600" b="1">
                  <a:solidFill>
                    <a:srgbClr val="000000"/>
                  </a:solidFill>
                </a:rPr>
                <a:t>secondary</a:t>
              </a:r>
            </a:p>
            <a:p>
              <a:pPr eaLnBrk="0" hangingPunct="0">
                <a:lnSpc>
                  <a:spcPct val="80000"/>
                </a:lnSpc>
              </a:pPr>
              <a:r>
                <a:rPr lang="en-US" altLang="en-US" sz="1600" b="1">
                  <a:solidFill>
                    <a:srgbClr val="000000"/>
                  </a:solidFill>
                </a:rPr>
                <a:t>phloem</a:t>
              </a:r>
            </a:p>
          </p:txBody>
        </p:sp>
        <p:sp>
          <p:nvSpPr>
            <p:cNvPr id="38921" name="Rectangle 47">
              <a:extLst>
                <a:ext uri="{FF2B5EF4-FFF2-40B4-BE49-F238E27FC236}">
                  <a16:creationId xmlns:a16="http://schemas.microsoft.com/office/drawing/2014/main" id="{38FFF19B-E107-4BE1-B859-BB109F325A4B}"/>
                </a:ext>
              </a:extLst>
            </p:cNvPr>
            <p:cNvSpPr>
              <a:spLocks noChangeArrowheads="1"/>
            </p:cNvSpPr>
            <p:nvPr/>
          </p:nvSpPr>
          <p:spPr bwMode="auto">
            <a:xfrm>
              <a:off x="5002" y="2344"/>
              <a:ext cx="58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1600" b="1">
                  <a:solidFill>
                    <a:srgbClr val="000000"/>
                  </a:solidFill>
                </a:rPr>
                <a:t>primary</a:t>
              </a:r>
            </a:p>
            <a:p>
              <a:pPr eaLnBrk="0" hangingPunct="0">
                <a:lnSpc>
                  <a:spcPct val="80000"/>
                </a:lnSpc>
              </a:pPr>
              <a:r>
                <a:rPr lang="en-US" altLang="en-US" sz="1600" b="1">
                  <a:solidFill>
                    <a:srgbClr val="000000"/>
                  </a:solidFill>
                </a:rPr>
                <a:t>xylem</a:t>
              </a:r>
            </a:p>
          </p:txBody>
        </p:sp>
        <p:sp>
          <p:nvSpPr>
            <p:cNvPr id="341047" name="Line 55">
              <a:extLst>
                <a:ext uri="{FF2B5EF4-FFF2-40B4-BE49-F238E27FC236}">
                  <a16:creationId xmlns:a16="http://schemas.microsoft.com/office/drawing/2014/main" id="{D5A09BBA-9EF4-43AA-8183-96E624988F75}"/>
                </a:ext>
              </a:extLst>
            </p:cNvPr>
            <p:cNvSpPr>
              <a:spLocks noChangeShapeType="1"/>
            </p:cNvSpPr>
            <p:nvPr/>
          </p:nvSpPr>
          <p:spPr bwMode="auto">
            <a:xfrm flipV="1">
              <a:off x="4625" y="2462"/>
              <a:ext cx="391" cy="139"/>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48" name="Line 56">
              <a:extLst>
                <a:ext uri="{FF2B5EF4-FFF2-40B4-BE49-F238E27FC236}">
                  <a16:creationId xmlns:a16="http://schemas.microsoft.com/office/drawing/2014/main" id="{F679537B-4133-4EA1-9C42-4EB0EC6D7E99}"/>
                </a:ext>
              </a:extLst>
            </p:cNvPr>
            <p:cNvSpPr>
              <a:spLocks noChangeShapeType="1"/>
            </p:cNvSpPr>
            <p:nvPr/>
          </p:nvSpPr>
          <p:spPr bwMode="auto">
            <a:xfrm>
              <a:off x="4654" y="3734"/>
              <a:ext cx="365" cy="57"/>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49" name="Line 57">
              <a:extLst>
                <a:ext uri="{FF2B5EF4-FFF2-40B4-BE49-F238E27FC236}">
                  <a16:creationId xmlns:a16="http://schemas.microsoft.com/office/drawing/2014/main" id="{7FE4BC25-D587-4490-A190-BE74E8F033CC}"/>
                </a:ext>
              </a:extLst>
            </p:cNvPr>
            <p:cNvSpPr>
              <a:spLocks noChangeShapeType="1"/>
            </p:cNvSpPr>
            <p:nvPr/>
          </p:nvSpPr>
          <p:spPr bwMode="auto">
            <a:xfrm flipV="1">
              <a:off x="4703" y="3192"/>
              <a:ext cx="351" cy="39"/>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50" name="Line 58">
              <a:extLst>
                <a:ext uri="{FF2B5EF4-FFF2-40B4-BE49-F238E27FC236}">
                  <a16:creationId xmlns:a16="http://schemas.microsoft.com/office/drawing/2014/main" id="{890E01D6-AC00-4AAF-BDDC-98CD79A79C95}"/>
                </a:ext>
              </a:extLst>
            </p:cNvPr>
            <p:cNvSpPr>
              <a:spLocks noChangeShapeType="1"/>
            </p:cNvSpPr>
            <p:nvPr/>
          </p:nvSpPr>
          <p:spPr bwMode="auto">
            <a:xfrm>
              <a:off x="3907" y="2821"/>
              <a:ext cx="566" cy="83"/>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51" name="Line 59">
              <a:extLst>
                <a:ext uri="{FF2B5EF4-FFF2-40B4-BE49-F238E27FC236}">
                  <a16:creationId xmlns:a16="http://schemas.microsoft.com/office/drawing/2014/main" id="{44948C6C-CB7A-4CC7-B1B0-48959A5CF252}"/>
                </a:ext>
              </a:extLst>
            </p:cNvPr>
            <p:cNvSpPr>
              <a:spLocks noChangeShapeType="1"/>
            </p:cNvSpPr>
            <p:nvPr/>
          </p:nvSpPr>
          <p:spPr bwMode="auto">
            <a:xfrm flipV="1">
              <a:off x="3904" y="3465"/>
              <a:ext cx="407" cy="196"/>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grpSp>
      <p:grpSp>
        <p:nvGrpSpPr>
          <p:cNvPr id="38927" name="Group 88">
            <a:extLst>
              <a:ext uri="{FF2B5EF4-FFF2-40B4-BE49-F238E27FC236}">
                <a16:creationId xmlns:a16="http://schemas.microsoft.com/office/drawing/2014/main" id="{D116AAAE-648D-4423-83AF-17B059A96F90}"/>
              </a:ext>
            </a:extLst>
          </p:cNvPr>
          <p:cNvGrpSpPr>
            <a:grpSpLocks/>
          </p:cNvGrpSpPr>
          <p:nvPr/>
        </p:nvGrpSpPr>
        <p:grpSpPr bwMode="auto">
          <a:xfrm>
            <a:off x="615950" y="596900"/>
            <a:ext cx="4184650" cy="2925763"/>
            <a:chOff x="0" y="440"/>
            <a:chExt cx="2736" cy="2025"/>
          </a:xfrm>
        </p:grpSpPr>
        <p:pic>
          <p:nvPicPr>
            <p:cNvPr id="38928" name="Picture 62" descr="figure 42-11">
              <a:extLst>
                <a:ext uri="{FF2B5EF4-FFF2-40B4-BE49-F238E27FC236}">
                  <a16:creationId xmlns:a16="http://schemas.microsoft.com/office/drawing/2014/main" id="{7E6BED03-8574-4F41-902C-0D3DC1CDF5D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014" r="3539" b="56235"/>
            <a:stretch>
              <a:fillRect/>
            </a:stretch>
          </p:blipFill>
          <p:spPr bwMode="auto">
            <a:xfrm>
              <a:off x="1056" y="479"/>
              <a:ext cx="1680" cy="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Rectangle 64">
              <a:extLst>
                <a:ext uri="{FF2B5EF4-FFF2-40B4-BE49-F238E27FC236}">
                  <a16:creationId xmlns:a16="http://schemas.microsoft.com/office/drawing/2014/main" id="{F39E1A78-45B8-4A8C-B502-16828095096A}"/>
                </a:ext>
              </a:extLst>
            </p:cNvPr>
            <p:cNvSpPr>
              <a:spLocks noChangeArrowheads="1"/>
            </p:cNvSpPr>
            <p:nvPr/>
          </p:nvSpPr>
          <p:spPr bwMode="auto">
            <a:xfrm>
              <a:off x="0" y="815"/>
              <a:ext cx="124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secondary phloem</a:t>
              </a:r>
            </a:p>
          </p:txBody>
        </p:sp>
        <p:sp>
          <p:nvSpPr>
            <p:cNvPr id="38930" name="Rectangle 65">
              <a:extLst>
                <a:ext uri="{FF2B5EF4-FFF2-40B4-BE49-F238E27FC236}">
                  <a16:creationId xmlns:a16="http://schemas.microsoft.com/office/drawing/2014/main" id="{352F5D8B-7DCC-4127-9F23-B282757AD20A}"/>
                </a:ext>
              </a:extLst>
            </p:cNvPr>
            <p:cNvSpPr>
              <a:spLocks noChangeArrowheads="1"/>
            </p:cNvSpPr>
            <p:nvPr/>
          </p:nvSpPr>
          <p:spPr bwMode="auto">
            <a:xfrm>
              <a:off x="0" y="968"/>
              <a:ext cx="10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primary phloem</a:t>
              </a:r>
            </a:p>
          </p:txBody>
        </p:sp>
        <p:sp>
          <p:nvSpPr>
            <p:cNvPr id="38931" name="Rectangle 66">
              <a:extLst>
                <a:ext uri="{FF2B5EF4-FFF2-40B4-BE49-F238E27FC236}">
                  <a16:creationId xmlns:a16="http://schemas.microsoft.com/office/drawing/2014/main" id="{3C7C4251-DB50-4352-A0C4-4F1F49D06AB8}"/>
                </a:ext>
              </a:extLst>
            </p:cNvPr>
            <p:cNvSpPr>
              <a:spLocks noChangeArrowheads="1"/>
            </p:cNvSpPr>
            <p:nvPr/>
          </p:nvSpPr>
          <p:spPr bwMode="auto">
            <a:xfrm>
              <a:off x="124" y="1775"/>
              <a:ext cx="12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vascular cambium</a:t>
              </a:r>
            </a:p>
          </p:txBody>
        </p:sp>
        <p:sp>
          <p:nvSpPr>
            <p:cNvPr id="38932" name="Rectangle 67">
              <a:extLst>
                <a:ext uri="{FF2B5EF4-FFF2-40B4-BE49-F238E27FC236}">
                  <a16:creationId xmlns:a16="http://schemas.microsoft.com/office/drawing/2014/main" id="{0A146181-6194-4685-AC88-FF6C57147F16}"/>
                </a:ext>
              </a:extLst>
            </p:cNvPr>
            <p:cNvSpPr>
              <a:spLocks noChangeArrowheads="1"/>
            </p:cNvSpPr>
            <p:nvPr/>
          </p:nvSpPr>
          <p:spPr bwMode="auto">
            <a:xfrm>
              <a:off x="0" y="1273"/>
              <a:ext cx="10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primary xylem</a:t>
              </a:r>
            </a:p>
          </p:txBody>
        </p:sp>
        <p:sp>
          <p:nvSpPr>
            <p:cNvPr id="38933" name="Rectangle 68">
              <a:extLst>
                <a:ext uri="{FF2B5EF4-FFF2-40B4-BE49-F238E27FC236}">
                  <a16:creationId xmlns:a16="http://schemas.microsoft.com/office/drawing/2014/main" id="{CD092EE1-2DB1-4D76-B6BB-7E162E79C09B}"/>
                </a:ext>
              </a:extLst>
            </p:cNvPr>
            <p:cNvSpPr>
              <a:spLocks noChangeArrowheads="1"/>
            </p:cNvSpPr>
            <p:nvPr/>
          </p:nvSpPr>
          <p:spPr bwMode="auto">
            <a:xfrm>
              <a:off x="0" y="1424"/>
              <a:ext cx="11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secondary xylem</a:t>
              </a:r>
            </a:p>
          </p:txBody>
        </p:sp>
        <p:sp>
          <p:nvSpPr>
            <p:cNvPr id="38934" name="Rectangle 69">
              <a:extLst>
                <a:ext uri="{FF2B5EF4-FFF2-40B4-BE49-F238E27FC236}">
                  <a16:creationId xmlns:a16="http://schemas.microsoft.com/office/drawing/2014/main" id="{5670C3D9-5153-4DEC-A481-8F48E6FFA64C}"/>
                </a:ext>
              </a:extLst>
            </p:cNvPr>
            <p:cNvSpPr>
              <a:spLocks noChangeArrowheads="1"/>
            </p:cNvSpPr>
            <p:nvPr/>
          </p:nvSpPr>
          <p:spPr bwMode="auto">
            <a:xfrm>
              <a:off x="1055" y="2076"/>
              <a:ext cx="36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pith</a:t>
              </a:r>
            </a:p>
          </p:txBody>
        </p:sp>
        <p:sp>
          <p:nvSpPr>
            <p:cNvPr id="38935" name="Rectangle 70">
              <a:extLst>
                <a:ext uri="{FF2B5EF4-FFF2-40B4-BE49-F238E27FC236}">
                  <a16:creationId xmlns:a16="http://schemas.microsoft.com/office/drawing/2014/main" id="{1C82FEE2-CB7D-41CC-9FA6-7C70DBF15DD1}"/>
                </a:ext>
              </a:extLst>
            </p:cNvPr>
            <p:cNvSpPr>
              <a:spLocks noChangeArrowheads="1"/>
            </p:cNvSpPr>
            <p:nvPr/>
          </p:nvSpPr>
          <p:spPr bwMode="auto">
            <a:xfrm>
              <a:off x="1200" y="2232"/>
              <a:ext cx="5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600" b="1">
                  <a:solidFill>
                    <a:srgbClr val="000000"/>
                  </a:solidFill>
                </a:rPr>
                <a:t>cortex</a:t>
              </a:r>
            </a:p>
          </p:txBody>
        </p:sp>
        <p:sp>
          <p:nvSpPr>
            <p:cNvPr id="341067" name="Line 75">
              <a:extLst>
                <a:ext uri="{FF2B5EF4-FFF2-40B4-BE49-F238E27FC236}">
                  <a16:creationId xmlns:a16="http://schemas.microsoft.com/office/drawing/2014/main" id="{2B9FBCE1-9090-435F-B5A0-7651F2AB1A2C}"/>
                </a:ext>
              </a:extLst>
            </p:cNvPr>
            <p:cNvSpPr>
              <a:spLocks noChangeShapeType="1"/>
            </p:cNvSpPr>
            <p:nvPr/>
          </p:nvSpPr>
          <p:spPr bwMode="auto">
            <a:xfrm>
              <a:off x="1228" y="931"/>
              <a:ext cx="551" cy="120"/>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68" name="Line 76">
              <a:extLst>
                <a:ext uri="{FF2B5EF4-FFF2-40B4-BE49-F238E27FC236}">
                  <a16:creationId xmlns:a16="http://schemas.microsoft.com/office/drawing/2014/main" id="{5D7A4F3E-04DA-4B5A-9837-742219B2596E}"/>
                </a:ext>
              </a:extLst>
            </p:cNvPr>
            <p:cNvSpPr>
              <a:spLocks noChangeShapeType="1"/>
            </p:cNvSpPr>
            <p:nvPr/>
          </p:nvSpPr>
          <p:spPr bwMode="auto">
            <a:xfrm>
              <a:off x="1055" y="1094"/>
              <a:ext cx="442" cy="27"/>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69" name="Line 77">
              <a:extLst>
                <a:ext uri="{FF2B5EF4-FFF2-40B4-BE49-F238E27FC236}">
                  <a16:creationId xmlns:a16="http://schemas.microsoft.com/office/drawing/2014/main" id="{ABD9E474-AD0B-40B7-8E1E-C60D6F62770A}"/>
                </a:ext>
              </a:extLst>
            </p:cNvPr>
            <p:cNvSpPr>
              <a:spLocks noChangeShapeType="1"/>
            </p:cNvSpPr>
            <p:nvPr/>
          </p:nvSpPr>
          <p:spPr bwMode="auto">
            <a:xfrm flipV="1">
              <a:off x="1207" y="1599"/>
              <a:ext cx="439" cy="251"/>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70" name="Line 78">
              <a:extLst>
                <a:ext uri="{FF2B5EF4-FFF2-40B4-BE49-F238E27FC236}">
                  <a16:creationId xmlns:a16="http://schemas.microsoft.com/office/drawing/2014/main" id="{ED833116-1F18-4283-9636-D9A9FA3B2C4F}"/>
                </a:ext>
              </a:extLst>
            </p:cNvPr>
            <p:cNvSpPr>
              <a:spLocks noChangeShapeType="1"/>
            </p:cNvSpPr>
            <p:nvPr/>
          </p:nvSpPr>
          <p:spPr bwMode="auto">
            <a:xfrm>
              <a:off x="968" y="1399"/>
              <a:ext cx="720" cy="12"/>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71" name="Line 79">
              <a:extLst>
                <a:ext uri="{FF2B5EF4-FFF2-40B4-BE49-F238E27FC236}">
                  <a16:creationId xmlns:a16="http://schemas.microsoft.com/office/drawing/2014/main" id="{2B97C404-9AE2-46F9-A687-31CBD014A4B9}"/>
                </a:ext>
              </a:extLst>
            </p:cNvPr>
            <p:cNvSpPr>
              <a:spLocks noChangeShapeType="1"/>
            </p:cNvSpPr>
            <p:nvPr/>
          </p:nvSpPr>
          <p:spPr bwMode="auto">
            <a:xfrm flipV="1">
              <a:off x="1134" y="1512"/>
              <a:ext cx="516" cy="23"/>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72" name="Line 80">
              <a:extLst>
                <a:ext uri="{FF2B5EF4-FFF2-40B4-BE49-F238E27FC236}">
                  <a16:creationId xmlns:a16="http://schemas.microsoft.com/office/drawing/2014/main" id="{EAC44109-FF73-4C0F-A702-8B0FD892342E}"/>
                </a:ext>
              </a:extLst>
            </p:cNvPr>
            <p:cNvSpPr>
              <a:spLocks noChangeShapeType="1"/>
            </p:cNvSpPr>
            <p:nvPr/>
          </p:nvSpPr>
          <p:spPr bwMode="auto">
            <a:xfrm flipV="1">
              <a:off x="1344" y="1416"/>
              <a:ext cx="503" cy="769"/>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1073" name="Line 81">
              <a:extLst>
                <a:ext uri="{FF2B5EF4-FFF2-40B4-BE49-F238E27FC236}">
                  <a16:creationId xmlns:a16="http://schemas.microsoft.com/office/drawing/2014/main" id="{9012E418-0B89-4EF9-A4F6-BACC07A8EA41}"/>
                </a:ext>
              </a:extLst>
            </p:cNvPr>
            <p:cNvSpPr>
              <a:spLocks noChangeShapeType="1"/>
            </p:cNvSpPr>
            <p:nvPr/>
          </p:nvSpPr>
          <p:spPr bwMode="auto">
            <a:xfrm flipV="1">
              <a:off x="1538" y="1937"/>
              <a:ext cx="108" cy="356"/>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8943" name="Rectangle 87">
              <a:extLst>
                <a:ext uri="{FF2B5EF4-FFF2-40B4-BE49-F238E27FC236}">
                  <a16:creationId xmlns:a16="http://schemas.microsoft.com/office/drawing/2014/main" id="{6C4DE59B-F78E-4CC8-9EBF-D0F2F9650317}"/>
                </a:ext>
              </a:extLst>
            </p:cNvPr>
            <p:cNvSpPr>
              <a:spLocks noChangeArrowheads="1"/>
            </p:cNvSpPr>
            <p:nvPr/>
          </p:nvSpPr>
          <p:spPr bwMode="auto">
            <a:xfrm>
              <a:off x="1220" y="440"/>
              <a:ext cx="142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1800" b="1">
                  <a:solidFill>
                    <a:srgbClr val="000000"/>
                  </a:solidFill>
                </a:rPr>
                <a:t>Secondary growth</a:t>
              </a:r>
            </a:p>
          </p:txBody>
        </p:sp>
      </p:grpSp>
      <p:sp>
        <p:nvSpPr>
          <p:cNvPr id="38944" name="Rectangle 89">
            <a:extLst>
              <a:ext uri="{FF2B5EF4-FFF2-40B4-BE49-F238E27FC236}">
                <a16:creationId xmlns:a16="http://schemas.microsoft.com/office/drawing/2014/main" id="{C386E141-330E-44E9-A77A-B105A2D533C8}"/>
              </a:ext>
            </a:extLst>
          </p:cNvPr>
          <p:cNvSpPr>
            <a:spLocks noChangeArrowheads="1"/>
          </p:cNvSpPr>
          <p:nvPr/>
        </p:nvSpPr>
        <p:spPr bwMode="auto">
          <a:xfrm>
            <a:off x="93663" y="152400"/>
            <a:ext cx="294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b="1">
                <a:solidFill>
                  <a:srgbClr val="000099"/>
                </a:solidFill>
              </a:rPr>
              <a:t>Vascular Cambium:</a:t>
            </a:r>
          </a:p>
        </p:txBody>
      </p:sp>
      <p:grpSp>
        <p:nvGrpSpPr>
          <p:cNvPr id="4" name="Group 91">
            <a:extLst>
              <a:ext uri="{FF2B5EF4-FFF2-40B4-BE49-F238E27FC236}">
                <a16:creationId xmlns:a16="http://schemas.microsoft.com/office/drawing/2014/main" id="{96E337F9-A0D1-4CCF-A50B-0969B6EC1750}"/>
              </a:ext>
            </a:extLst>
          </p:cNvPr>
          <p:cNvGrpSpPr>
            <a:grpSpLocks/>
          </p:cNvGrpSpPr>
          <p:nvPr/>
        </p:nvGrpSpPr>
        <p:grpSpPr bwMode="auto">
          <a:xfrm>
            <a:off x="228600" y="3657600"/>
            <a:ext cx="8477250" cy="2895600"/>
            <a:chOff x="180" y="1097"/>
            <a:chExt cx="5400" cy="2071"/>
          </a:xfrm>
        </p:grpSpPr>
        <p:pic>
          <p:nvPicPr>
            <p:cNvPr id="38946" name="Picture 92" descr="35_20VascularCambium-U">
              <a:extLst>
                <a:ext uri="{FF2B5EF4-FFF2-40B4-BE49-F238E27FC236}">
                  <a16:creationId xmlns:a16="http://schemas.microsoft.com/office/drawing/2014/main" id="{9AF8D50B-F6CC-44C1-BA2A-0C860331D4DC}"/>
                </a:ext>
              </a:extLst>
            </p:cNvPr>
            <p:cNvPicPr>
              <a:picLocks noChangeAspect="1" noChangeArrowheads="1"/>
            </p:cNvPicPr>
            <p:nvPr/>
          </p:nvPicPr>
          <p:blipFill>
            <a:blip r:embed="rId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b="4738"/>
            <a:stretch>
              <a:fillRect/>
            </a:stretch>
          </p:blipFill>
          <p:spPr bwMode="auto">
            <a:xfrm>
              <a:off x="180" y="1097"/>
              <a:ext cx="5400" cy="2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7" name="Text Box 93">
              <a:extLst>
                <a:ext uri="{FF2B5EF4-FFF2-40B4-BE49-F238E27FC236}">
                  <a16:creationId xmlns:a16="http://schemas.microsoft.com/office/drawing/2014/main" id="{EAFEA329-62C1-4443-BABD-C90A91AD6259}"/>
                </a:ext>
              </a:extLst>
            </p:cNvPr>
            <p:cNvSpPr txBox="1">
              <a:spLocks noChangeArrowheads="1"/>
            </p:cNvSpPr>
            <p:nvPr/>
          </p:nvSpPr>
          <p:spPr bwMode="auto">
            <a:xfrm>
              <a:off x="210" y="1136"/>
              <a:ext cx="123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Vascular cambium</a:t>
              </a:r>
              <a:endParaRPr lang="en-US" altLang="en-US" sz="1600" b="1">
                <a:solidFill>
                  <a:srgbClr val="563A84"/>
                </a:solidFill>
              </a:endParaRPr>
            </a:p>
          </p:txBody>
        </p:sp>
        <p:sp>
          <p:nvSpPr>
            <p:cNvPr id="38948" name="Line 94">
              <a:extLst>
                <a:ext uri="{FF2B5EF4-FFF2-40B4-BE49-F238E27FC236}">
                  <a16:creationId xmlns:a16="http://schemas.microsoft.com/office/drawing/2014/main" id="{190F21DF-050D-410A-9271-0B77AC5EE67B}"/>
                </a:ext>
              </a:extLst>
            </p:cNvPr>
            <p:cNvSpPr>
              <a:spLocks noChangeShapeType="1"/>
            </p:cNvSpPr>
            <p:nvPr/>
          </p:nvSpPr>
          <p:spPr bwMode="auto">
            <a:xfrm>
              <a:off x="524" y="1272"/>
              <a:ext cx="108" cy="33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49" name="Text Box 95">
              <a:extLst>
                <a:ext uri="{FF2B5EF4-FFF2-40B4-BE49-F238E27FC236}">
                  <a16:creationId xmlns:a16="http://schemas.microsoft.com/office/drawing/2014/main" id="{F812B4EF-3C44-4466-81E4-48CB8D92A5C5}"/>
                </a:ext>
              </a:extLst>
            </p:cNvPr>
            <p:cNvSpPr txBox="1">
              <a:spLocks noChangeArrowheads="1"/>
            </p:cNvSpPr>
            <p:nvPr/>
          </p:nvSpPr>
          <p:spPr bwMode="auto">
            <a:xfrm>
              <a:off x="1862" y="1132"/>
              <a:ext cx="49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Growth</a:t>
              </a:r>
              <a:endParaRPr lang="en-US" altLang="en-US" sz="1600" b="1">
                <a:solidFill>
                  <a:srgbClr val="563A84"/>
                </a:solidFill>
              </a:endParaRPr>
            </a:p>
          </p:txBody>
        </p:sp>
        <p:sp>
          <p:nvSpPr>
            <p:cNvPr id="38950" name="Text Box 96">
              <a:extLst>
                <a:ext uri="{FF2B5EF4-FFF2-40B4-BE49-F238E27FC236}">
                  <a16:creationId xmlns:a16="http://schemas.microsoft.com/office/drawing/2014/main" id="{6685A9E4-FE63-4E30-9182-370AB513B7A6}"/>
                </a:ext>
              </a:extLst>
            </p:cNvPr>
            <p:cNvSpPr txBox="1">
              <a:spLocks noChangeArrowheads="1"/>
            </p:cNvSpPr>
            <p:nvPr/>
          </p:nvSpPr>
          <p:spPr bwMode="auto">
            <a:xfrm>
              <a:off x="2706" y="1596"/>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Secondary</a:t>
              </a:r>
            </a:p>
            <a:p>
              <a:pPr eaLnBrk="0" hangingPunct="0">
                <a:buFont typeface="Comic Sans MS" panose="030F0702030302020204" pitchFamily="66" charset="0"/>
                <a:buNone/>
              </a:pPr>
              <a:r>
                <a:rPr lang="en-US" altLang="en-US" sz="1600" b="1"/>
                <a:t>xylem</a:t>
              </a:r>
              <a:endParaRPr lang="en-US" altLang="en-US" sz="1600" b="1">
                <a:solidFill>
                  <a:srgbClr val="563A84"/>
                </a:solidFill>
              </a:endParaRPr>
            </a:p>
          </p:txBody>
        </p:sp>
        <p:sp>
          <p:nvSpPr>
            <p:cNvPr id="38951" name="Line 97">
              <a:extLst>
                <a:ext uri="{FF2B5EF4-FFF2-40B4-BE49-F238E27FC236}">
                  <a16:creationId xmlns:a16="http://schemas.microsoft.com/office/drawing/2014/main" id="{EC95CA98-4221-4E96-93E5-09B378787DF5}"/>
                </a:ext>
              </a:extLst>
            </p:cNvPr>
            <p:cNvSpPr>
              <a:spLocks noChangeShapeType="1"/>
            </p:cNvSpPr>
            <p:nvPr/>
          </p:nvSpPr>
          <p:spPr bwMode="auto">
            <a:xfrm>
              <a:off x="2932" y="1884"/>
              <a:ext cx="332" cy="36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2" name="Text Box 98">
              <a:extLst>
                <a:ext uri="{FF2B5EF4-FFF2-40B4-BE49-F238E27FC236}">
                  <a16:creationId xmlns:a16="http://schemas.microsoft.com/office/drawing/2014/main" id="{D25E3AF3-EC13-4DBC-92E8-30FC855CD14D}"/>
                </a:ext>
              </a:extLst>
            </p:cNvPr>
            <p:cNvSpPr txBox="1">
              <a:spLocks noChangeArrowheads="1"/>
            </p:cNvSpPr>
            <p:nvPr/>
          </p:nvSpPr>
          <p:spPr bwMode="auto">
            <a:xfrm>
              <a:off x="2838" y="2844"/>
              <a:ext cx="898"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After one year</a:t>
              </a:r>
            </a:p>
            <a:p>
              <a:pPr eaLnBrk="0" hangingPunct="0">
                <a:buFont typeface="Comic Sans MS" panose="030F0702030302020204" pitchFamily="66" charset="0"/>
                <a:buNone/>
              </a:pPr>
              <a:r>
                <a:rPr lang="en-US" altLang="en-US" sz="1600" b="1"/>
                <a:t>of growth</a:t>
              </a:r>
              <a:endParaRPr lang="en-US" altLang="en-US" sz="1600" b="1">
                <a:solidFill>
                  <a:srgbClr val="563A84"/>
                </a:solidFill>
              </a:endParaRPr>
            </a:p>
          </p:txBody>
        </p:sp>
        <p:sp>
          <p:nvSpPr>
            <p:cNvPr id="38953" name="Text Box 99">
              <a:extLst>
                <a:ext uri="{FF2B5EF4-FFF2-40B4-BE49-F238E27FC236}">
                  <a16:creationId xmlns:a16="http://schemas.microsoft.com/office/drawing/2014/main" id="{7B185FCC-FA27-4854-A115-175AF0FBDEF3}"/>
                </a:ext>
              </a:extLst>
            </p:cNvPr>
            <p:cNvSpPr txBox="1">
              <a:spLocks noChangeArrowheads="1"/>
            </p:cNvSpPr>
            <p:nvPr/>
          </p:nvSpPr>
          <p:spPr bwMode="auto">
            <a:xfrm>
              <a:off x="4218" y="2844"/>
              <a:ext cx="966"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After two years</a:t>
              </a:r>
            </a:p>
            <a:p>
              <a:pPr eaLnBrk="0" hangingPunct="0">
                <a:buFont typeface="Comic Sans MS" panose="030F0702030302020204" pitchFamily="66" charset="0"/>
                <a:buNone/>
              </a:pPr>
              <a:r>
                <a:rPr lang="en-US" altLang="en-US" sz="1600" b="1"/>
                <a:t>of growth</a:t>
              </a:r>
              <a:endParaRPr lang="en-US" altLang="en-US" sz="1600" b="1">
                <a:solidFill>
                  <a:srgbClr val="563A84"/>
                </a:solidFill>
              </a:endParaRPr>
            </a:p>
          </p:txBody>
        </p:sp>
        <p:sp>
          <p:nvSpPr>
            <p:cNvPr id="38954" name="Text Box 100">
              <a:extLst>
                <a:ext uri="{FF2B5EF4-FFF2-40B4-BE49-F238E27FC236}">
                  <a16:creationId xmlns:a16="http://schemas.microsoft.com/office/drawing/2014/main" id="{EAF155A2-C7D2-4A41-8B4D-B546A2D33576}"/>
                </a:ext>
              </a:extLst>
            </p:cNvPr>
            <p:cNvSpPr txBox="1">
              <a:spLocks noChangeArrowheads="1"/>
            </p:cNvSpPr>
            <p:nvPr/>
          </p:nvSpPr>
          <p:spPr bwMode="auto">
            <a:xfrm>
              <a:off x="4838" y="1532"/>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Secondary</a:t>
              </a:r>
            </a:p>
            <a:p>
              <a:pPr eaLnBrk="0" hangingPunct="0">
                <a:buFont typeface="Comic Sans MS" panose="030F0702030302020204" pitchFamily="66" charset="0"/>
                <a:buNone/>
              </a:pPr>
              <a:r>
                <a:rPr lang="en-US" altLang="en-US" sz="1600" b="1"/>
                <a:t>phloem</a:t>
              </a:r>
              <a:endParaRPr lang="en-US" altLang="en-US" sz="1600" b="1">
                <a:solidFill>
                  <a:srgbClr val="563A84"/>
                </a:solidFill>
              </a:endParaRPr>
            </a:p>
          </p:txBody>
        </p:sp>
        <p:sp>
          <p:nvSpPr>
            <p:cNvPr id="38955" name="Text Box 101">
              <a:extLst>
                <a:ext uri="{FF2B5EF4-FFF2-40B4-BE49-F238E27FC236}">
                  <a16:creationId xmlns:a16="http://schemas.microsoft.com/office/drawing/2014/main" id="{F58A7E24-3B96-4875-B0BB-E22ED44F59AC}"/>
                </a:ext>
              </a:extLst>
            </p:cNvPr>
            <p:cNvSpPr txBox="1">
              <a:spLocks noChangeArrowheads="1"/>
            </p:cNvSpPr>
            <p:nvPr/>
          </p:nvSpPr>
          <p:spPr bwMode="auto">
            <a:xfrm>
              <a:off x="4098" y="1208"/>
              <a:ext cx="69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Vascular</a:t>
              </a:r>
            </a:p>
            <a:p>
              <a:pPr eaLnBrk="0" hangingPunct="0">
                <a:buFont typeface="Comic Sans MS" panose="030F0702030302020204" pitchFamily="66" charset="0"/>
                <a:buNone/>
              </a:pPr>
              <a:r>
                <a:rPr lang="en-US" altLang="en-US" sz="1600" b="1"/>
                <a:t>cambium</a:t>
              </a:r>
              <a:endParaRPr lang="en-US" altLang="en-US" sz="1600" b="1">
                <a:solidFill>
                  <a:srgbClr val="563A84"/>
                </a:solidFill>
              </a:endParaRPr>
            </a:p>
          </p:txBody>
        </p:sp>
        <p:sp>
          <p:nvSpPr>
            <p:cNvPr id="38956" name="Line 102">
              <a:extLst>
                <a:ext uri="{FF2B5EF4-FFF2-40B4-BE49-F238E27FC236}">
                  <a16:creationId xmlns:a16="http://schemas.microsoft.com/office/drawing/2014/main" id="{57E67FFA-CA37-4B5B-BE49-38DA5F5BAAB7}"/>
                </a:ext>
              </a:extLst>
            </p:cNvPr>
            <p:cNvSpPr>
              <a:spLocks noChangeShapeType="1"/>
            </p:cNvSpPr>
            <p:nvPr/>
          </p:nvSpPr>
          <p:spPr bwMode="auto">
            <a:xfrm>
              <a:off x="4364" y="1496"/>
              <a:ext cx="596" cy="5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7" name="Line 103">
              <a:extLst>
                <a:ext uri="{FF2B5EF4-FFF2-40B4-BE49-F238E27FC236}">
                  <a16:creationId xmlns:a16="http://schemas.microsoft.com/office/drawing/2014/main" id="{628EC186-1B6E-42F7-93DE-53A0DC2CEAFF}"/>
                </a:ext>
              </a:extLst>
            </p:cNvPr>
            <p:cNvSpPr>
              <a:spLocks noChangeShapeType="1"/>
            </p:cNvSpPr>
            <p:nvPr/>
          </p:nvSpPr>
          <p:spPr bwMode="auto">
            <a:xfrm>
              <a:off x="5052" y="1820"/>
              <a:ext cx="52" cy="3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58" name="Text Box 104">
              <a:extLst>
                <a:ext uri="{FF2B5EF4-FFF2-40B4-BE49-F238E27FC236}">
                  <a16:creationId xmlns:a16="http://schemas.microsoft.com/office/drawing/2014/main" id="{44889DD7-0354-4CBC-8AFD-E1C64C30147E}"/>
                </a:ext>
              </a:extLst>
            </p:cNvPr>
            <p:cNvSpPr txBox="1">
              <a:spLocks noChangeArrowheads="1"/>
            </p:cNvSpPr>
            <p:nvPr/>
          </p:nvSpPr>
          <p:spPr bwMode="auto">
            <a:xfrm>
              <a:off x="1602"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59" name="Text Box 105">
              <a:extLst>
                <a:ext uri="{FF2B5EF4-FFF2-40B4-BE49-F238E27FC236}">
                  <a16:creationId xmlns:a16="http://schemas.microsoft.com/office/drawing/2014/main" id="{AA405357-37E5-43EF-A337-4B0958A414FF}"/>
                </a:ext>
              </a:extLst>
            </p:cNvPr>
            <p:cNvSpPr txBox="1">
              <a:spLocks noChangeArrowheads="1"/>
            </p:cNvSpPr>
            <p:nvPr/>
          </p:nvSpPr>
          <p:spPr bwMode="auto">
            <a:xfrm>
              <a:off x="1782"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60" name="Text Box 106">
              <a:extLst>
                <a:ext uri="{FF2B5EF4-FFF2-40B4-BE49-F238E27FC236}">
                  <a16:creationId xmlns:a16="http://schemas.microsoft.com/office/drawing/2014/main" id="{388207AE-51F9-4F54-AAED-13CFE8804F52}"/>
                </a:ext>
              </a:extLst>
            </p:cNvPr>
            <p:cNvSpPr txBox="1">
              <a:spLocks noChangeArrowheads="1"/>
            </p:cNvSpPr>
            <p:nvPr/>
          </p:nvSpPr>
          <p:spPr bwMode="auto">
            <a:xfrm>
              <a:off x="1602" y="166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61" name="Text Box 107">
              <a:extLst>
                <a:ext uri="{FF2B5EF4-FFF2-40B4-BE49-F238E27FC236}">
                  <a16:creationId xmlns:a16="http://schemas.microsoft.com/office/drawing/2014/main" id="{64D805BE-9571-4A30-B31B-47196437417F}"/>
                </a:ext>
              </a:extLst>
            </p:cNvPr>
            <p:cNvSpPr txBox="1">
              <a:spLocks noChangeArrowheads="1"/>
            </p:cNvSpPr>
            <p:nvPr/>
          </p:nvSpPr>
          <p:spPr bwMode="auto">
            <a:xfrm>
              <a:off x="1782"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62" name="Text Box 108">
              <a:extLst>
                <a:ext uri="{FF2B5EF4-FFF2-40B4-BE49-F238E27FC236}">
                  <a16:creationId xmlns:a16="http://schemas.microsoft.com/office/drawing/2014/main" id="{60429E04-1835-48F3-B0CD-8CC35BA035D1}"/>
                </a:ext>
              </a:extLst>
            </p:cNvPr>
            <p:cNvSpPr txBox="1">
              <a:spLocks noChangeArrowheads="1"/>
            </p:cNvSpPr>
            <p:nvPr/>
          </p:nvSpPr>
          <p:spPr bwMode="auto">
            <a:xfrm>
              <a:off x="1590" y="200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63" name="Text Box 109">
              <a:extLst>
                <a:ext uri="{FF2B5EF4-FFF2-40B4-BE49-F238E27FC236}">
                  <a16:creationId xmlns:a16="http://schemas.microsoft.com/office/drawing/2014/main" id="{70824970-6349-4626-9EB8-9149495A3CE9}"/>
                </a:ext>
              </a:extLst>
            </p:cNvPr>
            <p:cNvSpPr txBox="1">
              <a:spLocks noChangeArrowheads="1"/>
            </p:cNvSpPr>
            <p:nvPr/>
          </p:nvSpPr>
          <p:spPr bwMode="auto">
            <a:xfrm>
              <a:off x="1602"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X</a:t>
              </a:r>
              <a:endParaRPr lang="en-US" altLang="en-US" sz="1600" b="1">
                <a:solidFill>
                  <a:srgbClr val="563A84"/>
                </a:solidFill>
              </a:endParaRPr>
            </a:p>
          </p:txBody>
        </p:sp>
        <p:sp>
          <p:nvSpPr>
            <p:cNvPr id="38964" name="Text Box 110">
              <a:extLst>
                <a:ext uri="{FF2B5EF4-FFF2-40B4-BE49-F238E27FC236}">
                  <a16:creationId xmlns:a16="http://schemas.microsoft.com/office/drawing/2014/main" id="{79782ADB-54DB-4D5F-A8FE-E4FDF16D502D}"/>
                </a:ext>
              </a:extLst>
            </p:cNvPr>
            <p:cNvSpPr txBox="1">
              <a:spLocks noChangeArrowheads="1"/>
            </p:cNvSpPr>
            <p:nvPr/>
          </p:nvSpPr>
          <p:spPr bwMode="auto">
            <a:xfrm>
              <a:off x="2142" y="130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P</a:t>
              </a:r>
              <a:endParaRPr lang="en-US" altLang="en-US" sz="1600" b="1">
                <a:solidFill>
                  <a:srgbClr val="563A84"/>
                </a:solidFill>
              </a:endParaRPr>
            </a:p>
          </p:txBody>
        </p:sp>
        <p:sp>
          <p:nvSpPr>
            <p:cNvPr id="38965" name="Text Box 111">
              <a:extLst>
                <a:ext uri="{FF2B5EF4-FFF2-40B4-BE49-F238E27FC236}">
                  <a16:creationId xmlns:a16="http://schemas.microsoft.com/office/drawing/2014/main" id="{6588A5E5-9F33-4AF8-BC9E-051CCB8996F2}"/>
                </a:ext>
              </a:extLst>
            </p:cNvPr>
            <p:cNvSpPr txBox="1">
              <a:spLocks noChangeArrowheads="1"/>
            </p:cNvSpPr>
            <p:nvPr/>
          </p:nvSpPr>
          <p:spPr bwMode="auto">
            <a:xfrm>
              <a:off x="2310"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P</a:t>
              </a:r>
              <a:endParaRPr lang="en-US" altLang="en-US" sz="1600" b="1">
                <a:solidFill>
                  <a:srgbClr val="563A84"/>
                </a:solidFill>
              </a:endParaRPr>
            </a:p>
          </p:txBody>
        </p:sp>
        <p:sp>
          <p:nvSpPr>
            <p:cNvPr id="38966" name="Text Box 112">
              <a:extLst>
                <a:ext uri="{FF2B5EF4-FFF2-40B4-BE49-F238E27FC236}">
                  <a16:creationId xmlns:a16="http://schemas.microsoft.com/office/drawing/2014/main" id="{C1D1BA3C-5133-4373-8182-8BED8F33A351}"/>
                </a:ext>
              </a:extLst>
            </p:cNvPr>
            <p:cNvSpPr txBox="1">
              <a:spLocks noChangeArrowheads="1"/>
            </p:cNvSpPr>
            <p:nvPr/>
          </p:nvSpPr>
          <p:spPr bwMode="auto">
            <a:xfrm>
              <a:off x="2142"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P</a:t>
              </a:r>
              <a:endParaRPr lang="en-US" altLang="en-US" sz="1600" b="1">
                <a:solidFill>
                  <a:srgbClr val="563A84"/>
                </a:solidFill>
              </a:endParaRPr>
            </a:p>
          </p:txBody>
        </p:sp>
        <p:sp>
          <p:nvSpPr>
            <p:cNvPr id="38967" name="Text Box 113">
              <a:extLst>
                <a:ext uri="{FF2B5EF4-FFF2-40B4-BE49-F238E27FC236}">
                  <a16:creationId xmlns:a16="http://schemas.microsoft.com/office/drawing/2014/main" id="{7E88BF52-7B70-4947-BDB2-862800B118D8}"/>
                </a:ext>
              </a:extLst>
            </p:cNvPr>
            <p:cNvSpPr txBox="1">
              <a:spLocks noChangeArrowheads="1"/>
            </p:cNvSpPr>
            <p:nvPr/>
          </p:nvSpPr>
          <p:spPr bwMode="auto">
            <a:xfrm>
              <a:off x="1950" y="200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P</a:t>
              </a:r>
              <a:endParaRPr lang="en-US" altLang="en-US" sz="1600" b="1">
                <a:solidFill>
                  <a:srgbClr val="563A84"/>
                </a:solidFill>
              </a:endParaRPr>
            </a:p>
          </p:txBody>
        </p:sp>
        <p:sp>
          <p:nvSpPr>
            <p:cNvPr id="38968" name="Text Box 114">
              <a:extLst>
                <a:ext uri="{FF2B5EF4-FFF2-40B4-BE49-F238E27FC236}">
                  <a16:creationId xmlns:a16="http://schemas.microsoft.com/office/drawing/2014/main" id="{D6B2C503-7D39-4628-98BA-408479A9D0CB}"/>
                </a:ext>
              </a:extLst>
            </p:cNvPr>
            <p:cNvSpPr txBox="1">
              <a:spLocks noChangeArrowheads="1"/>
            </p:cNvSpPr>
            <p:nvPr/>
          </p:nvSpPr>
          <p:spPr bwMode="auto">
            <a:xfrm>
              <a:off x="1958" y="12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69" name="Text Box 115">
              <a:extLst>
                <a:ext uri="{FF2B5EF4-FFF2-40B4-BE49-F238E27FC236}">
                  <a16:creationId xmlns:a16="http://schemas.microsoft.com/office/drawing/2014/main" id="{FF7EF2AA-DCCA-4EC8-B9B5-3ED6808D9733}"/>
                </a:ext>
              </a:extLst>
            </p:cNvPr>
            <p:cNvSpPr txBox="1">
              <a:spLocks noChangeArrowheads="1"/>
            </p:cNvSpPr>
            <p:nvPr/>
          </p:nvSpPr>
          <p:spPr bwMode="auto">
            <a:xfrm>
              <a:off x="1958" y="16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0" name="Text Box 116">
              <a:extLst>
                <a:ext uri="{FF2B5EF4-FFF2-40B4-BE49-F238E27FC236}">
                  <a16:creationId xmlns:a16="http://schemas.microsoft.com/office/drawing/2014/main" id="{F7AA565A-BD73-459B-BEB3-1E1E7D3F0C97}"/>
                </a:ext>
              </a:extLst>
            </p:cNvPr>
            <p:cNvSpPr txBox="1">
              <a:spLocks noChangeArrowheads="1"/>
            </p:cNvSpPr>
            <p:nvPr/>
          </p:nvSpPr>
          <p:spPr bwMode="auto">
            <a:xfrm>
              <a:off x="1766" y="200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1" name="Text Box 117">
              <a:extLst>
                <a:ext uri="{FF2B5EF4-FFF2-40B4-BE49-F238E27FC236}">
                  <a16:creationId xmlns:a16="http://schemas.microsoft.com/office/drawing/2014/main" id="{A4CFE2BD-E88F-4597-93F8-64FC49844713}"/>
                </a:ext>
              </a:extLst>
            </p:cNvPr>
            <p:cNvSpPr txBox="1">
              <a:spLocks noChangeArrowheads="1"/>
            </p:cNvSpPr>
            <p:nvPr/>
          </p:nvSpPr>
          <p:spPr bwMode="auto">
            <a:xfrm>
              <a:off x="1766"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2" name="Text Box 118">
              <a:extLst>
                <a:ext uri="{FF2B5EF4-FFF2-40B4-BE49-F238E27FC236}">
                  <a16:creationId xmlns:a16="http://schemas.microsoft.com/office/drawing/2014/main" id="{4D2526DC-D10A-4058-BD51-0361233B4F4D}"/>
                </a:ext>
              </a:extLst>
            </p:cNvPr>
            <p:cNvSpPr txBox="1">
              <a:spLocks noChangeArrowheads="1"/>
            </p:cNvSpPr>
            <p:nvPr/>
          </p:nvSpPr>
          <p:spPr bwMode="auto">
            <a:xfrm>
              <a:off x="1582" y="267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3" name="Text Box 119">
              <a:extLst>
                <a:ext uri="{FF2B5EF4-FFF2-40B4-BE49-F238E27FC236}">
                  <a16:creationId xmlns:a16="http://schemas.microsoft.com/office/drawing/2014/main" id="{3437F32B-A582-480A-979A-B98AAA886D5C}"/>
                </a:ext>
              </a:extLst>
            </p:cNvPr>
            <p:cNvSpPr txBox="1">
              <a:spLocks noChangeArrowheads="1"/>
            </p:cNvSpPr>
            <p:nvPr/>
          </p:nvSpPr>
          <p:spPr bwMode="auto">
            <a:xfrm>
              <a:off x="570" y="235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4" name="Text Box 120">
              <a:extLst>
                <a:ext uri="{FF2B5EF4-FFF2-40B4-BE49-F238E27FC236}">
                  <a16:creationId xmlns:a16="http://schemas.microsoft.com/office/drawing/2014/main" id="{66A0302D-850B-4005-92C9-E812B98F2241}"/>
                </a:ext>
              </a:extLst>
            </p:cNvPr>
            <p:cNvSpPr txBox="1">
              <a:spLocks noChangeArrowheads="1"/>
            </p:cNvSpPr>
            <p:nvPr/>
          </p:nvSpPr>
          <p:spPr bwMode="auto">
            <a:xfrm>
              <a:off x="378" y="2960"/>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5" name="Text Box 121">
              <a:extLst>
                <a:ext uri="{FF2B5EF4-FFF2-40B4-BE49-F238E27FC236}">
                  <a16:creationId xmlns:a16="http://schemas.microsoft.com/office/drawing/2014/main" id="{0990D79E-2672-46E9-82C0-D25AA08CD384}"/>
                </a:ext>
              </a:extLst>
            </p:cNvPr>
            <p:cNvSpPr txBox="1">
              <a:spLocks noChangeArrowheads="1"/>
            </p:cNvSpPr>
            <p:nvPr/>
          </p:nvSpPr>
          <p:spPr bwMode="auto">
            <a:xfrm rot="-373203">
              <a:off x="738" y="2952"/>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6" name="Text Box 122">
              <a:extLst>
                <a:ext uri="{FF2B5EF4-FFF2-40B4-BE49-F238E27FC236}">
                  <a16:creationId xmlns:a16="http://schemas.microsoft.com/office/drawing/2014/main" id="{4175B7B6-274B-4941-B9DE-39192543D135}"/>
                </a:ext>
              </a:extLst>
            </p:cNvPr>
            <p:cNvSpPr txBox="1">
              <a:spLocks noChangeArrowheads="1"/>
            </p:cNvSpPr>
            <p:nvPr/>
          </p:nvSpPr>
          <p:spPr bwMode="auto">
            <a:xfrm rot="-1758471">
              <a:off x="938" y="289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7" name="Text Box 123">
              <a:extLst>
                <a:ext uri="{FF2B5EF4-FFF2-40B4-BE49-F238E27FC236}">
                  <a16:creationId xmlns:a16="http://schemas.microsoft.com/office/drawing/2014/main" id="{E5C19CB0-DCEF-4D2B-AD47-2B688109F250}"/>
                </a:ext>
              </a:extLst>
            </p:cNvPr>
            <p:cNvSpPr txBox="1">
              <a:spLocks noChangeArrowheads="1"/>
            </p:cNvSpPr>
            <p:nvPr/>
          </p:nvSpPr>
          <p:spPr bwMode="auto">
            <a:xfrm rot="-373203">
              <a:off x="786" y="2344"/>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8" name="Text Box 124">
              <a:extLst>
                <a:ext uri="{FF2B5EF4-FFF2-40B4-BE49-F238E27FC236}">
                  <a16:creationId xmlns:a16="http://schemas.microsoft.com/office/drawing/2014/main" id="{44FC85BA-FE32-4825-96D0-A12FC58C9188}"/>
                </a:ext>
              </a:extLst>
            </p:cNvPr>
            <p:cNvSpPr txBox="1">
              <a:spLocks noChangeArrowheads="1"/>
            </p:cNvSpPr>
            <p:nvPr/>
          </p:nvSpPr>
          <p:spPr bwMode="auto">
            <a:xfrm rot="-1758471">
              <a:off x="982" y="228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79" name="Text Box 125">
              <a:extLst>
                <a:ext uri="{FF2B5EF4-FFF2-40B4-BE49-F238E27FC236}">
                  <a16:creationId xmlns:a16="http://schemas.microsoft.com/office/drawing/2014/main" id="{1244235E-B228-4D6E-B9F2-9BD53318A7C4}"/>
                </a:ext>
              </a:extLst>
            </p:cNvPr>
            <p:cNvSpPr txBox="1">
              <a:spLocks noChangeArrowheads="1"/>
            </p:cNvSpPr>
            <p:nvPr/>
          </p:nvSpPr>
          <p:spPr bwMode="auto">
            <a:xfrm rot="-3272871">
              <a:off x="1134" y="2188"/>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sp>
          <p:nvSpPr>
            <p:cNvPr id="38980" name="Text Box 126">
              <a:extLst>
                <a:ext uri="{FF2B5EF4-FFF2-40B4-BE49-F238E27FC236}">
                  <a16:creationId xmlns:a16="http://schemas.microsoft.com/office/drawing/2014/main" id="{EA9BD9E0-D6FE-4E09-891D-7858D6767FED}"/>
                </a:ext>
              </a:extLst>
            </p:cNvPr>
            <p:cNvSpPr txBox="1">
              <a:spLocks noChangeArrowheads="1"/>
            </p:cNvSpPr>
            <p:nvPr/>
          </p:nvSpPr>
          <p:spPr bwMode="auto">
            <a:xfrm rot="-4512738">
              <a:off x="1210" y="2056"/>
              <a:ext cx="114"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C</a:t>
              </a:r>
              <a:endParaRPr lang="en-US" altLang="en-US" sz="1600" b="1">
                <a:solidFill>
                  <a:srgbClr val="563A84"/>
                </a:solidFill>
              </a:endParaRPr>
            </a:p>
          </p:txBody>
        </p:sp>
      </p:grpSp>
      <p:sp>
        <p:nvSpPr>
          <p:cNvPr id="38981" name="Rectangle 69">
            <a:extLst>
              <a:ext uri="{FF2B5EF4-FFF2-40B4-BE49-F238E27FC236}">
                <a16:creationId xmlns:a16="http://schemas.microsoft.com/office/drawing/2014/main" id="{8AA1F592-65F0-46A9-A5E7-FBF59D4B18ED}"/>
              </a:ext>
            </a:extLst>
          </p:cNvPr>
          <p:cNvSpPr>
            <a:spLocks noChangeArrowheads="1"/>
          </p:cNvSpPr>
          <p:nvPr/>
        </p:nvSpPr>
        <p:spPr bwMode="auto">
          <a:xfrm>
            <a:off x="838200" y="66294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55F82FD-C799-4D14-86B2-F1B160345CCC}"/>
              </a:ext>
            </a:extLst>
          </p:cNvPr>
          <p:cNvSpPr>
            <a:spLocks noGrp="1" noChangeArrowheads="1"/>
          </p:cNvSpPr>
          <p:nvPr>
            <p:ph type="ctrTitle"/>
          </p:nvPr>
        </p:nvSpPr>
        <p:spPr>
          <a:xfrm>
            <a:off x="0" y="0"/>
            <a:ext cx="9144000" cy="990600"/>
          </a:xfrm>
          <a:effectLst>
            <a:outerShdw dist="17961" dir="2700000" algn="ctr" rotWithShape="0">
              <a:schemeClr val="tx2"/>
            </a:outerShdw>
          </a:effectLst>
        </p:spPr>
        <p:txBody>
          <a:bodyPr anchor="ctr"/>
          <a:lstStyle/>
          <a:p>
            <a:r>
              <a:rPr lang="en-US" altLang="en-US" sz="3600" b="1">
                <a:solidFill>
                  <a:srgbClr val="008000"/>
                </a:solidFill>
              </a:rPr>
              <a:t>Production of Secondary Xylem and Phloem</a:t>
            </a:r>
          </a:p>
        </p:txBody>
      </p:sp>
      <p:pic>
        <p:nvPicPr>
          <p:cNvPr id="44035" name="Picture 3">
            <a:extLst>
              <a:ext uri="{FF2B5EF4-FFF2-40B4-BE49-F238E27FC236}">
                <a16:creationId xmlns:a16="http://schemas.microsoft.com/office/drawing/2014/main" id="{7AD00BC6-DF3A-40C4-9B57-7CAB92FEA9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09" t="5362" r="2516" b="11356"/>
          <a:stretch>
            <a:fillRect/>
          </a:stretch>
        </p:blipFill>
        <p:spPr bwMode="auto">
          <a:xfrm>
            <a:off x="0" y="3048000"/>
            <a:ext cx="9144000" cy="3983038"/>
          </a:xfrm>
          <a:prstGeom prst="rect">
            <a:avLst/>
          </a:prstGeom>
          <a:noFill/>
          <a:extLst>
            <a:ext uri="{909E8E84-426E-40DD-AFC4-6F175D3DCCD1}">
              <a14:hiddenFill xmlns:a14="http://schemas.microsoft.com/office/drawing/2010/main">
                <a:solidFill>
                  <a:srgbClr val="FFFFFF"/>
                </a:solidFill>
              </a14:hiddenFill>
            </a:ext>
          </a:extLst>
        </p:spPr>
      </p:pic>
      <p:sp>
        <p:nvSpPr>
          <p:cNvPr id="44036" name="Text Box 4">
            <a:extLst>
              <a:ext uri="{FF2B5EF4-FFF2-40B4-BE49-F238E27FC236}">
                <a16:creationId xmlns:a16="http://schemas.microsoft.com/office/drawing/2014/main" id="{5C274C22-8A76-4C79-9798-ED611B02BEF0}"/>
              </a:ext>
            </a:extLst>
          </p:cNvPr>
          <p:cNvSpPr txBox="1">
            <a:spLocks noChangeArrowheads="1"/>
          </p:cNvSpPr>
          <p:nvPr/>
        </p:nvSpPr>
        <p:spPr bwMode="auto">
          <a:xfrm>
            <a:off x="990600" y="3359150"/>
            <a:ext cx="2036763" cy="1311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a:t>C=cambium cell</a:t>
            </a:r>
          </a:p>
          <a:p>
            <a:r>
              <a:rPr lang="en-US" altLang="en-US" sz="2000" b="1"/>
              <a:t>X=2</a:t>
            </a:r>
            <a:r>
              <a:rPr lang="en-US" altLang="en-US" sz="2000" b="1" baseline="30000"/>
              <a:t>o</a:t>
            </a:r>
            <a:r>
              <a:rPr lang="en-US" altLang="en-US" sz="2000" b="1"/>
              <a:t> xylem</a:t>
            </a:r>
          </a:p>
          <a:p>
            <a:r>
              <a:rPr lang="en-US" altLang="en-US" sz="2000" b="1"/>
              <a:t>P=2</a:t>
            </a:r>
            <a:r>
              <a:rPr lang="en-US" altLang="en-US" sz="2000" b="1" baseline="30000"/>
              <a:t>o</a:t>
            </a:r>
            <a:r>
              <a:rPr lang="en-US" altLang="en-US" sz="2000" b="1"/>
              <a:t> phloem</a:t>
            </a:r>
          </a:p>
          <a:p>
            <a:r>
              <a:rPr lang="en-US" altLang="en-US" sz="2000" b="1"/>
              <a:t>D=derivative</a:t>
            </a:r>
          </a:p>
        </p:txBody>
      </p:sp>
      <p:sp>
        <p:nvSpPr>
          <p:cNvPr id="44037" name="Rectangle 5">
            <a:extLst>
              <a:ext uri="{FF2B5EF4-FFF2-40B4-BE49-F238E27FC236}">
                <a16:creationId xmlns:a16="http://schemas.microsoft.com/office/drawing/2014/main" id="{9942D475-12D0-4200-991D-74B8DF11B7F5}"/>
              </a:ext>
            </a:extLst>
          </p:cNvPr>
          <p:cNvSpPr>
            <a:spLocks noChangeArrowheads="1"/>
          </p:cNvSpPr>
          <p:nvPr/>
        </p:nvSpPr>
        <p:spPr bwMode="auto">
          <a:xfrm>
            <a:off x="381000" y="1066800"/>
            <a:ext cx="87630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Comic Sans MS" panose="030F0702030302020204" pitchFamily="66" charset="0"/>
              </a:defRPr>
            </a:lvl1pPr>
            <a:lvl2pPr marL="914400" indent="-457200">
              <a:defRPr>
                <a:solidFill>
                  <a:schemeClr val="tx1"/>
                </a:solidFill>
                <a:latin typeface="Comic Sans MS" panose="030F0702030302020204" pitchFamily="66" charset="0"/>
              </a:defRPr>
            </a:lvl2pPr>
            <a:lvl3pPr marL="1371600" indent="-457200">
              <a:defRPr>
                <a:solidFill>
                  <a:schemeClr val="tx1"/>
                </a:solidFill>
                <a:latin typeface="Comic Sans MS" panose="030F0702030302020204" pitchFamily="66" charset="0"/>
              </a:defRPr>
            </a:lvl3pPr>
            <a:lvl4pPr marL="1828800" indent="-457200">
              <a:defRPr>
                <a:solidFill>
                  <a:schemeClr val="tx1"/>
                </a:solidFill>
                <a:latin typeface="Comic Sans MS" panose="030F0702030302020204" pitchFamily="66" charset="0"/>
              </a:defRPr>
            </a:lvl4pPr>
            <a:lvl5pPr marL="2286000" indent="-457200">
              <a:defRPr>
                <a:solidFill>
                  <a:schemeClr val="tx1"/>
                </a:solidFill>
                <a:latin typeface="Comic Sans MS" panose="030F0702030302020204" pitchFamily="66" charset="0"/>
              </a:defRPr>
            </a:lvl5pPr>
            <a:lvl6pPr marL="2743200" indent="-457200" fontAlgn="base">
              <a:spcBef>
                <a:spcPct val="0"/>
              </a:spcBef>
              <a:spcAft>
                <a:spcPct val="0"/>
              </a:spcAft>
              <a:defRPr>
                <a:solidFill>
                  <a:schemeClr val="tx1"/>
                </a:solidFill>
                <a:latin typeface="Comic Sans MS" panose="030F0702030302020204" pitchFamily="66" charset="0"/>
              </a:defRPr>
            </a:lvl6pPr>
            <a:lvl7pPr marL="3200400" indent="-457200" fontAlgn="base">
              <a:spcBef>
                <a:spcPct val="0"/>
              </a:spcBef>
              <a:spcAft>
                <a:spcPct val="0"/>
              </a:spcAft>
              <a:defRPr>
                <a:solidFill>
                  <a:schemeClr val="tx1"/>
                </a:solidFill>
                <a:latin typeface="Comic Sans MS" panose="030F0702030302020204" pitchFamily="66" charset="0"/>
              </a:defRPr>
            </a:lvl7pPr>
            <a:lvl8pPr marL="3657600" indent="-457200" fontAlgn="base">
              <a:spcBef>
                <a:spcPct val="0"/>
              </a:spcBef>
              <a:spcAft>
                <a:spcPct val="0"/>
              </a:spcAft>
              <a:defRPr>
                <a:solidFill>
                  <a:schemeClr val="tx1"/>
                </a:solidFill>
                <a:latin typeface="Comic Sans MS" panose="030F0702030302020204" pitchFamily="66" charset="0"/>
              </a:defRPr>
            </a:lvl8pPr>
            <a:lvl9pPr marL="4114800" indent="-457200" fontAlgn="base">
              <a:spcBef>
                <a:spcPct val="0"/>
              </a:spcBef>
              <a:spcAft>
                <a:spcPct val="0"/>
              </a:spcAft>
              <a:defRPr>
                <a:solidFill>
                  <a:schemeClr val="tx1"/>
                </a:solidFill>
                <a:latin typeface="Comic Sans MS" panose="030F0702030302020204" pitchFamily="66" charset="0"/>
              </a:defRPr>
            </a:lvl9pPr>
          </a:lstStyle>
          <a:p>
            <a:pPr lvl="1">
              <a:spcBef>
                <a:spcPct val="50000"/>
              </a:spcBef>
              <a:buClr>
                <a:srgbClr val="339933"/>
              </a:buClr>
              <a:buFontTx/>
              <a:buChar char="–"/>
            </a:pPr>
            <a:r>
              <a:rPr lang="en-US" altLang="en-US" sz="2400">
                <a:solidFill>
                  <a:srgbClr val="000000"/>
                </a:solidFill>
              </a:rPr>
              <a:t>The accumulation of this tissue over the years accounts for most of the increase in diameter of a woody plant.</a:t>
            </a:r>
          </a:p>
          <a:p>
            <a:pPr lvl="1">
              <a:spcBef>
                <a:spcPct val="50000"/>
              </a:spcBef>
              <a:buClr>
                <a:srgbClr val="339933"/>
              </a:buClr>
              <a:buFontTx/>
              <a:buChar char="–"/>
            </a:pPr>
            <a:r>
              <a:rPr lang="en-US" altLang="en-US" sz="2400">
                <a:solidFill>
                  <a:srgbClr val="000000"/>
                </a:solidFill>
              </a:rPr>
              <a:t>Secondary xylem forms to the interior and secondary phloem to the exterior of the vascular cambium.</a:t>
            </a:r>
          </a:p>
        </p:txBody>
      </p:sp>
      <p:sp>
        <p:nvSpPr>
          <p:cNvPr id="44038" name="Rectangle 6">
            <a:extLst>
              <a:ext uri="{FF2B5EF4-FFF2-40B4-BE49-F238E27FC236}">
                <a16:creationId xmlns:a16="http://schemas.microsoft.com/office/drawing/2014/main" id="{1424B1FE-2876-4EFE-994D-B99B16A5D66D}"/>
              </a:ext>
            </a:extLst>
          </p:cNvPr>
          <p:cNvSpPr>
            <a:spLocks noChangeArrowheads="1"/>
          </p:cNvSpPr>
          <p:nvPr/>
        </p:nvSpPr>
        <p:spPr bwMode="auto">
          <a:xfrm>
            <a:off x="76200" y="67056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8093A4B-6C96-42F1-BC99-82D7742DA0A1}"/>
              </a:ext>
            </a:extLst>
          </p:cNvPr>
          <p:cNvSpPr>
            <a:spLocks noGrp="1" noChangeArrowheads="1"/>
          </p:cNvSpPr>
          <p:nvPr>
            <p:ph type="title"/>
          </p:nvPr>
        </p:nvSpPr>
        <p:spPr>
          <a:xfrm>
            <a:off x="152400" y="76200"/>
            <a:ext cx="4343400" cy="762000"/>
          </a:xfrm>
        </p:spPr>
        <p:txBody>
          <a:bodyPr/>
          <a:lstStyle/>
          <a:p>
            <a:r>
              <a:rPr lang="en-US" altLang="en-US" b="1">
                <a:solidFill>
                  <a:srgbClr val="008000"/>
                </a:solidFill>
              </a:rPr>
              <a:t>Cork cambium</a:t>
            </a:r>
          </a:p>
        </p:txBody>
      </p:sp>
      <p:sp>
        <p:nvSpPr>
          <p:cNvPr id="70659" name="Rectangle 3">
            <a:extLst>
              <a:ext uri="{FF2B5EF4-FFF2-40B4-BE49-F238E27FC236}">
                <a16:creationId xmlns:a16="http://schemas.microsoft.com/office/drawing/2014/main" id="{35125308-5AC5-4C37-9DF6-528355327812}"/>
              </a:ext>
            </a:extLst>
          </p:cNvPr>
          <p:cNvSpPr>
            <a:spLocks noGrp="1" noChangeArrowheads="1"/>
          </p:cNvSpPr>
          <p:nvPr>
            <p:ph type="body" idx="1"/>
          </p:nvPr>
        </p:nvSpPr>
        <p:spPr>
          <a:xfrm>
            <a:off x="152400" y="838200"/>
            <a:ext cx="4114800" cy="5867400"/>
          </a:xfrm>
        </p:spPr>
        <p:txBody>
          <a:bodyPr/>
          <a:lstStyle/>
          <a:p>
            <a:pPr algn="just">
              <a:lnSpc>
                <a:spcPct val="80000"/>
              </a:lnSpc>
            </a:pPr>
            <a:r>
              <a:rPr lang="en-US" altLang="en-US" sz="1600"/>
              <a:t>Another lateral meristem is the cork cambium, which produces cork, part of the bark. </a:t>
            </a:r>
          </a:p>
          <a:p>
            <a:pPr algn="just">
              <a:lnSpc>
                <a:spcPct val="80000"/>
              </a:lnSpc>
            </a:pPr>
            <a:endParaRPr lang="en-US" altLang="en-US" sz="1600"/>
          </a:p>
          <a:p>
            <a:pPr algn="just">
              <a:lnSpc>
                <a:spcPct val="80000"/>
              </a:lnSpc>
            </a:pPr>
            <a:r>
              <a:rPr lang="en-US" altLang="en-US" sz="1600"/>
              <a:t>Together, the secondary vascular tissues (produced by the vascular cambium) and periderm (formed by the cork cambium) makes up the </a:t>
            </a:r>
            <a:r>
              <a:rPr lang="en-US" altLang="en-US" sz="1600" b="1"/>
              <a:t>secondary plant body</a:t>
            </a:r>
            <a:r>
              <a:rPr lang="en-US" altLang="en-US" sz="1600"/>
              <a:t>.</a:t>
            </a:r>
          </a:p>
          <a:p>
            <a:pPr>
              <a:lnSpc>
                <a:spcPct val="80000"/>
              </a:lnSpc>
            </a:pPr>
            <a:endParaRPr lang="en-US" altLang="en-US" sz="1600"/>
          </a:p>
          <a:p>
            <a:pPr>
              <a:lnSpc>
                <a:spcPct val="80000"/>
              </a:lnSpc>
            </a:pPr>
            <a:endParaRPr lang="en-US" altLang="en-US" sz="1600"/>
          </a:p>
          <a:p>
            <a:pPr algn="just">
              <a:lnSpc>
                <a:spcPct val="80000"/>
              </a:lnSpc>
            </a:pPr>
            <a:r>
              <a:rPr lang="en-US" altLang="en-US" sz="1600"/>
              <a:t>Vascular cambia are found in dicots and gymnosperms </a:t>
            </a:r>
            <a:r>
              <a:rPr lang="en-US" altLang="en-US" sz="1600" b="1" i="1" u="sng">
                <a:solidFill>
                  <a:srgbClr val="FF0000"/>
                </a:solidFill>
              </a:rPr>
              <a:t>but not monocots, which usually lack secondary growth. </a:t>
            </a:r>
          </a:p>
          <a:p>
            <a:pPr algn="just">
              <a:lnSpc>
                <a:spcPct val="80000"/>
              </a:lnSpc>
            </a:pPr>
            <a:endParaRPr lang="en-US" altLang="en-US" sz="1600" b="1" i="1" u="sng">
              <a:solidFill>
                <a:srgbClr val="FF0000"/>
              </a:solidFill>
            </a:endParaRPr>
          </a:p>
          <a:p>
            <a:pPr algn="just">
              <a:lnSpc>
                <a:spcPct val="80000"/>
              </a:lnSpc>
            </a:pPr>
            <a:r>
              <a:rPr lang="en-US" altLang="en-US" sz="1600"/>
              <a:t>In wood, the vascular cambium is the obvious line separating the bark and wood.</a:t>
            </a:r>
          </a:p>
          <a:p>
            <a:pPr>
              <a:lnSpc>
                <a:spcPct val="80000"/>
              </a:lnSpc>
            </a:pPr>
            <a:endParaRPr lang="en-US" altLang="en-US" sz="1600"/>
          </a:p>
          <a:p>
            <a:pPr>
              <a:lnSpc>
                <a:spcPct val="80000"/>
              </a:lnSpc>
            </a:pPr>
            <a:endParaRPr lang="en-US" altLang="en-US" sz="1600"/>
          </a:p>
          <a:p>
            <a:pPr>
              <a:lnSpc>
                <a:spcPct val="80000"/>
              </a:lnSpc>
            </a:pPr>
            <a:r>
              <a:rPr lang="en-US" altLang="en-US" sz="1600"/>
              <a:t> </a:t>
            </a:r>
            <a:r>
              <a:rPr lang="en-US" altLang="en-US" sz="1600" b="1" i="1" u="sng">
                <a:solidFill>
                  <a:schemeClr val="accent2"/>
                </a:solidFill>
              </a:rPr>
              <a:t>Capon, Brian (2005). Botany for Gardeners (2nd ed.). Portland, OR: Timber Publishing </a:t>
            </a:r>
          </a:p>
        </p:txBody>
      </p:sp>
      <p:grpSp>
        <p:nvGrpSpPr>
          <p:cNvPr id="70660" name="Group 39">
            <a:extLst>
              <a:ext uri="{FF2B5EF4-FFF2-40B4-BE49-F238E27FC236}">
                <a16:creationId xmlns:a16="http://schemas.microsoft.com/office/drawing/2014/main" id="{DDCA6674-DCA9-43AD-A310-78472204ACB4}"/>
              </a:ext>
            </a:extLst>
          </p:cNvPr>
          <p:cNvGrpSpPr>
            <a:grpSpLocks/>
          </p:cNvGrpSpPr>
          <p:nvPr/>
        </p:nvGrpSpPr>
        <p:grpSpPr bwMode="auto">
          <a:xfrm>
            <a:off x="4343400" y="0"/>
            <a:ext cx="4800600" cy="6705600"/>
            <a:chOff x="172" y="106"/>
            <a:chExt cx="5310" cy="4022"/>
          </a:xfrm>
        </p:grpSpPr>
        <p:pic>
          <p:nvPicPr>
            <p:cNvPr id="70661" name="Picture 40" descr="35_22AnatomyTreeTrunk-U">
              <a:extLst>
                <a:ext uri="{FF2B5EF4-FFF2-40B4-BE49-F238E27FC236}">
                  <a16:creationId xmlns:a16="http://schemas.microsoft.com/office/drawing/2014/main" id="{35302D67-E58D-497C-A10D-F32A7A8E1EB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224"/>
            <a:stretch>
              <a:fillRect/>
            </a:stretch>
          </p:blipFill>
          <p:spPr bwMode="auto">
            <a:xfrm>
              <a:off x="278" y="106"/>
              <a:ext cx="5204" cy="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41">
              <a:extLst>
                <a:ext uri="{FF2B5EF4-FFF2-40B4-BE49-F238E27FC236}">
                  <a16:creationId xmlns:a16="http://schemas.microsoft.com/office/drawing/2014/main" id="{D79250D8-2865-45A2-821E-C003C0EB7547}"/>
                </a:ext>
              </a:extLst>
            </p:cNvPr>
            <p:cNvSpPr txBox="1">
              <a:spLocks noChangeArrowheads="1"/>
            </p:cNvSpPr>
            <p:nvPr/>
          </p:nvSpPr>
          <p:spPr bwMode="auto">
            <a:xfrm>
              <a:off x="1101" y="888"/>
              <a:ext cx="58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Growth</a:t>
              </a:r>
            </a:p>
            <a:p>
              <a:pPr eaLnBrk="0" hangingPunct="0">
                <a:buFont typeface="Comic Sans MS" panose="030F0702030302020204" pitchFamily="66" charset="0"/>
                <a:buNone/>
              </a:pPr>
              <a:r>
                <a:rPr lang="en-US" altLang="en-US" sz="2000" b="1"/>
                <a:t>ring</a:t>
              </a:r>
              <a:endParaRPr lang="en-US" altLang="en-US" sz="2000" b="1">
                <a:solidFill>
                  <a:srgbClr val="563A84"/>
                </a:solidFill>
              </a:endParaRPr>
            </a:p>
          </p:txBody>
        </p:sp>
        <p:sp>
          <p:nvSpPr>
            <p:cNvPr id="70663" name="AutoShape 42">
              <a:extLst>
                <a:ext uri="{FF2B5EF4-FFF2-40B4-BE49-F238E27FC236}">
                  <a16:creationId xmlns:a16="http://schemas.microsoft.com/office/drawing/2014/main" id="{209FA721-D10A-458B-94C3-7AD494C2F224}"/>
                </a:ext>
              </a:extLst>
            </p:cNvPr>
            <p:cNvSpPr>
              <a:spLocks/>
            </p:cNvSpPr>
            <p:nvPr/>
          </p:nvSpPr>
          <p:spPr bwMode="auto">
            <a:xfrm rot="-2288364">
              <a:off x="2455" y="1027"/>
              <a:ext cx="29" cy="68"/>
            </a:xfrm>
            <a:prstGeom prst="leftBracket">
              <a:avLst>
                <a:gd name="adj" fmla="val 1954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70664" name="Line 43">
              <a:extLst>
                <a:ext uri="{FF2B5EF4-FFF2-40B4-BE49-F238E27FC236}">
                  <a16:creationId xmlns:a16="http://schemas.microsoft.com/office/drawing/2014/main" id="{7FAA6B1B-4761-41EF-BE43-2665FBA74790}"/>
                </a:ext>
              </a:extLst>
            </p:cNvPr>
            <p:cNvSpPr>
              <a:spLocks noChangeShapeType="1"/>
            </p:cNvSpPr>
            <p:nvPr/>
          </p:nvSpPr>
          <p:spPr bwMode="auto">
            <a:xfrm>
              <a:off x="1804" y="972"/>
              <a:ext cx="656" cy="10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5" name="Text Box 44">
              <a:extLst>
                <a:ext uri="{FF2B5EF4-FFF2-40B4-BE49-F238E27FC236}">
                  <a16:creationId xmlns:a16="http://schemas.microsoft.com/office/drawing/2014/main" id="{5B2A9B10-85DF-4530-8316-908ECEBDDCFD}"/>
                </a:ext>
              </a:extLst>
            </p:cNvPr>
            <p:cNvSpPr txBox="1">
              <a:spLocks noChangeArrowheads="1"/>
            </p:cNvSpPr>
            <p:nvPr/>
          </p:nvSpPr>
          <p:spPr bwMode="auto">
            <a:xfrm>
              <a:off x="1101" y="1376"/>
              <a:ext cx="714"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Vascular</a:t>
              </a:r>
            </a:p>
            <a:p>
              <a:pPr eaLnBrk="0" hangingPunct="0">
                <a:buFont typeface="Comic Sans MS" panose="030F0702030302020204" pitchFamily="66" charset="0"/>
                <a:buNone/>
              </a:pPr>
              <a:r>
                <a:rPr lang="en-US" altLang="en-US" sz="2000" b="1"/>
                <a:t>ray</a:t>
              </a:r>
              <a:endParaRPr lang="en-US" altLang="en-US" sz="2000" b="1">
                <a:solidFill>
                  <a:srgbClr val="563A84"/>
                </a:solidFill>
              </a:endParaRPr>
            </a:p>
          </p:txBody>
        </p:sp>
        <p:sp>
          <p:nvSpPr>
            <p:cNvPr id="70666" name="Line 45">
              <a:extLst>
                <a:ext uri="{FF2B5EF4-FFF2-40B4-BE49-F238E27FC236}">
                  <a16:creationId xmlns:a16="http://schemas.microsoft.com/office/drawing/2014/main" id="{1B97DBBA-3764-4E6B-9407-6520B3CB64E7}"/>
                </a:ext>
              </a:extLst>
            </p:cNvPr>
            <p:cNvSpPr>
              <a:spLocks noChangeShapeType="1"/>
            </p:cNvSpPr>
            <p:nvPr/>
          </p:nvSpPr>
          <p:spPr bwMode="auto">
            <a:xfrm flipH="1">
              <a:off x="1876" y="1256"/>
              <a:ext cx="464" cy="19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67" name="Text Box 46">
              <a:extLst>
                <a:ext uri="{FF2B5EF4-FFF2-40B4-BE49-F238E27FC236}">
                  <a16:creationId xmlns:a16="http://schemas.microsoft.com/office/drawing/2014/main" id="{62BB6474-614F-4A32-9724-384423F543A6}"/>
                </a:ext>
              </a:extLst>
            </p:cNvPr>
            <p:cNvSpPr txBox="1">
              <a:spLocks noChangeArrowheads="1"/>
            </p:cNvSpPr>
            <p:nvPr/>
          </p:nvSpPr>
          <p:spPr bwMode="auto">
            <a:xfrm>
              <a:off x="172" y="2192"/>
              <a:ext cx="89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Secondary</a:t>
              </a:r>
            </a:p>
            <a:p>
              <a:pPr eaLnBrk="0" hangingPunct="0">
                <a:buFont typeface="Comic Sans MS" panose="030F0702030302020204" pitchFamily="66" charset="0"/>
                <a:buNone/>
              </a:pPr>
              <a:r>
                <a:rPr lang="en-US" altLang="en-US" sz="2000" b="1"/>
                <a:t>xylem</a:t>
              </a:r>
              <a:endParaRPr lang="en-US" altLang="en-US" sz="2000" b="1">
                <a:solidFill>
                  <a:srgbClr val="563A84"/>
                </a:solidFill>
              </a:endParaRPr>
            </a:p>
          </p:txBody>
        </p:sp>
        <p:sp>
          <p:nvSpPr>
            <p:cNvPr id="70668" name="AutoShape 47">
              <a:extLst>
                <a:ext uri="{FF2B5EF4-FFF2-40B4-BE49-F238E27FC236}">
                  <a16:creationId xmlns:a16="http://schemas.microsoft.com/office/drawing/2014/main" id="{42393972-1EA5-410B-8F78-70418E11ED78}"/>
                </a:ext>
              </a:extLst>
            </p:cNvPr>
            <p:cNvSpPr>
              <a:spLocks/>
            </p:cNvSpPr>
            <p:nvPr/>
          </p:nvSpPr>
          <p:spPr bwMode="auto">
            <a:xfrm>
              <a:off x="1071" y="1932"/>
              <a:ext cx="160" cy="688"/>
            </a:xfrm>
            <a:prstGeom prst="leftBrace">
              <a:avLst>
                <a:gd name="adj1" fmla="val 358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70669" name="Text Box 48">
              <a:extLst>
                <a:ext uri="{FF2B5EF4-FFF2-40B4-BE49-F238E27FC236}">
                  <a16:creationId xmlns:a16="http://schemas.microsoft.com/office/drawing/2014/main" id="{92B16265-9700-4BF3-ABB3-1D14FE8AB07C}"/>
                </a:ext>
              </a:extLst>
            </p:cNvPr>
            <p:cNvSpPr txBox="1">
              <a:spLocks noChangeArrowheads="1"/>
            </p:cNvSpPr>
            <p:nvPr/>
          </p:nvSpPr>
          <p:spPr bwMode="auto">
            <a:xfrm>
              <a:off x="1257" y="1968"/>
              <a:ext cx="86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Heartwood</a:t>
              </a:r>
              <a:endParaRPr lang="en-US" altLang="en-US" sz="2000" b="1">
                <a:solidFill>
                  <a:srgbClr val="563A84"/>
                </a:solidFill>
              </a:endParaRPr>
            </a:p>
          </p:txBody>
        </p:sp>
        <p:sp>
          <p:nvSpPr>
            <p:cNvPr id="70670" name="Text Box 49">
              <a:extLst>
                <a:ext uri="{FF2B5EF4-FFF2-40B4-BE49-F238E27FC236}">
                  <a16:creationId xmlns:a16="http://schemas.microsoft.com/office/drawing/2014/main" id="{3DCEF85D-8844-4C8F-81F7-1B91944365DF}"/>
                </a:ext>
              </a:extLst>
            </p:cNvPr>
            <p:cNvSpPr txBox="1">
              <a:spLocks noChangeArrowheads="1"/>
            </p:cNvSpPr>
            <p:nvPr/>
          </p:nvSpPr>
          <p:spPr bwMode="auto">
            <a:xfrm>
              <a:off x="1257" y="2420"/>
              <a:ext cx="74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Sapwood</a:t>
              </a:r>
              <a:endParaRPr lang="en-US" altLang="en-US" sz="2000" b="1">
                <a:solidFill>
                  <a:srgbClr val="563A84"/>
                </a:solidFill>
              </a:endParaRPr>
            </a:p>
          </p:txBody>
        </p:sp>
        <p:sp>
          <p:nvSpPr>
            <p:cNvPr id="70671" name="Line 50">
              <a:extLst>
                <a:ext uri="{FF2B5EF4-FFF2-40B4-BE49-F238E27FC236}">
                  <a16:creationId xmlns:a16="http://schemas.microsoft.com/office/drawing/2014/main" id="{7E77E824-DADF-47C9-A3BB-ED2A43F91035}"/>
                </a:ext>
              </a:extLst>
            </p:cNvPr>
            <p:cNvSpPr>
              <a:spLocks noChangeShapeType="1"/>
            </p:cNvSpPr>
            <p:nvPr/>
          </p:nvSpPr>
          <p:spPr bwMode="auto">
            <a:xfrm>
              <a:off x="2212" y="2032"/>
              <a:ext cx="82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51">
              <a:extLst>
                <a:ext uri="{FF2B5EF4-FFF2-40B4-BE49-F238E27FC236}">
                  <a16:creationId xmlns:a16="http://schemas.microsoft.com/office/drawing/2014/main" id="{1D4F0A4D-3AD0-4E96-9DB3-85EC6A0C2345}"/>
                </a:ext>
              </a:extLst>
            </p:cNvPr>
            <p:cNvSpPr>
              <a:spLocks noChangeShapeType="1"/>
            </p:cNvSpPr>
            <p:nvPr/>
          </p:nvSpPr>
          <p:spPr bwMode="auto">
            <a:xfrm>
              <a:off x="2096" y="2484"/>
              <a:ext cx="9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3" name="AutoShape 52">
              <a:extLst>
                <a:ext uri="{FF2B5EF4-FFF2-40B4-BE49-F238E27FC236}">
                  <a16:creationId xmlns:a16="http://schemas.microsoft.com/office/drawing/2014/main" id="{71936F0F-43EA-40EB-9E3F-77AF527721CD}"/>
                </a:ext>
              </a:extLst>
            </p:cNvPr>
            <p:cNvSpPr>
              <a:spLocks/>
            </p:cNvSpPr>
            <p:nvPr/>
          </p:nvSpPr>
          <p:spPr bwMode="auto">
            <a:xfrm>
              <a:off x="1228" y="3212"/>
              <a:ext cx="160" cy="688"/>
            </a:xfrm>
            <a:prstGeom prst="leftBrace">
              <a:avLst>
                <a:gd name="adj1" fmla="val 35833"/>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70674" name="Text Box 53">
              <a:extLst>
                <a:ext uri="{FF2B5EF4-FFF2-40B4-BE49-F238E27FC236}">
                  <a16:creationId xmlns:a16="http://schemas.microsoft.com/office/drawing/2014/main" id="{4163D83D-DB73-4BC6-80A9-9E28E5DDBC5C}"/>
                </a:ext>
              </a:extLst>
            </p:cNvPr>
            <p:cNvSpPr txBox="1">
              <a:spLocks noChangeArrowheads="1"/>
            </p:cNvSpPr>
            <p:nvPr/>
          </p:nvSpPr>
          <p:spPr bwMode="auto">
            <a:xfrm>
              <a:off x="809" y="3484"/>
              <a:ext cx="38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Bark</a:t>
              </a:r>
              <a:endParaRPr lang="en-US" altLang="en-US" sz="2000" b="1">
                <a:solidFill>
                  <a:srgbClr val="563A84"/>
                </a:solidFill>
              </a:endParaRPr>
            </a:p>
          </p:txBody>
        </p:sp>
        <p:sp>
          <p:nvSpPr>
            <p:cNvPr id="70675" name="Text Box 54">
              <a:extLst>
                <a:ext uri="{FF2B5EF4-FFF2-40B4-BE49-F238E27FC236}">
                  <a16:creationId xmlns:a16="http://schemas.microsoft.com/office/drawing/2014/main" id="{ED08D268-E8CE-41A4-9D2E-22601D1E16EF}"/>
                </a:ext>
              </a:extLst>
            </p:cNvPr>
            <p:cNvSpPr txBox="1">
              <a:spLocks noChangeArrowheads="1"/>
            </p:cNvSpPr>
            <p:nvPr/>
          </p:nvSpPr>
          <p:spPr bwMode="auto">
            <a:xfrm>
              <a:off x="1218" y="2900"/>
              <a:ext cx="14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Vascular cambium</a:t>
              </a:r>
              <a:endParaRPr lang="en-US" altLang="en-US" sz="2000" b="1">
                <a:solidFill>
                  <a:srgbClr val="563A84"/>
                </a:solidFill>
              </a:endParaRPr>
            </a:p>
          </p:txBody>
        </p:sp>
        <p:sp>
          <p:nvSpPr>
            <p:cNvPr id="70676" name="Text Box 55">
              <a:extLst>
                <a:ext uri="{FF2B5EF4-FFF2-40B4-BE49-F238E27FC236}">
                  <a16:creationId xmlns:a16="http://schemas.microsoft.com/office/drawing/2014/main" id="{A2D76DD2-2295-441E-866B-67A9B75C382C}"/>
                </a:ext>
              </a:extLst>
            </p:cNvPr>
            <p:cNvSpPr txBox="1">
              <a:spLocks noChangeArrowheads="1"/>
            </p:cNvSpPr>
            <p:nvPr/>
          </p:nvSpPr>
          <p:spPr bwMode="auto">
            <a:xfrm>
              <a:off x="1422" y="3264"/>
              <a:ext cx="14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Secondary phloem</a:t>
              </a:r>
              <a:endParaRPr lang="en-US" altLang="en-US" sz="2000" b="1">
                <a:solidFill>
                  <a:srgbClr val="563A84"/>
                </a:solidFill>
              </a:endParaRPr>
            </a:p>
          </p:txBody>
        </p:sp>
        <p:sp>
          <p:nvSpPr>
            <p:cNvPr id="70677" name="Text Box 56">
              <a:extLst>
                <a:ext uri="{FF2B5EF4-FFF2-40B4-BE49-F238E27FC236}">
                  <a16:creationId xmlns:a16="http://schemas.microsoft.com/office/drawing/2014/main" id="{46FBE160-2EC0-4A08-86AF-49FF89DCBBC7}"/>
                </a:ext>
              </a:extLst>
            </p:cNvPr>
            <p:cNvSpPr txBox="1">
              <a:spLocks noChangeArrowheads="1"/>
            </p:cNvSpPr>
            <p:nvPr/>
          </p:nvSpPr>
          <p:spPr bwMode="auto">
            <a:xfrm>
              <a:off x="1422" y="3720"/>
              <a:ext cx="143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2000" b="1"/>
                <a:t>Layers of periderm</a:t>
              </a:r>
              <a:endParaRPr lang="en-US" altLang="en-US" sz="2000" b="1">
                <a:solidFill>
                  <a:srgbClr val="563A84"/>
                </a:solidFill>
              </a:endParaRPr>
            </a:p>
          </p:txBody>
        </p:sp>
        <p:sp>
          <p:nvSpPr>
            <p:cNvPr id="70678" name="Line 57">
              <a:extLst>
                <a:ext uri="{FF2B5EF4-FFF2-40B4-BE49-F238E27FC236}">
                  <a16:creationId xmlns:a16="http://schemas.microsoft.com/office/drawing/2014/main" id="{9EBE7986-46F8-4003-B82A-E1C268C3CB28}"/>
                </a:ext>
              </a:extLst>
            </p:cNvPr>
            <p:cNvSpPr>
              <a:spLocks noChangeShapeType="1"/>
            </p:cNvSpPr>
            <p:nvPr/>
          </p:nvSpPr>
          <p:spPr bwMode="auto">
            <a:xfrm>
              <a:off x="2776" y="2972"/>
              <a:ext cx="7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58">
              <a:extLst>
                <a:ext uri="{FF2B5EF4-FFF2-40B4-BE49-F238E27FC236}">
                  <a16:creationId xmlns:a16="http://schemas.microsoft.com/office/drawing/2014/main" id="{A9CC9FFC-1898-470D-9FBC-DFF1AFAC3381}"/>
                </a:ext>
              </a:extLst>
            </p:cNvPr>
            <p:cNvSpPr>
              <a:spLocks noChangeShapeType="1"/>
            </p:cNvSpPr>
            <p:nvPr/>
          </p:nvSpPr>
          <p:spPr bwMode="auto">
            <a:xfrm>
              <a:off x="3012" y="3340"/>
              <a:ext cx="86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59">
              <a:extLst>
                <a:ext uri="{FF2B5EF4-FFF2-40B4-BE49-F238E27FC236}">
                  <a16:creationId xmlns:a16="http://schemas.microsoft.com/office/drawing/2014/main" id="{16ABB2A2-EAC4-4480-856F-F7727A91E09E}"/>
                </a:ext>
              </a:extLst>
            </p:cNvPr>
            <p:cNvSpPr>
              <a:spLocks noChangeShapeType="1"/>
            </p:cNvSpPr>
            <p:nvPr/>
          </p:nvSpPr>
          <p:spPr bwMode="auto">
            <a:xfrm>
              <a:off x="3012" y="3792"/>
              <a:ext cx="1084"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80999F1-BF4C-4A27-81D2-3EA30A2B104D}"/>
              </a:ext>
            </a:extLst>
          </p:cNvPr>
          <p:cNvSpPr>
            <a:spLocks noGrp="1" noChangeArrowheads="1"/>
          </p:cNvSpPr>
          <p:nvPr>
            <p:ph type="title" idx="4294967295"/>
          </p:nvPr>
        </p:nvSpPr>
        <p:spPr/>
        <p:txBody>
          <a:bodyPr/>
          <a:lstStyle/>
          <a:p>
            <a:pPr>
              <a:defRPr/>
            </a:pPr>
            <a:r>
              <a:rPr lang="en-US" b="1" kern="0" dirty="0">
                <a:solidFill>
                  <a:srgbClr val="008000"/>
                </a:solidFill>
                <a:ea typeface="ＭＳ Ｐゴシック" charset="0"/>
              </a:rPr>
              <a:t>The stem</a:t>
            </a:r>
          </a:p>
        </p:txBody>
      </p:sp>
      <p:pic>
        <p:nvPicPr>
          <p:cNvPr id="46083" name="Picture 4" descr="pp01013">
            <a:extLst>
              <a:ext uri="{FF2B5EF4-FFF2-40B4-BE49-F238E27FC236}">
                <a16:creationId xmlns:a16="http://schemas.microsoft.com/office/drawing/2014/main" id="{BD91FAC3-4C85-48F8-B679-E5791CEF495F}"/>
              </a:ext>
            </a:extLst>
          </p:cNvPr>
          <p:cNvPicPr preferRelativeResize="0">
            <a:picLocks noChangeAspect="1" noChangeArrowheads="1"/>
          </p:cNvPicPr>
          <p:nvPr/>
        </p:nvPicPr>
        <p:blipFill>
          <a:blip r:embed="rId2"/>
          <a:srcRect/>
          <a:stretch>
            <a:fillRect/>
          </a:stretch>
        </p:blipFill>
        <p:spPr bwMode="auto">
          <a:xfrm>
            <a:off x="457200" y="1447800"/>
            <a:ext cx="8229600" cy="513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82DBF9C-4C3F-41D0-AE73-879AEA85F02F}"/>
              </a:ext>
            </a:extLst>
          </p:cNvPr>
          <p:cNvSpPr>
            <a:spLocks noGrp="1" noChangeArrowheads="1"/>
          </p:cNvSpPr>
          <p:nvPr>
            <p:ph type="title"/>
          </p:nvPr>
        </p:nvSpPr>
        <p:spPr>
          <a:xfrm>
            <a:off x="0" y="76200"/>
            <a:ext cx="3810000" cy="792163"/>
          </a:xfrm>
        </p:spPr>
        <p:txBody>
          <a:bodyPr/>
          <a:lstStyle/>
          <a:p>
            <a:r>
              <a:rPr lang="en-US" altLang="en-US" sz="4000" b="1">
                <a:solidFill>
                  <a:srgbClr val="008000"/>
                </a:solidFill>
              </a:rPr>
              <a:t>Cork Cambium</a:t>
            </a:r>
          </a:p>
        </p:txBody>
      </p:sp>
      <p:sp>
        <p:nvSpPr>
          <p:cNvPr id="72707" name="Rectangle 3">
            <a:extLst>
              <a:ext uri="{FF2B5EF4-FFF2-40B4-BE49-F238E27FC236}">
                <a16:creationId xmlns:a16="http://schemas.microsoft.com/office/drawing/2014/main" id="{D15B251D-C317-46A3-9FDE-79CB945D259F}"/>
              </a:ext>
            </a:extLst>
          </p:cNvPr>
          <p:cNvSpPr>
            <a:spLocks noGrp="1" noChangeArrowheads="1"/>
          </p:cNvSpPr>
          <p:nvPr>
            <p:ph type="body" sz="half" idx="1"/>
          </p:nvPr>
        </p:nvSpPr>
        <p:spPr>
          <a:xfrm>
            <a:off x="0" y="762000"/>
            <a:ext cx="4343400" cy="5943600"/>
          </a:xfrm>
        </p:spPr>
        <p:txBody>
          <a:bodyPr/>
          <a:lstStyle/>
          <a:p>
            <a:pPr algn="just">
              <a:lnSpc>
                <a:spcPct val="90000"/>
              </a:lnSpc>
            </a:pPr>
            <a:r>
              <a:rPr lang="en-US" altLang="en-US" sz="1800"/>
              <a:t>The cork cambium is a lateral meristem and is responsible for secondary growth that replaces the epidermis in roots and stems. </a:t>
            </a:r>
          </a:p>
          <a:p>
            <a:pPr>
              <a:lnSpc>
                <a:spcPct val="90000"/>
              </a:lnSpc>
            </a:pPr>
            <a:endParaRPr lang="en-US" altLang="en-US" sz="1800"/>
          </a:p>
          <a:p>
            <a:pPr algn="just">
              <a:lnSpc>
                <a:spcPct val="90000"/>
              </a:lnSpc>
            </a:pPr>
            <a:r>
              <a:rPr lang="en-US" altLang="en-US" sz="1800"/>
              <a:t>It is found in woody and many herbaceous dicots, gymnosperms and some monocots, which usually lack secondary growth. </a:t>
            </a:r>
          </a:p>
          <a:p>
            <a:pPr algn="just">
              <a:lnSpc>
                <a:spcPct val="90000"/>
              </a:lnSpc>
            </a:pPr>
            <a:endParaRPr lang="en-US" altLang="en-US" sz="1800"/>
          </a:p>
          <a:p>
            <a:pPr>
              <a:lnSpc>
                <a:spcPct val="90000"/>
              </a:lnSpc>
            </a:pPr>
            <a:r>
              <a:rPr lang="en-US" altLang="en-US" sz="1800"/>
              <a:t>Growth and development of cork cambium is very variable between different species, and is also highly dependent on age, growth conditions, etc. as can be observed from the different surfaces of bark: </a:t>
            </a:r>
          </a:p>
          <a:p>
            <a:pPr lvl="1">
              <a:lnSpc>
                <a:spcPct val="90000"/>
              </a:lnSpc>
            </a:pPr>
            <a:r>
              <a:rPr lang="en-US" altLang="en-US" sz="1600" b="1" i="1" u="sng">
                <a:solidFill>
                  <a:srgbClr val="FF0000"/>
                </a:solidFill>
              </a:rPr>
              <a:t>smooth, fissured, tesselated, scaly, flaking off, etc.</a:t>
            </a:r>
          </a:p>
          <a:p>
            <a:pPr algn="just">
              <a:lnSpc>
                <a:spcPct val="90000"/>
              </a:lnSpc>
            </a:pPr>
            <a:endParaRPr lang="en-US" altLang="en-US" sz="1800" b="1" i="1" u="sng">
              <a:solidFill>
                <a:srgbClr val="FF0000"/>
              </a:solidFill>
            </a:endParaRPr>
          </a:p>
        </p:txBody>
      </p:sp>
      <p:pic>
        <p:nvPicPr>
          <p:cNvPr id="72708" name="Picture 4" descr="vasccamb">
            <a:extLst>
              <a:ext uri="{FF2B5EF4-FFF2-40B4-BE49-F238E27FC236}">
                <a16:creationId xmlns:a16="http://schemas.microsoft.com/office/drawing/2014/main" id="{0992B8D2-C375-45AB-BA75-B9E2028CD3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0"/>
            <a:ext cx="4724400" cy="671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figure 42-12">
            <a:extLst>
              <a:ext uri="{FF2B5EF4-FFF2-40B4-BE49-F238E27FC236}">
                <a16:creationId xmlns:a16="http://schemas.microsoft.com/office/drawing/2014/main" id="{028CFE43-3C9F-466A-9126-371F34B027B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3163" y="684213"/>
            <a:ext cx="6751637"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4">
            <a:extLst>
              <a:ext uri="{FF2B5EF4-FFF2-40B4-BE49-F238E27FC236}">
                <a16:creationId xmlns:a16="http://schemas.microsoft.com/office/drawing/2014/main" id="{77D99734-F3F0-464B-8FA8-B3203B7CE134}"/>
              </a:ext>
            </a:extLst>
          </p:cNvPr>
          <p:cNvSpPr>
            <a:spLocks noChangeArrowheads="1"/>
          </p:cNvSpPr>
          <p:nvPr/>
        </p:nvSpPr>
        <p:spPr bwMode="auto">
          <a:xfrm>
            <a:off x="1933575" y="3898900"/>
            <a:ext cx="145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a:solidFill>
                  <a:srgbClr val="000000"/>
                </a:solidFill>
              </a:rPr>
              <a:t>annual ring</a:t>
            </a:r>
          </a:p>
        </p:txBody>
      </p:sp>
      <p:sp>
        <p:nvSpPr>
          <p:cNvPr id="40964" name="Rectangle 5">
            <a:extLst>
              <a:ext uri="{FF2B5EF4-FFF2-40B4-BE49-F238E27FC236}">
                <a16:creationId xmlns:a16="http://schemas.microsoft.com/office/drawing/2014/main" id="{E18BC90D-5757-4D49-9A5C-BC36477C0674}"/>
              </a:ext>
            </a:extLst>
          </p:cNvPr>
          <p:cNvSpPr>
            <a:spLocks noChangeArrowheads="1"/>
          </p:cNvSpPr>
          <p:nvPr/>
        </p:nvSpPr>
        <p:spPr bwMode="auto">
          <a:xfrm>
            <a:off x="2998788" y="5534025"/>
            <a:ext cx="871537"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early</a:t>
            </a:r>
          </a:p>
          <a:p>
            <a:pPr eaLnBrk="0" hangingPunct="0">
              <a:lnSpc>
                <a:spcPct val="80000"/>
              </a:lnSpc>
            </a:pPr>
            <a:r>
              <a:rPr lang="en-US" altLang="en-US" sz="2000">
                <a:solidFill>
                  <a:srgbClr val="000000"/>
                </a:solidFill>
              </a:rPr>
              <a:t>xylem</a:t>
            </a:r>
          </a:p>
        </p:txBody>
      </p:sp>
      <p:sp>
        <p:nvSpPr>
          <p:cNvPr id="40965" name="Rectangle 6">
            <a:extLst>
              <a:ext uri="{FF2B5EF4-FFF2-40B4-BE49-F238E27FC236}">
                <a16:creationId xmlns:a16="http://schemas.microsoft.com/office/drawing/2014/main" id="{7D108283-4D5F-4A1C-863C-CA0F67EF34A5}"/>
              </a:ext>
            </a:extLst>
          </p:cNvPr>
          <p:cNvSpPr>
            <a:spLocks noChangeArrowheads="1"/>
          </p:cNvSpPr>
          <p:nvPr/>
        </p:nvSpPr>
        <p:spPr bwMode="auto">
          <a:xfrm>
            <a:off x="2998788" y="4657725"/>
            <a:ext cx="871537" cy="581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late</a:t>
            </a:r>
          </a:p>
          <a:p>
            <a:pPr eaLnBrk="0" hangingPunct="0">
              <a:lnSpc>
                <a:spcPct val="80000"/>
              </a:lnSpc>
            </a:pPr>
            <a:r>
              <a:rPr lang="en-US" altLang="en-US" sz="2000">
                <a:solidFill>
                  <a:srgbClr val="000000"/>
                </a:solidFill>
              </a:rPr>
              <a:t>xylem</a:t>
            </a:r>
          </a:p>
        </p:txBody>
      </p:sp>
      <p:sp>
        <p:nvSpPr>
          <p:cNvPr id="40966" name="Rectangle 7">
            <a:extLst>
              <a:ext uri="{FF2B5EF4-FFF2-40B4-BE49-F238E27FC236}">
                <a16:creationId xmlns:a16="http://schemas.microsoft.com/office/drawing/2014/main" id="{586B27F9-66DF-421E-9525-810E5100D3E5}"/>
              </a:ext>
            </a:extLst>
          </p:cNvPr>
          <p:cNvSpPr>
            <a:spLocks noChangeArrowheads="1"/>
          </p:cNvSpPr>
          <p:nvPr/>
        </p:nvSpPr>
        <p:spPr bwMode="auto">
          <a:xfrm>
            <a:off x="4092575" y="1857375"/>
            <a:ext cx="1430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heartwood</a:t>
            </a:r>
          </a:p>
          <a:p>
            <a:pPr eaLnBrk="0" hangingPunct="0">
              <a:lnSpc>
                <a:spcPct val="80000"/>
              </a:lnSpc>
            </a:pPr>
            <a:r>
              <a:rPr lang="en-US" altLang="en-US" sz="2000">
                <a:solidFill>
                  <a:srgbClr val="000000"/>
                </a:solidFill>
              </a:rPr>
              <a:t>(xylem)</a:t>
            </a:r>
          </a:p>
        </p:txBody>
      </p:sp>
      <p:sp>
        <p:nvSpPr>
          <p:cNvPr id="40967" name="Rectangle 8">
            <a:extLst>
              <a:ext uri="{FF2B5EF4-FFF2-40B4-BE49-F238E27FC236}">
                <a16:creationId xmlns:a16="http://schemas.microsoft.com/office/drawing/2014/main" id="{4A03D574-B184-4112-9FE8-53C8734B4CE4}"/>
              </a:ext>
            </a:extLst>
          </p:cNvPr>
          <p:cNvSpPr>
            <a:spLocks noChangeArrowheads="1"/>
          </p:cNvSpPr>
          <p:nvPr/>
        </p:nvSpPr>
        <p:spPr bwMode="auto">
          <a:xfrm>
            <a:off x="4092575" y="2420938"/>
            <a:ext cx="11636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sapwood</a:t>
            </a:r>
          </a:p>
          <a:p>
            <a:pPr eaLnBrk="0" hangingPunct="0">
              <a:lnSpc>
                <a:spcPct val="80000"/>
              </a:lnSpc>
            </a:pPr>
            <a:r>
              <a:rPr lang="en-US" altLang="en-US" sz="2000">
                <a:solidFill>
                  <a:srgbClr val="000000"/>
                </a:solidFill>
              </a:rPr>
              <a:t>(xylem)</a:t>
            </a:r>
          </a:p>
        </p:txBody>
      </p:sp>
      <p:sp>
        <p:nvSpPr>
          <p:cNvPr id="40968" name="Rectangle 9">
            <a:extLst>
              <a:ext uri="{FF2B5EF4-FFF2-40B4-BE49-F238E27FC236}">
                <a16:creationId xmlns:a16="http://schemas.microsoft.com/office/drawing/2014/main" id="{23F50F39-BEBA-4E9A-BA5B-9E2F878832CC}"/>
              </a:ext>
            </a:extLst>
          </p:cNvPr>
          <p:cNvSpPr>
            <a:spLocks noChangeArrowheads="1"/>
          </p:cNvSpPr>
          <p:nvPr/>
        </p:nvSpPr>
        <p:spPr bwMode="auto">
          <a:xfrm>
            <a:off x="4084638" y="2968625"/>
            <a:ext cx="11922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vascular</a:t>
            </a:r>
          </a:p>
          <a:p>
            <a:pPr eaLnBrk="0" hangingPunct="0">
              <a:lnSpc>
                <a:spcPct val="80000"/>
              </a:lnSpc>
            </a:pPr>
            <a:r>
              <a:rPr lang="en-US" altLang="en-US" sz="2000">
                <a:solidFill>
                  <a:srgbClr val="000000"/>
                </a:solidFill>
              </a:rPr>
              <a:t>cambium</a:t>
            </a:r>
          </a:p>
        </p:txBody>
      </p:sp>
      <p:sp>
        <p:nvSpPr>
          <p:cNvPr id="40969" name="Rectangle 10">
            <a:extLst>
              <a:ext uri="{FF2B5EF4-FFF2-40B4-BE49-F238E27FC236}">
                <a16:creationId xmlns:a16="http://schemas.microsoft.com/office/drawing/2014/main" id="{22917025-3BDF-487E-9158-7BAF90178C6A}"/>
              </a:ext>
            </a:extLst>
          </p:cNvPr>
          <p:cNvSpPr>
            <a:spLocks noChangeArrowheads="1"/>
          </p:cNvSpPr>
          <p:nvPr/>
        </p:nvSpPr>
        <p:spPr bwMode="auto">
          <a:xfrm>
            <a:off x="4848225" y="3576638"/>
            <a:ext cx="10064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pPr>
            <a:r>
              <a:rPr lang="en-US" altLang="en-US" sz="2000">
                <a:solidFill>
                  <a:srgbClr val="000000"/>
                </a:solidFill>
              </a:rPr>
              <a:t>phloem</a:t>
            </a:r>
          </a:p>
        </p:txBody>
      </p:sp>
      <p:sp>
        <p:nvSpPr>
          <p:cNvPr id="342027" name="Line 11">
            <a:extLst>
              <a:ext uri="{FF2B5EF4-FFF2-40B4-BE49-F238E27FC236}">
                <a16:creationId xmlns:a16="http://schemas.microsoft.com/office/drawing/2014/main" id="{7FFDF6E9-3E4E-4D45-8565-3885176ACAF7}"/>
              </a:ext>
            </a:extLst>
          </p:cNvPr>
          <p:cNvSpPr>
            <a:spLocks noChangeShapeType="1"/>
          </p:cNvSpPr>
          <p:nvPr/>
        </p:nvSpPr>
        <p:spPr bwMode="auto">
          <a:xfrm>
            <a:off x="2255838" y="3232150"/>
            <a:ext cx="309562" cy="771525"/>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28" name="Line 12">
            <a:extLst>
              <a:ext uri="{FF2B5EF4-FFF2-40B4-BE49-F238E27FC236}">
                <a16:creationId xmlns:a16="http://schemas.microsoft.com/office/drawing/2014/main" id="{FE29E8F3-264D-4A0F-99F7-A32D84C1AC29}"/>
              </a:ext>
            </a:extLst>
          </p:cNvPr>
          <p:cNvSpPr>
            <a:spLocks noChangeShapeType="1"/>
          </p:cNvSpPr>
          <p:nvPr/>
        </p:nvSpPr>
        <p:spPr bwMode="auto">
          <a:xfrm flipV="1">
            <a:off x="5156200" y="2962275"/>
            <a:ext cx="933450" cy="188913"/>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29" name="Line 13">
            <a:extLst>
              <a:ext uri="{FF2B5EF4-FFF2-40B4-BE49-F238E27FC236}">
                <a16:creationId xmlns:a16="http://schemas.microsoft.com/office/drawing/2014/main" id="{42AD4035-B302-4340-A127-F8A17EFAF561}"/>
              </a:ext>
            </a:extLst>
          </p:cNvPr>
          <p:cNvSpPr>
            <a:spLocks noChangeShapeType="1"/>
          </p:cNvSpPr>
          <p:nvPr/>
        </p:nvSpPr>
        <p:spPr bwMode="auto">
          <a:xfrm flipV="1">
            <a:off x="5807075" y="3467100"/>
            <a:ext cx="617538" cy="222250"/>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0" name="Line 14">
            <a:extLst>
              <a:ext uri="{FF2B5EF4-FFF2-40B4-BE49-F238E27FC236}">
                <a16:creationId xmlns:a16="http://schemas.microsoft.com/office/drawing/2014/main" id="{54A482C9-144C-47C4-BFE4-222371BB1C3B}"/>
              </a:ext>
            </a:extLst>
          </p:cNvPr>
          <p:cNvSpPr>
            <a:spLocks noChangeShapeType="1"/>
          </p:cNvSpPr>
          <p:nvPr/>
        </p:nvSpPr>
        <p:spPr bwMode="auto">
          <a:xfrm flipV="1">
            <a:off x="5210175" y="2476500"/>
            <a:ext cx="590550" cy="114300"/>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1" name="Line 15">
            <a:extLst>
              <a:ext uri="{FF2B5EF4-FFF2-40B4-BE49-F238E27FC236}">
                <a16:creationId xmlns:a16="http://schemas.microsoft.com/office/drawing/2014/main" id="{65F5E34D-9EC8-4D6F-98E1-8F93D13DDA6C}"/>
              </a:ext>
            </a:extLst>
          </p:cNvPr>
          <p:cNvSpPr>
            <a:spLocks noChangeShapeType="1"/>
          </p:cNvSpPr>
          <p:nvPr/>
        </p:nvSpPr>
        <p:spPr bwMode="auto">
          <a:xfrm>
            <a:off x="3740150" y="2473325"/>
            <a:ext cx="403225" cy="106363"/>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2" name="Line 16">
            <a:extLst>
              <a:ext uri="{FF2B5EF4-FFF2-40B4-BE49-F238E27FC236}">
                <a16:creationId xmlns:a16="http://schemas.microsoft.com/office/drawing/2014/main" id="{1322B099-5ADD-47B7-B40D-87EBE657BA03}"/>
              </a:ext>
            </a:extLst>
          </p:cNvPr>
          <p:cNvSpPr>
            <a:spLocks noChangeShapeType="1"/>
          </p:cNvSpPr>
          <p:nvPr/>
        </p:nvSpPr>
        <p:spPr bwMode="auto">
          <a:xfrm flipV="1">
            <a:off x="5386388" y="1817688"/>
            <a:ext cx="901700" cy="187325"/>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3" name="Line 17">
            <a:extLst>
              <a:ext uri="{FF2B5EF4-FFF2-40B4-BE49-F238E27FC236}">
                <a16:creationId xmlns:a16="http://schemas.microsoft.com/office/drawing/2014/main" id="{2025BFAB-4BE1-4B96-9C86-3859E0066541}"/>
              </a:ext>
            </a:extLst>
          </p:cNvPr>
          <p:cNvSpPr>
            <a:spLocks noChangeShapeType="1"/>
          </p:cNvSpPr>
          <p:nvPr/>
        </p:nvSpPr>
        <p:spPr bwMode="auto">
          <a:xfrm flipV="1">
            <a:off x="2884488" y="2011363"/>
            <a:ext cx="1254125" cy="90487"/>
          </a:xfrm>
          <a:prstGeom prst="line">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4" name="AutoShape 18">
            <a:extLst>
              <a:ext uri="{FF2B5EF4-FFF2-40B4-BE49-F238E27FC236}">
                <a16:creationId xmlns:a16="http://schemas.microsoft.com/office/drawing/2014/main" id="{A2128059-2B4F-4225-8B98-549282E8F74E}"/>
              </a:ext>
            </a:extLst>
          </p:cNvPr>
          <p:cNvSpPr>
            <a:spLocks/>
          </p:cNvSpPr>
          <p:nvPr/>
        </p:nvSpPr>
        <p:spPr bwMode="auto">
          <a:xfrm rot="5400000">
            <a:off x="2524920" y="2971006"/>
            <a:ext cx="258762" cy="2790825"/>
          </a:xfrm>
          <a:prstGeom prst="leftBrace">
            <a:avLst>
              <a:gd name="adj1" fmla="val 89877"/>
              <a:gd name="adj2" fmla="val 50000"/>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5" name="AutoShape 19">
            <a:extLst>
              <a:ext uri="{FF2B5EF4-FFF2-40B4-BE49-F238E27FC236}">
                <a16:creationId xmlns:a16="http://schemas.microsoft.com/office/drawing/2014/main" id="{FAF4346A-E49E-405B-9286-FBF78761D7C9}"/>
              </a:ext>
            </a:extLst>
          </p:cNvPr>
          <p:cNvSpPr>
            <a:spLocks/>
          </p:cNvSpPr>
          <p:nvPr/>
        </p:nvSpPr>
        <p:spPr bwMode="auto">
          <a:xfrm flipH="1">
            <a:off x="2655888" y="1666875"/>
            <a:ext cx="209550" cy="857250"/>
          </a:xfrm>
          <a:prstGeom prst="leftBrace">
            <a:avLst>
              <a:gd name="adj1" fmla="val 34091"/>
              <a:gd name="adj2" fmla="val 50000"/>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342036" name="AutoShape 20">
            <a:extLst>
              <a:ext uri="{FF2B5EF4-FFF2-40B4-BE49-F238E27FC236}">
                <a16:creationId xmlns:a16="http://schemas.microsoft.com/office/drawing/2014/main" id="{AA18BAD3-CA4F-44DD-8D04-6FB9CC7BF646}"/>
              </a:ext>
            </a:extLst>
          </p:cNvPr>
          <p:cNvSpPr>
            <a:spLocks/>
          </p:cNvSpPr>
          <p:nvPr/>
        </p:nvSpPr>
        <p:spPr bwMode="auto">
          <a:xfrm rot="4090521" flipH="1">
            <a:off x="3641725" y="2270125"/>
            <a:ext cx="150813" cy="258763"/>
          </a:xfrm>
          <a:prstGeom prst="leftBrace">
            <a:avLst>
              <a:gd name="adj1" fmla="val 14298"/>
              <a:gd name="adj2" fmla="val 50000"/>
            </a:avLst>
          </a:prstGeom>
          <a:noFill/>
          <a:ln w="28575">
            <a:solidFill>
              <a:schemeClr val="tx1"/>
            </a:solidFill>
            <a:round/>
            <a:headEnd/>
            <a:tailEnd/>
          </a:ln>
          <a:effectLst>
            <a:outerShdw dist="17961" dir="2700000" algn="ctr" rotWithShape="0">
              <a:schemeClr val="bg1"/>
            </a:outerShdw>
          </a:effectLst>
        </p:spPr>
        <p:txBody>
          <a:bodyPr wrap="none" anchor="ctr"/>
          <a:lstStyle/>
          <a:p>
            <a:pPr eaLnBrk="0" hangingPunct="0">
              <a:defRPr/>
            </a:pPr>
            <a:endParaRPr lang="en-US" sz="1800">
              <a:latin typeface="Arial" charset="0"/>
            </a:endParaRPr>
          </a:p>
        </p:txBody>
      </p:sp>
      <p:sp>
        <p:nvSpPr>
          <p:cNvPr id="40980" name="Text Box 21">
            <a:extLst>
              <a:ext uri="{FF2B5EF4-FFF2-40B4-BE49-F238E27FC236}">
                <a16:creationId xmlns:a16="http://schemas.microsoft.com/office/drawing/2014/main" id="{3A3FA0F2-E6CE-4628-8E47-5A776424D514}"/>
              </a:ext>
            </a:extLst>
          </p:cNvPr>
          <p:cNvSpPr txBox="1">
            <a:spLocks noChangeArrowheads="1"/>
          </p:cNvSpPr>
          <p:nvPr/>
        </p:nvSpPr>
        <p:spPr bwMode="auto">
          <a:xfrm>
            <a:off x="152400" y="533400"/>
            <a:ext cx="417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b="1">
                <a:solidFill>
                  <a:srgbClr val="000099"/>
                </a:solidFill>
              </a:rPr>
              <a:t>Stem – Secondary Growth:</a:t>
            </a:r>
            <a:endParaRPr lang="en-US" altLang="en-US" sz="2400">
              <a:solidFill>
                <a:srgbClr val="000099"/>
              </a:solidFill>
            </a:endParaRPr>
          </a:p>
        </p:txBody>
      </p:sp>
      <p:sp>
        <p:nvSpPr>
          <p:cNvPr id="342039" name="Rectangle 23">
            <a:extLst>
              <a:ext uri="{FF2B5EF4-FFF2-40B4-BE49-F238E27FC236}">
                <a16:creationId xmlns:a16="http://schemas.microsoft.com/office/drawing/2014/main" id="{EE55296D-5508-49FF-A549-B945E82E3019}"/>
              </a:ext>
            </a:extLst>
          </p:cNvPr>
          <p:cNvSpPr>
            <a:spLocks noChangeArrowheads="1"/>
          </p:cNvSpPr>
          <p:nvPr/>
        </p:nvSpPr>
        <p:spPr bwMode="auto">
          <a:xfrm>
            <a:off x="4114800" y="4267200"/>
            <a:ext cx="50292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000" b="1">
                <a:solidFill>
                  <a:srgbClr val="000099"/>
                </a:solidFill>
              </a:rPr>
              <a:t>Sapwood</a:t>
            </a:r>
            <a:r>
              <a:rPr lang="en-US" altLang="en-US" sz="2000">
                <a:solidFill>
                  <a:srgbClr val="000000"/>
                </a:solidFill>
              </a:rPr>
              <a:t>  = Young xylem, water</a:t>
            </a:r>
          </a:p>
          <a:p>
            <a:pPr eaLnBrk="0" hangingPunct="0">
              <a:spcBef>
                <a:spcPct val="30000"/>
              </a:spcBef>
            </a:pPr>
            <a:r>
              <a:rPr lang="en-US" altLang="en-US" sz="2000" b="1">
                <a:solidFill>
                  <a:srgbClr val="000099"/>
                </a:solidFill>
              </a:rPr>
              <a:t>Heartwood</a:t>
            </a:r>
            <a:r>
              <a:rPr lang="en-US" altLang="en-US" sz="2000">
                <a:solidFill>
                  <a:srgbClr val="000000"/>
                </a:solidFill>
              </a:rPr>
              <a:t> = Old xylem, support</a:t>
            </a:r>
          </a:p>
          <a:p>
            <a:pPr eaLnBrk="0" hangingPunct="0">
              <a:spcBef>
                <a:spcPct val="30000"/>
              </a:spcBef>
            </a:pPr>
            <a:r>
              <a:rPr lang="en-US" altLang="en-US" sz="2000" b="1">
                <a:solidFill>
                  <a:srgbClr val="000099"/>
                </a:solidFill>
              </a:rPr>
              <a:t>Seasonal Growth</a:t>
            </a:r>
            <a:r>
              <a:rPr lang="en-US" altLang="en-US" sz="2000">
                <a:solidFill>
                  <a:srgbClr val="000000"/>
                </a:solidFill>
              </a:rPr>
              <a:t> = annual rings</a:t>
            </a:r>
          </a:p>
          <a:p>
            <a:pPr eaLnBrk="0" hangingPunct="0">
              <a:spcBef>
                <a:spcPct val="30000"/>
              </a:spcBef>
            </a:pPr>
            <a:r>
              <a:rPr lang="en-US" altLang="en-US" sz="2000" b="1">
                <a:solidFill>
                  <a:srgbClr val="000099"/>
                </a:solidFill>
              </a:rPr>
              <a:t>Secondary phloem</a:t>
            </a:r>
            <a:r>
              <a:rPr lang="en-US" altLang="en-US" sz="2000">
                <a:solidFill>
                  <a:srgbClr val="000000"/>
                </a:solidFill>
              </a:rPr>
              <a:t> = grows outward 			older phloem crushed</a:t>
            </a:r>
          </a:p>
          <a:p>
            <a:pPr lvl="2" eaLnBrk="0" hangingPunct="0"/>
            <a:endParaRPr lang="en-US" altLang="en-US" sz="2000">
              <a:solidFill>
                <a:srgbClr val="000000"/>
              </a:solidFill>
            </a:endParaRPr>
          </a:p>
        </p:txBody>
      </p:sp>
      <p:sp>
        <p:nvSpPr>
          <p:cNvPr id="40982" name="Text Box 5">
            <a:extLst>
              <a:ext uri="{FF2B5EF4-FFF2-40B4-BE49-F238E27FC236}">
                <a16:creationId xmlns:a16="http://schemas.microsoft.com/office/drawing/2014/main" id="{AA1601B4-FE0A-4B39-89CF-71163C755B38}"/>
              </a:ext>
            </a:extLst>
          </p:cNvPr>
          <p:cNvSpPr txBox="1">
            <a:spLocks noChangeArrowheads="1"/>
          </p:cNvSpPr>
          <p:nvPr/>
        </p:nvSpPr>
        <p:spPr bwMode="auto">
          <a:xfrm>
            <a:off x="0" y="90488"/>
            <a:ext cx="899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2800" b="1">
                <a:solidFill>
                  <a:srgbClr val="008000"/>
                </a:solidFill>
              </a:rPr>
              <a:t>Plant Growth</a:t>
            </a:r>
          </a:p>
        </p:txBody>
      </p:sp>
      <p:sp>
        <p:nvSpPr>
          <p:cNvPr id="40983" name="Rectangle 23">
            <a:extLst>
              <a:ext uri="{FF2B5EF4-FFF2-40B4-BE49-F238E27FC236}">
                <a16:creationId xmlns:a16="http://schemas.microsoft.com/office/drawing/2014/main" id="{EB39FB45-E5A3-4614-9C2A-058A45FBA671}"/>
              </a:ext>
            </a:extLst>
          </p:cNvPr>
          <p:cNvSpPr>
            <a:spLocks noChangeArrowheads="1"/>
          </p:cNvSpPr>
          <p:nvPr/>
        </p:nvSpPr>
        <p:spPr bwMode="auto">
          <a:xfrm>
            <a:off x="76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A2BD77F3-25CC-4E4E-B9A4-E56EBFF41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00"/>
          <a:stretch>
            <a:fillRect/>
          </a:stretch>
        </p:blipFill>
        <p:spPr bwMode="auto">
          <a:xfrm>
            <a:off x="762000" y="533400"/>
            <a:ext cx="8153400" cy="6019800"/>
          </a:xfrm>
          <a:prstGeom prst="rect">
            <a:avLst/>
          </a:prstGeom>
          <a:noFill/>
          <a:extLst>
            <a:ext uri="{909E8E84-426E-40DD-AFC4-6F175D3DCCD1}">
              <a14:hiddenFill xmlns:a14="http://schemas.microsoft.com/office/drawing/2010/main">
                <a:solidFill>
                  <a:srgbClr val="FFFFFF"/>
                </a:solidFill>
              </a14:hiddenFill>
            </a:ext>
          </a:extLst>
        </p:spPr>
      </p:pic>
      <p:sp>
        <p:nvSpPr>
          <p:cNvPr id="63491" name="Text Box 3">
            <a:extLst>
              <a:ext uri="{FF2B5EF4-FFF2-40B4-BE49-F238E27FC236}">
                <a16:creationId xmlns:a16="http://schemas.microsoft.com/office/drawing/2014/main" id="{F0B2522F-88C4-4D61-A1AC-CD0D3A4C1F3F}"/>
              </a:ext>
            </a:extLst>
          </p:cNvPr>
          <p:cNvSpPr txBox="1">
            <a:spLocks noChangeArrowheads="1"/>
          </p:cNvSpPr>
          <p:nvPr/>
        </p:nvSpPr>
        <p:spPr bwMode="auto">
          <a:xfrm>
            <a:off x="1905000" y="160338"/>
            <a:ext cx="5245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solidFill>
                  <a:srgbClr val="008000"/>
                </a:solidFill>
              </a:rPr>
              <a:t>Secondary Growth of a Stem</a:t>
            </a:r>
          </a:p>
        </p:txBody>
      </p:sp>
      <p:sp>
        <p:nvSpPr>
          <p:cNvPr id="63492" name="Rectangle 4">
            <a:extLst>
              <a:ext uri="{FF2B5EF4-FFF2-40B4-BE49-F238E27FC236}">
                <a16:creationId xmlns:a16="http://schemas.microsoft.com/office/drawing/2014/main" id="{4490D654-4FBA-42F5-865D-9B66DB27C84D}"/>
              </a:ext>
            </a:extLst>
          </p:cNvPr>
          <p:cNvSpPr>
            <a:spLocks noChangeArrowheads="1"/>
          </p:cNvSpPr>
          <p:nvPr/>
        </p:nvSpPr>
        <p:spPr bwMode="auto">
          <a:xfrm>
            <a:off x="76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b="1">
                <a:latin typeface="Times" panose="02020603050405020304" pitchFamily="18" charset="0"/>
              </a:rPr>
              <a:t>Copyright © 2002 Pearson Education, Inc., publishing as Benjamin Cummings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C9BABDD-F778-483B-BC9E-C383A3BBCC25}"/>
              </a:ext>
            </a:extLst>
          </p:cNvPr>
          <p:cNvSpPr>
            <a:spLocks noGrp="1" noChangeArrowheads="1"/>
          </p:cNvSpPr>
          <p:nvPr>
            <p:ph type="title" idx="4294967295"/>
          </p:nvPr>
        </p:nvSpPr>
        <p:spPr>
          <a:xfrm>
            <a:off x="457200" y="1265238"/>
            <a:ext cx="8229600" cy="3992562"/>
          </a:xfrm>
        </p:spPr>
        <p:txBody>
          <a:bodyPr/>
          <a:lstStyle/>
          <a:p>
            <a:r>
              <a:rPr lang="en-US" altLang="en-US" sz="8000" b="1">
                <a:solidFill>
                  <a:srgbClr val="008000"/>
                </a:solidFill>
              </a:rPr>
              <a:t>ANY 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ED27FB0-3477-4DEA-BFA8-857F8DE38006}"/>
              </a:ext>
            </a:extLst>
          </p:cNvPr>
          <p:cNvSpPr>
            <a:spLocks noGrp="1" noChangeArrowheads="1"/>
          </p:cNvSpPr>
          <p:nvPr>
            <p:ph type="title"/>
          </p:nvPr>
        </p:nvSpPr>
        <p:spPr>
          <a:xfrm>
            <a:off x="457200" y="76200"/>
            <a:ext cx="8229600" cy="608013"/>
          </a:xfrm>
        </p:spPr>
        <p:txBody>
          <a:bodyPr/>
          <a:lstStyle/>
          <a:p>
            <a:r>
              <a:rPr lang="en-US" altLang="en-US" b="1">
                <a:solidFill>
                  <a:srgbClr val="008000"/>
                </a:solidFill>
              </a:rPr>
              <a:t>Parts of the Stem</a:t>
            </a:r>
            <a:r>
              <a:rPr lang="en-US" altLang="en-US"/>
              <a:t> </a:t>
            </a:r>
          </a:p>
        </p:txBody>
      </p:sp>
      <p:sp>
        <p:nvSpPr>
          <p:cNvPr id="59395" name="Rectangle 3">
            <a:extLst>
              <a:ext uri="{FF2B5EF4-FFF2-40B4-BE49-F238E27FC236}">
                <a16:creationId xmlns:a16="http://schemas.microsoft.com/office/drawing/2014/main" id="{FC66DE8F-8417-484E-B6DA-147E3C7294D1}"/>
              </a:ext>
            </a:extLst>
          </p:cNvPr>
          <p:cNvSpPr>
            <a:spLocks noGrp="1" noChangeArrowheads="1"/>
          </p:cNvSpPr>
          <p:nvPr>
            <p:ph type="body" idx="1"/>
          </p:nvPr>
        </p:nvSpPr>
        <p:spPr/>
        <p:txBody>
          <a:bodyPr/>
          <a:lstStyle/>
          <a:p>
            <a:pPr lvl="1">
              <a:lnSpc>
                <a:spcPct val="90000"/>
              </a:lnSpc>
            </a:pPr>
            <a:r>
              <a:rPr lang="en-US" altLang="en-US" sz="2000"/>
              <a:t>Xylem</a:t>
            </a:r>
            <a:br>
              <a:rPr lang="en-US" altLang="en-US" sz="2000"/>
            </a:br>
            <a:endParaRPr lang="en-US" altLang="en-US" sz="2000"/>
          </a:p>
          <a:p>
            <a:pPr>
              <a:lnSpc>
                <a:spcPct val="90000"/>
              </a:lnSpc>
            </a:pPr>
            <a:r>
              <a:rPr lang="en-US" altLang="en-US" sz="2400"/>
              <a:t>Water and minerals travel up to other plant parts</a:t>
            </a:r>
            <a:br>
              <a:rPr lang="en-US" altLang="en-US" sz="2400"/>
            </a:br>
            <a:endParaRPr lang="en-US" altLang="en-US" sz="2400"/>
          </a:p>
          <a:p>
            <a:pPr lvl="1">
              <a:lnSpc>
                <a:spcPct val="90000"/>
              </a:lnSpc>
            </a:pPr>
            <a:r>
              <a:rPr lang="en-US" altLang="en-US" sz="2000"/>
              <a:t>Phloem</a:t>
            </a:r>
            <a:br>
              <a:rPr lang="en-US" altLang="en-US" sz="2000"/>
            </a:br>
            <a:endParaRPr lang="en-US" altLang="en-US" sz="2000"/>
          </a:p>
          <a:p>
            <a:pPr>
              <a:lnSpc>
                <a:spcPct val="90000"/>
              </a:lnSpc>
            </a:pPr>
            <a:r>
              <a:rPr lang="en-US" altLang="en-US" sz="2400"/>
              <a:t>Manufactured food travels down to other plant parts</a:t>
            </a:r>
            <a:br>
              <a:rPr lang="en-US" altLang="en-US" sz="2400"/>
            </a:br>
            <a:endParaRPr lang="en-US" altLang="en-US" sz="2400"/>
          </a:p>
          <a:p>
            <a:pPr lvl="1">
              <a:lnSpc>
                <a:spcPct val="90000"/>
              </a:lnSpc>
            </a:pPr>
            <a:r>
              <a:rPr lang="en-US" altLang="en-US" sz="2000"/>
              <a:t>Cambium</a:t>
            </a:r>
            <a:br>
              <a:rPr lang="en-US" altLang="en-US" sz="2000"/>
            </a:br>
            <a:endParaRPr lang="en-US" altLang="en-US" sz="2000"/>
          </a:p>
          <a:p>
            <a:pPr lvl="1">
              <a:lnSpc>
                <a:spcPct val="90000"/>
              </a:lnSpc>
            </a:pPr>
            <a:r>
              <a:rPr lang="en-US" altLang="en-US" sz="2000"/>
              <a:t>Separates xylem and phloem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G23_03">
            <a:extLst>
              <a:ext uri="{FF2B5EF4-FFF2-40B4-BE49-F238E27FC236}">
                <a16:creationId xmlns:a16="http://schemas.microsoft.com/office/drawing/2014/main" id="{7929A572-5906-43DE-98A9-4046D22147F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000" r="25000"/>
          <a:stretch>
            <a:fillRect/>
          </a:stretch>
        </p:blipFill>
        <p:spPr bwMode="auto">
          <a:xfrm>
            <a:off x="4800600" y="0"/>
            <a:ext cx="4216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0515" name="Text Box 3">
            <a:extLst>
              <a:ext uri="{FF2B5EF4-FFF2-40B4-BE49-F238E27FC236}">
                <a16:creationId xmlns:a16="http://schemas.microsoft.com/office/drawing/2014/main" id="{A1672CF1-4DAD-483A-8494-0684203B131E}"/>
              </a:ext>
            </a:extLst>
          </p:cNvPr>
          <p:cNvSpPr txBox="1">
            <a:spLocks noChangeArrowheads="1"/>
          </p:cNvSpPr>
          <p:nvPr/>
        </p:nvSpPr>
        <p:spPr bwMode="auto">
          <a:xfrm>
            <a:off x="190500" y="1447800"/>
            <a:ext cx="3781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1)  </a:t>
            </a:r>
            <a:r>
              <a:rPr lang="en-US" altLang="en-US" sz="2400">
                <a:solidFill>
                  <a:srgbClr val="CC3300"/>
                </a:solidFill>
              </a:rPr>
              <a:t>Dermal Tissue System</a:t>
            </a:r>
            <a:endParaRPr lang="en-US" altLang="en-US" sz="2400">
              <a:solidFill>
                <a:srgbClr val="000000"/>
              </a:solidFill>
            </a:endParaRPr>
          </a:p>
          <a:p>
            <a:pPr lvl="1" eaLnBrk="0" hangingPunct="0">
              <a:lnSpc>
                <a:spcPct val="125000"/>
              </a:lnSpc>
              <a:buFontTx/>
              <a:buChar char="•"/>
            </a:pPr>
            <a:r>
              <a:rPr lang="en-US" altLang="en-US" sz="2400">
                <a:solidFill>
                  <a:srgbClr val="000000"/>
                </a:solidFill>
              </a:rPr>
              <a:t>  Outer covering</a:t>
            </a:r>
          </a:p>
          <a:p>
            <a:pPr lvl="1" eaLnBrk="0" hangingPunct="0">
              <a:lnSpc>
                <a:spcPct val="125000"/>
              </a:lnSpc>
              <a:buFontTx/>
              <a:buChar char="•"/>
            </a:pPr>
            <a:r>
              <a:rPr lang="en-US" altLang="en-US" sz="2400">
                <a:solidFill>
                  <a:srgbClr val="000000"/>
                </a:solidFill>
              </a:rPr>
              <a:t>  Protection</a:t>
            </a:r>
          </a:p>
        </p:txBody>
      </p:sp>
      <p:sp>
        <p:nvSpPr>
          <p:cNvPr id="320516" name="Rectangle 4">
            <a:extLst>
              <a:ext uri="{FF2B5EF4-FFF2-40B4-BE49-F238E27FC236}">
                <a16:creationId xmlns:a16="http://schemas.microsoft.com/office/drawing/2014/main" id="{BE59B38A-01D5-4A5F-9C01-2D6E13C461F0}"/>
              </a:ext>
            </a:extLst>
          </p:cNvPr>
          <p:cNvSpPr>
            <a:spLocks noChangeArrowheads="1"/>
          </p:cNvSpPr>
          <p:nvPr/>
        </p:nvSpPr>
        <p:spPr bwMode="auto">
          <a:xfrm>
            <a:off x="152400" y="4267200"/>
            <a:ext cx="5562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125000"/>
              </a:lnSpc>
            </a:pPr>
            <a:r>
              <a:rPr lang="en-US" altLang="en-US" sz="2400">
                <a:solidFill>
                  <a:srgbClr val="000000"/>
                </a:solidFill>
              </a:rPr>
              <a:t>3)  </a:t>
            </a:r>
            <a:r>
              <a:rPr lang="en-US" altLang="en-US" sz="2400">
                <a:solidFill>
                  <a:srgbClr val="339933"/>
                </a:solidFill>
              </a:rPr>
              <a:t>Ground Tissue System </a:t>
            </a:r>
          </a:p>
          <a:p>
            <a:pPr lvl="1" eaLnBrk="0" hangingPunct="0">
              <a:lnSpc>
                <a:spcPct val="125000"/>
              </a:lnSpc>
              <a:buFontTx/>
              <a:buChar char="•"/>
            </a:pPr>
            <a:r>
              <a:rPr lang="en-US" altLang="en-US" sz="2400">
                <a:solidFill>
                  <a:srgbClr val="000000"/>
                </a:solidFill>
              </a:rPr>
              <a:t> “Body” of plant</a:t>
            </a:r>
          </a:p>
          <a:p>
            <a:pPr lvl="1" eaLnBrk="0" hangingPunct="0">
              <a:lnSpc>
                <a:spcPct val="125000"/>
              </a:lnSpc>
              <a:buFontTx/>
              <a:buChar char="•"/>
            </a:pPr>
            <a:r>
              <a:rPr lang="en-US" altLang="en-US" sz="2400">
                <a:solidFill>
                  <a:srgbClr val="000000"/>
                </a:solidFill>
              </a:rPr>
              <a:t> Photosynthesis; storage; support </a:t>
            </a:r>
          </a:p>
        </p:txBody>
      </p:sp>
      <p:sp>
        <p:nvSpPr>
          <p:cNvPr id="320517" name="Text Box 5">
            <a:extLst>
              <a:ext uri="{FF2B5EF4-FFF2-40B4-BE49-F238E27FC236}">
                <a16:creationId xmlns:a16="http://schemas.microsoft.com/office/drawing/2014/main" id="{C5615897-6A23-4A34-9241-5FA9D3E05829}"/>
              </a:ext>
            </a:extLst>
          </p:cNvPr>
          <p:cNvSpPr txBox="1">
            <a:spLocks noChangeArrowheads="1"/>
          </p:cNvSpPr>
          <p:nvPr/>
        </p:nvSpPr>
        <p:spPr bwMode="auto">
          <a:xfrm>
            <a:off x="171450" y="2743200"/>
            <a:ext cx="47117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omic Sans MS" panose="030F0702030302020204" pitchFamily="66" charset="0"/>
              </a:defRPr>
            </a:lvl1pPr>
            <a:lvl2pPr>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r>
              <a:rPr lang="en-US" altLang="en-US" sz="2400">
                <a:solidFill>
                  <a:srgbClr val="000000"/>
                </a:solidFill>
              </a:rPr>
              <a:t>2)  </a:t>
            </a:r>
            <a:r>
              <a:rPr lang="en-US" altLang="en-US" sz="2400">
                <a:solidFill>
                  <a:schemeClr val="folHlink"/>
                </a:solidFill>
              </a:rPr>
              <a:t>Vascular Tissue System</a:t>
            </a:r>
          </a:p>
          <a:p>
            <a:pPr lvl="1" eaLnBrk="0" hangingPunct="0">
              <a:lnSpc>
                <a:spcPct val="125000"/>
              </a:lnSpc>
              <a:buFontTx/>
              <a:buChar char="•"/>
            </a:pPr>
            <a:r>
              <a:rPr lang="en-US" altLang="en-US" sz="2400">
                <a:solidFill>
                  <a:srgbClr val="000000"/>
                </a:solidFill>
              </a:rPr>
              <a:t>  “Vessels” throughout plant</a:t>
            </a:r>
          </a:p>
          <a:p>
            <a:pPr lvl="1" eaLnBrk="0" hangingPunct="0">
              <a:lnSpc>
                <a:spcPct val="125000"/>
              </a:lnSpc>
              <a:buFontTx/>
              <a:buChar char="•"/>
            </a:pPr>
            <a:r>
              <a:rPr lang="en-US" altLang="en-US" sz="2400">
                <a:solidFill>
                  <a:srgbClr val="000000"/>
                </a:solidFill>
              </a:rPr>
              <a:t>  Transport materials</a:t>
            </a:r>
          </a:p>
        </p:txBody>
      </p:sp>
      <p:sp>
        <p:nvSpPr>
          <p:cNvPr id="6150" name="Text Box 5">
            <a:extLst>
              <a:ext uri="{FF2B5EF4-FFF2-40B4-BE49-F238E27FC236}">
                <a16:creationId xmlns:a16="http://schemas.microsoft.com/office/drawing/2014/main" id="{B753A3FD-7FD9-465E-A379-86B4E32C0E0C}"/>
              </a:ext>
            </a:extLst>
          </p:cNvPr>
          <p:cNvSpPr txBox="1">
            <a:spLocks noChangeArrowheads="1"/>
          </p:cNvSpPr>
          <p:nvPr/>
        </p:nvSpPr>
        <p:spPr bwMode="auto">
          <a:xfrm>
            <a:off x="0" y="90488"/>
            <a:ext cx="426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r>
              <a:rPr lang="en-US" altLang="en-US" sz="3600" b="1">
                <a:solidFill>
                  <a:srgbClr val="008000"/>
                </a:solidFill>
              </a:rPr>
              <a:t>Plant Tissues</a:t>
            </a:r>
          </a:p>
        </p:txBody>
      </p:sp>
      <p:sp>
        <p:nvSpPr>
          <p:cNvPr id="6151" name="TextBox 3">
            <a:extLst>
              <a:ext uri="{FF2B5EF4-FFF2-40B4-BE49-F238E27FC236}">
                <a16:creationId xmlns:a16="http://schemas.microsoft.com/office/drawing/2014/main" id="{E87C3D14-9D5E-4086-BE7F-9FC79482C7C8}"/>
              </a:ext>
            </a:extLst>
          </p:cNvPr>
          <p:cNvSpPr txBox="1">
            <a:spLocks noChangeArrowheads="1"/>
          </p:cNvSpPr>
          <p:nvPr/>
        </p:nvSpPr>
        <p:spPr bwMode="auto">
          <a:xfrm>
            <a:off x="5029200" y="6477000"/>
            <a:ext cx="403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r>
              <a:rPr lang="en-US" altLang="en-US" sz="1100" b="1"/>
              <a:t>Used with permission from http://education-portal.com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
            <a:extLst>
              <a:ext uri="{FF2B5EF4-FFF2-40B4-BE49-F238E27FC236}">
                <a16:creationId xmlns:a16="http://schemas.microsoft.com/office/drawing/2014/main" id="{6C18B75B-F99D-4B96-9471-105206AED391}"/>
              </a:ext>
            </a:extLst>
          </p:cNvPr>
          <p:cNvSpPr txBox="1">
            <a:spLocks noChangeArrowheads="1"/>
          </p:cNvSpPr>
          <p:nvPr/>
        </p:nvSpPr>
        <p:spPr bwMode="auto">
          <a:xfrm>
            <a:off x="228600" y="90488"/>
            <a:ext cx="891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spcBef>
                <a:spcPct val="50000"/>
              </a:spcBef>
            </a:pPr>
            <a:r>
              <a:rPr lang="en-US" altLang="en-US" sz="2800" b="1">
                <a:solidFill>
                  <a:srgbClr val="008000"/>
                </a:solidFill>
              </a:rPr>
              <a:t>Stems – Structure and Development</a:t>
            </a:r>
          </a:p>
        </p:txBody>
      </p:sp>
      <p:pic>
        <p:nvPicPr>
          <p:cNvPr id="25603" name="Picture 7" descr="rav65819_36_20">
            <a:extLst>
              <a:ext uri="{FF2B5EF4-FFF2-40B4-BE49-F238E27FC236}">
                <a16:creationId xmlns:a16="http://schemas.microsoft.com/office/drawing/2014/main" id="{9E2BDE69-DF86-4921-9D0B-AD6C7D80B04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63" b="2563"/>
          <a:stretch>
            <a:fillRect/>
          </a:stretch>
        </p:blipFill>
        <p:spPr bwMode="auto">
          <a:xfrm>
            <a:off x="5057775" y="762000"/>
            <a:ext cx="401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35B1934-45B2-46FF-A7E5-C2B3B9F5C60D}"/>
              </a:ext>
            </a:extLst>
          </p:cNvPr>
          <p:cNvSpPr txBox="1">
            <a:spLocks noChangeArrowheads="1"/>
          </p:cNvSpPr>
          <p:nvPr/>
        </p:nvSpPr>
        <p:spPr>
          <a:xfrm>
            <a:off x="228600" y="838200"/>
            <a:ext cx="5105400" cy="4525963"/>
          </a:xfrm>
          <a:prstGeom prst="rect">
            <a:avLst/>
          </a:prstGeom>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spcBef>
                <a:spcPct val="20000"/>
              </a:spcBef>
              <a:buFontTx/>
              <a:buChar char="•"/>
            </a:pPr>
            <a:r>
              <a:rPr lang="en-US" altLang="en-US" sz="2400" b="1" i="1">
                <a:solidFill>
                  <a:srgbClr val="FF0000"/>
                </a:solidFill>
              </a:rPr>
              <a:t>Stems have all three types of plant tissue</a:t>
            </a:r>
            <a:r>
              <a:rPr lang="en-US" altLang="en-US" sz="2400"/>
              <a:t> </a:t>
            </a:r>
          </a:p>
          <a:p>
            <a:pPr>
              <a:spcBef>
                <a:spcPct val="20000"/>
              </a:spcBef>
              <a:buFontTx/>
              <a:buChar char="•"/>
            </a:pPr>
            <a:r>
              <a:rPr lang="en-US" altLang="en-US" sz="2400"/>
              <a:t>Grow by division at meristems</a:t>
            </a:r>
          </a:p>
          <a:p>
            <a:pPr lvl="1">
              <a:spcBef>
                <a:spcPct val="20000"/>
              </a:spcBef>
              <a:buFontTx/>
              <a:buChar char="–"/>
            </a:pPr>
            <a:r>
              <a:rPr lang="en-US" altLang="en-US" sz="2400"/>
              <a:t>Develop into leaves, other shoots, and even flowers</a:t>
            </a:r>
          </a:p>
        </p:txBody>
      </p:sp>
      <p:sp>
        <p:nvSpPr>
          <p:cNvPr id="7" name="Rectangle 3">
            <a:extLst>
              <a:ext uri="{FF2B5EF4-FFF2-40B4-BE49-F238E27FC236}">
                <a16:creationId xmlns:a16="http://schemas.microsoft.com/office/drawing/2014/main" id="{FEDB266A-4EA8-4FCB-9B53-6FC0B0B1AB81}"/>
              </a:ext>
            </a:extLst>
          </p:cNvPr>
          <p:cNvSpPr txBox="1">
            <a:spLocks noChangeArrowheads="1"/>
          </p:cNvSpPr>
          <p:nvPr/>
        </p:nvSpPr>
        <p:spPr>
          <a:xfrm>
            <a:off x="228600" y="3124200"/>
            <a:ext cx="4419600" cy="2087563"/>
          </a:xfrm>
          <a:prstGeom prst="rect">
            <a:avLst/>
          </a:prstGeom>
        </p:spPr>
        <p:txBody>
          <a:bodyPr/>
          <a:lstStyle>
            <a:lvl1pPr marL="342900" indent="-3429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spcBef>
                <a:spcPct val="20000"/>
              </a:spcBef>
              <a:buFontTx/>
              <a:buChar char="•"/>
            </a:pPr>
            <a:r>
              <a:rPr lang="en-US" altLang="en-US" sz="2400"/>
              <a:t>Leaves may be arranged in one of three ways</a:t>
            </a:r>
          </a:p>
        </p:txBody>
      </p:sp>
      <p:pic>
        <p:nvPicPr>
          <p:cNvPr id="25606" name="Picture 5" descr="rav65819_36_21">
            <a:extLst>
              <a:ext uri="{FF2B5EF4-FFF2-40B4-BE49-F238E27FC236}">
                <a16:creationId xmlns:a16="http://schemas.microsoft.com/office/drawing/2014/main" id="{1267F912-E901-4D6A-9D0A-3D0122F768A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000"/>
          <a:stretch>
            <a:fillRect/>
          </a:stretch>
        </p:blipFill>
        <p:spPr bwMode="auto">
          <a:xfrm>
            <a:off x="228600" y="3810000"/>
            <a:ext cx="53863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0">
            <a:extLst>
              <a:ext uri="{FF2B5EF4-FFF2-40B4-BE49-F238E27FC236}">
                <a16:creationId xmlns:a16="http://schemas.microsoft.com/office/drawing/2014/main" id="{AC87E462-8BE8-4CEC-8393-A48C3D2E72E1}"/>
              </a:ext>
            </a:extLst>
          </p:cNvPr>
          <p:cNvGrpSpPr>
            <a:grpSpLocks/>
          </p:cNvGrpSpPr>
          <p:nvPr/>
        </p:nvGrpSpPr>
        <p:grpSpPr bwMode="auto">
          <a:xfrm>
            <a:off x="685800" y="152400"/>
            <a:ext cx="5029200" cy="6629400"/>
            <a:chOff x="1762" y="110"/>
            <a:chExt cx="2261" cy="4018"/>
          </a:xfrm>
        </p:grpSpPr>
        <p:pic>
          <p:nvPicPr>
            <p:cNvPr id="27651" name="Picture 2" descr="35_05-ModifiedStems-U">
              <a:extLst>
                <a:ext uri="{FF2B5EF4-FFF2-40B4-BE49-F238E27FC236}">
                  <a16:creationId xmlns:a16="http://schemas.microsoft.com/office/drawing/2014/main" id="{680039A1-31C1-4C94-BE21-07FC6A211906}"/>
                </a:ext>
              </a:extLst>
            </p:cNvPr>
            <p:cNvPicPr>
              <a:picLocks noChangeAspect="1" noChangeArrowheads="1"/>
            </p:cNvPicPr>
            <p:nvPr/>
          </p:nvPicPr>
          <p:blipFill>
            <a:blip r:embed="rId3">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b="3134"/>
            <a:stretch>
              <a:fillRect/>
            </a:stretch>
          </p:blipFill>
          <p:spPr bwMode="auto">
            <a:xfrm>
              <a:off x="1762" y="110"/>
              <a:ext cx="2235" cy="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a:extLst>
                <a:ext uri="{FF2B5EF4-FFF2-40B4-BE49-F238E27FC236}">
                  <a16:creationId xmlns:a16="http://schemas.microsoft.com/office/drawing/2014/main" id="{FC8767E1-2EBC-43A8-985F-E727AC3E131E}"/>
                </a:ext>
              </a:extLst>
            </p:cNvPr>
            <p:cNvSpPr txBox="1">
              <a:spLocks noChangeArrowheads="1"/>
            </p:cNvSpPr>
            <p:nvPr/>
          </p:nvSpPr>
          <p:spPr bwMode="auto">
            <a:xfrm>
              <a:off x="1926" y="128"/>
              <a:ext cx="629"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Rhizomes</a:t>
              </a:r>
              <a:endParaRPr lang="en-US" altLang="en-US" sz="1900" b="1">
                <a:solidFill>
                  <a:srgbClr val="563A84"/>
                </a:solidFill>
              </a:endParaRPr>
            </a:p>
          </p:txBody>
        </p:sp>
        <p:sp>
          <p:nvSpPr>
            <p:cNvPr id="27653" name="Text Box 5">
              <a:extLst>
                <a:ext uri="{FF2B5EF4-FFF2-40B4-BE49-F238E27FC236}">
                  <a16:creationId xmlns:a16="http://schemas.microsoft.com/office/drawing/2014/main" id="{3321A704-6ED5-4517-AF34-5ECF92C94467}"/>
                </a:ext>
              </a:extLst>
            </p:cNvPr>
            <p:cNvSpPr txBox="1">
              <a:spLocks noChangeArrowheads="1"/>
            </p:cNvSpPr>
            <p:nvPr/>
          </p:nvSpPr>
          <p:spPr bwMode="auto">
            <a:xfrm>
              <a:off x="2618" y="1080"/>
              <a:ext cx="40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Bulbs</a:t>
              </a:r>
              <a:endParaRPr lang="en-US" altLang="en-US" sz="1900" b="1">
                <a:solidFill>
                  <a:srgbClr val="563A84"/>
                </a:solidFill>
              </a:endParaRPr>
            </a:p>
          </p:txBody>
        </p:sp>
        <p:sp>
          <p:nvSpPr>
            <p:cNvPr id="27654" name="Text Box 6">
              <a:extLst>
                <a:ext uri="{FF2B5EF4-FFF2-40B4-BE49-F238E27FC236}">
                  <a16:creationId xmlns:a16="http://schemas.microsoft.com/office/drawing/2014/main" id="{A93898E9-4EE6-477D-A01E-28DE9A6CA324}"/>
                </a:ext>
              </a:extLst>
            </p:cNvPr>
            <p:cNvSpPr txBox="1">
              <a:spLocks noChangeArrowheads="1"/>
            </p:cNvSpPr>
            <p:nvPr/>
          </p:nvSpPr>
          <p:spPr bwMode="auto">
            <a:xfrm>
              <a:off x="1990" y="1444"/>
              <a:ext cx="96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Storage leaves</a:t>
              </a:r>
              <a:endParaRPr lang="en-US" altLang="en-US" sz="1900" b="1">
                <a:solidFill>
                  <a:srgbClr val="563A84"/>
                </a:solidFill>
              </a:endParaRPr>
            </a:p>
          </p:txBody>
        </p:sp>
        <p:sp>
          <p:nvSpPr>
            <p:cNvPr id="27655" name="Line 7">
              <a:extLst>
                <a:ext uri="{FF2B5EF4-FFF2-40B4-BE49-F238E27FC236}">
                  <a16:creationId xmlns:a16="http://schemas.microsoft.com/office/drawing/2014/main" id="{A1B16B9A-5974-4CAA-A046-25D22D0243A2}"/>
                </a:ext>
              </a:extLst>
            </p:cNvPr>
            <p:cNvSpPr>
              <a:spLocks noChangeShapeType="1"/>
            </p:cNvSpPr>
            <p:nvPr/>
          </p:nvSpPr>
          <p:spPr bwMode="auto">
            <a:xfrm flipV="1">
              <a:off x="2916" y="1348"/>
              <a:ext cx="224" cy="15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6" name="Line 8">
              <a:extLst>
                <a:ext uri="{FF2B5EF4-FFF2-40B4-BE49-F238E27FC236}">
                  <a16:creationId xmlns:a16="http://schemas.microsoft.com/office/drawing/2014/main" id="{5D9C328A-AE6F-4FAE-BBF9-12D8A0798F49}"/>
                </a:ext>
              </a:extLst>
            </p:cNvPr>
            <p:cNvSpPr>
              <a:spLocks noChangeShapeType="1"/>
            </p:cNvSpPr>
            <p:nvPr/>
          </p:nvSpPr>
          <p:spPr bwMode="auto">
            <a:xfrm flipV="1">
              <a:off x="2916" y="1472"/>
              <a:ext cx="304" cy="2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9">
              <a:extLst>
                <a:ext uri="{FF2B5EF4-FFF2-40B4-BE49-F238E27FC236}">
                  <a16:creationId xmlns:a16="http://schemas.microsoft.com/office/drawing/2014/main" id="{E905F603-E75F-4197-92E7-7DB94EE2E6FE}"/>
                </a:ext>
              </a:extLst>
            </p:cNvPr>
            <p:cNvSpPr txBox="1">
              <a:spLocks noChangeArrowheads="1"/>
            </p:cNvSpPr>
            <p:nvPr/>
          </p:nvSpPr>
          <p:spPr bwMode="auto">
            <a:xfrm>
              <a:off x="2770" y="1656"/>
              <a:ext cx="365"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Stem</a:t>
              </a:r>
              <a:endParaRPr lang="en-US" altLang="en-US" sz="1900" b="1">
                <a:solidFill>
                  <a:srgbClr val="563A84"/>
                </a:solidFill>
              </a:endParaRPr>
            </a:p>
          </p:txBody>
        </p:sp>
        <p:sp>
          <p:nvSpPr>
            <p:cNvPr id="27658" name="Line 10">
              <a:extLst>
                <a:ext uri="{FF2B5EF4-FFF2-40B4-BE49-F238E27FC236}">
                  <a16:creationId xmlns:a16="http://schemas.microsoft.com/office/drawing/2014/main" id="{D93C488D-A669-4CFF-BE75-D4279108A355}"/>
                </a:ext>
              </a:extLst>
            </p:cNvPr>
            <p:cNvSpPr>
              <a:spLocks noChangeShapeType="1"/>
            </p:cNvSpPr>
            <p:nvPr/>
          </p:nvSpPr>
          <p:spPr bwMode="auto">
            <a:xfrm>
              <a:off x="3096" y="1740"/>
              <a:ext cx="388" cy="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 Box 11">
              <a:extLst>
                <a:ext uri="{FF2B5EF4-FFF2-40B4-BE49-F238E27FC236}">
                  <a16:creationId xmlns:a16="http://schemas.microsoft.com/office/drawing/2014/main" id="{1A921A03-5772-4D21-99E5-7AC86385B05E}"/>
                </a:ext>
              </a:extLst>
            </p:cNvPr>
            <p:cNvSpPr txBox="1">
              <a:spLocks noChangeArrowheads="1"/>
            </p:cNvSpPr>
            <p:nvPr/>
          </p:nvSpPr>
          <p:spPr bwMode="auto">
            <a:xfrm>
              <a:off x="1966" y="1864"/>
              <a:ext cx="48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Stolons</a:t>
              </a:r>
              <a:endParaRPr lang="en-US" altLang="en-US" sz="1900" b="1">
                <a:solidFill>
                  <a:srgbClr val="563A84"/>
                </a:solidFill>
              </a:endParaRPr>
            </a:p>
          </p:txBody>
        </p:sp>
        <p:sp>
          <p:nvSpPr>
            <p:cNvPr id="27660" name="Text Box 12">
              <a:extLst>
                <a:ext uri="{FF2B5EF4-FFF2-40B4-BE49-F238E27FC236}">
                  <a16:creationId xmlns:a16="http://schemas.microsoft.com/office/drawing/2014/main" id="{A33571CA-DAAE-4CBA-951C-12B1EDDDF862}"/>
                </a:ext>
              </a:extLst>
            </p:cNvPr>
            <p:cNvSpPr txBox="1">
              <a:spLocks noChangeArrowheads="1"/>
            </p:cNvSpPr>
            <p:nvPr/>
          </p:nvSpPr>
          <p:spPr bwMode="auto">
            <a:xfrm>
              <a:off x="3542" y="2292"/>
              <a:ext cx="48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solidFill>
                    <a:schemeClr val="bg1"/>
                  </a:solidFill>
                </a:rPr>
                <a:t>Stolon</a:t>
              </a:r>
              <a:endParaRPr lang="en-US" altLang="en-US" sz="1900" b="1">
                <a:solidFill>
                  <a:srgbClr val="563A84"/>
                </a:solidFill>
              </a:endParaRPr>
            </a:p>
          </p:txBody>
        </p:sp>
        <p:sp>
          <p:nvSpPr>
            <p:cNvPr id="27661" name="Line 13">
              <a:extLst>
                <a:ext uri="{FF2B5EF4-FFF2-40B4-BE49-F238E27FC236}">
                  <a16:creationId xmlns:a16="http://schemas.microsoft.com/office/drawing/2014/main" id="{7833EC3A-04C8-4FC0-B3EA-B384638BBE1B}"/>
                </a:ext>
              </a:extLst>
            </p:cNvPr>
            <p:cNvSpPr>
              <a:spLocks noChangeShapeType="1"/>
            </p:cNvSpPr>
            <p:nvPr/>
          </p:nvSpPr>
          <p:spPr bwMode="auto">
            <a:xfrm flipH="1">
              <a:off x="3536" y="2408"/>
              <a:ext cx="192" cy="18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2" name="Text Box 14">
              <a:extLst>
                <a:ext uri="{FF2B5EF4-FFF2-40B4-BE49-F238E27FC236}">
                  <a16:creationId xmlns:a16="http://schemas.microsoft.com/office/drawing/2014/main" id="{E2CA4EDC-0E75-4468-8896-B694C5A057CD}"/>
                </a:ext>
              </a:extLst>
            </p:cNvPr>
            <p:cNvSpPr txBox="1">
              <a:spLocks noChangeArrowheads="1"/>
            </p:cNvSpPr>
            <p:nvPr/>
          </p:nvSpPr>
          <p:spPr bwMode="auto">
            <a:xfrm>
              <a:off x="3270" y="3420"/>
              <a:ext cx="48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lnSpc>
                  <a:spcPct val="80000"/>
                </a:lnSpc>
                <a:buFont typeface="Comic Sans MS" panose="030F0702030302020204" pitchFamily="66" charset="0"/>
                <a:buNone/>
              </a:pPr>
              <a:r>
                <a:rPr lang="en-US" altLang="en-US" sz="1600" b="1"/>
                <a:t>Tubers</a:t>
              </a:r>
              <a:endParaRPr lang="en-US" altLang="en-US" sz="1900" b="1">
                <a:solidFill>
                  <a:srgbClr val="563A84"/>
                </a:solidFill>
              </a:endParaRPr>
            </a:p>
          </p:txBody>
        </p:sp>
        <p:sp>
          <p:nvSpPr>
            <p:cNvPr id="27663" name="AutoShape 15">
              <a:extLst>
                <a:ext uri="{FF2B5EF4-FFF2-40B4-BE49-F238E27FC236}">
                  <a16:creationId xmlns:a16="http://schemas.microsoft.com/office/drawing/2014/main" id="{11C83DFC-8E55-4787-B11F-559B8AEF8399}"/>
                </a:ext>
              </a:extLst>
            </p:cNvPr>
            <p:cNvSpPr>
              <a:spLocks noChangeArrowheads="1"/>
            </p:cNvSpPr>
            <p:nvPr/>
          </p:nvSpPr>
          <p:spPr bwMode="auto">
            <a:xfrm rot="10800000">
              <a:off x="1798" y="133"/>
              <a:ext cx="96" cy="93"/>
            </a:xfrm>
            <a:prstGeom prst="triangle">
              <a:avLst>
                <a:gd name="adj" fmla="val 50000"/>
              </a:avLst>
            </a:prstGeom>
            <a:solidFill>
              <a:srgbClr val="8BA2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7664" name="AutoShape 16">
              <a:extLst>
                <a:ext uri="{FF2B5EF4-FFF2-40B4-BE49-F238E27FC236}">
                  <a16:creationId xmlns:a16="http://schemas.microsoft.com/office/drawing/2014/main" id="{B3492AE1-7979-4236-8FA4-B741E07EC046}"/>
                </a:ext>
              </a:extLst>
            </p:cNvPr>
            <p:cNvSpPr>
              <a:spLocks noChangeArrowheads="1"/>
            </p:cNvSpPr>
            <p:nvPr/>
          </p:nvSpPr>
          <p:spPr bwMode="auto">
            <a:xfrm rot="5400000">
              <a:off x="2488" y="1082"/>
              <a:ext cx="96" cy="93"/>
            </a:xfrm>
            <a:prstGeom prst="triangle">
              <a:avLst>
                <a:gd name="adj" fmla="val 50000"/>
              </a:avLst>
            </a:prstGeom>
            <a:solidFill>
              <a:srgbClr val="8BA2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7665" name="AutoShape 17">
              <a:extLst>
                <a:ext uri="{FF2B5EF4-FFF2-40B4-BE49-F238E27FC236}">
                  <a16:creationId xmlns:a16="http://schemas.microsoft.com/office/drawing/2014/main" id="{CBAA5EE5-4E29-4022-9387-929F91D6EE20}"/>
                </a:ext>
              </a:extLst>
            </p:cNvPr>
            <p:cNvSpPr>
              <a:spLocks noChangeArrowheads="1"/>
            </p:cNvSpPr>
            <p:nvPr/>
          </p:nvSpPr>
          <p:spPr bwMode="auto">
            <a:xfrm rot="5400000">
              <a:off x="1843" y="1864"/>
              <a:ext cx="96" cy="93"/>
            </a:xfrm>
            <a:prstGeom prst="triangle">
              <a:avLst>
                <a:gd name="adj" fmla="val 50000"/>
              </a:avLst>
            </a:prstGeom>
            <a:solidFill>
              <a:srgbClr val="8BA2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sp>
          <p:nvSpPr>
            <p:cNvPr id="27666" name="AutoShape 18">
              <a:extLst>
                <a:ext uri="{FF2B5EF4-FFF2-40B4-BE49-F238E27FC236}">
                  <a16:creationId xmlns:a16="http://schemas.microsoft.com/office/drawing/2014/main" id="{DDF6037A-1CD1-442E-A89A-90793C472B27}"/>
                </a:ext>
              </a:extLst>
            </p:cNvPr>
            <p:cNvSpPr>
              <a:spLocks noChangeArrowheads="1"/>
            </p:cNvSpPr>
            <p:nvPr/>
          </p:nvSpPr>
          <p:spPr bwMode="auto">
            <a:xfrm rot="-5400000">
              <a:off x="3150" y="3426"/>
              <a:ext cx="96" cy="93"/>
            </a:xfrm>
            <a:prstGeom prst="triangle">
              <a:avLst>
                <a:gd name="adj" fmla="val 50000"/>
              </a:avLst>
            </a:prstGeom>
            <a:solidFill>
              <a:srgbClr val="8BA2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eaLnBrk="0" hangingPunct="0"/>
              <a:endParaRPr lang="en-US" altLang="en-US" sz="1800"/>
            </a:p>
          </p:txBody>
        </p:sp>
      </p:grpSp>
      <p:sp>
        <p:nvSpPr>
          <p:cNvPr id="27667" name="Text Box 19">
            <a:extLst>
              <a:ext uri="{FF2B5EF4-FFF2-40B4-BE49-F238E27FC236}">
                <a16:creationId xmlns:a16="http://schemas.microsoft.com/office/drawing/2014/main" id="{5AC9B1A7-0883-47B8-B285-38020725CFDE}"/>
              </a:ext>
            </a:extLst>
          </p:cNvPr>
          <p:cNvSpPr txBox="1">
            <a:spLocks noChangeArrowheads="1"/>
          </p:cNvSpPr>
          <p:nvPr/>
        </p:nvSpPr>
        <p:spPr bwMode="auto">
          <a:xfrm>
            <a:off x="5029200" y="68263"/>
            <a:ext cx="41036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fontAlgn="base">
              <a:spcBef>
                <a:spcPct val="0"/>
              </a:spcBef>
              <a:spcAft>
                <a:spcPct val="0"/>
              </a:spcAft>
              <a:defRPr>
                <a:solidFill>
                  <a:schemeClr val="tx1"/>
                </a:solidFill>
                <a:latin typeface="Comic Sans MS" panose="030F0702030302020204" pitchFamily="66" charset="0"/>
              </a:defRPr>
            </a:lvl6pPr>
            <a:lvl7pPr marL="2971800" indent="-228600" fontAlgn="base">
              <a:spcBef>
                <a:spcPct val="0"/>
              </a:spcBef>
              <a:spcAft>
                <a:spcPct val="0"/>
              </a:spcAft>
              <a:defRPr>
                <a:solidFill>
                  <a:schemeClr val="tx1"/>
                </a:solidFill>
                <a:latin typeface="Comic Sans MS" panose="030F0702030302020204" pitchFamily="66" charset="0"/>
              </a:defRPr>
            </a:lvl7pPr>
            <a:lvl8pPr marL="3429000" indent="-228600" fontAlgn="base">
              <a:spcBef>
                <a:spcPct val="0"/>
              </a:spcBef>
              <a:spcAft>
                <a:spcPct val="0"/>
              </a:spcAft>
              <a:defRPr>
                <a:solidFill>
                  <a:schemeClr val="tx1"/>
                </a:solidFill>
                <a:latin typeface="Comic Sans MS" panose="030F0702030302020204" pitchFamily="66" charset="0"/>
              </a:defRPr>
            </a:lvl8pPr>
            <a:lvl9pPr marL="3886200" indent="-228600" fontAlgn="base">
              <a:spcBef>
                <a:spcPct val="0"/>
              </a:spcBef>
              <a:spcAft>
                <a:spcPct val="0"/>
              </a:spcAft>
              <a:defRPr>
                <a:solidFill>
                  <a:schemeClr val="tx1"/>
                </a:solidFill>
                <a:latin typeface="Comic Sans MS" panose="030F0702030302020204" pitchFamily="66" charset="0"/>
              </a:defRPr>
            </a:lvl9pPr>
          </a:lstStyle>
          <a:p>
            <a:pPr algn="ctr" eaLnBrk="0" hangingPunct="0">
              <a:spcBef>
                <a:spcPct val="50000"/>
              </a:spcBef>
            </a:pPr>
            <a:r>
              <a:rPr lang="en-US" altLang="en-US" sz="2800" b="1">
                <a:solidFill>
                  <a:srgbClr val="008000"/>
                </a:solidFill>
              </a:rPr>
              <a:t>Stems – Many Plants Have Modified Stems</a:t>
            </a:r>
          </a:p>
        </p:txBody>
      </p:sp>
      <p:pic>
        <p:nvPicPr>
          <p:cNvPr id="27668" name="Picture 5" descr="rav65819_36_28e">
            <a:extLst>
              <a:ext uri="{FF2B5EF4-FFF2-40B4-BE49-F238E27FC236}">
                <a16:creationId xmlns:a16="http://schemas.microsoft.com/office/drawing/2014/main" id="{D034D212-B403-4EAE-9724-80986AB01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93" b="7414"/>
          <a:stretch>
            <a:fillRect/>
          </a:stretch>
        </p:blipFill>
        <p:spPr bwMode="auto">
          <a:xfrm>
            <a:off x="6172200" y="1447800"/>
            <a:ext cx="26955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6" descr="rav65819_36_28f">
            <a:extLst>
              <a:ext uri="{FF2B5EF4-FFF2-40B4-BE49-F238E27FC236}">
                <a16:creationId xmlns:a16="http://schemas.microsoft.com/office/drawing/2014/main" id="{B5DA1392-2B4E-4C7D-8F44-581EC036A9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856" b="8571"/>
          <a:stretch>
            <a:fillRect/>
          </a:stretch>
        </p:blipFill>
        <p:spPr bwMode="auto">
          <a:xfrm>
            <a:off x="6172200" y="3886200"/>
            <a:ext cx="26987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42E7542-CE77-4A77-BC0D-7C436A9651BB}"/>
              </a:ext>
            </a:extLst>
          </p:cNvPr>
          <p:cNvSpPr>
            <a:spLocks noGrp="1" noChangeArrowheads="1"/>
          </p:cNvSpPr>
          <p:nvPr>
            <p:ph type="body" idx="1"/>
          </p:nvPr>
        </p:nvSpPr>
        <p:spPr>
          <a:xfrm>
            <a:off x="0" y="0"/>
            <a:ext cx="9144000" cy="4313238"/>
          </a:xfrm>
          <a:noFill/>
          <a:ln/>
        </p:spPr>
        <p:txBody>
          <a:bodyPr>
            <a:spAutoFit/>
          </a:bodyPr>
          <a:lstStyle/>
          <a:p>
            <a:pPr>
              <a:buClr>
                <a:srgbClr val="339933"/>
              </a:buClr>
              <a:tabLst>
                <a:tab pos="2743200" algn="l"/>
              </a:tabLst>
            </a:pPr>
            <a:r>
              <a:rPr lang="en-US" altLang="en-US">
                <a:solidFill>
                  <a:srgbClr val="000000"/>
                </a:solidFill>
              </a:rPr>
              <a:t>Modified shoots with diverse functions have evolved in many plants.</a:t>
            </a:r>
          </a:p>
          <a:p>
            <a:pPr lvl="1">
              <a:buClr>
                <a:srgbClr val="339933"/>
              </a:buClr>
              <a:tabLst>
                <a:tab pos="2743200" algn="l"/>
              </a:tabLst>
            </a:pPr>
            <a:r>
              <a:rPr lang="en-US" altLang="en-US">
                <a:solidFill>
                  <a:srgbClr val="000000"/>
                </a:solidFill>
              </a:rPr>
              <a:t>These shoots, which include </a:t>
            </a:r>
            <a:r>
              <a:rPr lang="en-US" altLang="en-US" b="1" i="1">
                <a:solidFill>
                  <a:srgbClr val="FF0000"/>
                </a:solidFill>
              </a:rPr>
              <a:t>stolons, rhizomes, tubers, and bulbs</a:t>
            </a:r>
            <a:r>
              <a:rPr lang="en-US" altLang="en-US">
                <a:solidFill>
                  <a:srgbClr val="000000"/>
                </a:solidFill>
              </a:rPr>
              <a:t>, </a:t>
            </a:r>
            <a:r>
              <a:rPr lang="en-US" altLang="en-US" u="sng">
                <a:solidFill>
                  <a:srgbClr val="008000"/>
                </a:solidFill>
              </a:rPr>
              <a:t>are often mistaken for roots. </a:t>
            </a:r>
          </a:p>
          <a:p>
            <a:pPr lvl="1">
              <a:buClr>
                <a:srgbClr val="339933"/>
              </a:buClr>
              <a:tabLst>
                <a:tab pos="2743200" algn="l"/>
              </a:tabLst>
            </a:pPr>
            <a:endParaRPr lang="en-US" altLang="en-US" b="1" i="1" u="sng">
              <a:solidFill>
                <a:srgbClr val="660066"/>
              </a:solidFill>
            </a:endParaRPr>
          </a:p>
          <a:p>
            <a:pPr lvl="1">
              <a:buClr>
                <a:srgbClr val="339933"/>
              </a:buClr>
              <a:tabLst>
                <a:tab pos="2743200" algn="l"/>
              </a:tabLst>
            </a:pPr>
            <a:r>
              <a:rPr lang="en-US" altLang="en-US" b="1" i="1" u="sng">
                <a:solidFill>
                  <a:srgbClr val="660066"/>
                </a:solidFill>
              </a:rPr>
              <a:t>Stolons</a:t>
            </a:r>
            <a:r>
              <a:rPr lang="en-US" altLang="en-US">
                <a:solidFill>
                  <a:srgbClr val="000000"/>
                </a:solidFill>
              </a:rPr>
              <a:t>, such as the “runners” of strawberry plants, grow on the surface and enable a plant to colonize large areas asexually when a parent plant fragments into many smaller offspring.</a:t>
            </a:r>
          </a:p>
        </p:txBody>
      </p:sp>
      <p:sp>
        <p:nvSpPr>
          <p:cNvPr id="56323" name="Rectangle 3">
            <a:extLst>
              <a:ext uri="{FF2B5EF4-FFF2-40B4-BE49-F238E27FC236}">
                <a16:creationId xmlns:a16="http://schemas.microsoft.com/office/drawing/2014/main" id="{C4FE6C0A-BCAB-4139-96CD-8094BFD6A91C}"/>
              </a:ext>
            </a:extLst>
          </p:cNvPr>
          <p:cNvSpPr>
            <a:spLocks noChangeArrowheads="1"/>
          </p:cNvSpPr>
          <p:nvPr/>
        </p:nvSpPr>
        <p:spPr bwMode="auto">
          <a:xfrm>
            <a:off x="457200" y="6553200"/>
            <a:ext cx="6781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en-US" sz="1200">
                <a:latin typeface="Times" panose="02020603050405020304" pitchFamily="18" charset="0"/>
              </a:rPr>
              <a:t>Copyright © 2002 Pearson Education, Inc., publishing as Benjamin Cummings</a:t>
            </a:r>
          </a:p>
        </p:txBody>
      </p:sp>
      <p:pic>
        <p:nvPicPr>
          <p:cNvPr id="56324" name="Picture 4">
            <a:extLst>
              <a:ext uri="{FF2B5EF4-FFF2-40B4-BE49-F238E27FC236}">
                <a16:creationId xmlns:a16="http://schemas.microsoft.com/office/drawing/2014/main" id="{C74611FA-67B5-4BA9-A014-7D5085D12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419600"/>
            <a:ext cx="3657600" cy="2111375"/>
          </a:xfrm>
          <a:prstGeom prst="rect">
            <a:avLst/>
          </a:prstGeom>
          <a:noFill/>
          <a:extLst>
            <a:ext uri="{909E8E84-426E-40DD-AFC4-6F175D3DCCD1}">
              <a14:hiddenFill xmlns:a14="http://schemas.microsoft.com/office/drawing/2010/main">
                <a:solidFill>
                  <a:srgbClr val="FFFFFF"/>
                </a:solidFill>
              </a14:hiddenFill>
            </a:ext>
          </a:extLst>
        </p:spPr>
      </p:pic>
      <p:sp>
        <p:nvSpPr>
          <p:cNvPr id="56325" name="Rectangle 5">
            <a:extLst>
              <a:ext uri="{FF2B5EF4-FFF2-40B4-BE49-F238E27FC236}">
                <a16:creationId xmlns:a16="http://schemas.microsoft.com/office/drawing/2014/main" id="{9649C750-5EA1-414F-B080-75D7A6A66BD4}"/>
              </a:ext>
            </a:extLst>
          </p:cNvPr>
          <p:cNvSpPr>
            <a:spLocks noChangeArrowheads="1"/>
          </p:cNvSpPr>
          <p:nvPr/>
        </p:nvSpPr>
        <p:spPr bwMode="auto">
          <a:xfrm>
            <a:off x="3276600" y="6232525"/>
            <a:ext cx="9779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500" b="1">
                <a:latin typeface="Times" panose="02020603050405020304" pitchFamily="18" charset="0"/>
              </a:rPr>
              <a:t>Fig. 35.4a</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1889</Words>
  <Application>Microsoft Office PowerPoint</Application>
  <PresentationFormat>On-screen Show (4:3)</PresentationFormat>
  <Paragraphs>500</Paragraphs>
  <Slides>43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Arial</vt:lpstr>
      <vt:lpstr>Comic Sans MS</vt:lpstr>
      <vt:lpstr>Times</vt:lpstr>
      <vt:lpstr>Wingdings</vt:lpstr>
      <vt:lpstr>Default Design</vt:lpstr>
      <vt:lpstr>Tissues and Primary Growth of Stems</vt:lpstr>
      <vt:lpstr>The Plant Body: Stems</vt:lpstr>
      <vt:lpstr>PowerPoint Presentation</vt:lpstr>
      <vt:lpstr>The stem</vt:lpstr>
      <vt:lpstr>Parts of the Stem </vt:lpstr>
      <vt:lpstr>PowerPoint Presentation</vt:lpstr>
      <vt:lpstr>PowerPoint Presentation</vt:lpstr>
      <vt:lpstr>PowerPoint Presentation</vt:lpstr>
      <vt:lpstr>PowerPoint Presentation</vt:lpstr>
      <vt:lpstr>PowerPoint Presentation</vt:lpstr>
      <vt:lpstr>PowerPoint Presentation</vt:lpstr>
      <vt:lpstr>Parenchyma</vt:lpstr>
      <vt:lpstr>Collenchyma</vt:lpstr>
      <vt:lpstr>Sclerenchyma</vt:lpstr>
      <vt:lpstr>Sclerenchyma</vt:lpstr>
      <vt:lpstr>PowerPoint Presentation</vt:lpstr>
      <vt:lpstr>Overview of Plant Structure</vt:lpstr>
      <vt:lpstr>Overview of Plant Structure</vt:lpstr>
      <vt:lpstr>Phloem transport requires specialized, living cells</vt:lpstr>
      <vt:lpstr>Phloem transport requires specialized, living cells</vt:lpstr>
      <vt:lpstr>PowerPoint Presentation</vt:lpstr>
      <vt:lpstr>PowerPoint Presentation</vt:lpstr>
      <vt:lpstr>PowerPoint Presentation</vt:lpstr>
      <vt:lpstr>PowerPoint Presentation</vt:lpstr>
      <vt:lpstr>Dicot Stem Anatomy</vt:lpstr>
      <vt:lpstr>Monocot Stem Anatomy</vt:lpstr>
      <vt:lpstr>Plant stem growth</vt:lpstr>
      <vt:lpstr>PowerPoint Presentation</vt:lpstr>
      <vt:lpstr>PowerPoint Presentation</vt:lpstr>
      <vt:lpstr>PowerPoint Presentation</vt:lpstr>
      <vt:lpstr>Meristems</vt:lpstr>
      <vt:lpstr>PowerPoint Presentation</vt:lpstr>
      <vt:lpstr>PowerPoint Presentation</vt:lpstr>
      <vt:lpstr>Vascular cambium</vt:lpstr>
      <vt:lpstr>Vascular cambium</vt:lpstr>
      <vt:lpstr>Vascular cambium</vt:lpstr>
      <vt:lpstr>PowerPoint Presentation</vt:lpstr>
      <vt:lpstr>Production of Secondary Xylem and Phloem</vt:lpstr>
      <vt:lpstr>Cork cambium</vt:lpstr>
      <vt:lpstr>Cork Cambium</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Tissues and Primary Growth of Stems</dc:title>
  <dc:creator>Mazz Marry</dc:creator>
  <cp:lastModifiedBy>Andrew Marry</cp:lastModifiedBy>
  <cp:revision>50</cp:revision>
  <dcterms:created xsi:type="dcterms:W3CDTF">2013-09-19T20:22:22Z</dcterms:created>
  <dcterms:modified xsi:type="dcterms:W3CDTF">2019-01-09T17:42:26Z</dcterms:modified>
</cp:coreProperties>
</file>