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8" r:id="rId3"/>
    <p:sldMasterId id="2147483691" r:id="rId4"/>
    <p:sldMasterId id="2147483704" r:id="rId5"/>
    <p:sldMasterId id="2147483717" r:id="rId6"/>
    <p:sldMasterId id="2147483730" r:id="rId7"/>
    <p:sldMasterId id="2147483743" r:id="rId8"/>
    <p:sldMasterId id="2147483756" r:id="rId9"/>
    <p:sldMasterId id="2147483769" r:id="rId10"/>
    <p:sldMasterId id="2147483782" r:id="rId11"/>
    <p:sldMasterId id="2147483795" r:id="rId12"/>
  </p:sldMasterIdLst>
  <p:notesMasterIdLst>
    <p:notesMasterId r:id="rId50"/>
  </p:notesMasterIdLst>
  <p:sldIdLst>
    <p:sldId id="318" r:id="rId13"/>
    <p:sldId id="258" r:id="rId14"/>
    <p:sldId id="316" r:id="rId15"/>
    <p:sldId id="281" r:id="rId16"/>
    <p:sldId id="291" r:id="rId17"/>
    <p:sldId id="282" r:id="rId18"/>
    <p:sldId id="265" r:id="rId19"/>
    <p:sldId id="339" r:id="rId20"/>
    <p:sldId id="288" r:id="rId21"/>
    <p:sldId id="302" r:id="rId22"/>
    <p:sldId id="301" r:id="rId23"/>
    <p:sldId id="319" r:id="rId24"/>
    <p:sldId id="320" r:id="rId25"/>
    <p:sldId id="296" r:id="rId26"/>
    <p:sldId id="297" r:id="rId27"/>
    <p:sldId id="309" r:id="rId28"/>
    <p:sldId id="305" r:id="rId29"/>
    <p:sldId id="306" r:id="rId30"/>
    <p:sldId id="328" r:id="rId31"/>
    <p:sldId id="329" r:id="rId32"/>
    <p:sldId id="330" r:id="rId33"/>
    <p:sldId id="307" r:id="rId34"/>
    <p:sldId id="331" r:id="rId35"/>
    <p:sldId id="332" r:id="rId36"/>
    <p:sldId id="333" r:id="rId37"/>
    <p:sldId id="334" r:id="rId38"/>
    <p:sldId id="323" r:id="rId39"/>
    <p:sldId id="324" r:id="rId40"/>
    <p:sldId id="322" r:id="rId41"/>
    <p:sldId id="321" r:id="rId42"/>
    <p:sldId id="337" r:id="rId43"/>
    <p:sldId id="338" r:id="rId44"/>
    <p:sldId id="272" r:id="rId45"/>
    <p:sldId id="273" r:id="rId46"/>
    <p:sldId id="335" r:id="rId47"/>
    <p:sldId id="336" r:id="rId48"/>
    <p:sldId id="327" r:id="rId4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80008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ED6047D-C879-49FD-861A-EF79A464C1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92F94E9-B19D-4471-A55B-C12A52FBD2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7396" name="Rectangle 4">
            <a:extLst>
              <a:ext uri="{FF2B5EF4-FFF2-40B4-BE49-F238E27FC236}">
                <a16:creationId xmlns:a16="http://schemas.microsoft.com/office/drawing/2014/main" id="{9CA58AC5-3905-488D-897D-80A1208F0A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067B48B9-B48B-4900-9299-E2DE36BADA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B611E1AA-503D-434B-B001-9F96B966A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6C2F806A-E66B-4E4C-BB0B-2917C9ADC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035853-EE1B-414A-BF0C-84EA2956C6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60B8666A-59E6-4BD4-8949-AB5B41AB5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D8F33F2-F9DB-471B-9270-88DC74E46F7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88419" name="Rectangle 7">
            <a:extLst>
              <a:ext uri="{FF2B5EF4-FFF2-40B4-BE49-F238E27FC236}">
                <a16:creationId xmlns:a16="http://schemas.microsoft.com/office/drawing/2014/main" id="{A6572CE1-0595-4EF0-9F4A-0E2FD2AA76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/>
            <a:fld id="{EE1B8DFD-382D-4405-90EF-ECAF9FD18624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188420" name="Rectangle 2">
            <a:extLst>
              <a:ext uri="{FF2B5EF4-FFF2-40B4-BE49-F238E27FC236}">
                <a16:creationId xmlns:a16="http://schemas.microsoft.com/office/drawing/2014/main" id="{F16A9BD2-D9A0-4F45-8E3E-AF2CAED7E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88421" name="Rectangle 3">
            <a:extLst>
              <a:ext uri="{FF2B5EF4-FFF2-40B4-BE49-F238E27FC236}">
                <a16:creationId xmlns:a16="http://schemas.microsoft.com/office/drawing/2014/main" id="{36585861-A978-4605-A7B9-5762C8086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>
            <a:extLst>
              <a:ext uri="{FF2B5EF4-FFF2-40B4-BE49-F238E27FC236}">
                <a16:creationId xmlns:a16="http://schemas.microsoft.com/office/drawing/2014/main" id="{9DFEACB1-7FC5-47E0-A5A8-D65EFC9E7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85B2D64-1026-4828-B4D5-79F811A8F6EB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7635" name="Rectangle 2">
            <a:extLst>
              <a:ext uri="{FF2B5EF4-FFF2-40B4-BE49-F238E27FC236}">
                <a16:creationId xmlns:a16="http://schemas.microsoft.com/office/drawing/2014/main" id="{F8F43786-AE9B-4D84-AA02-FA1285C50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>
            <a:extLst>
              <a:ext uri="{FF2B5EF4-FFF2-40B4-BE49-F238E27FC236}">
                <a16:creationId xmlns:a16="http://schemas.microsoft.com/office/drawing/2014/main" id="{9126AB19-93A0-48EC-9E2E-79CAA9EC6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052F8965-5345-4D10-AC57-F4DFF41F7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4656D34-9415-4B0F-8B33-9DE14612C0B7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C9891AB0-3622-4321-9DCE-448DE6FD1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F9C12227-EA20-4EED-AD79-5A34CD9EA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>
            <a:extLst>
              <a:ext uri="{FF2B5EF4-FFF2-40B4-BE49-F238E27FC236}">
                <a16:creationId xmlns:a16="http://schemas.microsoft.com/office/drawing/2014/main" id="{1A2111D8-A77B-407F-9218-4984D01F5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3CCE9FC-F402-4EB4-9991-6AFCC1C04C84}" type="slidenum">
              <a:rPr lang="en-US" altLang="en-US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9683" name="Rectangle 2">
            <a:extLst>
              <a:ext uri="{FF2B5EF4-FFF2-40B4-BE49-F238E27FC236}">
                <a16:creationId xmlns:a16="http://schemas.microsoft.com/office/drawing/2014/main" id="{EDDA5068-7E1A-4B45-AD22-671A57490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>
            <a:extLst>
              <a:ext uri="{FF2B5EF4-FFF2-40B4-BE49-F238E27FC236}">
                <a16:creationId xmlns:a16="http://schemas.microsoft.com/office/drawing/2014/main" id="{199843BA-4165-4A05-B07B-AB4B849F7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03D4AE2A-3B9C-4F0E-8E71-E46C7B04D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0A2191E-46DA-4B19-8952-4CC933A92599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236FDF12-7630-43B1-97D7-23F20740D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81FA01FC-AA6D-4BC2-8B8C-492CD0F95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423A49F4-F3A5-4D79-9AE1-4CE91BE89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9B506AB-BED6-4B05-AE4A-3091E2456B6C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67450730-ACA2-46F3-B2DC-DE05B7F31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173FDC0A-62E6-45D9-ADE0-9A1D7B59D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FE9C5C1F-AD23-43B3-A7AC-D08DE94FD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F9C0F5B-D531-4976-9F47-0E332B2FC5EB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A87FB334-72D5-4A63-811A-96FC05AC6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81C811A8-BC4A-4E9C-9F85-DFA41B568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E1F6903C-9289-462C-84B0-805F9FC94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98AC6C5-46D2-43DB-B8BE-44446C3A43D2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9213FF90-7E4B-47BA-8153-4EECB329B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2DA10DA7-A2D1-4524-9746-EF3C5E203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3F4D5CBD-78E0-47CB-B17A-932C6573A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19F0FCD-5285-484D-A008-2D5AFF3FE08D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AE107D26-DB08-4757-8C6A-CED7B17A9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DF126FA6-70B6-4B03-8F52-89FC7BA58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EBAA2FD0-A5D3-4AD3-B3EF-71C80BE57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E0458BC-9323-4CF4-A11B-DBDBDB936DBE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D91A3AE2-DFF3-44F1-BBE6-892886C2CA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98A84499-1070-43BD-B7F5-81E328227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AEAD5E43-19DB-487E-8B48-939807815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53F058E-4670-4228-953B-978422A591E3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5FAE786E-709C-4BDF-8FFF-92021C2C0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4638BC7F-ED01-4C1C-897A-6712540DA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C5CCBF0A-B74A-4755-8E9E-1B03479CD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2050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27188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2325" indent="-231775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ADEB71C-7C37-4B4D-BFF3-86A36EB1380C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CB9F7293-3840-413E-AC8D-7272A0533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C78DC278-7F2E-4C6B-815C-EE278328A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9BAFFD-9E80-4B06-92E8-91E4C2C12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7F097-AA11-4B00-A6D8-9CD67D45B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1BF4D-6036-49B7-AA6C-1B0CC576F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B7895-C382-4F97-BC24-D5A619499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7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48B236-4320-4BEB-8655-873E1FB33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96F10-6BAC-4011-AFC5-B09A03EF7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F96A0B-4664-4B16-88F8-D64B7A793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50D3A-8487-49D1-B5C7-31582C9E1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211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7E53A-FBC9-4A28-B785-A00D9F06D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48578-868A-4455-BEBA-26CA99754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4398C-60D1-48BF-BD3A-89D543719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A4098EA-CABA-4823-BEEC-BEDCAC519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556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7F1E73-2F72-4A6F-B667-79D66276A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B43FA5-BFAE-4D62-93E4-32A737A4A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354BCC-C293-41A5-BE5D-7877EA64A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58C1FAEA-F3C7-49C7-B262-B0B571A6D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446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14BE01-76A7-406B-AA55-704831D34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0C4E06-4610-46B0-8E6B-8916FA5B1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16C84F-9C57-4591-993E-F97D91E6F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99DCD62-68A4-4F3B-87AC-6F4C3D3BD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21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3D14F2-6CBA-4547-84D5-9FA2C4724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8CDEE-CFD3-4EEC-8E5B-BE51CC389A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F9B587-CB8C-49A4-8BA3-6FCFF378F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B7C5978B-A349-409E-A7BB-92A803BB4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369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8B72D-D9E9-4994-91F5-9772B27FE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AD79-504F-4293-B8FF-5EBA341BB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E8E62-C76D-42D2-8952-55BB28CE2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B077FF02-059C-4E3E-B204-7EDF49553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275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7779E5-7B11-40A5-AE86-E3F309550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68DE1C-A2BE-4D3F-AC4F-298255CB8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08650B-C50F-46A8-82C2-3347D4668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8008735-F158-4C3F-9C9C-A74C6D749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10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A3EDC9-6218-4B59-9EA3-C64BD1F3D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279D80-E9A8-4370-95FE-618425213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D880F9-B664-43CC-9568-2CFA22168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C029B77-B457-4529-A27A-A89E1C9D8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3841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CAEC68-B88C-466E-B5CD-B4E0C7AAD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BEF89D-AD41-49E7-A343-BD15AC957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58722B-BFDF-4227-8B88-78AE9F6F8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1B39275-6925-4BA2-8324-E5D319210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6216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7523F-0F9D-4DE5-8A4C-0B897D544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A0610-88A3-4DF6-859D-1D8399A5D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8B920-6E23-48C2-AB93-7C95EBA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4366F55-6F40-416D-9CA0-6452D4749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21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90806-36F7-4A18-8341-2FF154024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ABC50-7836-48DB-9884-0BA31E16C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D58A6-8150-46BB-860E-6E590121F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24F23DB-A165-41E7-A0FC-888E83CA5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2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41159-0D68-4E8E-AC65-8E0FBF949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38ADD4-5E59-43D4-8A58-F728C22C1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2E7E71-B0E7-4DCE-8953-988FF63FF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E60B5-6704-4B35-9568-43858E336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2914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2868E6-AD3E-4AF9-ABC2-BC33A341E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B68B9A-1951-4951-88C2-7716358F6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35225-FA09-482A-8A06-748F25598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8026AF9-CFDB-4ADB-959F-505FE0AD9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215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206751-8404-4710-B12D-A6179206E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324FAC-C785-452F-A7C7-927BCE4BB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056BB0-F33D-487E-ADF9-B3E1D707E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04F912D4-6D6A-42C0-91A8-70E30AC6D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0239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15EF-A863-470D-9DF8-055967567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68041-05F6-49C7-8A62-C208CF3A4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CEFC8-8DAA-4C16-A4EC-6AE709488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B08C73A-46B2-4A51-8EA7-9007DC146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2297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8B164F-F220-4C51-8E94-87B8CE49A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B93312-15CD-48DA-9374-D3EDE4904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46CD48-BD30-486D-9F2D-95081C218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D3E351B-B643-4E58-B18F-F62B9C2EE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0910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FF3A46-2B63-4312-8C67-9CC19CA59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47F489-DD0D-4D8D-98F6-ADE984F2B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9393DD-FEA5-4BB8-A2CC-D6DE09DE0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4704CAA-AC66-4DCD-A4FE-47E33AB5B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6900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2B9A76-E794-47E0-A8E4-CEE1F0357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EF573-3A4E-49DF-B8D6-5A62347B8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708C15-9D04-4314-BE2C-D3BAED77C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7449210-A315-47ED-9FE3-733AD53C2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483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8A264-D0FE-4687-B4BC-41BB389C0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BC992-F90F-46F4-80A6-AB5FE9896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A63FA-436A-4B26-A132-2B8A58FB2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2414BF4-1EDB-4FFE-90A3-117025133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9409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0828CA-46FB-4E13-B529-6BD912222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8DDF92-9EAA-43E5-BC7E-32AECF194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54774B-D61C-415C-8A8A-A2FCD7257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6AB70AA-CFA0-4D94-A6EA-AE45B3EBD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1445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4017E9-A91C-45EB-8DB0-0F037AB10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1D976D-05E9-42B4-B65F-8F653CBBB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63E4F3-DDB3-4577-9540-1FFF0BFBF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65273B2-BC9B-4DF1-892A-BAA0B7EA9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2940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9640D1-5903-459B-B010-13E2EE305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C31CE4-644D-42C5-A593-A1B73FAFB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BECF84-45AA-40BF-9698-F72BEBC52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DD556FB-92FD-4D1A-8977-A8B5DBE8C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71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445D4-0FD1-44B4-B9DF-69329C6B8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091CF-BAB3-4831-91BD-DB0F9F237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8BC005-D57F-46EF-B48A-17CA878E8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15787-26F1-47A1-BD1F-477A70E08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1969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E7706-D3D4-46C6-8D49-7CFA5ABE4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F4A85-1D5F-4139-BA76-13352CC72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237C8-2D4A-4E45-85F6-A1F1CD731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7C86F70-ECEC-48F4-BBB6-04B134C3A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7013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0261A-8AC0-4C6A-9EF3-89AFAA5B4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078DB-97AA-483C-9CEB-815D134E4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19508-9A91-416F-8ACD-25EB96F97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88B5AD60-0BAA-42AA-94A1-D29328582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465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7E9FBA-F417-4312-B1E2-E49EDD5C9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D9E3CC-A27B-4019-B59E-4A7EF598C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66517F-EA1E-4B4C-A7DB-1E4E60FF4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5D9E840-CCC2-4D6F-B06C-F562C8FD9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822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5FBEC-35D7-45A3-8A4F-A16559D2E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505635-7BEC-4D9C-8A14-128613358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B9B390-68E7-48C5-BA7B-EF74DFD97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CD310DA-991A-4323-A425-4DA6C95A0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730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F42C7-AFD5-4275-9C85-7B2521135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2F697-E2C4-44FD-9CE2-80E521C00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38229-8202-4A1C-9015-D0873ADC3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DA5D3CE7-133A-4F0F-AD42-5A771B93C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601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829D0A-3302-45EC-BD6D-A046A381E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17BA0-7631-45CE-BABF-2AE31DE37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C58CD6-7C72-4880-86E7-9E4E9013A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942C1A6-5484-49F3-8551-13E5C564A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1665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C6A44-C5E5-4296-97F2-5CC52989D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88551-8F2E-472E-9B06-13A7D18AD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DFC6C7-564B-4D59-B516-28C06C4EE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BAA3FA8A-2320-4CFE-80D7-673D83BB2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8883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BD100F-8824-4885-B2DC-9806C119B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B02BC-240E-412C-A0DA-D8A2769C3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B39C96-DBC0-4199-AEA1-BA0A489B3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E65E2AB-7AF4-4222-BE8F-71B64EC57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9735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0A96-F6B1-4D52-8115-570EAFDF0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DFF25-8823-4228-BDC5-9C779D09E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6C239-22EB-44C4-A16D-1EE9354C2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CB2FCAD-620B-4940-815B-97A1D812A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8297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5AA3BE-6873-4A3B-84DB-C148A29E1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FFBF39-53D9-4C07-9CEE-4E5A8FBFA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2C5B90-1437-49F5-9553-F9136B325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F419AE5-44ED-4B37-8B9A-E9DFE567D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31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D32CBA-436D-40B3-913F-D9B7AE23A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24A1C6-4624-44A4-BDF6-6DE0AFC13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BA921-C9A6-46CF-8839-D521EF33C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B50DF-95A4-46CD-BAEB-AEE160A37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0938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2F922C-497D-4B8A-AD60-404BCB3EB3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89CBB0-6F63-49DF-BF1F-8CFC44ED3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E459C0-86AF-41D6-98CF-237A83C72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F11597A-9FF8-4443-A49B-C10039A59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1793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10E2FB-3ACE-45D4-9C52-C71AAD0E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99BFE9-A85F-456A-92FC-60DE0C65B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24658D-AA06-4162-8CD2-CD259DE10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0DDDF2F-0B86-42A4-9097-F43149588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0024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78900-BF48-4D7A-8B0A-C0BB66C0D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6A3CA-137F-4CBF-9FB0-7D42F1893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3189B-1437-49AC-B05B-B1AEB3358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296B848-93E5-418C-9F35-0D9D1DAA1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7892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C1BD2-0C4B-4866-A4F7-DBBEB1B14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A718E-3531-4539-81F3-9433D87C9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555F8-F5E8-4DC4-800A-CD9A7ED44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3A57AA6-8DAD-4BED-AFDC-79BD8DC04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1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E81C4A-CFE5-47A4-926A-8F5B669E9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060095-1FF6-41F1-8B3D-8FE36FB02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309C9-95DF-4445-A67B-C51E9DBB7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52C8DA8F-5A7B-49A5-82D2-6E8A52D2D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4140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6C6ACD-1885-44E7-AB18-FD5D64DF5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9AFEA4-B691-4ED3-B169-4C9D0D4AD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AC9E7-F16B-43C4-B120-C779191A7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CA7277F-E4E7-4F07-993F-D64B6FA3B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9197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4ECEB-42B8-4215-B094-B919796181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317D-FC2F-4170-9E2F-AFA6116CC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4EB1C-C890-49A9-BBCC-73FEC170F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0479F3A-3F46-45B7-9179-D19EBF1F3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36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027930-0383-4DE6-9EC5-87970D15F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C53EE-4AEC-489C-8300-40CEB9ADF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A7F1CF-015E-470F-8009-FF97D81AB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D3D5ACA5-B52C-448F-98E9-53FB57561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547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1782B6-4320-458E-BF0F-D98E59675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0421F-D305-454F-9FB7-189068FA4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EF630D-7DBF-4CCD-9166-B5CC84BDF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EFE5E2C-1284-4DE2-AF7C-4CAA02AC3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5095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0D513-2984-4E41-A441-A5C6547D0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7FC0C-3453-40A3-8F38-54764A0A2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1C0CE-696B-482E-950B-12C9A5C57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698F88A-C7C3-444F-985B-5B0BCDDDE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6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7CD7F47-F52E-44CD-910B-B5708427E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9EE3B1-7D66-415B-8AA3-FD974AA19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2641E9F-C794-42E4-A7E2-0F5181A13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A90A3-3AD0-4908-AD55-D96D90B7C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2188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CB7A1-5E7F-43E9-A982-A9088A50B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C0D52-1B82-4708-8C40-5334A15AC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BE28A-28FD-4766-B61A-F7126EA33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D224041-F2CB-4696-A9D6-93D936571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0047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747FBF-3017-43BD-9C19-92DEBAAEE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A3B2AF-BF25-449E-A2EF-40AC54088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2C3E38-A60B-43A3-875D-71B8E9BF3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AF4EE55-4BB6-44AF-9A56-E81946F3B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756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78DD3C-1EC6-4090-AB41-281871485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B20478-69EA-4854-849E-66D33471D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53296B-0BF0-41FC-8D19-E0848C4A9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803792B-4569-4947-A1AB-E69B42A14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0833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0443DF-41AF-46BC-88DE-FE9DB0BEA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DF847A-5BCE-41CD-BCFE-917DA50DD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AF4573-015A-4808-8FE3-E36FC3CEB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08435DB-4FC3-446C-BDBE-D1E482A58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6669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92358-BDDB-4742-8FFE-7E3190D14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789B3-AF7E-4A5A-B274-4746448B1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87098-20C4-4CE6-B73F-592C9115E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D9C10C0-A92A-4BBF-82FC-78F3DA0DC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1160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35C3E-3FE3-45DC-9267-65FA81E9E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D0D9B-BC6D-4C35-A95D-D19A77523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65833-657F-4CD2-A97D-95A2DE052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5CBBE0A2-DC0D-41C4-84A0-8CCAA194E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6842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852E9F-C547-413C-8777-5A8E8BAEF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2BDC3D-542F-44D4-8C9E-47E8DA7C9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0A4CC8-4D34-4CE0-8DF7-56719250A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ECC4922-2E6B-4A80-A47F-960D7B14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7688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533CD8-EF2B-49A6-AAE1-711B3717C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FB1413-9433-40DA-8264-D0660CA3F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6D21F4-276E-45D4-938E-2EB428042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50977F9A-1A82-41F2-9046-30A065547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309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AD726-677E-4AD1-A3A2-3A5E20C2D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58549-36BB-43A4-A5CE-6BC8F5DB1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795D5-FCD7-48D3-9206-AC7A122A5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892AFE06-B83F-4BA7-A7D5-8729A8F3D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86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3A5F43-6F12-4715-B11F-31364F8D4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2D0533-C41B-4A18-A6F9-56F8C0B90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763340-423E-4EC3-935C-6E0D03ECE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0D29-186A-457D-97A2-6FC1F0572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5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AA2ED5-739D-4445-9807-B2E83A2BB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869EDF-C1AF-4A44-AB99-42567FDF6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1DB3A-5D75-4BF9-8F61-5C1248030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BA351AF-8111-4F9D-AB8A-1AA07C29E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0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9C2D8-6E30-4F23-A4BF-51BABE525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025754-E0B1-44C6-8C21-EF5F12372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8206DE-5C2D-4471-B27C-993AC81D9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C115D28-B5A4-44FC-83F1-1565EE929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07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BB3E47-A88B-48B1-88AE-FBF2221B9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0546C-5D5C-4128-B7B7-45993E19E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FA70E-6A17-4B3F-9E91-33D7A8FA3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A5953E4-C023-4E66-84B0-3EA7D9835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80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AE7A3-8D65-4B40-B835-5E8068E12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5146D-F330-4A35-B230-254908F26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AE0AC-C2D8-4013-839D-77B2C58CFC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9ECCDA6-2ADA-42E6-9615-91762CBD1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3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F6C6AC-5414-40D9-BBBF-FDAD9F366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C1A2AA-7402-4747-A05C-7E37CC702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D101C-5A3E-4C83-8690-FC2AD44F7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85F42-F57C-4E18-8C4C-2B2C73248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05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9C0D4C-59D7-4668-A4E6-F466D9C8D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A0FE21-7B03-45EE-9327-13714525C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0F2163-93C8-4591-9F77-3E9BB8494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B6894FF-1441-405A-B8CF-584357829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598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C71AAF-428E-4CFB-827E-DC203D7AC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B2C79C-3EB5-4D85-81A3-698292190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4F1A2B-4D59-4B63-BEFA-528369FF5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9913799-9D37-4CD4-8706-4CED143E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261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443425-3A13-477D-9F13-16900FDFF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82874A-74DC-43CD-AF05-2E1A1BC74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C67A4-A95D-40E9-ACDA-9BEF6085D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2E50E5B-9B34-409F-8685-9F5EE0BBF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328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B75B8-5CAA-435A-ACE9-B9E4A27FE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17B8F-061C-4C0E-A087-B0D391A29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13F13-EE3B-41B2-82E1-FDCE147D7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7F277F3-750E-4A4C-9D20-726FEECF8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992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DA023-468C-4800-B99C-31EDEEE76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1B0D7-8134-4E7C-8BB7-3CF3D0BFC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AD1B6-8986-43E4-B8FC-BB6A8A56B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461FEE5-01CD-490C-8D0A-3959385E2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10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61A702-649B-4D73-96D0-F84EAAFFC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C6FA6-9C09-4A53-BCD0-B63BE23B4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04E930-02F5-45BD-B441-1050E1F3C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045901C-57C7-4483-9362-E6D81CCC8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900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E4675B-1EF4-42E8-99C3-D1CA0A824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B55F5B-19EC-4F0A-9A49-86ECFF917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A3A42-46E0-4365-88B9-E6E36DC55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0E8C73D-1A21-4BC3-AACB-926355519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073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BBD5B-1C3D-49F6-8B50-9A355C5FA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9D24B-897A-4B9E-95C9-545A0BF37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A75D6-3584-4313-9DA3-93BDE9955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FBAF243-E51F-4005-9685-5E8B5806D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013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F8491EB-D31D-48DB-87A4-619CC5713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3AA54C5-A1C0-4D7D-8F9A-2D5D9DF53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88AFB8-2FA3-400B-8A36-DADE5D08B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BD667E0-56F5-4DF4-97DD-4C3DA0B02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538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86045D-1F5A-4C2F-9EFB-DFA4C7AA3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B8BAB-A569-4430-AD5A-6271B05EA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711EBA-0341-4CD9-B56F-F3ED269C1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E832613-F805-42CD-A64F-DF460673D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3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875B31-8B64-42C1-BB03-A3E60CF0C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985E0-28A4-42F3-9AE7-BE2A5E31C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4F4795-6D6F-40FC-9344-3432D7D51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1AF23-0B17-47D8-83CF-8DCFAFE45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1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2BA2D8-6E51-4B80-BD5D-ADA4FC218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CF797E-6C32-4DC1-95B4-FCC47FDBF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23305B-0712-490A-BFB1-CFAC04E93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B51884C-F095-4AC4-A4BF-7AB434498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140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873844-5141-4327-A157-8B43F64A5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46086B-4B3D-43F9-8969-45B302C9F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CD6BD-CF85-4B0D-B994-9ADC5ABA4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6719DF7-A2D0-41B7-AF54-25F854004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063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76CAF-35B7-4687-8348-7DF0723FB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F2BC5-252A-4AC9-B2AE-B2AF3E4A0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1CAF0-D896-423A-A394-74500E970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788FAE3-4998-4193-AFB7-5CF845813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135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9A1CA4-A1B4-4909-965D-3D3AD1313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2ADF3B-CD1B-4EF4-949E-0ED8A617A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09BC46-C2B9-4815-86F1-A9516EE74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65F5C5C-6766-46A3-A379-E5EF0A053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342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BB2966-0EDD-44D3-95F2-AEC840ED7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278FAB-8382-4B3A-BC71-C830CBF6B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EE14B9-D368-44BF-95DA-E21EB8ABD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B5DDF3D-3E06-4281-A2C4-FA4B18D6A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54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3A8E8C-22A9-4C17-A7C1-CF42E53EFD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C3EF7B-88E4-4840-8EDA-BCA0BDF12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90CFC0-3F0F-4A06-870F-7CFAE2BA6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76F87AB-DD95-47AC-B21A-2735E11AE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7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B1333-0E13-4E71-A662-6F68F42B3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97FEB-922A-43C5-8D00-3F2C29A33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80198-9B27-459F-8DB2-DB6FE51FF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ACA4157-EDAA-4185-9213-EA02F26DB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784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914FE-8023-4316-AD94-D68BACD47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D06E2-F44E-4857-AFAA-11BCD88B8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10980-7818-4945-B1BE-0B121AC44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39873D7-6CF7-4C53-A5FA-FD3B71EC7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373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647F5-CF79-4851-872A-633DD7783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BC3A93-F948-4860-A5AE-AA0CEADD0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1388F1-7AF1-43DF-AF8B-B1F1321BF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CFF4D6D-116C-41B8-B12D-7F2CF608D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095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84CB38-716E-446C-BBBD-F13C33A909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AF0214-9B79-437B-BC16-66D96ED64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D32D62-3DA5-45C1-B6A5-4304549DB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459CE5E-54CD-4EFC-A482-EC82DDA85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1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D23CE-1E42-4462-8003-FBA734D5E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1C24D-1321-453B-BB4F-6775BD95C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9F31C7-0F76-4453-8E98-33596C2C9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D38C-E85D-444D-959B-CBC501278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322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C1C61-A7C2-440E-A755-01CFAB710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91779-64C9-47FF-AFF7-56A22EABA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69ABD-1C1E-4C8B-A7FF-85E2624E0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E53E529-B9A9-475E-BEE9-72C940A71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71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D046E4-AE23-4284-8E4F-28F65B3540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27F21-6E68-4BB2-A4E2-D956B4F4B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83F33D-C020-43F2-AE64-9FC40084B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B10F873-D628-44B8-8416-4F607DC08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025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0B597-4AA2-4C8B-8644-6A2AB3279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F70A9-1300-40D7-AB5E-3E7D92BD7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E94873-D49C-4A79-A47A-68707EC40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100884A-B863-476E-8A03-1B7A579B5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304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BF5E15-9F3D-40BF-BF3A-E1A1EEADE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A5829-D27B-4D8B-8E9D-EBC9F8316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C1D460-BF46-44E5-B5E9-040A064F2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AA514E0-AEB9-47B2-B803-113C346C9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22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BA632-E74D-4629-8E17-AF6A002D2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BA268-ED3E-43AB-B44B-AA5C70227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E1DDA-7694-4EE9-86F9-37C8E2F41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CFAF665-20D0-474A-B563-C3A013CAE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812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5DEB80-1B5B-43C4-A535-057E69DC6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3EC86B-F97D-468E-A51A-1C668F37C4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C16F93-012D-4BA4-A892-DFC6B613E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3EDB79B-0A98-4591-A835-72923AC40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029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C7EEC9-561E-4C77-BE45-292BBDB32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A21410-B3F5-4710-A304-DCED6619D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DEF849-3CCD-4943-AF0C-BA459C9D4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B107907-CE8D-4790-A612-D9CAC7CF5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84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DF3628-AC0F-4F65-961B-784376B6D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060136-8429-4410-8B8C-FFD6A65FF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749B05-D41A-440D-879F-17091253C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0B3C1A0-B70B-4F91-A26B-D60D117E4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931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09223-3998-44B4-B48B-6A6D0E81D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2AB2E-95E3-40B8-9FBF-F61074A30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66412-F3C8-42F6-8D1B-A647DF5C2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D8A4957-AD8A-4128-AAD6-6EC8E754C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23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B3BAF-45F7-4D65-9E17-2720DAE6A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1D7C9-A321-4DB9-9ACA-CFB72C7B1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09D72-0833-4519-9B72-D60C35BDD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FDE023E-E90B-4F45-AD4E-75BA6A8C3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10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6EA8F3-E486-4C8C-9DD9-4446783ED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C00273-3DD0-427D-A3CB-2A8152894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267C27-4536-472B-81A9-110A0039C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30F62-19FD-4BB9-830A-AF5B85C58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5538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1AC99A-9BCD-4CEA-9EDA-9769B0219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52AC20-3683-4B4C-B5F9-B4615CC3C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D96FE5-B4D5-4FFB-8DC0-E9C0E1317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B1E15300-A460-45E3-8306-CC06E2091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44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0353BA-E890-4DA8-857A-6D7977242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4345B2-5F28-404B-B935-BB4DD1E9D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C3E52E-F6B0-4A9C-A144-0D8DC9D55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EAD4221-B6A9-4B63-8617-26BEC6332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7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38C44-4087-44D6-BAE3-9F98D56B0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71C4A-CB02-4AF3-8209-9073D7BFA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04E9D-56AC-4F46-87D5-0D3EC59C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47588C8-106A-456B-B9D2-A9E1CB158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0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C454D5-49DA-4EA8-A732-71919F9A1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710FC-7CA4-4F2B-92DC-DE73A89DB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B3A97-66CC-4D17-865F-50680B3B1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0E0131A4-41CB-4A83-9F8B-E35F1EEA1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720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3C6CBD-FC95-4FA6-BF96-32FC4EACD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51A231-1566-4E4C-8000-F1823EA6B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B07A2-F9AA-4637-A80B-F0A4BF652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63EB5E1-335E-49B8-A138-7F5AED31E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191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BD994F-065F-460C-A7E1-AAC17D4A1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01E77B-BDE1-45AF-B2E2-BE11E0A09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0BDA38-5D81-4F8A-9C8F-72C258B9F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CEC4009-6FAA-4327-8DBB-810F08F6E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507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3A2AE-571F-4098-8C0A-DA4EF83E9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39086-9931-43E3-BB17-94CD300DE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F2EAB-92CF-4B50-AC1B-FEDB4E419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31DEE14-2847-4EF2-A20B-7F046DF38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936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564D29-C546-4240-B865-4916A5C25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513E40-A3BD-4E26-A405-87343E14A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C7C500-1148-41FF-B670-274DF3BFB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3EC2DBF-8FD2-449A-9356-C435F081E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60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3D2C2A-9328-434C-BD42-32A3DC493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B81865-2F86-43B1-B110-5B4F94FFD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A26453-CB79-4EC3-8B45-EFCCFDD81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570C8D43-78C3-449A-957D-5BF95BD6C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657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0D2F1D-4B5A-47B6-8166-E621401CD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A16272-9AF0-4FB7-8772-314C2AE4A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823E0C-E7D7-4031-BFBD-6CC6B0A3D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E27C6F8-BA80-494E-B815-F5DA6F498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83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A3D02B-AE22-4371-8CBD-8B894D993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8FFD8A-0FFA-44ED-83F0-FD8DE3430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709CCB-F40A-4231-980B-FCDAD5B93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F4B0A-1116-4527-AEF5-B419E0D41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585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44472-A2D1-40A3-9977-402CC588E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BB65E-9A16-42D0-8619-156CD32B2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F75D6-0F3C-4572-9692-6B2C14E03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D788B21-8A64-436D-9DA3-A452948EC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588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51B49-7174-48D7-A356-8A0616105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3F3A9-C219-44C6-B781-DD9D4C390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5D012-68B3-453B-8873-D2C90D1C6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820E372-A611-45F2-9313-4824A6D71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40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93F57-6198-4977-B204-251B9D6D2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762E9-85A6-41D6-9776-4B21A2D03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28D610-AECF-48E6-A07B-F37119994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D137750-F400-49EC-9931-B4C740033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458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F1E606-3FBB-4801-BC30-766C57990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B7A1EF-2A50-4259-8B26-41F32F9A9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65309F-2245-4ED2-BE71-068E4164A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327BE73-51CE-4119-B3CD-A82F438A3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00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EA6F1-8D7E-4C90-8865-CBECF9E48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65DA9-D088-4142-8F80-57618B8E7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6602-8D6E-4A28-9E7D-D2516EDF1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5713DDB3-C25D-4A0E-B7C3-1C73E5B81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45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0C1C65-C537-495E-8F94-720F3A49E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81A218-6758-447E-9A18-DA47DC1FC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5AD7C9-D3F0-450D-8EF9-0BF2AFD11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56E8AF1-CC77-4160-A9CA-1EB56BB93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3068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01D5AF-14B6-4D2F-A6BB-66AD22708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D2019-65E0-45CA-A866-DC7C100A0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F30DED-C1D5-448B-BE9F-A57FC4596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4669498-8B53-4F62-B0ED-82990F78D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065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54210-6C26-4853-870D-49141375B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0033A-385B-44E5-A807-EEC1C386B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9A3E96-5F8D-49F6-B73F-34CF7CA3A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B3A5586-4805-499C-9EC2-746A0DF54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968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EE8CB-BF8E-4E8B-B716-BD67B7EE6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3E8D9-D40D-478F-9C35-C1A93CBD5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48018-3D89-4927-96F8-127F3B26E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8D59282-F09B-487D-98B6-CB14520B4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725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BB9450-B78D-4B55-BF9F-333FBB20C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CAE87D-7A15-4512-B0C9-4816E1B07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1E76C9-C84D-4C14-B948-248944A3D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700E798-0141-4E89-B580-E560F7C36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79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54A710-2BE5-428C-87BE-5D1A99D32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8CBAFB-0123-4814-B755-81CD6BB48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8415C2-7B74-4534-8611-C7998ECC0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1CE79-583B-4BC4-BF87-BF1F254EF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642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437E01-7B87-4380-B5E8-A728173D3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1B7FEE-0DC6-4341-AD2F-FC343363F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C96A36-C87B-40A4-B4E6-631C22A03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CE27C9E-AB02-44B4-8FBB-262CBE261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7924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753641-D36B-4A97-8B8A-7E8609EDF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D05F28-094C-4F17-B937-C42651F6D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C74009-439D-4A99-B9D2-D1DB287E2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6D93651-F406-4C1D-B28E-DD5C81021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61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5E0F4-B224-4F31-8E5D-0F879C20D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E100F-CB5A-4953-BAA6-3879F20D8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D4FD0-A408-423D-9FA7-32AAF1664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83A7DEA-E545-4805-833C-F3E1C7765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011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A8EDD-84D0-4CA9-910F-55ABEEA02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19732-8083-420C-95F5-212306966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C8AFF-6AC3-4E72-A997-3F8D09114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3699509-9B79-4F71-BC2C-97B71DD69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2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FB075-F249-47EB-82D1-1F7D8AF03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A26CFB-19C6-47CD-B9B0-573F4DC94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C26167-7EE6-480E-A4C1-86A3942ED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64F1C22-9D88-4928-BC5C-8E4A938AD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186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CE86C6-5C52-4F50-AB1C-B516F772B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315BD3-1FDC-4D2C-B8AD-EACAAF2EFB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D99D7-9511-4AF7-BA42-F3B7C00B5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8904B219-0BF8-45CD-A0ED-03CE52259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962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9B44A-DDF0-40B1-B120-2D82DF4EC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0A043-4316-4EBA-B43A-E7836A72D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7A631-8F68-489F-BDA2-12EA90FD4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2795384-D4D8-4B37-BE30-4C0A6D7A9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38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78FCED-D45D-4C2C-8D64-1BB019E10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01B87-B0D3-450E-9178-5AA662C16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F776A5-80C4-45AD-8C0A-0E88998C4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DE40FD74-5BFD-4430-93FF-FA428BCC1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537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BDF3EF-A80E-4A58-8F32-CDB9CF650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1DBFD1-F6B7-46FA-8F4A-43EA2910E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842477-75C9-419C-830D-D68DA0EE5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7F8FE1F-2BF9-41FA-BAD2-C61F8315B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9881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A944A-7917-4C45-B082-FFC20DFA6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00EFE3-EE46-4BE8-A229-CAA7AEBB6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F49ED3-0F83-47CA-B057-2A3BA7497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945A357-DC24-4AD0-96E9-8801E89C8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16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260EFA-2347-41E9-B02F-BD9FD8628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FF64D-9D47-4786-B155-0AC7EF383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1F833-41C2-426E-BF1C-7C0FF1A3A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A01CB-6037-4227-BE76-220FA0565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838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28DE1-C3BF-4FCF-B8CD-FD6D50A9C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C4F12-806E-4F8D-9DE3-ED913789C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B8597-DCD5-4606-9223-DA99C9A7C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5AC1EE2-7147-4CBB-B0FE-CDC3B8220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3698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7F77EF-6213-4626-9ED6-260B74FE7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84C728-F428-4ACB-BBF6-5A7254BE1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CDFD5E-1999-4141-A816-3480FA871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8C727CC8-B1A8-45B3-8D6A-D4115DDBB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133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B9449D-A80A-419B-A1AC-ADB6726B0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67CF71-0902-4F9B-9F08-1ACA9BCC7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BFE58A-AFDE-4DE9-9F78-D31667DA4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4C4CEDD-856F-4432-8DE9-A522505D8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788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BB1C11-999A-4AA3-AF4F-D3C76DFE1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4F4F39-B22B-40F2-A403-6C4A3E696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2AA476-1A9E-4F98-9E44-29C83363A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2A1F804-4B81-4C23-B306-8055B924B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09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B83B3-D499-4C0A-A913-651633FD6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D6FB5-F69D-494A-9D5D-FD459F8B1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80F1B-C42A-4259-A6E8-375FD4270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31A0C28D-2BEA-498C-AAED-8CF14B180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2864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DB3D4-861D-4EED-845D-D5B9D5706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C17DC-D648-4804-8511-DFD5F4AD4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DB0F8-B938-452F-86F8-15912A4A8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4E349AD-9DCD-4842-9BD4-59277EC40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209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B8CF3-F9E8-4B16-9C75-24DBD2480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EDD360-F8B7-4562-9F9E-721C8AA07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5A593-1210-457D-AF84-DABF4CB53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A192075-A52B-40A4-AB57-B1729B5C1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1615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6A7E9F-0EAF-4018-A546-1775023E6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D1509-7441-4FDD-B422-B86D54992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80C9-36FF-4603-A11C-038B57CDD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A1AB55A-A4D5-4415-B891-D17DA1824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8603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C0727-CCAA-4B53-B1F4-15C324E76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2AC95-D043-4D67-AE84-77357EF38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B03DE-2AE3-4F6E-A418-69CC81139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FB3B0AB-43DB-48A9-BD61-92FA71575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146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A0369-349F-4DA2-9682-B7784EBB8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83601A-79DC-4481-9104-C53495A7A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A61F50-9F59-44FC-8AA5-F0520D4A2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0DFEA9D4-3090-4A80-9A7C-B985AC384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0A637-8093-4339-9D75-F79CFE6C5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9D6FC-9110-4008-A739-287D433A7B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FB7A7-07BB-466E-900F-83C956A51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AE0DF-C7A5-415A-8AEE-F6BFDE5E9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3213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69B27-BDB9-4E54-B5D2-85E7E36B7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2FF02B-6CE7-484E-934A-7BE496F8B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B44D8D-1F38-4240-B770-922E83C8C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6A60812-DA64-45D7-8793-EDFEABA2E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788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9FD2A-4EB5-4BED-8A0C-51C7513A3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CBBE16-2C92-4F2D-A934-40071AEA8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D9139B-20E7-4CFF-B988-F91A486B1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0AE4687F-6046-47F1-9999-432597775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975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19379-A052-43E9-A3CA-A5E476AA5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14CF5-D255-4DA9-9AA8-4148777A8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D801-DE9E-40BF-8135-41F1F3021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BB04BBC-1ADF-4BA1-9E60-96FA3DCEF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3186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31A683-06A4-4866-89DF-32D339056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03EB2E-F0B8-4AEC-8A16-E4CA371FA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8AFC3E-68EC-48C4-B580-8057B6978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B861ED1-C01B-4BC2-A5B3-2A64B3FC7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8484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8BC44E-E6D5-4AFF-BFC4-E959FD1BE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5A1C86-E33A-4E4D-83C0-50027DC04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52B453-8842-42A5-AF2B-03B611A85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3E70B679-4AB0-454B-99C1-724D09080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984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91F9C2-FA01-4FF9-B103-77DB47B96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6BA2FB-4E08-4AA8-A91D-2C2A97B24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22687C-D572-490E-87B4-192988889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C93F93A-5BDB-477B-924A-3FB074648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638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1B250-9301-46B4-BDF7-FEE95D1AD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3A9E2-3604-4E3A-A329-CEE505B5F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ACA78-5309-4D45-86E0-46A22E767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D84163FC-AEC1-4EFC-99D5-A1B9A3314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9293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BE8E5-1BB3-4694-996A-1B8343F28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1B9BE-E7C2-4B2C-B9B9-7FFD5CD39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CD459-A3C1-43DC-9BE3-EEE7CC330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BFFD254-D6C4-41E7-B95C-9DE70CD25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81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EA0763-80FB-432C-AE58-9309E825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BFB9A4-1D15-452C-B7B8-34DB93D63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F2701F-FFA1-466B-B645-05C4DEA52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26A9F52-7E13-45BB-AC35-C2FA86B59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7443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EA5296-DE1E-44BE-9E1B-034C971EC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935B6-BD62-43ED-92BD-BF888BB29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893F12-788D-4234-B81D-AD232731F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9CF7620-0423-4E9D-98AD-D3F38DEC5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78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6F4D26-4F11-4965-9834-4563132BA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9BDD6A-B27B-443E-ACA9-14A808619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F44BB4-1218-4032-BFD0-4B2EE320B8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B9EE41-49B6-4C5C-83B1-F73C6C7BE3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094628-A28E-4179-9648-7659840AD5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7853AF-7885-45B5-A41B-2C87A5FFE0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6F18E72-44A1-4311-8B49-54A14B0A9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97BE39-42A2-4F06-B3FC-82D760C88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BE72EC-7C5E-4B61-A1A5-6755F069F1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4A6D56-E179-4AF3-94A9-8D7174B93D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54D4E8-CAB4-4E9E-B558-59FC4552B0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63D12E4E-C68B-41C3-89EF-FDB2B3074D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E4FCB1C-B109-4249-9A85-2B54C7A23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DE980EE-5FD1-4032-AF07-5CF7E311B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8724B4-15CB-4835-B549-6AE253F5E4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E08041-A48C-4FEF-8F53-9E40A3F4C8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2AD91F-3DD5-46D0-8305-F46B219403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9C33FDB3-D64A-4CAD-8E13-1685DCE857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FA5B5E7-8240-48DA-A642-7E4C27CA4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55641E7-A915-4D7A-A7DA-1AFFE03EB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7B2A9F-5005-49E5-B663-EFBACD8EB1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ECD18C-F136-4E26-95FB-24CDCF1CFD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4D1640-E6D6-4963-8DEB-773125598C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8E12ECEE-B9B6-4FD1-93AE-840FF25065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D95251C-E74A-4165-A641-93E98E3FE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B8E31E7-9E43-43F2-BE57-F3F34A1ED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772978-4DD7-41AE-957E-D6A632F760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A278D1-043A-4A8B-AA5C-51241D14ED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F27F2EF-572F-435A-B7DE-B4D47728E2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95E1FA7-DFE0-4073-B7F8-788CBED9A7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232BDC1-2788-414D-9C71-ACFCE5EE5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5E4BABB-101C-49FE-A232-9B59ABAC6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C89088-CE54-460B-8283-B48A3832C3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F07DCC-CBA1-4F72-8396-C98AA24162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2EC306-5138-4B28-ABA1-96B091AE13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17FB614-447F-4645-B157-25837A8A08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2716BA-1268-4C39-9389-11A3F7EC0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5A875A-9AC3-49A9-89D4-EBE471447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F36B01-9BBA-48EE-B7F1-7DA151972A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34E591-F63A-4D95-AA61-302619F787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D7D0F4-88E6-4A35-9FC3-70DF776219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4694D78F-2D09-499E-88BA-8E9AC37D3C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1323C3B-C80A-4D7E-9265-907E6A319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AF7B7DC-69F7-4FAE-8279-CB1B60374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495540-1ADD-4C54-85DC-3FEB9C7860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07B9DB-B275-45E0-8655-3719D0875E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F82D31-C4CB-4E83-B444-308D264FDC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7C5ECACC-5ED2-482D-BCFF-7A836AC5EB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08A186A-3B36-4EE8-9323-ABCF13C74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E5B5BA-7846-4DC8-8DD0-1B346DBDB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769CD3-5688-4C09-A344-8F9FA7DD1C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AE2C01-0EB8-42BC-B885-D976E087E0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906F0-78D2-4C3C-A121-B503132FB5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6D3E81CD-7084-4328-80A1-BF308933BE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6F51CF3-EFEA-403E-91A4-3F906F283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472F997-DA28-46F2-A942-14253510B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954F0B-3EAE-49EC-B4D6-4B80A7E8FD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3275D5-C311-425F-B13B-B1CA9F12C7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15C912-B2E8-4FD4-B269-2FFBA4A4A3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147BBCB3-BDAE-4455-9AC8-13B0156F04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74BD6B6-CBD1-45F9-BBAF-F8234B131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E0040DF-CD05-485E-9D4E-8576B094A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696797-2AAF-474F-A54B-0F7D29AB41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BC930C-021F-4F1A-8391-87F618F507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0ECA70-5EF9-4096-B918-E5B1D73FFC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D6F03312-9A30-4D61-8B85-F441596F08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26C24F1-9F3B-48C7-BEC1-FE9308F52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1FC03F3-5910-48E3-9744-05621F8E8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F038AC-2355-4B76-B415-28D4B5B7D5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C7754C-20C5-447D-B1BD-FA5126F43E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774B9F-3FEB-4225-B885-0F4FC03DE9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EB0E3677-ADFE-4FC0-A952-EF099F26C4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398B95A8-5885-4299-976F-FB31FAA8A9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991600" cy="23622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008000"/>
                </a:solidFill>
              </a:rPr>
              <a:t>Leaves:</a:t>
            </a:r>
            <a:br>
              <a:rPr lang="en-US" altLang="en-US" sz="4800" b="1">
                <a:solidFill>
                  <a:srgbClr val="008000"/>
                </a:solidFill>
              </a:rPr>
            </a:br>
            <a:r>
              <a:rPr lang="en-US" altLang="en-US" sz="4800" b="1">
                <a:solidFill>
                  <a:srgbClr val="008000"/>
                </a:solidFill>
              </a:rPr>
              <a:t> </a:t>
            </a:r>
            <a:r>
              <a:rPr lang="en-US" altLang="en-US" sz="4000" b="1">
                <a:solidFill>
                  <a:srgbClr val="008000"/>
                </a:solidFill>
              </a:rPr>
              <a:t>Form and structure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7E86DE3-CA29-4E8F-B5B7-A6FACF6FB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26AA39EB-644E-431E-A60A-3A23B5362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8000"/>
                </a:solidFill>
              </a:rPr>
              <a:t>INTERNAL STRUCTURE OF LEAVES</a:t>
            </a:r>
          </a:p>
        </p:txBody>
      </p:sp>
      <p:pic>
        <p:nvPicPr>
          <p:cNvPr id="158723" name="Picture 3" descr="leafstru">
            <a:extLst>
              <a:ext uri="{FF2B5EF4-FFF2-40B4-BE49-F238E27FC236}">
                <a16:creationId xmlns:a16="http://schemas.microsoft.com/office/drawing/2014/main" id="{3F5A314B-3C00-45AC-A8B8-2DA24DCA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55838"/>
            <a:ext cx="61722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4">
            <a:extLst>
              <a:ext uri="{FF2B5EF4-FFF2-40B4-BE49-F238E27FC236}">
                <a16:creationId xmlns:a16="http://schemas.microsoft.com/office/drawing/2014/main" id="{DF946E63-6675-4C2F-81D5-63A01A110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2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chloroplasts</a:t>
            </a:r>
          </a:p>
        </p:txBody>
      </p:sp>
      <p:sp>
        <p:nvSpPr>
          <p:cNvPr id="158725" name="Line 5">
            <a:extLst>
              <a:ext uri="{FF2B5EF4-FFF2-40B4-BE49-F238E27FC236}">
                <a16:creationId xmlns:a16="http://schemas.microsoft.com/office/drawing/2014/main" id="{E8456ECA-13AF-4252-B7D4-6B8452DCE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6" name="Line 6">
            <a:extLst>
              <a:ext uri="{FF2B5EF4-FFF2-40B4-BE49-F238E27FC236}">
                <a16:creationId xmlns:a16="http://schemas.microsoft.com/office/drawing/2014/main" id="{CF43F624-5EBC-4A60-B607-07A453B48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971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2BBA6859-BD99-4A20-B740-D47250AC2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 sz="2800" b="1" i="1" u="sng">
                <a:solidFill>
                  <a:srgbClr val="990099"/>
                </a:solidFill>
              </a:rPr>
              <a:t>Each part of the leaf has an important job</a:t>
            </a:r>
            <a:r>
              <a:rPr lang="en-US" altLang="en-US" sz="2800" b="1" u="sng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7F89E06D-3931-4BAB-8E2D-A541CA023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A34CDD67-907C-41DC-B898-1AFB9B82A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8340" y="12700"/>
            <a:ext cx="5562600" cy="64135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8000"/>
                </a:solidFill>
              </a:rPr>
              <a:t>Structures of the Leaf</a:t>
            </a:r>
          </a:p>
        </p:txBody>
      </p:sp>
      <p:pic>
        <p:nvPicPr>
          <p:cNvPr id="159747" name="Picture 3" descr="FG23_018">
            <a:extLst>
              <a:ext uri="{FF2B5EF4-FFF2-40B4-BE49-F238E27FC236}">
                <a16:creationId xmlns:a16="http://schemas.microsoft.com/office/drawing/2014/main" id="{D15C3A18-DA90-4232-B184-0CAAF3CD5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7" y="882650"/>
            <a:ext cx="76184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9" name="AutoShape 5">
            <a:extLst>
              <a:ext uri="{FF2B5EF4-FFF2-40B4-BE49-F238E27FC236}">
                <a16:creationId xmlns:a16="http://schemas.microsoft.com/office/drawing/2014/main" id="{9D498CBE-B2BC-4DF1-A839-2E5031B9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7754"/>
            <a:ext cx="2743200" cy="457200"/>
          </a:xfrm>
          <a:prstGeom prst="wedgeRectCallout">
            <a:avLst>
              <a:gd name="adj1" fmla="val 82870"/>
              <a:gd name="adj2" fmla="val 297222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</a:rPr>
              <a:t>Conserves water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87440" y="1066800"/>
            <a:ext cx="2971800" cy="5715000"/>
            <a:chOff x="5867400" y="990600"/>
            <a:chExt cx="2971800" cy="5715000"/>
          </a:xfrm>
        </p:grpSpPr>
        <p:sp>
          <p:nvSpPr>
            <p:cNvPr id="159748" name="AutoShape 4">
              <a:extLst>
                <a:ext uri="{FF2B5EF4-FFF2-40B4-BE49-F238E27FC236}">
                  <a16:creationId xmlns:a16="http://schemas.microsoft.com/office/drawing/2014/main" id="{B54B8A30-A93D-48F9-8CA5-397CAB542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990600"/>
              <a:ext cx="2514600" cy="457200"/>
            </a:xfrm>
            <a:prstGeom prst="wedgeRectCallout">
              <a:avLst>
                <a:gd name="adj1" fmla="val -89329"/>
                <a:gd name="adj2" fmla="val 309375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2400" dirty="0">
                  <a:solidFill>
                    <a:schemeClr val="bg2"/>
                  </a:solidFill>
                </a:rPr>
                <a:t>Photosynthesis</a:t>
              </a:r>
            </a:p>
          </p:txBody>
        </p:sp>
        <p:sp>
          <p:nvSpPr>
            <p:cNvPr id="159750" name="AutoShape 6">
              <a:extLst>
                <a:ext uri="{FF2B5EF4-FFF2-40B4-BE49-F238E27FC236}">
                  <a16:creationId xmlns:a16="http://schemas.microsoft.com/office/drawing/2014/main" id="{2643A20C-2CF1-4F90-A442-5470873B8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486400"/>
              <a:ext cx="2667000" cy="1219200"/>
            </a:xfrm>
            <a:prstGeom prst="wedgeRectCallout">
              <a:avLst>
                <a:gd name="adj1" fmla="val -99347"/>
                <a:gd name="adj2" fmla="val -199481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bg2"/>
                  </a:solidFill>
                </a:rPr>
                <a:t>Transports water and sugar to stem and roots</a:t>
              </a:r>
            </a:p>
          </p:txBody>
        </p:sp>
      </p:grp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088213CE-F678-48AC-B214-4576DA1FE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6185444"/>
            <a:ext cx="6035041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b="1" dirty="0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D97E5A46-4646-4F94-97E7-88F986232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8382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8000"/>
                </a:solidFill>
              </a:rPr>
              <a:t>Structures of the Leaf</a:t>
            </a:r>
          </a:p>
        </p:txBody>
      </p:sp>
      <p:pic>
        <p:nvPicPr>
          <p:cNvPr id="160771" name="Picture 3" descr="FG23_018">
            <a:extLst>
              <a:ext uri="{FF2B5EF4-FFF2-40B4-BE49-F238E27FC236}">
                <a16:creationId xmlns:a16="http://schemas.microsoft.com/office/drawing/2014/main" id="{E1B38FAC-FA8D-4976-86F8-CD7FA621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Rectangle 7">
            <a:extLst>
              <a:ext uri="{FF2B5EF4-FFF2-40B4-BE49-F238E27FC236}">
                <a16:creationId xmlns:a16="http://schemas.microsoft.com/office/drawing/2014/main" id="{24AC0AF0-9C0D-464E-A402-35C3E05D1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4419600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990099"/>
                </a:solidFill>
              </a:rPr>
              <a:t>Cuticle</a:t>
            </a:r>
            <a:r>
              <a:rPr lang="en-US" altLang="en-US"/>
              <a:t> – the outermost layer of both the upper and lower surfaces of the leaf. It is clear and waxy to prevent against water loss.</a:t>
            </a:r>
          </a:p>
          <a:p>
            <a:pPr eaLnBrk="1" hangingPunct="1"/>
            <a:endParaRPr lang="en-US" altLang="en-US" sz="1400">
              <a:solidFill>
                <a:srgbClr val="990099"/>
              </a:solidFill>
            </a:endParaRPr>
          </a:p>
          <a:p>
            <a:pPr eaLnBrk="1" hangingPunct="1"/>
            <a:r>
              <a:rPr lang="en-US" altLang="en-US" b="1" i="1">
                <a:solidFill>
                  <a:srgbClr val="990099"/>
                </a:solidFill>
              </a:rPr>
              <a:t>Epidermis</a:t>
            </a:r>
            <a:r>
              <a:rPr lang="en-US" altLang="en-US"/>
              <a:t> – a layer of cells one cell thick that provides protection for the inner tissues. These cells are clear to allow light to reach the photosynthetic tissues.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 i="1">
                <a:solidFill>
                  <a:srgbClr val="990099"/>
                </a:solidFill>
              </a:rPr>
              <a:t>Mesophyll</a:t>
            </a:r>
            <a:r>
              <a:rPr lang="en-US" altLang="en-US"/>
              <a:t> – between the epidermal layers. It contains </a:t>
            </a:r>
            <a:r>
              <a:rPr lang="en-US" altLang="en-US" b="1"/>
              <a:t>palisade cells</a:t>
            </a:r>
            <a:r>
              <a:rPr lang="en-US" altLang="en-US"/>
              <a:t> that are tall, </a:t>
            </a:r>
            <a:r>
              <a:rPr lang="en-US" altLang="en-US" b="1" i="1" u="sng">
                <a:solidFill>
                  <a:srgbClr val="008000"/>
                </a:solidFill>
              </a:rPr>
              <a:t>tightly packed, and filled with chloroplasts for photosynthesis</a:t>
            </a:r>
            <a:r>
              <a:rPr lang="en-US" altLang="en-US"/>
              <a:t>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It also has </a:t>
            </a:r>
            <a:r>
              <a:rPr lang="en-US" altLang="en-US" b="1"/>
              <a:t>spongy cells</a:t>
            </a:r>
            <a:r>
              <a:rPr lang="en-US" altLang="en-US"/>
              <a:t> which are irregularly shaped, have large air spaces between them, and fewer chloroplasts.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19DC840C-7708-44AF-98AA-DBAEAD242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8382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8000"/>
                </a:solidFill>
              </a:rPr>
              <a:t>Structures of the Leaf</a:t>
            </a:r>
          </a:p>
        </p:txBody>
      </p:sp>
      <p:pic>
        <p:nvPicPr>
          <p:cNvPr id="161795" name="Picture 3" descr="FG23_018">
            <a:extLst>
              <a:ext uri="{FF2B5EF4-FFF2-40B4-BE49-F238E27FC236}">
                <a16:creationId xmlns:a16="http://schemas.microsoft.com/office/drawing/2014/main" id="{F310E17B-E910-4F15-AF46-A7642230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4">
            <a:extLst>
              <a:ext uri="{FF2B5EF4-FFF2-40B4-BE49-F238E27FC236}">
                <a16:creationId xmlns:a16="http://schemas.microsoft.com/office/drawing/2014/main" id="{F3A1ECE5-B388-4D90-B1D7-9E96760D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44196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990099"/>
                </a:solidFill>
              </a:rPr>
              <a:t>Stomates</a:t>
            </a:r>
            <a:r>
              <a:rPr lang="en-US" altLang="en-US"/>
              <a:t> – openings in the surface of the leaf and stems for gas exchange. The lower surface of a leaf usually has more. Water vapor also passes out through these holes.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 i="1">
                <a:solidFill>
                  <a:srgbClr val="990099"/>
                </a:solidFill>
              </a:rPr>
              <a:t>Guard cells</a:t>
            </a:r>
            <a:r>
              <a:rPr lang="en-US" altLang="en-US"/>
              <a:t> – two of these special cells surround each stomate and regulate the opening and closing of the stomate.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>
                <a:solidFill>
                  <a:srgbClr val="990099"/>
                </a:solidFill>
              </a:rPr>
              <a:t>Veins </a:t>
            </a:r>
            <a:r>
              <a:rPr lang="en-US" altLang="en-US"/>
              <a:t>– contain the vascular tissue that is continuous with that in the stem. </a:t>
            </a:r>
            <a:r>
              <a:rPr lang="en-US" altLang="en-US" b="1"/>
              <a:t>Xylem</a:t>
            </a:r>
            <a:r>
              <a:rPr lang="en-US" altLang="en-US"/>
              <a:t> carries water and minerals upward. </a:t>
            </a:r>
            <a:r>
              <a:rPr lang="en-US" altLang="en-US" b="1"/>
              <a:t>Phloem</a:t>
            </a:r>
            <a:r>
              <a:rPr lang="en-US" altLang="en-US"/>
              <a:t> carries dissolved food throughout the plant.</a:t>
            </a:r>
            <a:endParaRPr lang="en-US" altLang="en-US" u="sng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>
            <a:extLst>
              <a:ext uri="{FF2B5EF4-FFF2-40B4-BE49-F238E27FC236}">
                <a16:creationId xmlns:a16="http://schemas.microsoft.com/office/drawing/2014/main" id="{84C7E7C0-6CAE-4E2E-B494-787E6C9420E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8382000" cy="4700588"/>
            <a:chOff x="288" y="768"/>
            <a:chExt cx="5136" cy="2880"/>
          </a:xfrm>
        </p:grpSpPr>
        <p:pic>
          <p:nvPicPr>
            <p:cNvPr id="162839" name="Picture 3" descr="lilac leaf">
              <a:extLst>
                <a:ext uri="{FF2B5EF4-FFF2-40B4-BE49-F238E27FC236}">
                  <a16:creationId xmlns:a16="http://schemas.microsoft.com/office/drawing/2014/main" id="{FDC6B697-E138-4B3E-8218-7FB47ABA9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67"/>
            <a:stretch>
              <a:fillRect/>
            </a:stretch>
          </p:blipFill>
          <p:spPr bwMode="auto">
            <a:xfrm>
              <a:off x="288" y="768"/>
              <a:ext cx="270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40" name="Picture 4" descr="lilac leaf2">
              <a:extLst>
                <a:ext uri="{FF2B5EF4-FFF2-40B4-BE49-F238E27FC236}">
                  <a16:creationId xmlns:a16="http://schemas.microsoft.com/office/drawing/2014/main" id="{9AE076AF-C6FE-431F-A0EB-4871ED74C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0"/>
            <a:stretch>
              <a:fillRect/>
            </a:stretch>
          </p:blipFill>
          <p:spPr bwMode="auto">
            <a:xfrm>
              <a:off x="2953" y="768"/>
              <a:ext cx="2471" cy="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2819" name="Text Box 5">
            <a:extLst>
              <a:ext uri="{FF2B5EF4-FFF2-40B4-BE49-F238E27FC236}">
                <a16:creationId xmlns:a16="http://schemas.microsoft.com/office/drawing/2014/main" id="{F5DA1103-1427-4666-8EDE-2637D8DD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"/>
            <a:ext cx="7391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</a:rPr>
              <a:t>Typical Dicot Leaf Cross-Section</a:t>
            </a:r>
            <a:endParaRPr lang="en-US" altLang="en-US" sz="3200">
              <a:solidFill>
                <a:srgbClr val="008000"/>
              </a:solidFill>
            </a:endParaRPr>
          </a:p>
        </p:txBody>
      </p:sp>
      <p:sp>
        <p:nvSpPr>
          <p:cNvPr id="162820" name="Text Box 6">
            <a:extLst>
              <a:ext uri="{FF2B5EF4-FFF2-40B4-BE49-F238E27FC236}">
                <a16:creationId xmlns:a16="http://schemas.microsoft.com/office/drawing/2014/main" id="{404E47F5-62BA-4ED7-A4AB-F8B774E8C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1600200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Palisade Parenchyma</a:t>
            </a:r>
            <a:endParaRPr lang="en-US" altLang="en-US"/>
          </a:p>
        </p:txBody>
      </p:sp>
      <p:sp>
        <p:nvSpPr>
          <p:cNvPr id="162821" name="Text Box 7">
            <a:extLst>
              <a:ext uri="{FF2B5EF4-FFF2-40B4-BE49-F238E27FC236}">
                <a16:creationId xmlns:a16="http://schemas.microsoft.com/office/drawing/2014/main" id="{84774301-2814-4F1D-8312-4E461FA2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67200"/>
            <a:ext cx="1600200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Spongy Parenchyma</a:t>
            </a:r>
            <a:endParaRPr lang="en-US" altLang="en-US"/>
          </a:p>
        </p:txBody>
      </p:sp>
      <p:sp>
        <p:nvSpPr>
          <p:cNvPr id="162822" name="Line 8">
            <a:extLst>
              <a:ext uri="{FF2B5EF4-FFF2-40B4-BE49-F238E27FC236}">
                <a16:creationId xmlns:a16="http://schemas.microsoft.com/office/drawing/2014/main" id="{BD8F1106-6319-404F-9A99-DBB9B0644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810000"/>
            <a:ext cx="0" cy="1752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Line 9">
            <a:extLst>
              <a:ext uri="{FF2B5EF4-FFF2-40B4-BE49-F238E27FC236}">
                <a16:creationId xmlns:a16="http://schemas.microsoft.com/office/drawing/2014/main" id="{9C882D00-F52D-46FE-AB20-D13F10C74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752600"/>
            <a:ext cx="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Text Box 10">
            <a:extLst>
              <a:ext uri="{FF2B5EF4-FFF2-40B4-BE49-F238E27FC236}">
                <a16:creationId xmlns:a16="http://schemas.microsoft.com/office/drawing/2014/main" id="{AE22C825-0DAF-409C-8477-267B0823F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24200"/>
            <a:ext cx="13716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Vascular bundles</a:t>
            </a:r>
            <a:endParaRPr lang="en-US" altLang="en-US" sz="2400"/>
          </a:p>
        </p:txBody>
      </p:sp>
      <p:sp>
        <p:nvSpPr>
          <p:cNvPr id="162825" name="Line 11">
            <a:extLst>
              <a:ext uri="{FF2B5EF4-FFF2-40B4-BE49-F238E27FC236}">
                <a16:creationId xmlns:a16="http://schemas.microsoft.com/office/drawing/2014/main" id="{D1D00E4D-48C9-4476-A599-D6A064DF9F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429000"/>
            <a:ext cx="9144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6" name="Line 12">
            <a:extLst>
              <a:ext uri="{FF2B5EF4-FFF2-40B4-BE49-F238E27FC236}">
                <a16:creationId xmlns:a16="http://schemas.microsoft.com/office/drawing/2014/main" id="{691C4873-0C49-41FD-8456-43E1A15D9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4290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Text Box 13">
            <a:extLst>
              <a:ext uri="{FF2B5EF4-FFF2-40B4-BE49-F238E27FC236}">
                <a16:creationId xmlns:a16="http://schemas.microsoft.com/office/drawing/2014/main" id="{3F4B9B07-45FC-4110-A6A9-BE92EC42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81200"/>
            <a:ext cx="14478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Epidermis</a:t>
            </a:r>
            <a:endParaRPr lang="en-US" altLang="en-US" sz="2400"/>
          </a:p>
        </p:txBody>
      </p:sp>
      <p:sp>
        <p:nvSpPr>
          <p:cNvPr id="162828" name="Line 14">
            <a:extLst>
              <a:ext uri="{FF2B5EF4-FFF2-40B4-BE49-F238E27FC236}">
                <a16:creationId xmlns:a16="http://schemas.microsoft.com/office/drawing/2014/main" id="{EFA0F876-39CE-48FB-9F44-76707F684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1600200"/>
            <a:ext cx="152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9" name="Text Box 15">
            <a:extLst>
              <a:ext uri="{FF2B5EF4-FFF2-40B4-BE49-F238E27FC236}">
                <a16:creationId xmlns:a16="http://schemas.microsoft.com/office/drawing/2014/main" id="{662B02B1-67E2-4C8C-BC0C-B20AE889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24000"/>
            <a:ext cx="10668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Cuticle</a:t>
            </a:r>
            <a:endParaRPr lang="en-US" altLang="en-US" sz="2400"/>
          </a:p>
        </p:txBody>
      </p:sp>
      <p:sp>
        <p:nvSpPr>
          <p:cNvPr id="162830" name="Line 16">
            <a:extLst>
              <a:ext uri="{FF2B5EF4-FFF2-40B4-BE49-F238E27FC236}">
                <a16:creationId xmlns:a16="http://schemas.microsoft.com/office/drawing/2014/main" id="{FBD2EB62-10DA-4AF4-9553-DEEC7C70C5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447800"/>
            <a:ext cx="3048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1" name="Rectangle 17">
            <a:extLst>
              <a:ext uri="{FF2B5EF4-FFF2-40B4-BE49-F238E27FC236}">
                <a16:creationId xmlns:a16="http://schemas.microsoft.com/office/drawing/2014/main" id="{789B9C4D-916C-4771-9E89-9B8F8264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457200" cy="457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832" name="Text Box 18">
            <a:extLst>
              <a:ext uri="{FF2B5EF4-FFF2-40B4-BE49-F238E27FC236}">
                <a16:creationId xmlns:a16="http://schemas.microsoft.com/office/drawing/2014/main" id="{DF6C36A5-BDAD-45E0-8F2E-28111CADA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9144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Stoma</a:t>
            </a:r>
            <a:endParaRPr lang="en-US" altLang="en-US" sz="2400"/>
          </a:p>
        </p:txBody>
      </p:sp>
      <p:sp>
        <p:nvSpPr>
          <p:cNvPr id="162833" name="Line 19">
            <a:extLst>
              <a:ext uri="{FF2B5EF4-FFF2-40B4-BE49-F238E27FC236}">
                <a16:creationId xmlns:a16="http://schemas.microsoft.com/office/drawing/2014/main" id="{83494AA9-3920-4BCA-967A-048A2EB20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257800"/>
            <a:ext cx="3048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4" name="Rectangle 20">
            <a:extLst>
              <a:ext uri="{FF2B5EF4-FFF2-40B4-BE49-F238E27FC236}">
                <a16:creationId xmlns:a16="http://schemas.microsoft.com/office/drawing/2014/main" id="{5714F015-08BB-433E-83D4-C4D482A8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419600"/>
            <a:ext cx="1066800" cy="1066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835" name="Line 21">
            <a:extLst>
              <a:ext uri="{FF2B5EF4-FFF2-40B4-BE49-F238E27FC236}">
                <a16:creationId xmlns:a16="http://schemas.microsoft.com/office/drawing/2014/main" id="{17497F49-AC63-4DE3-8250-CF870A2EC9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410200"/>
            <a:ext cx="6096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Text Box 22">
            <a:extLst>
              <a:ext uri="{FF2B5EF4-FFF2-40B4-BE49-F238E27FC236}">
                <a16:creationId xmlns:a16="http://schemas.microsoft.com/office/drawing/2014/main" id="{353B9B95-71D7-43B7-8F08-F9E10A29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114800"/>
            <a:ext cx="914400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Guard Cells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62837" name="Line 23">
            <a:extLst>
              <a:ext uri="{FF2B5EF4-FFF2-40B4-BE49-F238E27FC236}">
                <a16:creationId xmlns:a16="http://schemas.microsoft.com/office/drawing/2014/main" id="{DEA94038-889B-4D05-A5F1-21502462E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800600"/>
            <a:ext cx="2286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8" name="Line 24">
            <a:extLst>
              <a:ext uri="{FF2B5EF4-FFF2-40B4-BE49-F238E27FC236}">
                <a16:creationId xmlns:a16="http://schemas.microsoft.com/office/drawing/2014/main" id="{524EE65A-24DA-46A3-BECB-55BFE097FD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5029200"/>
            <a:ext cx="76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>
            <a:extLst>
              <a:ext uri="{FF2B5EF4-FFF2-40B4-BE49-F238E27FC236}">
                <a16:creationId xmlns:a16="http://schemas.microsoft.com/office/drawing/2014/main" id="{87AE6428-0365-4E79-8F3F-C306EF5CE97D}"/>
              </a:ext>
            </a:extLst>
          </p:cNvPr>
          <p:cNvGrpSpPr>
            <a:grpSpLocks/>
          </p:cNvGrpSpPr>
          <p:nvPr/>
        </p:nvGrpSpPr>
        <p:grpSpPr bwMode="auto">
          <a:xfrm>
            <a:off x="0" y="1752600"/>
            <a:ext cx="9144000" cy="3101975"/>
            <a:chOff x="240" y="1248"/>
            <a:chExt cx="5328" cy="1632"/>
          </a:xfrm>
        </p:grpSpPr>
        <p:pic>
          <p:nvPicPr>
            <p:cNvPr id="163861" name="Picture 3" descr="monocot again">
              <a:extLst>
                <a:ext uri="{FF2B5EF4-FFF2-40B4-BE49-F238E27FC236}">
                  <a16:creationId xmlns:a16="http://schemas.microsoft.com/office/drawing/2014/main" id="{865303DC-DCDC-4A65-8CF4-1BE41EFCA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2" b="5994"/>
            <a:stretch>
              <a:fillRect/>
            </a:stretch>
          </p:blipFill>
          <p:spPr bwMode="auto">
            <a:xfrm>
              <a:off x="2928" y="1296"/>
              <a:ext cx="264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2" name="Picture 4" descr="monocot again2">
              <a:extLst>
                <a:ext uri="{FF2B5EF4-FFF2-40B4-BE49-F238E27FC236}">
                  <a16:creationId xmlns:a16="http://schemas.microsoft.com/office/drawing/2014/main" id="{4A23AF0A-C8F6-4FD5-8193-CCEB382F2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2" b="8067"/>
            <a:stretch>
              <a:fillRect/>
            </a:stretch>
          </p:blipFill>
          <p:spPr bwMode="auto">
            <a:xfrm>
              <a:off x="240" y="1248"/>
              <a:ext cx="2688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43" name="Text Box 5">
            <a:extLst>
              <a:ext uri="{FF2B5EF4-FFF2-40B4-BE49-F238E27FC236}">
                <a16:creationId xmlns:a16="http://schemas.microsoft.com/office/drawing/2014/main" id="{09FB3F38-A883-44CE-B136-F57D784B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8138"/>
            <a:ext cx="7696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</a:rPr>
              <a:t>Typical Monocot Leaf Cross-Section</a:t>
            </a:r>
            <a:endParaRPr lang="en-US" altLang="en-US" sz="3200">
              <a:solidFill>
                <a:srgbClr val="008000"/>
              </a:solidFill>
            </a:endParaRPr>
          </a:p>
        </p:txBody>
      </p:sp>
      <p:sp>
        <p:nvSpPr>
          <p:cNvPr id="163844" name="Text Box 6">
            <a:extLst>
              <a:ext uri="{FF2B5EF4-FFF2-40B4-BE49-F238E27FC236}">
                <a16:creationId xmlns:a16="http://schemas.microsoft.com/office/drawing/2014/main" id="{3CFABE5D-CD66-423D-9CC9-5971258A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9144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Xylem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63845" name="Text Box 7">
            <a:extLst>
              <a:ext uri="{FF2B5EF4-FFF2-40B4-BE49-F238E27FC236}">
                <a16:creationId xmlns:a16="http://schemas.microsoft.com/office/drawing/2014/main" id="{D5485127-610C-41FA-BB60-9A067D2A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11430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Phloem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63846" name="Line 8">
            <a:extLst>
              <a:ext uri="{FF2B5EF4-FFF2-40B4-BE49-F238E27FC236}">
                <a16:creationId xmlns:a16="http://schemas.microsoft.com/office/drawing/2014/main" id="{B333151B-B4D2-4065-9BED-7706D7E8A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276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7" name="Line 9">
            <a:extLst>
              <a:ext uri="{FF2B5EF4-FFF2-40B4-BE49-F238E27FC236}">
                <a16:creationId xmlns:a16="http://schemas.microsoft.com/office/drawing/2014/main" id="{6BA1B18E-5358-41AA-A075-B83A1502D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590800"/>
            <a:ext cx="533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8" name="Text Box 10">
            <a:extLst>
              <a:ext uri="{FF2B5EF4-FFF2-40B4-BE49-F238E27FC236}">
                <a16:creationId xmlns:a16="http://schemas.microsoft.com/office/drawing/2014/main" id="{7215C9EF-486F-45CE-8849-4753C1CC8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76800"/>
            <a:ext cx="1371600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Bulliform Cells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63849" name="Line 11">
            <a:extLst>
              <a:ext uri="{FF2B5EF4-FFF2-40B4-BE49-F238E27FC236}">
                <a16:creationId xmlns:a16="http://schemas.microsoft.com/office/drawing/2014/main" id="{5D453EF3-6201-4C08-8506-1D0573BB76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267200"/>
            <a:ext cx="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Line 12">
            <a:extLst>
              <a:ext uri="{FF2B5EF4-FFF2-40B4-BE49-F238E27FC236}">
                <a16:creationId xmlns:a16="http://schemas.microsoft.com/office/drawing/2014/main" id="{9654AD71-B852-47BE-B8F5-5276BC3568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343400"/>
            <a:ext cx="5334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1" name="Text Box 13">
            <a:extLst>
              <a:ext uri="{FF2B5EF4-FFF2-40B4-BE49-F238E27FC236}">
                <a16:creationId xmlns:a16="http://schemas.microsoft.com/office/drawing/2014/main" id="{8946CCD1-F97C-4BAF-808A-8E6142D60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029200"/>
            <a:ext cx="9144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Stoma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63852" name="Line 14">
            <a:extLst>
              <a:ext uri="{FF2B5EF4-FFF2-40B4-BE49-F238E27FC236}">
                <a16:creationId xmlns:a16="http://schemas.microsoft.com/office/drawing/2014/main" id="{A9A3E3F5-C4DE-4CAE-93AF-E6550A3A5A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7600" y="4648200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3" name="Text Box 15">
            <a:extLst>
              <a:ext uri="{FF2B5EF4-FFF2-40B4-BE49-F238E27FC236}">
                <a16:creationId xmlns:a16="http://schemas.microsoft.com/office/drawing/2014/main" id="{B86109EE-7504-490A-82B7-49B5B7BD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752600"/>
            <a:ext cx="13716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Epidermis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63854" name="Line 16">
            <a:extLst>
              <a:ext uri="{FF2B5EF4-FFF2-40B4-BE49-F238E27FC236}">
                <a16:creationId xmlns:a16="http://schemas.microsoft.com/office/drawing/2014/main" id="{0D70108C-AFEE-4CB0-923D-2F2F24A64F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2133600"/>
            <a:ext cx="2286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5" name="Text Box 17">
            <a:extLst>
              <a:ext uri="{FF2B5EF4-FFF2-40B4-BE49-F238E27FC236}">
                <a16:creationId xmlns:a16="http://schemas.microsoft.com/office/drawing/2014/main" id="{E1C5322B-BB3D-4470-91C7-E9320EF0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76400"/>
            <a:ext cx="11430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Midvein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63856" name="Line 18">
            <a:extLst>
              <a:ext uri="{FF2B5EF4-FFF2-40B4-BE49-F238E27FC236}">
                <a16:creationId xmlns:a16="http://schemas.microsoft.com/office/drawing/2014/main" id="{226BB809-93D9-4432-B617-E842462186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057400"/>
            <a:ext cx="4572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7" name="Text Box 19">
            <a:extLst>
              <a:ext uri="{FF2B5EF4-FFF2-40B4-BE49-F238E27FC236}">
                <a16:creationId xmlns:a16="http://schemas.microsoft.com/office/drawing/2014/main" id="{4E677A31-FDE7-4E26-A332-0F05414E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752600"/>
            <a:ext cx="68580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Vein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63858" name="Line 20">
            <a:extLst>
              <a:ext uri="{FF2B5EF4-FFF2-40B4-BE49-F238E27FC236}">
                <a16:creationId xmlns:a16="http://schemas.microsoft.com/office/drawing/2014/main" id="{66B1E420-F8EE-4093-A811-4C695AFC72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133600"/>
            <a:ext cx="38100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9" name="Text Box 21">
            <a:extLst>
              <a:ext uri="{FF2B5EF4-FFF2-40B4-BE49-F238E27FC236}">
                <a16:creationId xmlns:a16="http://schemas.microsoft.com/office/drawing/2014/main" id="{1C2AA11E-F211-4B78-A8A4-23BCDB002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00200"/>
            <a:ext cx="17526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Bundle sheath cell</a:t>
            </a:r>
            <a:endParaRPr lang="en-US" altLang="en-US" sz="2400"/>
          </a:p>
        </p:txBody>
      </p:sp>
      <p:sp>
        <p:nvSpPr>
          <p:cNvPr id="163860" name="Line 22">
            <a:extLst>
              <a:ext uri="{FF2B5EF4-FFF2-40B4-BE49-F238E27FC236}">
                <a16:creationId xmlns:a16="http://schemas.microsoft.com/office/drawing/2014/main" id="{00487142-7125-4784-B7B1-AE29F84448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362200"/>
            <a:ext cx="45720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>
            <a:extLst>
              <a:ext uri="{FF2B5EF4-FFF2-40B4-BE49-F238E27FC236}">
                <a16:creationId xmlns:a16="http://schemas.microsoft.com/office/drawing/2014/main" id="{0CE69022-F6AC-47C1-91A5-EE1DE7FE44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 anchor="b"/>
          <a:lstStyle/>
          <a:p>
            <a:pPr eaLnBrk="1" hangingPunct="1"/>
            <a:r>
              <a:rPr lang="en-US" altLang="en-US" b="1">
                <a:solidFill>
                  <a:srgbClr val="008000"/>
                </a:solidFill>
              </a:rPr>
              <a:t>Function of the Leaf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D1BECC4F-19F9-4DA0-9C36-363FDC596F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/>
              <a:t>Photosynthesis</a:t>
            </a:r>
          </a:p>
          <a:p>
            <a:pPr eaLnBrk="1" hangingPunct="1"/>
            <a:r>
              <a:rPr lang="en-US" altLang="en-US"/>
              <a:t>Gaseous exchange</a:t>
            </a:r>
          </a:p>
          <a:p>
            <a:pPr lvl="1" eaLnBrk="1" hangingPunct="1"/>
            <a:r>
              <a:rPr lang="en-US" altLang="en-US"/>
              <a:t>take in O</a:t>
            </a:r>
            <a:r>
              <a:rPr lang="en-US" altLang="en-US" baseline="-25000"/>
              <a:t>2</a:t>
            </a:r>
            <a:r>
              <a:rPr lang="en-US" altLang="en-US"/>
              <a:t> and release CO</a:t>
            </a:r>
            <a:r>
              <a:rPr lang="en-US" altLang="en-US" baseline="-25000"/>
              <a:t>2</a:t>
            </a:r>
            <a:r>
              <a:rPr lang="en-US" altLang="en-US"/>
              <a:t> during respiration</a:t>
            </a:r>
          </a:p>
          <a:p>
            <a:pPr lvl="1" eaLnBrk="1" hangingPunct="1"/>
            <a:r>
              <a:rPr lang="en-US" altLang="en-US"/>
              <a:t>take in CO</a:t>
            </a:r>
            <a:r>
              <a:rPr lang="en-US" altLang="en-US" baseline="-25000"/>
              <a:t>2</a:t>
            </a:r>
            <a:r>
              <a:rPr lang="en-US" altLang="en-US"/>
              <a:t> and release O</a:t>
            </a:r>
            <a:r>
              <a:rPr lang="en-US" altLang="en-US" baseline="-25000"/>
              <a:t>2</a:t>
            </a:r>
            <a:r>
              <a:rPr lang="en-US" altLang="en-US"/>
              <a:t> during photosynthesis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Water Vapour can be lost from the surface of the leaf in a process known as </a:t>
            </a:r>
            <a:r>
              <a:rPr lang="en-US" altLang="en-US">
                <a:solidFill>
                  <a:srgbClr val="FF3300"/>
                </a:solidFill>
              </a:rPr>
              <a:t>Transpiration.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22C9F286-0960-48D8-A864-7A9C8CBD6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2888" y="0"/>
            <a:ext cx="58674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8000"/>
                </a:solidFill>
              </a:rPr>
              <a:t>TRANSPIRATION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EE07731C-7D55-4B30-B994-10ED7F0FD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562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Plants must supply water to all their tissues. It moves from the roots up the stem to  the leaves by </a:t>
            </a:r>
            <a:r>
              <a:rPr lang="en-US" altLang="en-US" sz="2400" b="1"/>
              <a:t>capillary action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Most of the water plants take up is lost to the atmosphere by evaporation.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evaporation of water vapor from plant surfaces is called </a:t>
            </a:r>
            <a:r>
              <a:rPr lang="en-US" altLang="en-US" sz="2400" b="1"/>
              <a:t>transpiration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Most takes place through stomates.</a:t>
            </a:r>
          </a:p>
        </p:txBody>
      </p:sp>
      <p:pic>
        <p:nvPicPr>
          <p:cNvPr id="165892" name="Picture 4" descr="transpiration">
            <a:extLst>
              <a:ext uri="{FF2B5EF4-FFF2-40B4-BE49-F238E27FC236}">
                <a16:creationId xmlns:a16="http://schemas.microsoft.com/office/drawing/2014/main" id="{624D8106-A28D-4B9F-B305-61B3F5FB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524000"/>
            <a:ext cx="3365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FDCB55D-5C21-4D82-A9AC-CFD22BE5E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5973763"/>
          </a:xfrm>
        </p:spPr>
        <p:txBody>
          <a:bodyPr/>
          <a:lstStyle/>
          <a:p>
            <a:pPr eaLnBrk="1" hangingPunct="1"/>
            <a:r>
              <a:rPr lang="en-US" altLang="en-US" dirty="0"/>
              <a:t>The rate of transpiration is regulated by the size of the opening of the </a:t>
            </a:r>
            <a:r>
              <a:rPr lang="en-US" altLang="en-US" dirty="0" err="1"/>
              <a:t>stomates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They are usually closed when there is too little water available, temperature is low, or there is little light.</a:t>
            </a:r>
          </a:p>
          <a:p>
            <a:pPr eaLnBrk="1" hangingPunct="1"/>
            <a:r>
              <a:rPr lang="en-US" altLang="en-US" dirty="0"/>
              <a:t>Most plants open their </a:t>
            </a:r>
            <a:r>
              <a:rPr lang="en-US" altLang="en-US" dirty="0" err="1"/>
              <a:t>stomates</a:t>
            </a:r>
            <a:r>
              <a:rPr lang="en-US" altLang="en-US" dirty="0"/>
              <a:t> during the day and close them at night.</a:t>
            </a:r>
          </a:p>
          <a:p>
            <a:pPr eaLnBrk="1" hangingPunct="1"/>
            <a:r>
              <a:rPr lang="en-US" altLang="en-US" dirty="0"/>
              <a:t>This is controlled by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the </a:t>
            </a:r>
            <a:r>
              <a:rPr lang="en-US" altLang="en-US" b="1" dirty="0"/>
              <a:t>guard cells</a:t>
            </a:r>
            <a:r>
              <a:rPr lang="en-US" altLang="en-US" dirty="0"/>
              <a:t>.</a:t>
            </a:r>
          </a:p>
        </p:txBody>
      </p:sp>
      <p:pic>
        <p:nvPicPr>
          <p:cNvPr id="166915" name="Picture 3" descr="Guard_cells">
            <a:extLst>
              <a:ext uri="{FF2B5EF4-FFF2-40B4-BE49-F238E27FC236}">
                <a16:creationId xmlns:a16="http://schemas.microsoft.com/office/drawing/2014/main" id="{69D319FB-0E96-4EBB-A195-325B212D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7625"/>
            <a:ext cx="3505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14ACBD44-464C-4D81-A959-1B6E63D22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Stomatal control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A4D4DFE8-80EC-4FB5-927F-34E6574829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257800" cy="55626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Almost all leaf transpiration results from diffusion of water vapor through the stomatal pore </a:t>
            </a:r>
          </a:p>
          <a:p>
            <a:pPr lvl="1" eaLnBrk="1" hangingPunct="1"/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waxy cuticle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Provide a low resistance pathway for diffusion of gasses across the epidermis and cuticle</a:t>
            </a:r>
          </a:p>
          <a:p>
            <a:pPr eaLnBrk="1" hangingPunct="1"/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Regulates water loss in plants and the rate of CO</a:t>
            </a:r>
            <a:r>
              <a:rPr lang="en-US" altLang="en-US" sz="2400" baseline="-250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 uptake</a:t>
            </a:r>
          </a:p>
          <a:p>
            <a:pPr lvl="1" eaLnBrk="1" hangingPunct="1"/>
            <a:r>
              <a:rPr lang="en-US" altLang="en-US" sz="2400" b="1" i="1">
                <a:solidFill>
                  <a:srgbClr val="800080"/>
                </a:solidFill>
                <a:latin typeface="Comic Sans MS" panose="030F0702030302020204" pitchFamily="66" charset="0"/>
              </a:rPr>
              <a:t>Needed for sustained CO</a:t>
            </a:r>
            <a:r>
              <a:rPr lang="en-US" altLang="en-US" sz="2400" b="1" i="1" baseline="-25000">
                <a:solidFill>
                  <a:srgbClr val="80008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1" i="1">
                <a:solidFill>
                  <a:srgbClr val="800080"/>
                </a:solidFill>
                <a:latin typeface="Comic Sans MS" panose="030F0702030302020204" pitchFamily="66" charset="0"/>
              </a:rPr>
              <a:t> fixation during photosynthesis</a:t>
            </a:r>
          </a:p>
        </p:txBody>
      </p:sp>
      <p:pic>
        <p:nvPicPr>
          <p:cNvPr id="167940" name="Picture 6">
            <a:extLst>
              <a:ext uri="{FF2B5EF4-FFF2-40B4-BE49-F238E27FC236}">
                <a16:creationId xmlns:a16="http://schemas.microsoft.com/office/drawing/2014/main" id="{D1CCFE01-046D-4DF6-ADB5-87D73564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72467A68-5AEB-404F-A9A0-28B8B31DA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8000"/>
                </a:solidFill>
              </a:rPr>
              <a:t>The Plant Body: Leaves</a:t>
            </a:r>
          </a:p>
        </p:txBody>
      </p:sp>
      <p:sp>
        <p:nvSpPr>
          <p:cNvPr id="150531" name="Rectangle 5">
            <a:extLst>
              <a:ext uri="{FF2B5EF4-FFF2-40B4-BE49-F238E27FC236}">
                <a16:creationId xmlns:a16="http://schemas.microsoft.com/office/drawing/2014/main" id="{9C671442-4F13-4BDA-A2FA-482C4153EB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648200" cy="4800600"/>
          </a:xfrm>
        </p:spPr>
        <p:txBody>
          <a:bodyPr/>
          <a:lstStyle/>
          <a:p>
            <a:pPr eaLnBrk="1" hangingPunct="1"/>
            <a:r>
              <a:rPr lang="en-US" altLang="en-US" sz="2800"/>
              <a:t>FUNCTION OF LEAVES </a:t>
            </a:r>
          </a:p>
          <a:p>
            <a:pPr lvl="1" eaLnBrk="1" hangingPunct="1"/>
            <a:r>
              <a:rPr lang="en-US" altLang="en-US" sz="2400"/>
              <a:t>Leaves are the solar energy and CO</a:t>
            </a:r>
            <a:r>
              <a:rPr lang="en-US" altLang="en-US" sz="2400" baseline="-25000"/>
              <a:t>2</a:t>
            </a:r>
            <a:r>
              <a:rPr lang="en-US" altLang="en-US" sz="2400"/>
              <a:t> collectors of plants. </a:t>
            </a:r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/>
              <a:t>In some plants, leaves have become adapted for specialized functions. 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  <p:pic>
        <p:nvPicPr>
          <p:cNvPr id="150532" name="Picture 3" descr="plantbod">
            <a:extLst>
              <a:ext uri="{FF2B5EF4-FFF2-40B4-BE49-F238E27FC236}">
                <a16:creationId xmlns:a16="http://schemas.microsoft.com/office/drawing/2014/main" id="{1C7C9340-BA91-47EA-B471-E633A36145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25" y="1600200"/>
            <a:ext cx="34607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533" name="AutoShape 4">
            <a:extLst>
              <a:ext uri="{FF2B5EF4-FFF2-40B4-BE49-F238E27FC236}">
                <a16:creationId xmlns:a16="http://schemas.microsoft.com/office/drawing/2014/main" id="{4E2E805F-E7AB-4CE3-B8B1-0857EA23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62200"/>
            <a:ext cx="1676400" cy="1447800"/>
          </a:xfrm>
          <a:custGeom>
            <a:avLst/>
            <a:gdLst>
              <a:gd name="T0" fmla="*/ 838200 w 21600"/>
              <a:gd name="T1" fmla="*/ 0 h 21600"/>
              <a:gd name="T2" fmla="*/ 245484 w 21600"/>
              <a:gd name="T3" fmla="*/ 212009 h 21600"/>
              <a:gd name="T4" fmla="*/ 0 w 21600"/>
              <a:gd name="T5" fmla="*/ 723900 h 21600"/>
              <a:gd name="T6" fmla="*/ 245484 w 21600"/>
              <a:gd name="T7" fmla="*/ 1235791 h 21600"/>
              <a:gd name="T8" fmla="*/ 838200 w 21600"/>
              <a:gd name="T9" fmla="*/ 1447800 h 21600"/>
              <a:gd name="T10" fmla="*/ 1430916 w 21600"/>
              <a:gd name="T11" fmla="*/ 1235791 h 21600"/>
              <a:gd name="T12" fmla="*/ 1676400 w 21600"/>
              <a:gd name="T13" fmla="*/ 723900 h 21600"/>
              <a:gd name="T14" fmla="*/ 1430916 w 21600"/>
              <a:gd name="T15" fmla="*/ 2120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50" y="10800"/>
                </a:moveTo>
                <a:cubicBezTo>
                  <a:pt x="2050" y="15632"/>
                  <a:pt x="5968" y="19550"/>
                  <a:pt x="10800" y="19550"/>
                </a:cubicBezTo>
                <a:cubicBezTo>
                  <a:pt x="15632" y="19550"/>
                  <a:pt x="19550" y="15632"/>
                  <a:pt x="19550" y="10800"/>
                </a:cubicBezTo>
                <a:cubicBezTo>
                  <a:pt x="19550" y="5968"/>
                  <a:pt x="15632" y="2050"/>
                  <a:pt x="10800" y="2050"/>
                </a:cubicBezTo>
                <a:cubicBezTo>
                  <a:pt x="5968" y="2050"/>
                  <a:pt x="2050" y="5968"/>
                  <a:pt x="205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86E01144-B37B-4C08-AEAD-621896D5B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Stomatal control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EC70122-CBDF-4F22-BD5A-B1716AFEBE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953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800080"/>
                </a:solidFill>
                <a:latin typeface="Comic Sans MS" panose="030F0702030302020204" pitchFamily="66" charset="0"/>
              </a:rPr>
              <a:t>When water is abundant: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Comic Sans MS" panose="030F0702030302020204" pitchFamily="66" charset="0"/>
              </a:rPr>
              <a:t>Temporal regulation of stomata is used: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OPEN</a:t>
            </a:r>
            <a:r>
              <a:rPr lang="en-US" altLang="en-US" sz="2000">
                <a:latin typeface="Comic Sans MS" panose="030F0702030302020204" pitchFamily="66" charset="0"/>
              </a:rPr>
              <a:t> during the 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US" altLang="en-US" sz="2000">
                <a:latin typeface="Comic Sans MS" panose="030F0702030302020204" pitchFamily="66" charset="0"/>
              </a:rPr>
              <a:t> at night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Comic Sans MS" panose="030F0702030302020204" pitchFamily="66" charset="0"/>
              </a:rPr>
              <a:t>At night there is no photosynthesis, so no demand for CO</a:t>
            </a:r>
            <a:r>
              <a:rPr lang="en-US" altLang="en-US" sz="16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 inside the leaf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Comic Sans MS" panose="030F0702030302020204" pitchFamily="66" charset="0"/>
              </a:rPr>
              <a:t>Stomata closed to prevent water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Comic Sans MS" panose="030F0702030302020204" pitchFamily="66" charset="0"/>
              </a:rPr>
              <a:t>Sunny day - demand for CO</a:t>
            </a:r>
            <a:r>
              <a:rPr lang="en-US" altLang="en-US" sz="16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 in leaf is high – stomata wide open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Comic Sans MS" panose="030F0702030302020204" pitchFamily="66" charset="0"/>
              </a:rPr>
              <a:t>As there is plenty of water, plant trades water loss for photosynthesis products</a:t>
            </a:r>
          </a:p>
        </p:txBody>
      </p:sp>
      <p:pic>
        <p:nvPicPr>
          <p:cNvPr id="168964" name="Picture 6">
            <a:extLst>
              <a:ext uri="{FF2B5EF4-FFF2-40B4-BE49-F238E27FC236}">
                <a16:creationId xmlns:a16="http://schemas.microsoft.com/office/drawing/2014/main" id="{EDB298A4-2D15-44D8-A6E5-BDBDB506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886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E6D5660B-C1CD-44AA-9B5E-38C7A3FCA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Stomatal control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57398747-684C-4E11-BC30-6B41BC3DE7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953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i="1">
                <a:solidFill>
                  <a:srgbClr val="800080"/>
                </a:solidFill>
                <a:latin typeface="Comic Sans MS" panose="030F0702030302020204" pitchFamily="66" charset="0"/>
              </a:rPr>
              <a:t>When water is limited: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omic Sans MS" panose="030F0702030302020204" pitchFamily="66" charset="0"/>
              </a:rPr>
              <a:t>Stomata will open less or even remain closed even on a sunny morning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FF0000"/>
                </a:solidFill>
                <a:latin typeface="Comic Sans MS" panose="030F0702030302020204" pitchFamily="66" charset="0"/>
              </a:rPr>
              <a:t>Plant can avoid dehydration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Stomatal resistance can be controlled by opening and closing the stomatal pores.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Specialized cells – </a:t>
            </a:r>
            <a:r>
              <a:rPr lang="en-US" altLang="en-US" sz="2800" b="1" i="1">
                <a:solidFill>
                  <a:srgbClr val="800080"/>
                </a:solidFill>
                <a:latin typeface="Comic Sans MS" panose="030F0702030302020204" pitchFamily="66" charset="0"/>
              </a:rPr>
              <a:t>The Guard cells</a:t>
            </a:r>
            <a:endParaRPr lang="en-US" altLang="en-US" b="1" i="1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69988" name="Picture 6">
            <a:extLst>
              <a:ext uri="{FF2B5EF4-FFF2-40B4-BE49-F238E27FC236}">
                <a16:creationId xmlns:a16="http://schemas.microsoft.com/office/drawing/2014/main" id="{3E254504-6026-49F1-9C58-50E72CFF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886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05DCFEAD-2D2E-4936-A8AD-BDF69AEAB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8000"/>
                </a:solidFill>
              </a:rPr>
              <a:t>GUARD CELLS AND PLANT HOMEOSTASIS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69561A2F-5328-4323-89AE-1B1990892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60438"/>
            <a:ext cx="9144000" cy="5364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Guard cells are kidney-shaped with thick inner walls and thin outer walls.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they become full of water (</a:t>
            </a:r>
            <a:r>
              <a:rPr lang="en-US" altLang="en-US" b="1" dirty="0"/>
              <a:t>turgid</a:t>
            </a:r>
            <a:r>
              <a:rPr lang="en-US" altLang="en-US" dirty="0"/>
              <a:t>) the unevenness of the walls causes them to bow outward and the </a:t>
            </a:r>
            <a:r>
              <a:rPr lang="en-US" altLang="en-US" dirty="0" err="1"/>
              <a:t>stomate</a:t>
            </a:r>
            <a:r>
              <a:rPr lang="en-US" altLang="en-US" dirty="0"/>
              <a:t> opens.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they lose water they become less turgid and the </a:t>
            </a:r>
            <a:r>
              <a:rPr lang="en-US" altLang="en-US" dirty="0" err="1"/>
              <a:t>stomate</a:t>
            </a:r>
            <a:r>
              <a:rPr lang="en-US" altLang="en-US" dirty="0"/>
              <a:t> closes.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Guard cells gain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and lose water by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osmosis.</a:t>
            </a:r>
          </a:p>
        </p:txBody>
      </p:sp>
      <p:pic>
        <p:nvPicPr>
          <p:cNvPr id="171012" name="Picture 4" descr="image011">
            <a:extLst>
              <a:ext uri="{FF2B5EF4-FFF2-40B4-BE49-F238E27FC236}">
                <a16:creationId xmlns:a16="http://schemas.microsoft.com/office/drawing/2014/main" id="{80B85F67-3503-4FFE-B68B-ECBD1E48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7"/>
          <a:stretch>
            <a:fillRect/>
          </a:stretch>
        </p:blipFill>
        <p:spPr bwMode="auto">
          <a:xfrm>
            <a:off x="4724400" y="4227513"/>
            <a:ext cx="40386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0D2316F0-3E5B-4E19-85CA-159DAF7CD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Stomatal guard cells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30435F3B-6D33-4DE7-A2C0-04AA9939D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86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Guard cells act as hydraulic valves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Environmental factors are sensed by guard cells</a:t>
            </a:r>
          </a:p>
          <a:p>
            <a:pPr lvl="1" eaLnBrk="1" hangingPunct="1"/>
            <a:r>
              <a:rPr lang="en-US" altLang="en-US" b="1" i="1">
                <a:solidFill>
                  <a:srgbClr val="FF0000"/>
                </a:solidFill>
                <a:latin typeface="Comic Sans MS" panose="030F0702030302020204" pitchFamily="66" charset="0"/>
              </a:rPr>
              <a:t>Light intensity, temperature, relative humidity, intercellular CO</a:t>
            </a:r>
            <a:r>
              <a:rPr lang="en-US" altLang="en-U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b="1" i="1">
                <a:solidFill>
                  <a:srgbClr val="FF0000"/>
                </a:solidFill>
                <a:latin typeface="Comic Sans MS" panose="030F0702030302020204" pitchFamily="66" charset="0"/>
              </a:rPr>
              <a:t> concentration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 Integrated into well defined responses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Ion uptake in guard cell 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Biosynthesis of organic molecules in guard cells</a:t>
            </a:r>
          </a:p>
          <a:p>
            <a:pPr lvl="2" eaLnBrk="1" hangingPunct="1"/>
            <a:r>
              <a:rPr lang="en-US" altLang="en-US">
                <a:latin typeface="Comic Sans MS" panose="030F0702030302020204" pitchFamily="66" charset="0"/>
              </a:rPr>
              <a:t>This alters the water potential in the guard cells </a:t>
            </a:r>
          </a:p>
          <a:p>
            <a:pPr lvl="2" eaLnBrk="1" hangingPunct="1"/>
            <a:r>
              <a:rPr lang="en-US" altLang="en-US">
                <a:latin typeface="Comic Sans MS" panose="030F0702030302020204" pitchFamily="66" charset="0"/>
              </a:rPr>
              <a:t>Water enders them </a:t>
            </a:r>
          </a:p>
          <a:p>
            <a:pPr lvl="2" eaLnBrk="1" hangingPunct="1"/>
            <a:r>
              <a:rPr lang="en-US" altLang="en-US">
                <a:latin typeface="Comic Sans MS" panose="030F0702030302020204" pitchFamily="66" charset="0"/>
              </a:rPr>
              <a:t>Swell up 40-100%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5F197130-0EC7-4F14-A272-246DC0213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  <a:latin typeface="Comic Sans MS" panose="030F0702030302020204" pitchFamily="66" charset="0"/>
              </a:rPr>
              <a:t>Relationship between water loss and CO</a:t>
            </a: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4000" b="1">
                <a:solidFill>
                  <a:srgbClr val="006600"/>
                </a:solidFill>
                <a:latin typeface="Comic Sans MS" panose="030F0702030302020204" pitchFamily="66" charset="0"/>
              </a:rPr>
              <a:t> gain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70584E8B-F909-4414-85B7-DB65FDE47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Effectiveness of controlling water loss and allowing CO</a:t>
            </a:r>
            <a:r>
              <a:rPr lang="en-US" altLang="en-US" sz="2400" baseline="-250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 uptake for photosynthesis is called the 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transpiration ratio</a:t>
            </a:r>
            <a:r>
              <a:rPr lang="en-US" altLang="en-US" sz="2400"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There is a large ratio of water efflux and CO</a:t>
            </a:r>
            <a:r>
              <a:rPr lang="en-US" altLang="en-US" sz="2400" baseline="-250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 influx</a:t>
            </a:r>
          </a:p>
          <a:p>
            <a:pPr lvl="1" eaLnBrk="1" hangingPunct="1"/>
            <a:r>
              <a:rPr lang="en-US" altLang="en-US" sz="2400">
                <a:latin typeface="Comic Sans MS" panose="030F0702030302020204" pitchFamily="66" charset="0"/>
              </a:rPr>
              <a:t>Concentration ratio driving water loss is 50 larger than that driving CO</a:t>
            </a:r>
            <a:r>
              <a:rPr lang="en-US" altLang="en-US" sz="2400" baseline="-250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 influx</a:t>
            </a:r>
          </a:p>
          <a:p>
            <a:pPr lvl="1" eaLnBrk="1" hangingPunct="1"/>
            <a:endParaRPr lang="en-US" altLang="en-US" sz="240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400">
                <a:latin typeface="Comic Sans MS" panose="030F0702030302020204" pitchFamily="66" charset="0"/>
              </a:rPr>
              <a:t>CO</a:t>
            </a:r>
            <a:r>
              <a:rPr lang="en-US" altLang="en-US" sz="2400" baseline="-250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 diffuses 1.6 times slower than water</a:t>
            </a:r>
          </a:p>
          <a:p>
            <a:pPr lvl="2" eaLnBrk="1" hangingPunct="1"/>
            <a:r>
              <a:rPr lang="en-US" altLang="en-US" b="1" i="1">
                <a:latin typeface="Comic Sans MS" panose="030F0702030302020204" pitchFamily="66" charset="0"/>
              </a:rPr>
              <a:t>Due to CO</a:t>
            </a:r>
            <a:r>
              <a:rPr lang="en-US" altLang="en-US" b="1" i="1" baseline="-25000">
                <a:latin typeface="Comic Sans MS" panose="030F0702030302020204" pitchFamily="66" charset="0"/>
              </a:rPr>
              <a:t>2</a:t>
            </a:r>
            <a:r>
              <a:rPr lang="en-US" altLang="en-US" b="1" i="1">
                <a:latin typeface="Comic Sans MS" panose="030F0702030302020204" pitchFamily="66" charset="0"/>
              </a:rPr>
              <a:t> being a larger molecule than water</a:t>
            </a:r>
          </a:p>
          <a:p>
            <a:pPr lvl="1" eaLnBrk="1" hangingPunct="1"/>
            <a:r>
              <a:rPr lang="en-US" altLang="en-US" sz="2400">
                <a:latin typeface="Comic Sans MS" panose="030F0702030302020204" pitchFamily="66" charset="0"/>
              </a:rPr>
              <a:t>CO</a:t>
            </a:r>
            <a:r>
              <a:rPr lang="en-US" altLang="en-US" sz="2400" baseline="-250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 uptake must cross the plasma membrane, cytoplasm, and chloroplast membrane.  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All add resistance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00A160A2-E29A-4789-AAC1-CFAB98A4E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water status of plants</a:t>
            </a:r>
          </a:p>
        </p:txBody>
      </p:sp>
      <p:pic>
        <p:nvPicPr>
          <p:cNvPr id="174083" name="Picture 3" descr="pp03120">
            <a:extLst>
              <a:ext uri="{FF2B5EF4-FFF2-40B4-BE49-F238E27FC236}">
                <a16:creationId xmlns:a16="http://schemas.microsoft.com/office/drawing/2014/main" id="{BD4825E3-54B6-4F9F-AB2E-1B465D81F513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447800"/>
            <a:ext cx="5105400" cy="5105400"/>
          </a:xfrm>
          <a:noFill/>
        </p:spPr>
      </p:pic>
      <p:sp>
        <p:nvSpPr>
          <p:cNvPr id="40964" name="Rectangle 4">
            <a:extLst>
              <a:ext uri="{FF2B5EF4-FFF2-40B4-BE49-F238E27FC236}">
                <a16:creationId xmlns:a16="http://schemas.microsoft.com/office/drawing/2014/main" id="{2EA977DB-80D9-4A91-BCB5-191839BCB3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191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Cell division slows down</a:t>
            </a:r>
          </a:p>
          <a:p>
            <a:pPr eaLnBrk="1" hangingPunct="1"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Reduction of synthesis of:</a:t>
            </a:r>
          </a:p>
          <a:p>
            <a:pPr lvl="1" eaLnBrk="1" hangingPunct="1">
              <a:defRPr/>
            </a:pPr>
            <a:r>
              <a:rPr lang="en-US" altLang="en-US" sz="2000" b="1" i="1" dirty="0">
                <a:solidFill>
                  <a:srgbClr val="CC0000"/>
                </a:solidFill>
                <a:latin typeface="Comic Sans MS" panose="030F0702030302020204" pitchFamily="66" charset="0"/>
              </a:rPr>
              <a:t>Cell wall</a:t>
            </a:r>
          </a:p>
          <a:p>
            <a:pPr lvl="1" eaLnBrk="1" hangingPunct="1">
              <a:defRPr/>
            </a:pPr>
            <a:r>
              <a:rPr lang="en-US" altLang="en-US" sz="2000" b="1" i="1" dirty="0">
                <a:solidFill>
                  <a:srgbClr val="CC0000"/>
                </a:solidFill>
                <a:latin typeface="Comic Sans MS" panose="030F0702030302020204" pitchFamily="66" charset="0"/>
              </a:rPr>
              <a:t>Proteins</a:t>
            </a:r>
          </a:p>
          <a:p>
            <a:pPr eaLnBrk="1" hangingPunct="1"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Closure of stomata</a:t>
            </a:r>
          </a:p>
          <a:p>
            <a:pPr eaLnBrk="1" hangingPunct="1"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Due to accumulation of the plant hormone </a:t>
            </a:r>
            <a:r>
              <a:rPr lang="en-US" altLang="en-US" sz="2000" b="1" i="1" dirty="0" err="1">
                <a:solidFill>
                  <a:srgbClr val="CC0000"/>
                </a:solidFill>
                <a:latin typeface="Comic Sans MS" panose="030F0702030302020204" pitchFamily="66" charset="0"/>
              </a:rPr>
              <a:t>Abscisic</a:t>
            </a:r>
            <a:r>
              <a:rPr lang="en-US" altLang="en-US" sz="2000" b="1" i="1" dirty="0">
                <a:solidFill>
                  <a:srgbClr val="CC0000"/>
                </a:solidFill>
                <a:latin typeface="Comic Sans MS" panose="030F0702030302020204" pitchFamily="66" charset="0"/>
              </a:rPr>
              <a:t> acid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This hormone induces closure of stomata during water stress</a:t>
            </a:r>
          </a:p>
          <a:p>
            <a:pPr lvl="1" eaLnBrk="1" hangingPunct="1"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sz="2000" b="1" i="1" dirty="0">
                <a:solidFill>
                  <a:srgbClr val="CC0000"/>
                </a:solidFill>
                <a:latin typeface="Comic Sans MS" panose="030F0702030302020204" pitchFamily="66" charset="0"/>
              </a:rPr>
              <a:t>Naturally more of this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000" b="1" i="1" dirty="0">
                <a:solidFill>
                  <a:srgbClr val="CC0000"/>
                </a:solidFill>
                <a:latin typeface="Comic Sans MS" panose="030F0702030302020204" pitchFamily="66" charset="0"/>
              </a:rPr>
              <a:t>hormone in desert plants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3E8459E-A447-45B7-832F-7558AA7E2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Plants and water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0ECABE69-8365-4BC2-9DE0-0833604F5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Water is the essential medium of life.</a:t>
            </a:r>
          </a:p>
          <a:p>
            <a:pPr eaLnBrk="1" hangingPunct="1"/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Land plants faced with dehydration by water loss to the atmosphere</a:t>
            </a:r>
          </a:p>
          <a:p>
            <a:pPr eaLnBrk="1" hangingPunct="1"/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There is a conflict between the need for water conservation and the need for CO</a:t>
            </a:r>
            <a:r>
              <a:rPr lang="en-US" altLang="en-US" sz="2400" baseline="-250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 assimilation</a:t>
            </a:r>
          </a:p>
          <a:p>
            <a:pPr lvl="1" eaLnBrk="1" hangingPunct="1"/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This determines much of the structure of land plants</a:t>
            </a:r>
          </a:p>
          <a:p>
            <a:pPr lvl="1" eaLnBrk="1" hangingPunct="1"/>
            <a:r>
              <a:rPr lang="en-US" altLang="en-US" sz="2400">
                <a:latin typeface="Comic Sans MS" panose="030F0702030302020204" pitchFamily="66" charset="0"/>
              </a:rPr>
              <a:t>1: extensive root system – </a:t>
            </a:r>
            <a:r>
              <a:rPr lang="en-US" altLang="en-US" sz="2400" b="1" i="1">
                <a:solidFill>
                  <a:srgbClr val="0000CC"/>
                </a:solidFill>
                <a:latin typeface="Comic Sans MS" panose="030F0702030302020204" pitchFamily="66" charset="0"/>
              </a:rPr>
              <a:t>to get water from soil</a:t>
            </a:r>
          </a:p>
          <a:p>
            <a:pPr lvl="1" eaLnBrk="1" hangingPunct="1"/>
            <a:r>
              <a:rPr lang="en-US" altLang="en-US" sz="2400">
                <a:latin typeface="Comic Sans MS" panose="030F0702030302020204" pitchFamily="66" charset="0"/>
              </a:rPr>
              <a:t>2: low resistance path way to get water to leaves – </a:t>
            </a:r>
            <a:r>
              <a:rPr lang="en-US" altLang="en-US" sz="2400" b="1" i="1">
                <a:solidFill>
                  <a:srgbClr val="0000CC"/>
                </a:solidFill>
                <a:latin typeface="Comic Sans MS" panose="030F0702030302020204" pitchFamily="66" charset="0"/>
              </a:rPr>
              <a:t>xylem</a:t>
            </a:r>
          </a:p>
          <a:p>
            <a:pPr lvl="1" eaLnBrk="1" hangingPunct="1"/>
            <a:r>
              <a:rPr lang="en-US" altLang="en-US" sz="2400">
                <a:latin typeface="Comic Sans MS" panose="030F0702030302020204" pitchFamily="66" charset="0"/>
              </a:rPr>
              <a:t>3: leaf cuticle – </a:t>
            </a:r>
            <a:r>
              <a:rPr lang="en-US" altLang="en-US" sz="2400" b="1" i="1">
                <a:solidFill>
                  <a:srgbClr val="0000CC"/>
                </a:solidFill>
                <a:latin typeface="Comic Sans MS" panose="030F0702030302020204" pitchFamily="66" charset="0"/>
              </a:rPr>
              <a:t>reduces evaporation</a:t>
            </a:r>
          </a:p>
          <a:p>
            <a:pPr lvl="1" eaLnBrk="1" hangingPunct="1"/>
            <a:r>
              <a:rPr lang="en-US" altLang="en-US" sz="2400">
                <a:latin typeface="Comic Sans MS" panose="030F0702030302020204" pitchFamily="66" charset="0"/>
              </a:rPr>
              <a:t>4: stomata – </a:t>
            </a:r>
            <a:r>
              <a:rPr lang="en-US" altLang="en-US" sz="2400" b="1" i="1">
                <a:solidFill>
                  <a:srgbClr val="0000CC"/>
                </a:solidFill>
                <a:latin typeface="Comic Sans MS" panose="030F0702030302020204" pitchFamily="66" charset="0"/>
              </a:rPr>
              <a:t>controls water loss and CO</a:t>
            </a:r>
            <a:r>
              <a:rPr lang="en-US" altLang="en-US" sz="2400" b="1" i="1" baseline="-25000">
                <a:solidFill>
                  <a:srgbClr val="0000CC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1" i="1">
                <a:solidFill>
                  <a:srgbClr val="0000CC"/>
                </a:solidFill>
                <a:latin typeface="Comic Sans MS" panose="030F0702030302020204" pitchFamily="66" charset="0"/>
              </a:rPr>
              <a:t> uptake</a:t>
            </a:r>
          </a:p>
          <a:p>
            <a:pPr lvl="1" eaLnBrk="1" hangingPunct="1"/>
            <a:r>
              <a:rPr lang="en-US" altLang="en-US" sz="2400">
                <a:latin typeface="Comic Sans MS" panose="030F0702030302020204" pitchFamily="66" charset="0"/>
              </a:rPr>
              <a:t>5: guard cells – </a:t>
            </a:r>
            <a:r>
              <a:rPr lang="en-US" altLang="en-US" sz="2400" b="1" i="1">
                <a:solidFill>
                  <a:srgbClr val="0000CC"/>
                </a:solidFill>
                <a:latin typeface="Comic Sans MS" panose="030F0702030302020204" pitchFamily="66" charset="0"/>
              </a:rPr>
              <a:t>control stomata</a:t>
            </a:r>
            <a:r>
              <a:rPr lang="en-US" altLang="en-US" sz="240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898B4B16-85E7-4182-9AFB-57789E55C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336600"/>
                </a:solidFill>
              </a:rPr>
              <a:t>Photosynthesis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145B0F12-8661-48E3-9A8E-2C2D58E32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660066"/>
                </a:solidFill>
              </a:rPr>
              <a:t>One</a:t>
            </a:r>
            <a:r>
              <a:rPr lang="en-US" altLang="en-US">
                <a:solidFill>
                  <a:srgbClr val="660066"/>
                </a:solidFill>
              </a:rPr>
              <a:t> </a:t>
            </a:r>
            <a:r>
              <a:rPr lang="en-US" altLang="en-US"/>
              <a:t>of the most important biochemical process in plants.</a:t>
            </a:r>
          </a:p>
          <a:p>
            <a:pPr lvl="1" eaLnBrk="1" hangingPunct="1"/>
            <a:r>
              <a:rPr lang="en-US" altLang="en-US" b="1" i="1" u="sng">
                <a:solidFill>
                  <a:srgbClr val="FF0000"/>
                </a:solidFill>
              </a:rPr>
              <a:t>Let’s not forget cell wall biosynthesis and adaptation during plant development, growth, interaction with the environment, and disease defense.</a:t>
            </a:r>
          </a:p>
          <a:p>
            <a:pPr eaLnBrk="1" hangingPunct="1"/>
            <a:r>
              <a:rPr lang="en-US" altLang="en-US"/>
              <a:t>Among the most expensive biochemical processes in plant in terms of investment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biochemical process that has driven plant form and function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626E4330-5E93-4CBF-A545-0878B01DA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336600"/>
                </a:solidFill>
                <a:latin typeface="Comic Sans MS" panose="030F0702030302020204" pitchFamily="66" charset="0"/>
              </a:rPr>
              <a:t>General overall reaction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43465A54-0DFF-48BC-A1D0-2AC117FC2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91440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  </a:t>
            </a:r>
            <a:r>
              <a:rPr lang="en-US" altLang="en-US">
                <a:latin typeface="Comic Sans MS" panose="030F0702030302020204" pitchFamily="66" charset="0"/>
              </a:rPr>
              <a:t>6 CO</a:t>
            </a:r>
            <a:r>
              <a:rPr lang="en-US" altLang="en-US" sz="2000">
                <a:latin typeface="Comic Sans MS" panose="030F0702030302020204" pitchFamily="66" charset="0"/>
              </a:rPr>
              <a:t>2</a:t>
            </a:r>
            <a:r>
              <a:rPr lang="en-US" altLang="en-US">
                <a:latin typeface="Comic Sans MS" panose="030F0702030302020204" pitchFamily="66" charset="0"/>
              </a:rPr>
              <a:t> + 6 H</a:t>
            </a:r>
            <a:r>
              <a:rPr lang="en-US" altLang="en-US" sz="2000">
                <a:latin typeface="Comic Sans MS" panose="030F0702030302020204" pitchFamily="66" charset="0"/>
              </a:rPr>
              <a:t>2</a:t>
            </a:r>
            <a:r>
              <a:rPr lang="en-US" altLang="en-US">
                <a:latin typeface="Comic Sans MS" panose="030F0702030302020204" pitchFamily="66" charset="0"/>
              </a:rPr>
              <a:t>O                       C</a:t>
            </a:r>
            <a:r>
              <a:rPr lang="en-US" altLang="en-US" sz="2000">
                <a:latin typeface="Comic Sans MS" panose="030F0702030302020204" pitchFamily="66" charset="0"/>
              </a:rPr>
              <a:t>6</a:t>
            </a:r>
            <a:r>
              <a:rPr lang="en-US" altLang="en-US">
                <a:latin typeface="Comic Sans MS" panose="030F0702030302020204" pitchFamily="66" charset="0"/>
              </a:rPr>
              <a:t>H</a:t>
            </a:r>
            <a:r>
              <a:rPr lang="en-US" altLang="en-US" sz="2000">
                <a:latin typeface="Comic Sans MS" panose="030F0702030302020204" pitchFamily="66" charset="0"/>
              </a:rPr>
              <a:t>12</a:t>
            </a:r>
            <a:r>
              <a:rPr lang="en-US" altLang="en-US">
                <a:latin typeface="Comic Sans MS" panose="030F0702030302020204" pitchFamily="66" charset="0"/>
              </a:rPr>
              <a:t>O</a:t>
            </a:r>
            <a:r>
              <a:rPr lang="en-US" altLang="en-US" sz="2000">
                <a:latin typeface="Comic Sans MS" panose="030F0702030302020204" pitchFamily="66" charset="0"/>
              </a:rPr>
              <a:t>6</a:t>
            </a:r>
            <a:r>
              <a:rPr lang="en-US" altLang="en-US">
                <a:latin typeface="Comic Sans MS" panose="030F0702030302020204" pitchFamily="66" charset="0"/>
              </a:rPr>
              <a:t> +  6 O</a:t>
            </a:r>
            <a:r>
              <a:rPr lang="en-US" altLang="en-US" sz="200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         Carbon dioxide   Water		              Carbohydrate       Oxygen</a:t>
            </a:r>
            <a:endParaRPr lang="en-US" altLang="en-US">
              <a:latin typeface="Comic Sans MS" panose="030F0702030302020204" pitchFamily="66" charset="0"/>
            </a:endParaRPr>
          </a:p>
        </p:txBody>
      </p:sp>
      <p:pic>
        <p:nvPicPr>
          <p:cNvPr id="177156" name="Picture 4">
            <a:extLst>
              <a:ext uri="{FF2B5EF4-FFF2-40B4-BE49-F238E27FC236}">
                <a16:creationId xmlns:a16="http://schemas.microsoft.com/office/drawing/2014/main" id="{86ED7FD4-D70C-4CAE-8D95-40FAEC0B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084388" cy="18145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7" name="Picture 5">
            <a:extLst>
              <a:ext uri="{FF2B5EF4-FFF2-40B4-BE49-F238E27FC236}">
                <a16:creationId xmlns:a16="http://schemas.microsoft.com/office/drawing/2014/main" id="{A67E95A5-06E0-4C8E-BF0B-5706AF363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15240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8" name="Text Box 7">
            <a:extLst>
              <a:ext uri="{FF2B5EF4-FFF2-40B4-BE49-F238E27FC236}">
                <a16:creationId xmlns:a16="http://schemas.microsoft.com/office/drawing/2014/main" id="{7A897CC2-1F28-4700-91D9-2B8CB69D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8610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Photosynthetic organisms use solar energy to synthesize carbon compounds that cannot be formed without the input of energy.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i="1">
              <a:solidFill>
                <a:srgbClr val="3366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336600"/>
                </a:solidFill>
                <a:latin typeface="Comic Sans MS" panose="030F0702030302020204" pitchFamily="66" charset="0"/>
              </a:rPr>
              <a:t>More specifically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,  light energy </a:t>
            </a:r>
            <a:r>
              <a:rPr lang="en-US" altLang="en-US" sz="2400" b="1" i="1" u="sng">
                <a:solidFill>
                  <a:srgbClr val="660066"/>
                </a:solidFill>
                <a:latin typeface="Comic Sans MS" panose="030F0702030302020204" pitchFamily="66" charset="0"/>
              </a:rPr>
              <a:t>drives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 the synthesis of carbohydrates  from carbon dioxide and water with the generation of oxygen.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>
            <a:extLst>
              <a:ext uri="{FF2B5EF4-FFF2-40B4-BE49-F238E27FC236}">
                <a16:creationId xmlns:a16="http://schemas.microsoft.com/office/drawing/2014/main" id="{FC577F26-11F3-4C90-B18E-F362F510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8000"/>
                </a:solidFill>
              </a:rPr>
              <a:t>C</a:t>
            </a:r>
            <a:r>
              <a:rPr lang="en-US" altLang="en-US" b="1" baseline="-25000">
                <a:solidFill>
                  <a:srgbClr val="008000"/>
                </a:solidFill>
              </a:rPr>
              <a:t>3</a:t>
            </a:r>
            <a:r>
              <a:rPr lang="en-US" altLang="en-US" b="1">
                <a:solidFill>
                  <a:srgbClr val="008000"/>
                </a:solidFill>
              </a:rPr>
              <a:t> and C</a:t>
            </a:r>
            <a:r>
              <a:rPr lang="en-US" altLang="en-US" b="1" baseline="-25000">
                <a:solidFill>
                  <a:srgbClr val="008000"/>
                </a:solidFill>
              </a:rPr>
              <a:t>4</a:t>
            </a:r>
            <a:r>
              <a:rPr lang="en-US" altLang="en-US" b="1">
                <a:solidFill>
                  <a:srgbClr val="008000"/>
                </a:solidFill>
              </a:rPr>
              <a:t> Leaf structure</a:t>
            </a:r>
          </a:p>
        </p:txBody>
      </p:sp>
      <p:pic>
        <p:nvPicPr>
          <p:cNvPr id="178179" name="Picture 3" descr="FG23_018">
            <a:extLst>
              <a:ext uri="{FF2B5EF4-FFF2-40B4-BE49-F238E27FC236}">
                <a16:creationId xmlns:a16="http://schemas.microsoft.com/office/drawing/2014/main" id="{FEB02E7D-6DAE-451A-BF0A-DEF16660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866775"/>
            <a:ext cx="44196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0" name="Picture 7" descr="pp08094">
            <a:extLst>
              <a:ext uri="{FF2B5EF4-FFF2-40B4-BE49-F238E27FC236}">
                <a16:creationId xmlns:a16="http://schemas.microsoft.com/office/drawing/2014/main" id="{85F28DD2-69AF-4676-96C9-BC1D69D117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66775"/>
            <a:ext cx="434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9">
            <a:extLst>
              <a:ext uri="{FF2B5EF4-FFF2-40B4-BE49-F238E27FC236}">
                <a16:creationId xmlns:a16="http://schemas.microsoft.com/office/drawing/2014/main" id="{7183E940-7F95-495A-9618-0E63450F2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8000"/>
                </a:solidFill>
              </a:rPr>
              <a:t>And so, on to leaves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72E3A892-FB23-4BE0-8405-DD1DEC5E43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648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Leaves are the principle structure, produced on stems, where photosynthesis takes place. 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u="sng">
                <a:solidFill>
                  <a:srgbClr val="800080"/>
                </a:solidFill>
              </a:rPr>
              <a:t>Cacti</a:t>
            </a:r>
            <a:r>
              <a:rPr lang="en-US" altLang="en-US" sz="2400"/>
              <a:t> are an exception.  The leaves are reduced to spines, and the thick green, fleshy stems are where photosynthesis takes place. </a:t>
            </a:r>
          </a:p>
        </p:txBody>
      </p:sp>
      <p:sp>
        <p:nvSpPr>
          <p:cNvPr id="151556" name="AutoShape 5" descr="Z">
            <a:extLst>
              <a:ext uri="{FF2B5EF4-FFF2-40B4-BE49-F238E27FC236}">
                <a16:creationId xmlns:a16="http://schemas.microsoft.com/office/drawing/2014/main" id="{0BE67A69-F2B5-4AF4-BA30-E273D8DE9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57" name="AutoShape 7" descr="Z">
            <a:extLst>
              <a:ext uri="{FF2B5EF4-FFF2-40B4-BE49-F238E27FC236}">
                <a16:creationId xmlns:a16="http://schemas.microsoft.com/office/drawing/2014/main" id="{2CF09380-9670-4590-A211-9DD9017173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1558" name="Picture 8" descr="cacti">
            <a:extLst>
              <a:ext uri="{FF2B5EF4-FFF2-40B4-BE49-F238E27FC236}">
                <a16:creationId xmlns:a16="http://schemas.microsoft.com/office/drawing/2014/main" id="{471239E1-BADF-42EF-A403-CF6145C205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1295400"/>
            <a:ext cx="4392612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7" descr="pp08094">
            <a:extLst>
              <a:ext uri="{FF2B5EF4-FFF2-40B4-BE49-F238E27FC236}">
                <a16:creationId xmlns:a16="http://schemas.microsoft.com/office/drawing/2014/main" id="{39A71132-49FA-427C-8FA2-5DA7EA890E91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143000"/>
            <a:ext cx="4191000" cy="5715000"/>
          </a:xfrm>
          <a:noFill/>
        </p:spPr>
      </p:pic>
      <p:sp>
        <p:nvSpPr>
          <p:cNvPr id="179203" name="Rectangle 2">
            <a:extLst>
              <a:ext uri="{FF2B5EF4-FFF2-40B4-BE49-F238E27FC236}">
                <a16:creationId xmlns:a16="http://schemas.microsoft.com/office/drawing/2014/main" id="{586967CC-1208-4560-9940-707B6B1FA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8000"/>
                </a:solidFill>
              </a:rPr>
              <a:t>The C</a:t>
            </a:r>
            <a:r>
              <a:rPr lang="en-US" altLang="en-US" sz="2400" b="1">
                <a:solidFill>
                  <a:srgbClr val="008000"/>
                </a:solidFill>
              </a:rPr>
              <a:t>4</a:t>
            </a:r>
            <a:r>
              <a:rPr lang="en-US" altLang="en-US" b="1">
                <a:solidFill>
                  <a:srgbClr val="008000"/>
                </a:solidFill>
              </a:rPr>
              <a:t> carbon Leaf</a:t>
            </a:r>
          </a:p>
        </p:txBody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C0D01B8A-66F4-4D04-9D93-240D6E4043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257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i="1">
                <a:solidFill>
                  <a:srgbClr val="660066"/>
                </a:solidFill>
              </a:rPr>
              <a:t>This is a biochemical pathway that prevents photorespiration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C4 leaves have </a:t>
            </a:r>
            <a:r>
              <a:rPr lang="en-US" altLang="en-US" sz="2000" b="1" u="sng"/>
              <a:t>TWO</a:t>
            </a:r>
            <a:r>
              <a:rPr lang="en-US" altLang="en-US" sz="2000"/>
              <a:t> chloroplast containing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Mesophyll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Bundle sheath (</a:t>
            </a:r>
            <a:r>
              <a:rPr lang="en-US" altLang="en-US" sz="2000" b="1" i="1">
                <a:solidFill>
                  <a:srgbClr val="FF0000"/>
                </a:solidFill>
              </a:rPr>
              <a:t>deep in the leaf so atmospheric oxygen cannot diffuse easily to them</a:t>
            </a:r>
            <a:r>
              <a:rPr lang="en-US" altLang="en-US" sz="20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u="sng">
                <a:solidFill>
                  <a:srgbClr val="000099"/>
                </a:solidFill>
              </a:rPr>
              <a:t>C</a:t>
            </a:r>
            <a:r>
              <a:rPr lang="en-US" altLang="en-US" sz="2000" b="1" u="sng" baseline="-25000">
                <a:solidFill>
                  <a:srgbClr val="000099"/>
                </a:solidFill>
              </a:rPr>
              <a:t>3</a:t>
            </a:r>
            <a:r>
              <a:rPr lang="en-US" altLang="en-US" sz="2000" b="1" u="sng">
                <a:solidFill>
                  <a:srgbClr val="000099"/>
                </a:solidFill>
              </a:rPr>
              <a:t> plants only have Mesophyll cells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b="1" u="sng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Operation of the C</a:t>
            </a:r>
            <a:r>
              <a:rPr lang="en-US" altLang="en-US" sz="2000" baseline="-25000"/>
              <a:t>4</a:t>
            </a:r>
            <a:r>
              <a:rPr lang="en-US" altLang="en-US" sz="2000"/>
              <a:t> cycle requires the coordinated effort of both cell types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i="1" u="sng">
                <a:solidFill>
                  <a:srgbClr val="008000"/>
                </a:solidFill>
              </a:rPr>
              <a:t>No mesophyll cells is more than three cells away from a bundle sheath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i="1">
                <a:solidFill>
                  <a:srgbClr val="FF0000"/>
                </a:solidFill>
              </a:rPr>
              <a:t>Many plasmodesmata for communication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>
            <a:extLst>
              <a:ext uri="{FF2B5EF4-FFF2-40B4-BE49-F238E27FC236}">
                <a16:creationId xmlns:a16="http://schemas.microsoft.com/office/drawing/2014/main" id="{82A5FBE1-D032-4C72-BA7F-7844D555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8000"/>
                </a:solidFill>
              </a:rPr>
              <a:t>Specialized or Modified Leaves</a:t>
            </a:r>
          </a:p>
        </p:txBody>
      </p:sp>
      <p:sp>
        <p:nvSpPr>
          <p:cNvPr id="180227" name="Text Placeholder 2">
            <a:extLst>
              <a:ext uri="{FF2B5EF4-FFF2-40B4-BE49-F238E27FC236}">
                <a16:creationId xmlns:a16="http://schemas.microsoft.com/office/drawing/2014/main" id="{79A48A37-5F82-4FED-9288-76A8232A65D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800600" cy="4525963"/>
          </a:xfrm>
        </p:spPr>
        <p:txBody>
          <a:bodyPr/>
          <a:lstStyle/>
          <a:p>
            <a:pPr eaLnBrk="1" hangingPunct="1"/>
            <a:r>
              <a:rPr lang="en-US" altLang="en-US" sz="1800"/>
              <a:t>Drought-resistant leaves = thick, sunken stomata, often reduced in size 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In American cacti and African euphorbs, leaves are often reduced such that they serve as spine to discourage herbivory and reduce water loss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 b="1" i="1" u="sng">
                <a:solidFill>
                  <a:srgbClr val="800080"/>
                </a:solidFill>
              </a:rPr>
              <a:t>The stems serve as the primary organ of photosynthesis. </a:t>
            </a:r>
          </a:p>
          <a:p>
            <a:pPr eaLnBrk="1" hangingPunct="1"/>
            <a:endParaRPr lang="en-US" altLang="en-US" sz="1800"/>
          </a:p>
        </p:txBody>
      </p:sp>
      <p:pic>
        <p:nvPicPr>
          <p:cNvPr id="180228" name="Picture 3">
            <a:extLst>
              <a:ext uri="{FF2B5EF4-FFF2-40B4-BE49-F238E27FC236}">
                <a16:creationId xmlns:a16="http://schemas.microsoft.com/office/drawing/2014/main" id="{94CF90A0-9506-41E7-9248-F58F0B85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429000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>
            <a:extLst>
              <a:ext uri="{FF2B5EF4-FFF2-40B4-BE49-F238E27FC236}">
                <a16:creationId xmlns:a16="http://schemas.microsoft.com/office/drawing/2014/main" id="{C5214E30-348F-41A1-83C6-3947FEA3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8000"/>
                </a:solidFill>
              </a:rPr>
              <a:t>Specialized or Modified Leaves</a:t>
            </a:r>
          </a:p>
        </p:txBody>
      </p:sp>
      <p:sp>
        <p:nvSpPr>
          <p:cNvPr id="181251" name="Text Placeholder 2">
            <a:extLst>
              <a:ext uri="{FF2B5EF4-FFF2-40B4-BE49-F238E27FC236}">
                <a16:creationId xmlns:a16="http://schemas.microsoft.com/office/drawing/2014/main" id="{564F39B1-071D-493A-8C7D-2EE93997797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800600" cy="4525963"/>
          </a:xfrm>
        </p:spPr>
        <p:txBody>
          <a:bodyPr/>
          <a:lstStyle/>
          <a:p>
            <a:pPr eaLnBrk="1" hangingPunct="1"/>
            <a:r>
              <a:rPr lang="en-US" altLang="en-US" sz="1800"/>
              <a:t>In pine trees, the leaves are adapted to living in a dry environment too. 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Water is locked up as ice during significant portions of the year and therefore not available to the plant; pine leaves possess </a:t>
            </a:r>
          </a:p>
          <a:p>
            <a:pPr lvl="1" eaLnBrk="1" hangingPunct="1"/>
            <a:r>
              <a:rPr lang="en-US" altLang="en-US" sz="1800" b="1" i="1" u="sng">
                <a:solidFill>
                  <a:srgbClr val="800080"/>
                </a:solidFill>
              </a:rPr>
              <a:t>sunken stomata, </a:t>
            </a:r>
          </a:p>
          <a:p>
            <a:pPr lvl="1" eaLnBrk="1" hangingPunct="1"/>
            <a:r>
              <a:rPr lang="en-US" altLang="en-US" sz="1800" b="1" i="1" u="sng">
                <a:solidFill>
                  <a:srgbClr val="800080"/>
                </a:solidFill>
              </a:rPr>
              <a:t>thick cuticles </a:t>
            </a:r>
          </a:p>
          <a:p>
            <a:pPr lvl="1" eaLnBrk="1" hangingPunct="1"/>
            <a:r>
              <a:rPr lang="en-US" altLang="en-US" sz="1800" b="1" i="1" u="sng">
                <a:solidFill>
                  <a:srgbClr val="800080"/>
                </a:solidFill>
              </a:rPr>
              <a:t>needle-like leaves</a:t>
            </a:r>
          </a:p>
          <a:p>
            <a:pPr lvl="1" eaLnBrk="1" hangingPunct="1"/>
            <a:r>
              <a:rPr lang="en-US" altLang="en-US" sz="1800" b="1" i="1" u="sng">
                <a:solidFill>
                  <a:srgbClr val="800080"/>
                </a:solidFill>
              </a:rPr>
              <a:t>hypodermis, which is an extra cells just underneath the epidermis –</a:t>
            </a:r>
          </a:p>
          <a:p>
            <a:pPr eaLnBrk="1" hangingPunct="1"/>
            <a:endParaRPr lang="en-US" altLang="en-US" sz="1800"/>
          </a:p>
        </p:txBody>
      </p:sp>
      <p:pic>
        <p:nvPicPr>
          <p:cNvPr id="181252" name="Picture 2">
            <a:extLst>
              <a:ext uri="{FF2B5EF4-FFF2-40B4-BE49-F238E27FC236}">
                <a16:creationId xmlns:a16="http://schemas.microsoft.com/office/drawing/2014/main" id="{48FCF7B0-A355-4EE5-8FB1-61342607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401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4">
            <a:extLst>
              <a:ext uri="{FF2B5EF4-FFF2-40B4-BE49-F238E27FC236}">
                <a16:creationId xmlns:a16="http://schemas.microsoft.com/office/drawing/2014/main" id="{13ACDD42-FC53-4DBA-9BA8-F09ECD471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8000"/>
                </a:solidFill>
              </a:rPr>
              <a:t>Cotyledons or “seed leaves”</a:t>
            </a:r>
          </a:p>
        </p:txBody>
      </p:sp>
      <p:pic>
        <p:nvPicPr>
          <p:cNvPr id="182275" name="Picture 8" descr="cotyledons">
            <a:extLst>
              <a:ext uri="{FF2B5EF4-FFF2-40B4-BE49-F238E27FC236}">
                <a16:creationId xmlns:a16="http://schemas.microsoft.com/office/drawing/2014/main" id="{7FFD3C74-642F-4ED2-A44A-2CFB4BA7EE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4200525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6" name="Picture 9" descr="zea2a">
            <a:extLst>
              <a:ext uri="{FF2B5EF4-FFF2-40B4-BE49-F238E27FC236}">
                <a16:creationId xmlns:a16="http://schemas.microsoft.com/office/drawing/2014/main" id="{7C341F6C-1851-4CD5-8F80-9A3E59DCAF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4305300" cy="3094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7" name="Rectangle 1">
            <a:extLst>
              <a:ext uri="{FF2B5EF4-FFF2-40B4-BE49-F238E27FC236}">
                <a16:creationId xmlns:a16="http://schemas.microsoft.com/office/drawing/2014/main" id="{2A0EA27C-A3CA-4470-AE6E-7D9236DD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573713"/>
            <a:ext cx="9067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/>
              <a:t>First leaves produced by a germinating seed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Often contain a store of food (obtained from the endosperm) to help the seedling become established.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D16B7010-BF7B-4A65-8FD2-B439FF529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76200"/>
            <a:ext cx="4038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8000"/>
                </a:solidFill>
              </a:rPr>
              <a:t>Tendrils</a:t>
            </a:r>
          </a:p>
        </p:txBody>
      </p:sp>
      <p:pic>
        <p:nvPicPr>
          <p:cNvPr id="183299" name="Picture 5" descr="tendril">
            <a:extLst>
              <a:ext uri="{FF2B5EF4-FFF2-40B4-BE49-F238E27FC236}">
                <a16:creationId xmlns:a16="http://schemas.microsoft.com/office/drawing/2014/main" id="{10BF261C-09EF-48BF-9EA2-72E0C48016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"/>
            <a:ext cx="37607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300" name="Picture 7" descr="tendrils">
            <a:extLst>
              <a:ext uri="{FF2B5EF4-FFF2-40B4-BE49-F238E27FC236}">
                <a16:creationId xmlns:a16="http://schemas.microsoft.com/office/drawing/2014/main" id="{8D0285C7-890E-4BD6-8DA2-8B432BA445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143000"/>
            <a:ext cx="3443288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301" name="Text Box 8">
            <a:extLst>
              <a:ext uri="{FF2B5EF4-FFF2-40B4-BE49-F238E27FC236}">
                <a16:creationId xmlns:a16="http://schemas.microsoft.com/office/drawing/2014/main" id="{F975F66E-6E44-4240-8285-4631B84FD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Garden Pea</a:t>
            </a:r>
          </a:p>
        </p:txBody>
      </p:sp>
      <p:sp>
        <p:nvSpPr>
          <p:cNvPr id="183302" name="Rectangle 1">
            <a:extLst>
              <a:ext uri="{FF2B5EF4-FFF2-40B4-BE49-F238E27FC236}">
                <a16:creationId xmlns:a16="http://schemas.microsoft.com/office/drawing/2014/main" id="{81920F55-F852-4EF9-8B06-480831A20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768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Tendrils - blade of leaves or leaflets are reduced in size, allows plant to cling to other objects (e.g., sweet pea and garden peas.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C2E46E48-0257-40E8-A88F-7048F7A37D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Figure 11.8 (1)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BFF5F506-6539-47B9-A98F-A8C78443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84324" name="Picture 4">
            <a:extLst>
              <a:ext uri="{FF2B5EF4-FFF2-40B4-BE49-F238E27FC236}">
                <a16:creationId xmlns:a16="http://schemas.microsoft.com/office/drawing/2014/main" id="{856EB223-6228-422C-91D8-9FF55983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5" name="Rectangle 5">
            <a:extLst>
              <a:ext uri="{FF2B5EF4-FFF2-40B4-BE49-F238E27FC236}">
                <a16:creationId xmlns:a16="http://schemas.microsoft.com/office/drawing/2014/main" id="{9F8105D8-3505-4CFC-BE7B-82F5C7027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8000"/>
                </a:solidFill>
                <a:latin typeface="Comic Sans MS" panose="030F0702030302020204" pitchFamily="66" charset="0"/>
              </a:rPr>
              <a:t>Specialized Leaves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9F800BE8-76A0-417A-AC2C-3A7F30BC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495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Some plants  obtain nitrogen from digesting animals (mostly insects).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The Pitcher plant has digestive enzymes at the bottom of the trap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This is a “</a:t>
            </a:r>
            <a:r>
              <a:rPr lang="en-US" altLang="en-US" sz="2000" b="1" i="1">
                <a:solidFill>
                  <a:srgbClr val="000000"/>
                </a:solidFill>
                <a:latin typeface="Comic Sans MS" panose="030F0702030302020204" pitchFamily="66" charset="0"/>
              </a:rPr>
              <a:t>passive trap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”  Insects fall in and can not get out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Pitcher plants have specialized vascular network to tame the amino acids from the digested insects to the rest of the plant</a:t>
            </a:r>
          </a:p>
          <a:p>
            <a:pPr lvl="1"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D6C90584-E904-40B0-8154-29CF873246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Figure 11.12 (2)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C07A436-9569-4E48-BF0C-40DA85A6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85348" name="Picture 4">
            <a:extLst>
              <a:ext uri="{FF2B5EF4-FFF2-40B4-BE49-F238E27FC236}">
                <a16:creationId xmlns:a16="http://schemas.microsoft.com/office/drawing/2014/main" id="{AEE9B753-4A21-4DB6-BE5D-5E94952A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Rectangle 5">
            <a:extLst>
              <a:ext uri="{FF2B5EF4-FFF2-40B4-BE49-F238E27FC236}">
                <a16:creationId xmlns:a16="http://schemas.microsoft.com/office/drawing/2014/main" id="{257E6D29-F04C-464C-8E8D-0F5398978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8000"/>
                </a:solidFill>
                <a:latin typeface="Comic Sans MS" panose="030F0702030302020204" pitchFamily="66" charset="0"/>
              </a:rPr>
              <a:t>Specialized Leaves</a:t>
            </a:r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9A952105-FB07-4089-B6A1-3A2F616B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5486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The Venus fly trap has an “</a:t>
            </a:r>
            <a:r>
              <a:rPr lang="en-US" altLang="en-US" sz="2400" b="1" i="1">
                <a:solidFill>
                  <a:srgbClr val="000000"/>
                </a:solidFill>
                <a:latin typeface="Comic Sans MS" panose="030F0702030302020204" pitchFamily="66" charset="0"/>
              </a:rPr>
              <a:t>active trap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”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Good control over turgor pressure in each plant cell.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When the trap is sprung, ion channels open and water moves rapidly out of the cells.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Turgor drops and the leaves slam shut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Digestive enzymes take over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22FDB575-9576-44B0-99AF-C604740199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>
                <a:solidFill>
                  <a:srgbClr val="008000"/>
                </a:solidFill>
              </a:rPr>
              <a:t>The End.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E97A1A8-A217-4381-95F0-62F46AF8B2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8000"/>
                </a:solidFill>
              </a:rPr>
              <a:t>Any 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5">
            <a:extLst>
              <a:ext uri="{FF2B5EF4-FFF2-40B4-BE49-F238E27FC236}">
                <a16:creationId xmlns:a16="http://schemas.microsoft.com/office/drawing/2014/main" id="{6773308B-BBD0-4F1E-AAFA-9DB5D1558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008000"/>
                </a:solidFill>
              </a:rPr>
              <a:t>General</a:t>
            </a:r>
            <a:r>
              <a:rPr lang="en-US" altLang="en-US" b="1">
                <a:solidFill>
                  <a:srgbClr val="008000"/>
                </a:solidFill>
              </a:rPr>
              <a:t> leaf form</a:t>
            </a: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BDA6C76E-BD34-4CA3-8BF2-78450BF5A3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267200" cy="5465763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>
                <a:solidFill>
                  <a:srgbClr val="000000"/>
                </a:solidFill>
              </a:rPr>
              <a:t>Leaves are the main photosynthetic organs of most plants</a:t>
            </a: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>
                <a:solidFill>
                  <a:srgbClr val="000000"/>
                </a:solidFill>
              </a:rPr>
              <a:t>but green stems are also photosynthetic.</a:t>
            </a: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endParaRPr lang="en-US" altLang="en-US" sz="180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>
                <a:solidFill>
                  <a:srgbClr val="000000"/>
                </a:solidFill>
              </a:rPr>
              <a:t>While leaves vary extensively in form, they generally consist of a flattened </a:t>
            </a:r>
            <a:r>
              <a:rPr lang="en-US" altLang="en-US" sz="1800" b="1">
                <a:solidFill>
                  <a:srgbClr val="000000"/>
                </a:solidFill>
              </a:rPr>
              <a:t>blade</a:t>
            </a:r>
            <a:r>
              <a:rPr lang="en-US" altLang="en-US" sz="1800">
                <a:solidFill>
                  <a:srgbClr val="000000"/>
                </a:solidFill>
              </a:rPr>
              <a:t> and a stalk, the </a:t>
            </a:r>
            <a:r>
              <a:rPr lang="en-US" altLang="en-US" sz="1800" b="1">
                <a:solidFill>
                  <a:srgbClr val="000000"/>
                </a:solidFill>
              </a:rPr>
              <a:t>petiole</a:t>
            </a:r>
            <a:r>
              <a:rPr lang="en-US" altLang="en-US" sz="1800">
                <a:solidFill>
                  <a:srgbClr val="000000"/>
                </a:solidFill>
              </a:rPr>
              <a:t>, which joins the leaf to a stem node.</a:t>
            </a: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endParaRPr lang="en-US" altLang="en-US" sz="180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>
                <a:solidFill>
                  <a:srgbClr val="000000"/>
                </a:solidFill>
              </a:rPr>
              <a:t>In the absence of petioles in grasses and many other monocots, the base of the leaf forms a sheath that envelops the stem.</a:t>
            </a: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>
                <a:solidFill>
                  <a:srgbClr val="000000"/>
                </a:solidFill>
              </a:rPr>
              <a:t>Most monocots have parallel major veins that run the length of the blade, while dicot leaves have a multi branched network of major veins. </a:t>
            </a:r>
          </a:p>
        </p:txBody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793EBB55-FEA2-4C9A-8F46-8C6DD1F68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324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grpSp>
        <p:nvGrpSpPr>
          <p:cNvPr id="152581" name="Group 7">
            <a:extLst>
              <a:ext uri="{FF2B5EF4-FFF2-40B4-BE49-F238E27FC236}">
                <a16:creationId xmlns:a16="http://schemas.microsoft.com/office/drawing/2014/main" id="{A5EFA2DD-9830-46D3-9D17-D7F2A599851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524000"/>
            <a:ext cx="4267200" cy="4495800"/>
            <a:chOff x="96" y="2832"/>
            <a:chExt cx="2688" cy="1095"/>
          </a:xfrm>
        </p:grpSpPr>
        <p:pic>
          <p:nvPicPr>
            <p:cNvPr id="152582" name="Picture 8" descr="FGU23_02">
              <a:extLst>
                <a:ext uri="{FF2B5EF4-FFF2-40B4-BE49-F238E27FC236}">
                  <a16:creationId xmlns:a16="http://schemas.microsoft.com/office/drawing/2014/main" id="{5E99CD63-95CB-4212-8A86-64989FE3F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00" t="29401" r="27901" b="52800"/>
            <a:stretch>
              <a:fillRect/>
            </a:stretch>
          </p:blipFill>
          <p:spPr bwMode="auto">
            <a:xfrm>
              <a:off x="1521" y="2832"/>
              <a:ext cx="1263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2583" name="Group 9">
              <a:extLst>
                <a:ext uri="{FF2B5EF4-FFF2-40B4-BE49-F238E27FC236}">
                  <a16:creationId xmlns:a16="http://schemas.microsoft.com/office/drawing/2014/main" id="{D67540AA-53F9-4D94-9E2F-D69F0D16A2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944"/>
              <a:ext cx="2064" cy="577"/>
              <a:chOff x="96" y="2944"/>
              <a:chExt cx="2064" cy="577"/>
            </a:xfrm>
          </p:grpSpPr>
          <p:grpSp>
            <p:nvGrpSpPr>
              <p:cNvPr id="152584" name="Group 10">
                <a:extLst>
                  <a:ext uri="{FF2B5EF4-FFF2-40B4-BE49-F238E27FC236}">
                    <a16:creationId xmlns:a16="http://schemas.microsoft.com/office/drawing/2014/main" id="{DD329761-4B32-4410-8619-EB48B7A8D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" y="2944"/>
                <a:ext cx="1678" cy="188"/>
                <a:chOff x="278" y="2944"/>
                <a:chExt cx="1678" cy="188"/>
              </a:xfrm>
            </p:grpSpPr>
            <p:sp>
              <p:nvSpPr>
                <p:cNvPr id="59403" name="Text Box 11">
                  <a:extLst>
                    <a:ext uri="{FF2B5EF4-FFF2-40B4-BE49-F238E27FC236}">
                      <a16:creationId xmlns:a16="http://schemas.microsoft.com/office/drawing/2014/main" id="{80BA43A6-9F84-4071-A451-55F1055B72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" y="2944"/>
                  <a:ext cx="76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320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Blade</a:t>
                  </a:r>
                </a:p>
              </p:txBody>
            </p:sp>
            <p:sp>
              <p:nvSpPr>
                <p:cNvPr id="152589" name="Line 12">
                  <a:extLst>
                    <a:ext uri="{FF2B5EF4-FFF2-40B4-BE49-F238E27FC236}">
                      <a16:creationId xmlns:a16="http://schemas.microsoft.com/office/drawing/2014/main" id="{7CA487A9-E89E-4090-8F7F-0F8068199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3" y="3129"/>
                  <a:ext cx="873" cy="3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52585" name="Group 13">
                <a:extLst>
                  <a:ext uri="{FF2B5EF4-FFF2-40B4-BE49-F238E27FC236}">
                    <a16:creationId xmlns:a16="http://schemas.microsoft.com/office/drawing/2014/main" id="{F7F498F0-37AE-4178-BDF2-6F178E56A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3312"/>
                <a:ext cx="2064" cy="209"/>
                <a:chOff x="288" y="3379"/>
                <a:chExt cx="1920" cy="209"/>
              </a:xfrm>
            </p:grpSpPr>
            <p:sp>
              <p:nvSpPr>
                <p:cNvPr id="59406" name="Text Box 14">
                  <a:extLst>
                    <a:ext uri="{FF2B5EF4-FFF2-40B4-BE49-F238E27FC236}">
                      <a16:creationId xmlns:a16="http://schemas.microsoft.com/office/drawing/2014/main" id="{A5195035-31E0-4A1F-8DA3-A3F3565024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3379"/>
                  <a:ext cx="89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320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Petiole</a:t>
                  </a:r>
                </a:p>
              </p:txBody>
            </p:sp>
            <p:sp>
              <p:nvSpPr>
                <p:cNvPr id="152587" name="Line 15">
                  <a:extLst>
                    <a:ext uri="{FF2B5EF4-FFF2-40B4-BE49-F238E27FC236}">
                      <a16:creationId xmlns:a16="http://schemas.microsoft.com/office/drawing/2014/main" id="{14A3462C-D1B9-4A52-A791-883BCF43AE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00" y="3588"/>
                  <a:ext cx="100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D1C5972A-CE21-420A-932F-C23BEC00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62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</a:rPr>
              <a:t>Leaf Arrangement on the Stem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A38BFD1F-9613-445E-8EF7-77346C7A5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219200"/>
            <a:ext cx="48006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Opposite: 2 leaves at a node, on opposite sides of the stem</a:t>
            </a:r>
            <a:endParaRPr lang="en-US" altLang="en-US" sz="2400"/>
          </a:p>
        </p:txBody>
      </p:sp>
      <p:sp>
        <p:nvSpPr>
          <p:cNvPr id="153604" name="Text Box 4">
            <a:extLst>
              <a:ext uri="{FF2B5EF4-FFF2-40B4-BE49-F238E27FC236}">
                <a16:creationId xmlns:a16="http://schemas.microsoft.com/office/drawing/2014/main" id="{89D8F33E-5042-42BE-A4C2-F7074DDF5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5181600" cy="15621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Spiral: 1 leaf per node, with the second leaf being above the first but attached on the opposite side of the stem</a:t>
            </a:r>
            <a:endParaRPr lang="en-US" altLang="en-US" sz="2400"/>
          </a:p>
        </p:txBody>
      </p:sp>
      <p:sp>
        <p:nvSpPr>
          <p:cNvPr id="153605" name="Text Box 5">
            <a:extLst>
              <a:ext uri="{FF2B5EF4-FFF2-40B4-BE49-F238E27FC236}">
                <a16:creationId xmlns:a16="http://schemas.microsoft.com/office/drawing/2014/main" id="{AD7985CE-E2BA-40D5-A754-42D16806A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181600"/>
            <a:ext cx="5105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Whorled: 3 or more leaves at a node</a:t>
            </a:r>
            <a:endParaRPr lang="en-US" altLang="en-US" sz="2400"/>
          </a:p>
        </p:txBody>
      </p:sp>
      <p:pic>
        <p:nvPicPr>
          <p:cNvPr id="153606" name="Picture 6" descr="Leaf Arrangement">
            <a:extLst>
              <a:ext uri="{FF2B5EF4-FFF2-40B4-BE49-F238E27FC236}">
                <a16:creationId xmlns:a16="http://schemas.microsoft.com/office/drawing/2014/main" id="{9B9FD691-204B-4A19-8358-B5B0813E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0051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6122A691-787A-475A-9C1B-C00FC00E3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38225"/>
            <a:ext cx="8382000" cy="2771775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Plant taxonomists use leaf shape, spatial arrangement of leaves, and the pattern of veins to help identify and classify plants.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A Simple leaves have a single, undivided blade, while compound leaves have several leaflets attached to the petiole.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A Compound leaf has a bud where its petiole attaches to the stem, not at the base of the leaflets.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F955E3BC-0BD1-46C9-AF6F-51595F63A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pic>
        <p:nvPicPr>
          <p:cNvPr id="154628" name="Picture 4">
            <a:extLst>
              <a:ext uri="{FF2B5EF4-FFF2-40B4-BE49-F238E27FC236}">
                <a16:creationId xmlns:a16="http://schemas.microsoft.com/office/drawing/2014/main" id="{F18B3683-E6DA-4532-87A0-4BACF5F4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3"/>
          <a:stretch>
            <a:fillRect/>
          </a:stretch>
        </p:blipFill>
        <p:spPr bwMode="auto">
          <a:xfrm>
            <a:off x="0" y="3898900"/>
            <a:ext cx="9144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Text Box 6">
            <a:extLst>
              <a:ext uri="{FF2B5EF4-FFF2-40B4-BE49-F238E27FC236}">
                <a16:creationId xmlns:a16="http://schemas.microsoft.com/office/drawing/2014/main" id="{2E5F3578-F25A-471D-8431-B785E7D26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62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</a:rPr>
              <a:t>Leaf Arrangement on the 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5689FB-AD75-47D3-9DAF-5BEA60424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8000"/>
                </a:solidFill>
              </a:rPr>
              <a:t>Venation = arrangement of veins in a leaf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4C688B9F-5556-4396-8EBC-099C2E4B9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343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Netted-venation = one or a few prominent midveins from which smaller minor veins branch into a meshed network;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u="sng">
                <a:solidFill>
                  <a:srgbClr val="990099"/>
                </a:solidFill>
              </a:rPr>
              <a:t>common to dicots and some nonflowering plants.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Pinnately-veined leaves = main vein called midrib with secondary veins branching from it (e.g., elm).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Palmately-veined leaves = veins radiate out of base of blade (e.g., maple). </a:t>
            </a:r>
          </a:p>
        </p:txBody>
      </p:sp>
      <p:pic>
        <p:nvPicPr>
          <p:cNvPr id="155652" name="Picture 4">
            <a:extLst>
              <a:ext uri="{FF2B5EF4-FFF2-40B4-BE49-F238E27FC236}">
                <a16:creationId xmlns:a16="http://schemas.microsoft.com/office/drawing/2014/main" id="{C7F05473-7641-43FC-9E24-A4CCB9EB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3863"/>
            <a:ext cx="2036763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0FDED959-2E02-4CD3-9AF7-076B257F4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8000"/>
                </a:solidFill>
              </a:rPr>
              <a:t>Venation = arrangement of veins in a leaf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CFA137A-A3F3-4C88-A783-7C175BD23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5" y="1752600"/>
            <a:ext cx="441642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Parallel venation = characteristics of many monocots (e.g., grasses, cereal grains); veins are parallel to one another.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Dichotomous venation = no midrib or large veins; rather individual veins have a tendency to fork evenly from the base of the blade to the opposite margin, creating a fan-shaped leaf</a:t>
            </a:r>
          </a:p>
        </p:txBody>
      </p:sp>
      <p:pic>
        <p:nvPicPr>
          <p:cNvPr id="156676" name="Picture 2">
            <a:extLst>
              <a:ext uri="{FF2B5EF4-FFF2-40B4-BE49-F238E27FC236}">
                <a16:creationId xmlns:a16="http://schemas.microsoft.com/office/drawing/2014/main" id="{2B7D0F19-344C-44E0-A2E1-6160FDF0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04800"/>
            <a:ext cx="17367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>
            <a:extLst>
              <a:ext uri="{FF2B5EF4-FFF2-40B4-BE49-F238E27FC236}">
                <a16:creationId xmlns:a16="http://schemas.microsoft.com/office/drawing/2014/main" id="{83F010EE-30CB-4AD7-BA2D-0DF490310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10200"/>
            <a:ext cx="3808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Most dicots have branch-like veins and palmate leaf shape</a:t>
            </a:r>
          </a:p>
        </p:txBody>
      </p:sp>
      <p:sp>
        <p:nvSpPr>
          <p:cNvPr id="157699" name="Rectangle 7">
            <a:extLst>
              <a:ext uri="{FF2B5EF4-FFF2-40B4-BE49-F238E27FC236}">
                <a16:creationId xmlns:a16="http://schemas.microsoft.com/office/drawing/2014/main" id="{B0176361-C57B-4209-BB98-49686A41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399088"/>
            <a:ext cx="3962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Monocots have parallel leaf veins and longer, slender blades</a:t>
            </a:r>
          </a:p>
        </p:txBody>
      </p:sp>
      <p:sp>
        <p:nvSpPr>
          <p:cNvPr id="157700" name="Text Box 8">
            <a:extLst>
              <a:ext uri="{FF2B5EF4-FFF2-40B4-BE49-F238E27FC236}">
                <a16:creationId xmlns:a16="http://schemas.microsoft.com/office/drawing/2014/main" id="{7FBBBC2A-2595-43E2-8E04-B777DB4B8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0488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</a:rPr>
              <a:t>Leaves - Comparisons</a:t>
            </a:r>
          </a:p>
        </p:txBody>
      </p:sp>
      <p:pic>
        <p:nvPicPr>
          <p:cNvPr id="157701" name="Picture 9">
            <a:extLst>
              <a:ext uri="{FF2B5EF4-FFF2-40B4-BE49-F238E27FC236}">
                <a16:creationId xmlns:a16="http://schemas.microsoft.com/office/drawing/2014/main" id="{269D876D-CCB2-4A78-97FA-3410CBA0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54666"/>
          <a:stretch>
            <a:fillRect/>
          </a:stretch>
        </p:blipFill>
        <p:spPr bwMode="auto">
          <a:xfrm>
            <a:off x="5334000" y="1524000"/>
            <a:ext cx="2438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10">
            <a:extLst>
              <a:ext uri="{FF2B5EF4-FFF2-40B4-BE49-F238E27FC236}">
                <a16:creationId xmlns:a16="http://schemas.microsoft.com/office/drawing/2014/main" id="{21DC5EF7-FC12-457F-8F5A-D962CB8F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7"/>
          <a:stretch>
            <a:fillRect/>
          </a:stretch>
        </p:blipFill>
        <p:spPr bwMode="auto">
          <a:xfrm>
            <a:off x="990600" y="1524000"/>
            <a:ext cx="281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Rectangle 11">
            <a:extLst>
              <a:ext uri="{FF2B5EF4-FFF2-40B4-BE49-F238E27FC236}">
                <a16:creationId xmlns:a16="http://schemas.microsoft.com/office/drawing/2014/main" id="{E038CEE3-C3F8-411B-822A-7A7CBE931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7620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Monocots and dicots differ in the arrangement of </a:t>
            </a:r>
            <a:r>
              <a:rPr lang="en-US" altLang="en-US" sz="2400" b="1"/>
              <a:t>veins</a:t>
            </a:r>
            <a:r>
              <a:rPr lang="en-US" altLang="en-US" sz="2400"/>
              <a:t>, the vascular tissue of leaves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1926</Words>
  <Application>Microsoft Office PowerPoint</Application>
  <PresentationFormat>On-screen Show (4:3)</PresentationFormat>
  <Paragraphs>262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</vt:lpstr>
      <vt:lpstr>Comic Sans MS</vt:lpstr>
      <vt:lpstr>Times</vt:lpstr>
      <vt:lpstr>Times New Roman</vt:lpstr>
      <vt:lpstr>Default Design</vt:lpstr>
      <vt:lpstr>1_Default Design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Leaves:  Form and structure</vt:lpstr>
      <vt:lpstr>The Plant Body: Leaves</vt:lpstr>
      <vt:lpstr>And so, on to leaves</vt:lpstr>
      <vt:lpstr>General leaf form</vt:lpstr>
      <vt:lpstr>PowerPoint Presentation</vt:lpstr>
      <vt:lpstr>PowerPoint Presentation</vt:lpstr>
      <vt:lpstr>Venation = arrangement of veins in a leaf</vt:lpstr>
      <vt:lpstr>Venation = arrangement of veins in a leaf</vt:lpstr>
      <vt:lpstr>PowerPoint Presentation</vt:lpstr>
      <vt:lpstr>INTERNAL STRUCTURE OF LEAVES</vt:lpstr>
      <vt:lpstr>Structures of the Leaf</vt:lpstr>
      <vt:lpstr>Structures of the Leaf</vt:lpstr>
      <vt:lpstr>Structures of the Leaf</vt:lpstr>
      <vt:lpstr>PowerPoint Presentation</vt:lpstr>
      <vt:lpstr>PowerPoint Presentation</vt:lpstr>
      <vt:lpstr>Function of the Leaf</vt:lpstr>
      <vt:lpstr>TRANSPIRATION</vt:lpstr>
      <vt:lpstr>PowerPoint Presentation</vt:lpstr>
      <vt:lpstr>Stomatal control</vt:lpstr>
      <vt:lpstr>Stomatal control</vt:lpstr>
      <vt:lpstr>Stomatal control</vt:lpstr>
      <vt:lpstr>GUARD CELLS AND PLANT HOMEOSTASIS</vt:lpstr>
      <vt:lpstr>Stomatal guard cells</vt:lpstr>
      <vt:lpstr>Relationship between water loss and CO2 gain</vt:lpstr>
      <vt:lpstr>water status of plants</vt:lpstr>
      <vt:lpstr>Plants and water</vt:lpstr>
      <vt:lpstr>Photosynthesis</vt:lpstr>
      <vt:lpstr>General overall reaction</vt:lpstr>
      <vt:lpstr>C3 and C4 Leaf structure</vt:lpstr>
      <vt:lpstr>The C4 carbon Leaf</vt:lpstr>
      <vt:lpstr>Specialized or Modified Leaves</vt:lpstr>
      <vt:lpstr>Specialized or Modified Leaves</vt:lpstr>
      <vt:lpstr>Cotyledons or “seed leaves”</vt:lpstr>
      <vt:lpstr>Tendrils</vt:lpstr>
      <vt:lpstr>Figure 11.8 (1)</vt:lpstr>
      <vt:lpstr>Figure 11.12 (2)</vt:lpstr>
      <vt:lpstr>The End.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LEAVES - PPT</dc:title>
  <dc:creator>MHUSS</dc:creator>
  <cp:lastModifiedBy>Andrew Marry</cp:lastModifiedBy>
  <cp:revision>66</cp:revision>
  <cp:lastPrinted>2013-10-17T20:02:30Z</cp:lastPrinted>
  <dcterms:created xsi:type="dcterms:W3CDTF">2006-10-05T16:32:25Z</dcterms:created>
  <dcterms:modified xsi:type="dcterms:W3CDTF">2019-01-09T17:42:56Z</dcterms:modified>
</cp:coreProperties>
</file>