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77" r:id="rId3"/>
    <p:sldId id="260" r:id="rId4"/>
    <p:sldId id="261" r:id="rId5"/>
    <p:sldId id="278" r:id="rId6"/>
    <p:sldId id="279" r:id="rId7"/>
    <p:sldId id="281" r:id="rId8"/>
    <p:sldId id="276" r:id="rId9"/>
    <p:sldId id="265" r:id="rId10"/>
    <p:sldId id="267" r:id="rId11"/>
    <p:sldId id="268" r:id="rId12"/>
    <p:sldId id="273" r:id="rId13"/>
    <p:sldId id="274" r:id="rId14"/>
    <p:sldId id="275" r:id="rId15"/>
    <p:sldId id="272" r:id="rId16"/>
    <p:sldId id="297" r:id="rId17"/>
    <p:sldId id="307" r:id="rId18"/>
    <p:sldId id="263" r:id="rId19"/>
    <p:sldId id="301" r:id="rId20"/>
    <p:sldId id="298" r:id="rId21"/>
    <p:sldId id="299" r:id="rId22"/>
    <p:sldId id="302" r:id="rId23"/>
    <p:sldId id="264" r:id="rId24"/>
    <p:sldId id="303" r:id="rId25"/>
    <p:sldId id="308" r:id="rId26"/>
    <p:sldId id="309" r:id="rId27"/>
    <p:sldId id="280" r:id="rId28"/>
    <p:sldId id="282" r:id="rId29"/>
    <p:sldId id="283" r:id="rId30"/>
    <p:sldId id="262" r:id="rId31"/>
    <p:sldId id="290" r:id="rId32"/>
    <p:sldId id="306" r:id="rId33"/>
    <p:sldId id="266" r:id="rId34"/>
    <p:sldId id="291" r:id="rId35"/>
    <p:sldId id="292" r:id="rId36"/>
    <p:sldId id="293" r:id="rId37"/>
    <p:sldId id="294" r:id="rId38"/>
    <p:sldId id="295" r:id="rId39"/>
    <p:sldId id="296" r:id="rId40"/>
    <p:sldId id="259" r:id="rId41"/>
    <p:sldId id="285" r:id="rId42"/>
    <p:sldId id="286" r:id="rId43"/>
    <p:sldId id="287" r:id="rId44"/>
    <p:sldId id="288" r:id="rId45"/>
    <p:sldId id="289" r:id="rId46"/>
    <p:sldId id="310"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anose="030F0702030302020204" pitchFamily="66" charset="0"/>
        <a:ea typeface="+mn-ea"/>
        <a:cs typeface="+mn-cs"/>
      </a:defRPr>
    </a:lvl1pPr>
    <a:lvl2pPr marL="457200" algn="l" rtl="0" fontAlgn="base">
      <a:spcBef>
        <a:spcPct val="0"/>
      </a:spcBef>
      <a:spcAft>
        <a:spcPct val="0"/>
      </a:spcAft>
      <a:defRPr kern="1200">
        <a:solidFill>
          <a:schemeClr val="tx1"/>
        </a:solidFill>
        <a:latin typeface="Comic Sans MS" panose="030F0702030302020204" pitchFamily="66" charset="0"/>
        <a:ea typeface="+mn-ea"/>
        <a:cs typeface="+mn-cs"/>
      </a:defRPr>
    </a:lvl2pPr>
    <a:lvl3pPr marL="914400" algn="l" rtl="0" fontAlgn="base">
      <a:spcBef>
        <a:spcPct val="0"/>
      </a:spcBef>
      <a:spcAft>
        <a:spcPct val="0"/>
      </a:spcAft>
      <a:defRPr kern="1200">
        <a:solidFill>
          <a:schemeClr val="tx1"/>
        </a:solidFill>
        <a:latin typeface="Comic Sans MS" panose="030F0702030302020204" pitchFamily="66" charset="0"/>
        <a:ea typeface="+mn-ea"/>
        <a:cs typeface="+mn-cs"/>
      </a:defRPr>
    </a:lvl3pPr>
    <a:lvl4pPr marL="1371600" algn="l" rtl="0" fontAlgn="base">
      <a:spcBef>
        <a:spcPct val="0"/>
      </a:spcBef>
      <a:spcAft>
        <a:spcPct val="0"/>
      </a:spcAft>
      <a:defRPr kern="1200">
        <a:solidFill>
          <a:schemeClr val="tx1"/>
        </a:solidFill>
        <a:latin typeface="Comic Sans MS" panose="030F0702030302020204" pitchFamily="66" charset="0"/>
        <a:ea typeface="+mn-ea"/>
        <a:cs typeface="+mn-cs"/>
      </a:defRPr>
    </a:lvl4pPr>
    <a:lvl5pPr marL="1828800" algn="l" rtl="0" fontAlgn="base">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60066"/>
    <a:srgbClr val="66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1B3D4A6-F479-44B2-BD37-B47266710CA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43011" name="Rectangle 3">
            <a:extLst>
              <a:ext uri="{FF2B5EF4-FFF2-40B4-BE49-F238E27FC236}">
                <a16:creationId xmlns:a16="http://schemas.microsoft.com/office/drawing/2014/main" id="{E59CEB51-D410-456E-ACF5-04B1EBEAB50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49156" name="Rectangle 4">
            <a:extLst>
              <a:ext uri="{FF2B5EF4-FFF2-40B4-BE49-F238E27FC236}">
                <a16:creationId xmlns:a16="http://schemas.microsoft.com/office/drawing/2014/main" id="{EE65CAB0-FC86-46A3-B010-547A5566B86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a:extLst>
              <a:ext uri="{FF2B5EF4-FFF2-40B4-BE49-F238E27FC236}">
                <a16:creationId xmlns:a16="http://schemas.microsoft.com/office/drawing/2014/main" id="{0BCC33C1-F3A7-4E6C-A1A5-C2FB242971B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3014" name="Rectangle 6">
            <a:extLst>
              <a:ext uri="{FF2B5EF4-FFF2-40B4-BE49-F238E27FC236}">
                <a16:creationId xmlns:a16="http://schemas.microsoft.com/office/drawing/2014/main" id="{018AD123-10A5-4867-AA15-402ADC20EF7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43015" name="Rectangle 7">
            <a:extLst>
              <a:ext uri="{FF2B5EF4-FFF2-40B4-BE49-F238E27FC236}">
                <a16:creationId xmlns:a16="http://schemas.microsoft.com/office/drawing/2014/main" id="{27B401BA-E398-4BB5-965E-E18F3E6384D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3D56F5D-F190-435D-B0FA-EB723D4E15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804219E-D7A9-4F72-95F7-327F8224E1B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omic Sans MS" panose="030F0702030302020204" pitchFamily="66" charset="0"/>
              </a:defRPr>
            </a:lvl1pPr>
            <a:lvl2pPr marL="742950" indent="-285750" eaLnBrk="0" hangingPunct="0">
              <a:spcBef>
                <a:spcPct val="30000"/>
              </a:spcBef>
              <a:defRPr sz="1200">
                <a:solidFill>
                  <a:schemeClr val="tx1"/>
                </a:solidFill>
                <a:latin typeface="Comic Sans MS" panose="030F0702030302020204" pitchFamily="66" charset="0"/>
              </a:defRPr>
            </a:lvl2pPr>
            <a:lvl3pPr marL="1143000" indent="-228600" eaLnBrk="0" hangingPunct="0">
              <a:spcBef>
                <a:spcPct val="30000"/>
              </a:spcBef>
              <a:defRPr sz="1200">
                <a:solidFill>
                  <a:schemeClr val="tx1"/>
                </a:solidFill>
                <a:latin typeface="Comic Sans MS" panose="030F0702030302020204" pitchFamily="66" charset="0"/>
              </a:defRPr>
            </a:lvl3pPr>
            <a:lvl4pPr marL="1600200" indent="-228600" eaLnBrk="0" hangingPunct="0">
              <a:spcBef>
                <a:spcPct val="30000"/>
              </a:spcBef>
              <a:defRPr sz="1200">
                <a:solidFill>
                  <a:schemeClr val="tx1"/>
                </a:solidFill>
                <a:latin typeface="Comic Sans MS" panose="030F0702030302020204" pitchFamily="66" charset="0"/>
              </a:defRPr>
            </a:lvl4pPr>
            <a:lvl5pPr marL="2057400" indent="-228600" eaLnBrk="0" hangingPunct="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eaLnBrk="1" hangingPunct="1">
              <a:spcBef>
                <a:spcPct val="0"/>
              </a:spcBef>
            </a:pPr>
            <a:fld id="{A5D93B24-C384-42DD-A8DE-75F7EA2A1C7B}" type="slidenum">
              <a:rPr lang="en-US" altLang="en-US"/>
              <a:pPr eaLnBrk="1" hangingPunct="1">
                <a:spcBef>
                  <a:spcPct val="0"/>
                </a:spcBef>
              </a:pPr>
              <a:t>22</a:t>
            </a:fld>
            <a:endParaRPr lang="en-US" altLang="en-US"/>
          </a:p>
        </p:txBody>
      </p:sp>
      <p:sp>
        <p:nvSpPr>
          <p:cNvPr id="50179" name="Rectangle 2">
            <a:extLst>
              <a:ext uri="{FF2B5EF4-FFF2-40B4-BE49-F238E27FC236}">
                <a16:creationId xmlns:a16="http://schemas.microsoft.com/office/drawing/2014/main" id="{ED290A62-FF1D-47D4-9A9A-01FAD9C94378}"/>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9E81DE19-E54A-47E7-9EA8-C0A2C8FC5809}"/>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6CC16211-46C2-46D9-8434-CF98A39271F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omic Sans MS" panose="030F0702030302020204" pitchFamily="66" charset="0"/>
              </a:defRPr>
            </a:lvl1pPr>
            <a:lvl2pPr marL="742950" indent="-285750" eaLnBrk="0" hangingPunct="0">
              <a:spcBef>
                <a:spcPct val="30000"/>
              </a:spcBef>
              <a:defRPr sz="1200">
                <a:solidFill>
                  <a:schemeClr val="tx1"/>
                </a:solidFill>
                <a:latin typeface="Comic Sans MS" panose="030F0702030302020204" pitchFamily="66" charset="0"/>
              </a:defRPr>
            </a:lvl2pPr>
            <a:lvl3pPr marL="1143000" indent="-228600" eaLnBrk="0" hangingPunct="0">
              <a:spcBef>
                <a:spcPct val="30000"/>
              </a:spcBef>
              <a:defRPr sz="1200">
                <a:solidFill>
                  <a:schemeClr val="tx1"/>
                </a:solidFill>
                <a:latin typeface="Comic Sans MS" panose="030F0702030302020204" pitchFamily="66" charset="0"/>
              </a:defRPr>
            </a:lvl3pPr>
            <a:lvl4pPr marL="1600200" indent="-228600" eaLnBrk="0" hangingPunct="0">
              <a:spcBef>
                <a:spcPct val="30000"/>
              </a:spcBef>
              <a:defRPr sz="1200">
                <a:solidFill>
                  <a:schemeClr val="tx1"/>
                </a:solidFill>
                <a:latin typeface="Comic Sans MS" panose="030F0702030302020204" pitchFamily="66" charset="0"/>
              </a:defRPr>
            </a:lvl4pPr>
            <a:lvl5pPr marL="2057400" indent="-228600" eaLnBrk="0" hangingPunct="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eaLnBrk="1" hangingPunct="1">
              <a:spcBef>
                <a:spcPct val="0"/>
              </a:spcBef>
            </a:pPr>
            <a:fld id="{FC91B8EB-38E9-443D-A912-01CAF714039D}" type="slidenum">
              <a:rPr lang="en-US" altLang="en-US"/>
              <a:pPr eaLnBrk="1" hangingPunct="1">
                <a:spcBef>
                  <a:spcPct val="0"/>
                </a:spcBef>
              </a:pPr>
              <a:t>26</a:t>
            </a:fld>
            <a:endParaRPr lang="en-US" altLang="en-US"/>
          </a:p>
        </p:txBody>
      </p:sp>
      <p:sp>
        <p:nvSpPr>
          <p:cNvPr id="51203" name="Rectangle 2">
            <a:extLst>
              <a:ext uri="{FF2B5EF4-FFF2-40B4-BE49-F238E27FC236}">
                <a16:creationId xmlns:a16="http://schemas.microsoft.com/office/drawing/2014/main" id="{36C39B94-9E41-4D67-B1E7-248F20D8AA7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C59A2B37-5613-4819-8F7A-49E2B356329B}"/>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2366DC1-A20B-4845-A5E5-DBE8ACABE36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omic Sans MS" panose="030F0702030302020204" pitchFamily="66" charset="0"/>
              </a:defRPr>
            </a:lvl1pPr>
            <a:lvl2pPr marL="742950" indent="-285750" eaLnBrk="0" hangingPunct="0">
              <a:spcBef>
                <a:spcPct val="30000"/>
              </a:spcBef>
              <a:defRPr sz="1200">
                <a:solidFill>
                  <a:schemeClr val="tx1"/>
                </a:solidFill>
                <a:latin typeface="Comic Sans MS" panose="030F0702030302020204" pitchFamily="66" charset="0"/>
              </a:defRPr>
            </a:lvl2pPr>
            <a:lvl3pPr marL="1143000" indent="-228600" eaLnBrk="0" hangingPunct="0">
              <a:spcBef>
                <a:spcPct val="30000"/>
              </a:spcBef>
              <a:defRPr sz="1200">
                <a:solidFill>
                  <a:schemeClr val="tx1"/>
                </a:solidFill>
                <a:latin typeface="Comic Sans MS" panose="030F0702030302020204" pitchFamily="66" charset="0"/>
              </a:defRPr>
            </a:lvl3pPr>
            <a:lvl4pPr marL="1600200" indent="-228600" eaLnBrk="0" hangingPunct="0">
              <a:spcBef>
                <a:spcPct val="30000"/>
              </a:spcBef>
              <a:defRPr sz="1200">
                <a:solidFill>
                  <a:schemeClr val="tx1"/>
                </a:solidFill>
                <a:latin typeface="Comic Sans MS" panose="030F0702030302020204" pitchFamily="66" charset="0"/>
              </a:defRPr>
            </a:lvl4pPr>
            <a:lvl5pPr marL="2057400" indent="-228600" eaLnBrk="0" hangingPunct="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eaLnBrk="1" hangingPunct="1">
              <a:spcBef>
                <a:spcPct val="0"/>
              </a:spcBef>
            </a:pPr>
            <a:fld id="{94E152B3-4402-446F-A585-9AE25D5407BE}" type="slidenum">
              <a:rPr lang="en-US" altLang="en-US"/>
              <a:pPr eaLnBrk="1" hangingPunct="1">
                <a:spcBef>
                  <a:spcPct val="0"/>
                </a:spcBef>
              </a:pPr>
              <a:t>41</a:t>
            </a:fld>
            <a:endParaRPr lang="en-US" altLang="en-US"/>
          </a:p>
        </p:txBody>
      </p:sp>
      <p:sp>
        <p:nvSpPr>
          <p:cNvPr id="52227" name="Rectangle 2">
            <a:extLst>
              <a:ext uri="{FF2B5EF4-FFF2-40B4-BE49-F238E27FC236}">
                <a16:creationId xmlns:a16="http://schemas.microsoft.com/office/drawing/2014/main" id="{ED52AF3F-1839-42A8-86B8-691DE8C2431B}"/>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413D6C29-FAE7-4A79-9097-FEC5BF072920}"/>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76BE4BB-7844-4D8D-A733-E9D2BDCCAEE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omic Sans MS" panose="030F0702030302020204" pitchFamily="66" charset="0"/>
              </a:defRPr>
            </a:lvl1pPr>
            <a:lvl2pPr marL="742950" indent="-285750" eaLnBrk="0" hangingPunct="0">
              <a:spcBef>
                <a:spcPct val="30000"/>
              </a:spcBef>
              <a:defRPr sz="1200">
                <a:solidFill>
                  <a:schemeClr val="tx1"/>
                </a:solidFill>
                <a:latin typeface="Comic Sans MS" panose="030F0702030302020204" pitchFamily="66" charset="0"/>
              </a:defRPr>
            </a:lvl2pPr>
            <a:lvl3pPr marL="1143000" indent="-228600" eaLnBrk="0" hangingPunct="0">
              <a:spcBef>
                <a:spcPct val="30000"/>
              </a:spcBef>
              <a:defRPr sz="1200">
                <a:solidFill>
                  <a:schemeClr val="tx1"/>
                </a:solidFill>
                <a:latin typeface="Comic Sans MS" panose="030F0702030302020204" pitchFamily="66" charset="0"/>
              </a:defRPr>
            </a:lvl3pPr>
            <a:lvl4pPr marL="1600200" indent="-228600" eaLnBrk="0" hangingPunct="0">
              <a:spcBef>
                <a:spcPct val="30000"/>
              </a:spcBef>
              <a:defRPr sz="1200">
                <a:solidFill>
                  <a:schemeClr val="tx1"/>
                </a:solidFill>
                <a:latin typeface="Comic Sans MS" panose="030F0702030302020204" pitchFamily="66" charset="0"/>
              </a:defRPr>
            </a:lvl4pPr>
            <a:lvl5pPr marL="2057400" indent="-228600" eaLnBrk="0" hangingPunct="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eaLnBrk="1" hangingPunct="1">
              <a:spcBef>
                <a:spcPct val="0"/>
              </a:spcBef>
            </a:pPr>
            <a:fld id="{1B21C1B3-027A-4DE7-B804-9C98F1FF305A}" type="slidenum">
              <a:rPr lang="en-US" altLang="en-US"/>
              <a:pPr eaLnBrk="1" hangingPunct="1">
                <a:spcBef>
                  <a:spcPct val="0"/>
                </a:spcBef>
              </a:pPr>
              <a:t>42</a:t>
            </a:fld>
            <a:endParaRPr lang="en-US" altLang="en-US"/>
          </a:p>
        </p:txBody>
      </p:sp>
      <p:sp>
        <p:nvSpPr>
          <p:cNvPr id="53251" name="Rectangle 2">
            <a:extLst>
              <a:ext uri="{FF2B5EF4-FFF2-40B4-BE49-F238E27FC236}">
                <a16:creationId xmlns:a16="http://schemas.microsoft.com/office/drawing/2014/main" id="{7B521AB8-20A5-478D-817A-98F876E43211}"/>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6B0D7CEA-A6AB-4DE4-9096-A4F7527359D5}"/>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EA3CA48-9742-46AF-8DEC-E218E206B525}"/>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omic Sans MS" panose="030F0702030302020204" pitchFamily="66" charset="0"/>
              </a:defRPr>
            </a:lvl1pPr>
            <a:lvl2pPr marL="742950" indent="-285750" eaLnBrk="0" hangingPunct="0">
              <a:spcBef>
                <a:spcPct val="30000"/>
              </a:spcBef>
              <a:defRPr sz="1200">
                <a:solidFill>
                  <a:schemeClr val="tx1"/>
                </a:solidFill>
                <a:latin typeface="Comic Sans MS" panose="030F0702030302020204" pitchFamily="66" charset="0"/>
              </a:defRPr>
            </a:lvl2pPr>
            <a:lvl3pPr marL="1143000" indent="-228600" eaLnBrk="0" hangingPunct="0">
              <a:spcBef>
                <a:spcPct val="30000"/>
              </a:spcBef>
              <a:defRPr sz="1200">
                <a:solidFill>
                  <a:schemeClr val="tx1"/>
                </a:solidFill>
                <a:latin typeface="Comic Sans MS" panose="030F0702030302020204" pitchFamily="66" charset="0"/>
              </a:defRPr>
            </a:lvl3pPr>
            <a:lvl4pPr marL="1600200" indent="-228600" eaLnBrk="0" hangingPunct="0">
              <a:spcBef>
                <a:spcPct val="30000"/>
              </a:spcBef>
              <a:defRPr sz="1200">
                <a:solidFill>
                  <a:schemeClr val="tx1"/>
                </a:solidFill>
                <a:latin typeface="Comic Sans MS" panose="030F0702030302020204" pitchFamily="66" charset="0"/>
              </a:defRPr>
            </a:lvl4pPr>
            <a:lvl5pPr marL="2057400" indent="-228600" eaLnBrk="0" hangingPunct="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eaLnBrk="1" hangingPunct="1">
              <a:spcBef>
                <a:spcPct val="0"/>
              </a:spcBef>
            </a:pPr>
            <a:fld id="{1C4581E4-C8A9-4104-B9EB-D0E648773401}" type="slidenum">
              <a:rPr lang="en-US" altLang="en-US"/>
              <a:pPr eaLnBrk="1" hangingPunct="1">
                <a:spcBef>
                  <a:spcPct val="0"/>
                </a:spcBef>
              </a:pPr>
              <a:t>43</a:t>
            </a:fld>
            <a:endParaRPr lang="en-US" altLang="en-US"/>
          </a:p>
        </p:txBody>
      </p:sp>
      <p:sp>
        <p:nvSpPr>
          <p:cNvPr id="54275" name="Rectangle 2">
            <a:extLst>
              <a:ext uri="{FF2B5EF4-FFF2-40B4-BE49-F238E27FC236}">
                <a16:creationId xmlns:a16="http://schemas.microsoft.com/office/drawing/2014/main" id="{B22210FE-DF93-4CC1-81E6-9A9B2D75B5A0}"/>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88DEFEC1-0B6A-4837-A3D5-A1C30C60A23F}"/>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87A06BE-F29D-4AEC-8768-05C262506E6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omic Sans MS" panose="030F0702030302020204" pitchFamily="66" charset="0"/>
              </a:defRPr>
            </a:lvl1pPr>
            <a:lvl2pPr marL="742950" indent="-285750" eaLnBrk="0" hangingPunct="0">
              <a:spcBef>
                <a:spcPct val="30000"/>
              </a:spcBef>
              <a:defRPr sz="1200">
                <a:solidFill>
                  <a:schemeClr val="tx1"/>
                </a:solidFill>
                <a:latin typeface="Comic Sans MS" panose="030F0702030302020204" pitchFamily="66" charset="0"/>
              </a:defRPr>
            </a:lvl2pPr>
            <a:lvl3pPr marL="1143000" indent="-228600" eaLnBrk="0" hangingPunct="0">
              <a:spcBef>
                <a:spcPct val="30000"/>
              </a:spcBef>
              <a:defRPr sz="1200">
                <a:solidFill>
                  <a:schemeClr val="tx1"/>
                </a:solidFill>
                <a:latin typeface="Comic Sans MS" panose="030F0702030302020204" pitchFamily="66" charset="0"/>
              </a:defRPr>
            </a:lvl3pPr>
            <a:lvl4pPr marL="1600200" indent="-228600" eaLnBrk="0" hangingPunct="0">
              <a:spcBef>
                <a:spcPct val="30000"/>
              </a:spcBef>
              <a:defRPr sz="1200">
                <a:solidFill>
                  <a:schemeClr val="tx1"/>
                </a:solidFill>
                <a:latin typeface="Comic Sans MS" panose="030F0702030302020204" pitchFamily="66" charset="0"/>
              </a:defRPr>
            </a:lvl4pPr>
            <a:lvl5pPr marL="2057400" indent="-228600" eaLnBrk="0" hangingPunct="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eaLnBrk="1" hangingPunct="1">
              <a:spcBef>
                <a:spcPct val="0"/>
              </a:spcBef>
            </a:pPr>
            <a:fld id="{3E05F463-A0E9-4207-928C-7BDFA8E6BECA}" type="slidenum">
              <a:rPr lang="en-US" altLang="en-US"/>
              <a:pPr eaLnBrk="1" hangingPunct="1">
                <a:spcBef>
                  <a:spcPct val="0"/>
                </a:spcBef>
              </a:pPr>
              <a:t>44</a:t>
            </a:fld>
            <a:endParaRPr lang="en-US" altLang="en-US"/>
          </a:p>
        </p:txBody>
      </p:sp>
      <p:sp>
        <p:nvSpPr>
          <p:cNvPr id="55299" name="Rectangle 2">
            <a:extLst>
              <a:ext uri="{FF2B5EF4-FFF2-40B4-BE49-F238E27FC236}">
                <a16:creationId xmlns:a16="http://schemas.microsoft.com/office/drawing/2014/main" id="{8C6FEA22-0F8E-4FA8-8DFD-C7E5D7514C88}"/>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9CC5D223-118D-4E30-A71A-30F856CFE307}"/>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308E4F79-4362-47B2-B590-4DE33F7DDA76}"/>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omic Sans MS" panose="030F0702030302020204" pitchFamily="66" charset="0"/>
              </a:defRPr>
            </a:lvl1pPr>
            <a:lvl2pPr marL="742950" indent="-285750" eaLnBrk="0" hangingPunct="0">
              <a:spcBef>
                <a:spcPct val="30000"/>
              </a:spcBef>
              <a:defRPr sz="1200">
                <a:solidFill>
                  <a:schemeClr val="tx1"/>
                </a:solidFill>
                <a:latin typeface="Comic Sans MS" panose="030F0702030302020204" pitchFamily="66" charset="0"/>
              </a:defRPr>
            </a:lvl2pPr>
            <a:lvl3pPr marL="1143000" indent="-228600" eaLnBrk="0" hangingPunct="0">
              <a:spcBef>
                <a:spcPct val="30000"/>
              </a:spcBef>
              <a:defRPr sz="1200">
                <a:solidFill>
                  <a:schemeClr val="tx1"/>
                </a:solidFill>
                <a:latin typeface="Comic Sans MS" panose="030F0702030302020204" pitchFamily="66" charset="0"/>
              </a:defRPr>
            </a:lvl3pPr>
            <a:lvl4pPr marL="1600200" indent="-228600" eaLnBrk="0" hangingPunct="0">
              <a:spcBef>
                <a:spcPct val="30000"/>
              </a:spcBef>
              <a:defRPr sz="1200">
                <a:solidFill>
                  <a:schemeClr val="tx1"/>
                </a:solidFill>
                <a:latin typeface="Comic Sans MS" panose="030F0702030302020204" pitchFamily="66" charset="0"/>
              </a:defRPr>
            </a:lvl4pPr>
            <a:lvl5pPr marL="2057400" indent="-228600" eaLnBrk="0" hangingPunct="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eaLnBrk="1" hangingPunct="1">
              <a:spcBef>
                <a:spcPct val="0"/>
              </a:spcBef>
            </a:pPr>
            <a:fld id="{58A30BA8-25E7-4381-8FC4-7AFD8A0B5C42}" type="slidenum">
              <a:rPr lang="en-US" altLang="en-US"/>
              <a:pPr eaLnBrk="1" hangingPunct="1">
                <a:spcBef>
                  <a:spcPct val="0"/>
                </a:spcBef>
              </a:pPr>
              <a:t>45</a:t>
            </a:fld>
            <a:endParaRPr lang="en-US" altLang="en-US"/>
          </a:p>
        </p:txBody>
      </p:sp>
      <p:sp>
        <p:nvSpPr>
          <p:cNvPr id="56323" name="Rectangle 2">
            <a:extLst>
              <a:ext uri="{FF2B5EF4-FFF2-40B4-BE49-F238E27FC236}">
                <a16:creationId xmlns:a16="http://schemas.microsoft.com/office/drawing/2014/main" id="{8D02A135-AE1E-4276-9693-D8EA780BB177}"/>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C07AA971-FC4C-4704-AE13-496F483C98AA}"/>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FA703AE-D1AD-48A1-8FC1-B17DE0A3A7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D2CA44A-2F81-4909-B715-46D3001B79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B859F30-DADB-4B4E-A24C-231282DAC44E}"/>
              </a:ext>
            </a:extLst>
          </p:cNvPr>
          <p:cNvSpPr>
            <a:spLocks noGrp="1" noChangeArrowheads="1"/>
          </p:cNvSpPr>
          <p:nvPr>
            <p:ph type="sldNum" sz="quarter" idx="12"/>
          </p:nvPr>
        </p:nvSpPr>
        <p:spPr>
          <a:ln/>
        </p:spPr>
        <p:txBody>
          <a:bodyPr/>
          <a:lstStyle>
            <a:lvl1pPr>
              <a:defRPr/>
            </a:lvl1pPr>
          </a:lstStyle>
          <a:p>
            <a:fld id="{1396CF61-5CE9-41D8-B9B2-3F134C6658AC}" type="slidenum">
              <a:rPr lang="en-US" altLang="en-US"/>
              <a:pPr/>
              <a:t>‹#›</a:t>
            </a:fld>
            <a:endParaRPr lang="en-US" altLang="en-US"/>
          </a:p>
        </p:txBody>
      </p:sp>
    </p:spTree>
    <p:extLst>
      <p:ext uri="{BB962C8B-B14F-4D97-AF65-F5344CB8AC3E}">
        <p14:creationId xmlns:p14="http://schemas.microsoft.com/office/powerpoint/2010/main" val="130877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9A15B2-260C-44AF-A629-2E01F89DA3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ADD18C4-594C-4468-B5EB-6135F2D1BD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5A7DEEE-166C-4270-923F-A66B8D320706}"/>
              </a:ext>
            </a:extLst>
          </p:cNvPr>
          <p:cNvSpPr>
            <a:spLocks noGrp="1" noChangeArrowheads="1"/>
          </p:cNvSpPr>
          <p:nvPr>
            <p:ph type="sldNum" sz="quarter" idx="12"/>
          </p:nvPr>
        </p:nvSpPr>
        <p:spPr>
          <a:ln/>
        </p:spPr>
        <p:txBody>
          <a:bodyPr/>
          <a:lstStyle>
            <a:lvl1pPr>
              <a:defRPr/>
            </a:lvl1pPr>
          </a:lstStyle>
          <a:p>
            <a:fld id="{8D006631-3934-4CDB-8329-76807BC6C9A8}" type="slidenum">
              <a:rPr lang="en-US" altLang="en-US"/>
              <a:pPr/>
              <a:t>‹#›</a:t>
            </a:fld>
            <a:endParaRPr lang="en-US" altLang="en-US"/>
          </a:p>
        </p:txBody>
      </p:sp>
    </p:spTree>
    <p:extLst>
      <p:ext uri="{BB962C8B-B14F-4D97-AF65-F5344CB8AC3E}">
        <p14:creationId xmlns:p14="http://schemas.microsoft.com/office/powerpoint/2010/main" val="214678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192CBF-4E6B-4FE0-B678-76EF20BD2F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B8FA155-C6F1-4C1F-AA21-5A350A5E072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84921E8-357F-42D9-8799-48D079C41B7D}"/>
              </a:ext>
            </a:extLst>
          </p:cNvPr>
          <p:cNvSpPr>
            <a:spLocks noGrp="1" noChangeArrowheads="1"/>
          </p:cNvSpPr>
          <p:nvPr>
            <p:ph type="sldNum" sz="quarter" idx="12"/>
          </p:nvPr>
        </p:nvSpPr>
        <p:spPr>
          <a:ln/>
        </p:spPr>
        <p:txBody>
          <a:bodyPr/>
          <a:lstStyle>
            <a:lvl1pPr>
              <a:defRPr/>
            </a:lvl1pPr>
          </a:lstStyle>
          <a:p>
            <a:fld id="{6AC346B1-76DD-43E4-9945-264B46EC3B9B}" type="slidenum">
              <a:rPr lang="en-US" altLang="en-US"/>
              <a:pPr/>
              <a:t>‹#›</a:t>
            </a:fld>
            <a:endParaRPr lang="en-US" altLang="en-US"/>
          </a:p>
        </p:txBody>
      </p:sp>
    </p:spTree>
    <p:extLst>
      <p:ext uri="{BB962C8B-B14F-4D97-AF65-F5344CB8AC3E}">
        <p14:creationId xmlns:p14="http://schemas.microsoft.com/office/powerpoint/2010/main" val="3916425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4533172-F3E4-4F9F-92C0-4269830FB80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ED02DB2-7CCB-491F-B786-36AE629EDF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D909360-8948-49E4-98CC-DDDE64D51FB2}"/>
              </a:ext>
            </a:extLst>
          </p:cNvPr>
          <p:cNvSpPr>
            <a:spLocks noGrp="1" noChangeArrowheads="1"/>
          </p:cNvSpPr>
          <p:nvPr>
            <p:ph type="sldNum" sz="quarter" idx="12"/>
          </p:nvPr>
        </p:nvSpPr>
        <p:spPr>
          <a:ln/>
        </p:spPr>
        <p:txBody>
          <a:bodyPr/>
          <a:lstStyle>
            <a:lvl1pPr>
              <a:defRPr/>
            </a:lvl1pPr>
          </a:lstStyle>
          <a:p>
            <a:fld id="{9D29D513-545E-45D8-9F26-4A6BB1C1D746}" type="slidenum">
              <a:rPr lang="en-US" altLang="en-US"/>
              <a:pPr/>
              <a:t>‹#›</a:t>
            </a:fld>
            <a:endParaRPr lang="en-US" altLang="en-US"/>
          </a:p>
        </p:txBody>
      </p:sp>
    </p:spTree>
    <p:extLst>
      <p:ext uri="{BB962C8B-B14F-4D97-AF65-F5344CB8AC3E}">
        <p14:creationId xmlns:p14="http://schemas.microsoft.com/office/powerpoint/2010/main" val="595105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2DD1AC0-76F2-4EF7-BE64-D1484041F4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6E2A8D77-8B63-4C80-95E1-1C9720BB1BF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077E9024-A757-48B3-904C-79528E00C86E}"/>
              </a:ext>
            </a:extLst>
          </p:cNvPr>
          <p:cNvSpPr>
            <a:spLocks noGrp="1" noChangeArrowheads="1"/>
          </p:cNvSpPr>
          <p:nvPr>
            <p:ph type="sldNum" sz="quarter" idx="12"/>
          </p:nvPr>
        </p:nvSpPr>
        <p:spPr>
          <a:ln/>
        </p:spPr>
        <p:txBody>
          <a:bodyPr/>
          <a:lstStyle>
            <a:lvl1pPr>
              <a:defRPr/>
            </a:lvl1pPr>
          </a:lstStyle>
          <a:p>
            <a:fld id="{F71F54D9-2352-4306-99DF-C26D11721F17}" type="slidenum">
              <a:rPr lang="en-US" altLang="en-US"/>
              <a:pPr/>
              <a:t>‹#›</a:t>
            </a:fld>
            <a:endParaRPr lang="en-US" altLang="en-US"/>
          </a:p>
        </p:txBody>
      </p:sp>
    </p:spTree>
    <p:extLst>
      <p:ext uri="{BB962C8B-B14F-4D97-AF65-F5344CB8AC3E}">
        <p14:creationId xmlns:p14="http://schemas.microsoft.com/office/powerpoint/2010/main" val="127447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62098E-64F1-4FA0-8F1D-5AA28A8C34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17455AB-A828-42A9-8C18-8A9B4E6964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EFAE02A-C4F7-491B-8A45-5661F384278A}"/>
              </a:ext>
            </a:extLst>
          </p:cNvPr>
          <p:cNvSpPr>
            <a:spLocks noGrp="1" noChangeArrowheads="1"/>
          </p:cNvSpPr>
          <p:nvPr>
            <p:ph type="sldNum" sz="quarter" idx="12"/>
          </p:nvPr>
        </p:nvSpPr>
        <p:spPr>
          <a:ln/>
        </p:spPr>
        <p:txBody>
          <a:bodyPr/>
          <a:lstStyle>
            <a:lvl1pPr>
              <a:defRPr/>
            </a:lvl1pPr>
          </a:lstStyle>
          <a:p>
            <a:fld id="{2C7EB602-C9AF-4EC9-AD7D-215C32470974}" type="slidenum">
              <a:rPr lang="en-US" altLang="en-US"/>
              <a:pPr/>
              <a:t>‹#›</a:t>
            </a:fld>
            <a:endParaRPr lang="en-US" altLang="en-US"/>
          </a:p>
        </p:txBody>
      </p:sp>
    </p:spTree>
    <p:extLst>
      <p:ext uri="{BB962C8B-B14F-4D97-AF65-F5344CB8AC3E}">
        <p14:creationId xmlns:p14="http://schemas.microsoft.com/office/powerpoint/2010/main" val="44607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040FCA7-7A21-410D-82E3-C0A6A0A75E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E906F17-E1C1-464D-B19C-558C8EF329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2412961-3B8F-4204-BEC7-C62136E41374}"/>
              </a:ext>
            </a:extLst>
          </p:cNvPr>
          <p:cNvSpPr>
            <a:spLocks noGrp="1" noChangeArrowheads="1"/>
          </p:cNvSpPr>
          <p:nvPr>
            <p:ph type="sldNum" sz="quarter" idx="12"/>
          </p:nvPr>
        </p:nvSpPr>
        <p:spPr>
          <a:ln/>
        </p:spPr>
        <p:txBody>
          <a:bodyPr/>
          <a:lstStyle>
            <a:lvl1pPr>
              <a:defRPr/>
            </a:lvl1pPr>
          </a:lstStyle>
          <a:p>
            <a:fld id="{C8F3B0B6-9E78-4E24-BD01-A9A8A2037406}" type="slidenum">
              <a:rPr lang="en-US" altLang="en-US"/>
              <a:pPr/>
              <a:t>‹#›</a:t>
            </a:fld>
            <a:endParaRPr lang="en-US" altLang="en-US"/>
          </a:p>
        </p:txBody>
      </p:sp>
    </p:spTree>
    <p:extLst>
      <p:ext uri="{BB962C8B-B14F-4D97-AF65-F5344CB8AC3E}">
        <p14:creationId xmlns:p14="http://schemas.microsoft.com/office/powerpoint/2010/main" val="227065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FC4DE39-C511-470E-81C5-98A404E60E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1C45A1D-566C-4C67-B091-1D4EA2340DF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71017A1-5845-4CA3-9A65-39F2BA899F96}"/>
              </a:ext>
            </a:extLst>
          </p:cNvPr>
          <p:cNvSpPr>
            <a:spLocks noGrp="1" noChangeArrowheads="1"/>
          </p:cNvSpPr>
          <p:nvPr>
            <p:ph type="sldNum" sz="quarter" idx="12"/>
          </p:nvPr>
        </p:nvSpPr>
        <p:spPr>
          <a:ln/>
        </p:spPr>
        <p:txBody>
          <a:bodyPr/>
          <a:lstStyle>
            <a:lvl1pPr>
              <a:defRPr/>
            </a:lvl1pPr>
          </a:lstStyle>
          <a:p>
            <a:fld id="{E14C09D1-9A74-4E94-846B-CB7F011E8DCD}" type="slidenum">
              <a:rPr lang="en-US" altLang="en-US"/>
              <a:pPr/>
              <a:t>‹#›</a:t>
            </a:fld>
            <a:endParaRPr lang="en-US" altLang="en-US"/>
          </a:p>
        </p:txBody>
      </p:sp>
    </p:spTree>
    <p:extLst>
      <p:ext uri="{BB962C8B-B14F-4D97-AF65-F5344CB8AC3E}">
        <p14:creationId xmlns:p14="http://schemas.microsoft.com/office/powerpoint/2010/main" val="985985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24EA2D9-2541-428F-865F-38B8DFC6633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B5CBB9B-58FA-4090-9F44-6C3EAD9A9E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0ABE18F-0779-4B60-8A7A-750498AB133A}"/>
              </a:ext>
            </a:extLst>
          </p:cNvPr>
          <p:cNvSpPr>
            <a:spLocks noGrp="1" noChangeArrowheads="1"/>
          </p:cNvSpPr>
          <p:nvPr>
            <p:ph type="sldNum" sz="quarter" idx="12"/>
          </p:nvPr>
        </p:nvSpPr>
        <p:spPr>
          <a:ln/>
        </p:spPr>
        <p:txBody>
          <a:bodyPr/>
          <a:lstStyle>
            <a:lvl1pPr>
              <a:defRPr/>
            </a:lvl1pPr>
          </a:lstStyle>
          <a:p>
            <a:fld id="{78382965-06BA-49FA-B952-9818FC6EE23B}" type="slidenum">
              <a:rPr lang="en-US" altLang="en-US"/>
              <a:pPr/>
              <a:t>‹#›</a:t>
            </a:fld>
            <a:endParaRPr lang="en-US" altLang="en-US"/>
          </a:p>
        </p:txBody>
      </p:sp>
    </p:spTree>
    <p:extLst>
      <p:ext uri="{BB962C8B-B14F-4D97-AF65-F5344CB8AC3E}">
        <p14:creationId xmlns:p14="http://schemas.microsoft.com/office/powerpoint/2010/main" val="211027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6D49066-7E52-4370-8F35-91962E6CBF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F099E8F-1890-478A-BFF0-3B93E702735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0AAB1A3-FA1E-4268-9E25-CA01702C973D}"/>
              </a:ext>
            </a:extLst>
          </p:cNvPr>
          <p:cNvSpPr>
            <a:spLocks noGrp="1" noChangeArrowheads="1"/>
          </p:cNvSpPr>
          <p:nvPr>
            <p:ph type="sldNum" sz="quarter" idx="12"/>
          </p:nvPr>
        </p:nvSpPr>
        <p:spPr>
          <a:ln/>
        </p:spPr>
        <p:txBody>
          <a:bodyPr/>
          <a:lstStyle>
            <a:lvl1pPr>
              <a:defRPr/>
            </a:lvl1pPr>
          </a:lstStyle>
          <a:p>
            <a:fld id="{9BAC5B10-ECF6-481F-93AE-C66DD2122B48}" type="slidenum">
              <a:rPr lang="en-US" altLang="en-US"/>
              <a:pPr/>
              <a:t>‹#›</a:t>
            </a:fld>
            <a:endParaRPr lang="en-US" altLang="en-US"/>
          </a:p>
        </p:txBody>
      </p:sp>
    </p:spTree>
    <p:extLst>
      <p:ext uri="{BB962C8B-B14F-4D97-AF65-F5344CB8AC3E}">
        <p14:creationId xmlns:p14="http://schemas.microsoft.com/office/powerpoint/2010/main" val="222795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2B235A7-E9DD-447B-A346-1B8ACC472BA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DA0693AD-9C2C-4610-88AB-B8EE16656E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6B9AAEAC-4EA4-416F-9774-C298382DEF80}"/>
              </a:ext>
            </a:extLst>
          </p:cNvPr>
          <p:cNvSpPr>
            <a:spLocks noGrp="1" noChangeArrowheads="1"/>
          </p:cNvSpPr>
          <p:nvPr>
            <p:ph type="sldNum" sz="quarter" idx="12"/>
          </p:nvPr>
        </p:nvSpPr>
        <p:spPr>
          <a:ln/>
        </p:spPr>
        <p:txBody>
          <a:bodyPr/>
          <a:lstStyle>
            <a:lvl1pPr>
              <a:defRPr/>
            </a:lvl1pPr>
          </a:lstStyle>
          <a:p>
            <a:fld id="{64F29794-1FF5-4E01-805A-5B0F7667BBD7}" type="slidenum">
              <a:rPr lang="en-US" altLang="en-US"/>
              <a:pPr/>
              <a:t>‹#›</a:t>
            </a:fld>
            <a:endParaRPr lang="en-US" altLang="en-US"/>
          </a:p>
        </p:txBody>
      </p:sp>
    </p:spTree>
    <p:extLst>
      <p:ext uri="{BB962C8B-B14F-4D97-AF65-F5344CB8AC3E}">
        <p14:creationId xmlns:p14="http://schemas.microsoft.com/office/powerpoint/2010/main" val="182827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0643297-85DD-4985-AC6C-1AAAB98C52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8A963F2-91BE-4A73-83DC-55E9DF59D8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AF07AB4-8931-4260-9231-DBE0D180EDA6}"/>
              </a:ext>
            </a:extLst>
          </p:cNvPr>
          <p:cNvSpPr>
            <a:spLocks noGrp="1" noChangeArrowheads="1"/>
          </p:cNvSpPr>
          <p:nvPr>
            <p:ph type="sldNum" sz="quarter" idx="12"/>
          </p:nvPr>
        </p:nvSpPr>
        <p:spPr>
          <a:ln/>
        </p:spPr>
        <p:txBody>
          <a:bodyPr/>
          <a:lstStyle>
            <a:lvl1pPr>
              <a:defRPr/>
            </a:lvl1pPr>
          </a:lstStyle>
          <a:p>
            <a:fld id="{733A2DBC-F66B-47D8-BC77-919D5E564B31}" type="slidenum">
              <a:rPr lang="en-US" altLang="en-US"/>
              <a:pPr/>
              <a:t>‹#›</a:t>
            </a:fld>
            <a:endParaRPr lang="en-US" altLang="en-US"/>
          </a:p>
        </p:txBody>
      </p:sp>
    </p:spTree>
    <p:extLst>
      <p:ext uri="{BB962C8B-B14F-4D97-AF65-F5344CB8AC3E}">
        <p14:creationId xmlns:p14="http://schemas.microsoft.com/office/powerpoint/2010/main" val="344565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A47BF00-693E-4FEE-94D8-9599F9444B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0EA6D2A-5832-4645-AE39-22EAAC6629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4E9C2D7-1DF5-48EE-AA95-7532B4F2BDA7}"/>
              </a:ext>
            </a:extLst>
          </p:cNvPr>
          <p:cNvSpPr>
            <a:spLocks noGrp="1" noChangeArrowheads="1"/>
          </p:cNvSpPr>
          <p:nvPr>
            <p:ph type="sldNum" sz="quarter" idx="12"/>
          </p:nvPr>
        </p:nvSpPr>
        <p:spPr>
          <a:ln/>
        </p:spPr>
        <p:txBody>
          <a:bodyPr/>
          <a:lstStyle>
            <a:lvl1pPr>
              <a:defRPr/>
            </a:lvl1pPr>
          </a:lstStyle>
          <a:p>
            <a:fld id="{EA12EC5F-916E-48A2-A277-85AD95A140D7}" type="slidenum">
              <a:rPr lang="en-US" altLang="en-US"/>
              <a:pPr/>
              <a:t>‹#›</a:t>
            </a:fld>
            <a:endParaRPr lang="en-US" altLang="en-US"/>
          </a:p>
        </p:txBody>
      </p:sp>
    </p:spTree>
    <p:extLst>
      <p:ext uri="{BB962C8B-B14F-4D97-AF65-F5344CB8AC3E}">
        <p14:creationId xmlns:p14="http://schemas.microsoft.com/office/powerpoint/2010/main" val="257033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666AF96-5F3B-4722-A363-42B30FC5392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77F6D4B-7442-4B5A-89EF-168FAF1A012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07E2951-0600-47F0-8C51-EF1CA612FED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a:extLst>
              <a:ext uri="{FF2B5EF4-FFF2-40B4-BE49-F238E27FC236}">
                <a16:creationId xmlns:a16="http://schemas.microsoft.com/office/drawing/2014/main" id="{2049E37B-B007-471F-B232-B7696F74885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a:extLst>
              <a:ext uri="{FF2B5EF4-FFF2-40B4-BE49-F238E27FC236}">
                <a16:creationId xmlns:a16="http://schemas.microsoft.com/office/drawing/2014/main" id="{666E7B49-1B6F-4719-B06A-C8B0A3EA3D7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16E3228-3F81-499C-9E3F-E1FC5181CE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0B01E56-A716-4E56-976A-371B016D3032}"/>
              </a:ext>
            </a:extLst>
          </p:cNvPr>
          <p:cNvSpPr>
            <a:spLocks noGrp="1" noChangeArrowheads="1"/>
          </p:cNvSpPr>
          <p:nvPr>
            <p:ph type="ctrTitle"/>
          </p:nvPr>
        </p:nvSpPr>
        <p:spPr>
          <a:xfrm>
            <a:off x="0" y="2130425"/>
            <a:ext cx="8991600" cy="1470025"/>
          </a:xfrm>
        </p:spPr>
        <p:txBody>
          <a:bodyPr/>
          <a:lstStyle/>
          <a:p>
            <a:pPr eaLnBrk="1" hangingPunct="1"/>
            <a:r>
              <a:rPr lang="en-US" altLang="en-US" sz="5400"/>
              <a:t> </a:t>
            </a:r>
            <a:r>
              <a:rPr lang="en-US" altLang="en-US" sz="5400" b="1">
                <a:solidFill>
                  <a:srgbClr val="006600"/>
                </a:solidFill>
              </a:rPr>
              <a:t>Life cycles and reproductive structures</a:t>
            </a:r>
          </a:p>
        </p:txBody>
      </p:sp>
      <p:sp>
        <p:nvSpPr>
          <p:cNvPr id="2" name="Subtitle 1">
            <a:extLst>
              <a:ext uri="{FF2B5EF4-FFF2-40B4-BE49-F238E27FC236}">
                <a16:creationId xmlns:a16="http://schemas.microsoft.com/office/drawing/2014/main" id="{2B6BEEE9-3882-4FE2-B323-2E8715CB4DE5}"/>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D05DA83-C7BF-4661-952C-448638C95D23}"/>
              </a:ext>
            </a:extLst>
          </p:cNvPr>
          <p:cNvSpPr>
            <a:spLocks noGrp="1" noChangeArrowheads="1"/>
          </p:cNvSpPr>
          <p:nvPr>
            <p:ph type="body" idx="1"/>
          </p:nvPr>
        </p:nvSpPr>
        <p:spPr>
          <a:xfrm>
            <a:off x="0" y="1981200"/>
            <a:ext cx="9144000" cy="3816350"/>
          </a:xfrm>
          <a:noFill/>
        </p:spPr>
        <p:txBody>
          <a:bodyPr>
            <a:spAutoFit/>
          </a:bodyPr>
          <a:lstStyle/>
          <a:p>
            <a:pPr eaLnBrk="1" hangingPunct="1">
              <a:buClr>
                <a:srgbClr val="339933"/>
              </a:buClr>
              <a:tabLst>
                <a:tab pos="2743200" algn="l"/>
              </a:tabLst>
            </a:pPr>
            <a:r>
              <a:rPr lang="en-US" altLang="en-US" sz="2400">
                <a:solidFill>
                  <a:srgbClr val="000000"/>
                </a:solidFill>
              </a:rPr>
              <a:t>The life cycle of a pine illustrates the three key adaptations to terrestrial life in seed plants:</a:t>
            </a:r>
          </a:p>
          <a:p>
            <a:pPr eaLnBrk="1" hangingPunct="1">
              <a:buClr>
                <a:srgbClr val="339933"/>
              </a:buClr>
              <a:tabLst>
                <a:tab pos="2743200" algn="l"/>
              </a:tabLst>
            </a:pPr>
            <a:endParaRPr lang="en-US" altLang="en-US" sz="2400">
              <a:solidFill>
                <a:srgbClr val="000000"/>
              </a:solidFill>
            </a:endParaRPr>
          </a:p>
          <a:p>
            <a:pPr lvl="1" eaLnBrk="1" hangingPunct="1">
              <a:buClr>
                <a:srgbClr val="339933"/>
              </a:buClr>
              <a:tabLst>
                <a:tab pos="2743200" algn="l"/>
              </a:tabLst>
            </a:pPr>
            <a:r>
              <a:rPr lang="en-US" altLang="en-US" sz="2400">
                <a:solidFill>
                  <a:srgbClr val="000000"/>
                </a:solidFill>
              </a:rPr>
              <a:t>increasing dominance of the sporophyte</a:t>
            </a:r>
          </a:p>
          <a:p>
            <a:pPr lvl="1" eaLnBrk="1" hangingPunct="1">
              <a:buClr>
                <a:srgbClr val="339933"/>
              </a:buClr>
              <a:tabLst>
                <a:tab pos="2743200" algn="l"/>
              </a:tabLst>
            </a:pPr>
            <a:r>
              <a:rPr lang="en-US" altLang="en-US" sz="2400">
                <a:solidFill>
                  <a:srgbClr val="000000"/>
                </a:solidFill>
              </a:rPr>
              <a:t>seeds as a resistant, dispersal stage</a:t>
            </a:r>
          </a:p>
          <a:p>
            <a:pPr lvl="1" eaLnBrk="1" hangingPunct="1">
              <a:buClr>
                <a:srgbClr val="339933"/>
              </a:buClr>
              <a:tabLst>
                <a:tab pos="2743200" algn="l"/>
              </a:tabLst>
            </a:pPr>
            <a:r>
              <a:rPr lang="en-US" altLang="en-US" sz="2400">
                <a:solidFill>
                  <a:srgbClr val="000000"/>
                </a:solidFill>
              </a:rPr>
              <a:t>pollen as an airborne agent bringing gametes together.</a:t>
            </a:r>
          </a:p>
          <a:p>
            <a:pPr lvl="1" eaLnBrk="1" hangingPunct="1">
              <a:buClr>
                <a:srgbClr val="339933"/>
              </a:buClr>
              <a:tabLst>
                <a:tab pos="2743200" algn="l"/>
              </a:tabLst>
            </a:pPr>
            <a:endParaRPr lang="en-US" altLang="en-US" sz="2400">
              <a:solidFill>
                <a:srgbClr val="000000"/>
              </a:solidFill>
            </a:endParaRPr>
          </a:p>
          <a:p>
            <a:pPr eaLnBrk="1" hangingPunct="1">
              <a:buClr>
                <a:srgbClr val="339933"/>
              </a:buClr>
              <a:tabLst>
                <a:tab pos="2743200" algn="l"/>
              </a:tabLst>
            </a:pPr>
            <a:r>
              <a:rPr lang="en-US" altLang="en-US" sz="2400">
                <a:solidFill>
                  <a:srgbClr val="000000"/>
                </a:solidFill>
              </a:rPr>
              <a:t>The pine tree, a </a:t>
            </a:r>
            <a:r>
              <a:rPr lang="en-US" altLang="en-US" sz="2400" b="1" u="sng">
                <a:solidFill>
                  <a:srgbClr val="660066"/>
                </a:solidFill>
              </a:rPr>
              <a:t>sporophyte</a:t>
            </a:r>
            <a:r>
              <a:rPr lang="en-US" altLang="en-US" sz="2400">
                <a:solidFill>
                  <a:srgbClr val="000000"/>
                </a:solidFill>
              </a:rPr>
              <a:t>, produces its </a:t>
            </a:r>
            <a:r>
              <a:rPr lang="en-US" altLang="en-US" sz="2400" b="1" i="1">
                <a:solidFill>
                  <a:srgbClr val="660066"/>
                </a:solidFill>
              </a:rPr>
              <a:t>sporangia</a:t>
            </a:r>
            <a:r>
              <a:rPr lang="en-US" altLang="en-US" sz="2400">
                <a:solidFill>
                  <a:srgbClr val="000000"/>
                </a:solidFill>
              </a:rPr>
              <a:t> on scale like </a:t>
            </a:r>
            <a:r>
              <a:rPr lang="en-US" altLang="en-US" sz="2400" b="1" i="1">
                <a:solidFill>
                  <a:srgbClr val="660066"/>
                </a:solidFill>
              </a:rPr>
              <a:t>sporophylls</a:t>
            </a:r>
            <a:r>
              <a:rPr lang="en-US" altLang="en-US" sz="2400">
                <a:solidFill>
                  <a:srgbClr val="000000"/>
                </a:solidFill>
              </a:rPr>
              <a:t> that are packed densely on cones.</a:t>
            </a:r>
          </a:p>
        </p:txBody>
      </p:sp>
      <p:sp>
        <p:nvSpPr>
          <p:cNvPr id="11267" name="Rectangle 3">
            <a:extLst>
              <a:ext uri="{FF2B5EF4-FFF2-40B4-BE49-F238E27FC236}">
                <a16:creationId xmlns:a16="http://schemas.microsoft.com/office/drawing/2014/main" id="{8899608E-5B3E-4D46-9611-A323DE264053}"/>
              </a:ext>
            </a:extLst>
          </p:cNvPr>
          <p:cNvSpPr>
            <a:spLocks noGrp="1" noChangeArrowheads="1"/>
          </p:cNvSpPr>
          <p:nvPr>
            <p:ph type="title"/>
          </p:nvPr>
        </p:nvSpPr>
        <p:spPr>
          <a:xfrm>
            <a:off x="0" y="244475"/>
            <a:ext cx="9144000" cy="1554163"/>
          </a:xfrm>
          <a:noFill/>
        </p:spPr>
        <p:txBody>
          <a:bodyPr>
            <a:spAutoFit/>
          </a:bodyPr>
          <a:lstStyle/>
          <a:p>
            <a:pPr marL="457200" indent="-457200" eaLnBrk="1" hangingPunct="1"/>
            <a:r>
              <a:rPr lang="en-US" altLang="en-US" sz="3200" b="1">
                <a:solidFill>
                  <a:srgbClr val="006600"/>
                </a:solidFill>
              </a:rPr>
              <a:t>The life cycle of a pine demonstrates </a:t>
            </a:r>
            <a:br>
              <a:rPr lang="en-US" altLang="en-US" sz="3200" b="1">
                <a:solidFill>
                  <a:srgbClr val="006600"/>
                </a:solidFill>
              </a:rPr>
            </a:br>
            <a:r>
              <a:rPr lang="en-US" altLang="en-US" sz="3200" b="1">
                <a:solidFill>
                  <a:srgbClr val="006600"/>
                </a:solidFill>
              </a:rPr>
              <a:t>the key reproductive adaptations of </a:t>
            </a:r>
            <a:br>
              <a:rPr lang="en-US" altLang="en-US" sz="3200" b="1">
                <a:solidFill>
                  <a:srgbClr val="006600"/>
                </a:solidFill>
              </a:rPr>
            </a:br>
            <a:r>
              <a:rPr lang="en-US" altLang="en-US" sz="3200" b="1">
                <a:solidFill>
                  <a:srgbClr val="006600"/>
                </a:solidFill>
              </a:rPr>
              <a:t>seed plants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5D0FE7D-6AFA-46EC-8023-97AAC78C34F6}"/>
              </a:ext>
            </a:extLst>
          </p:cNvPr>
          <p:cNvSpPr>
            <a:spLocks noChangeArrowheads="1"/>
          </p:cNvSpPr>
          <p:nvPr/>
        </p:nvSpPr>
        <p:spPr bwMode="auto">
          <a:xfrm>
            <a:off x="1371600" y="66294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b="1">
                <a:latin typeface="Times" panose="02020603050405020304" pitchFamily="18" charset="0"/>
              </a:rPr>
              <a:t>Copyright © 2002 Pearson Education, Inc., publishing as Benjamin Cummings</a:t>
            </a:r>
          </a:p>
        </p:txBody>
      </p:sp>
      <p:pic>
        <p:nvPicPr>
          <p:cNvPr id="12291" name="Picture 3">
            <a:extLst>
              <a:ext uri="{FF2B5EF4-FFF2-40B4-BE49-F238E27FC236}">
                <a16:creationId xmlns:a16="http://schemas.microsoft.com/office/drawing/2014/main" id="{27F9A61F-EE4E-43EC-B237-4C64798C7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355"/>
          <a:stretch>
            <a:fillRect/>
          </a:stretch>
        </p:blipFill>
        <p:spPr bwMode="auto">
          <a:xfrm>
            <a:off x="420688" y="152400"/>
            <a:ext cx="8301037" cy="634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13E4D97-C12E-4D44-873A-57435F7BE9CA}"/>
              </a:ext>
            </a:extLst>
          </p:cNvPr>
          <p:cNvSpPr>
            <a:spLocks noGrp="1" noChangeArrowheads="1"/>
          </p:cNvSpPr>
          <p:nvPr>
            <p:ph type="title"/>
          </p:nvPr>
        </p:nvSpPr>
        <p:spPr>
          <a:xfrm>
            <a:off x="0" y="76200"/>
            <a:ext cx="9144000" cy="1143000"/>
          </a:xfrm>
        </p:spPr>
        <p:txBody>
          <a:bodyPr/>
          <a:lstStyle/>
          <a:p>
            <a:pPr eaLnBrk="1" hangingPunct="1"/>
            <a:r>
              <a:rPr lang="en-US" altLang="en-US" sz="3600" b="1">
                <a:solidFill>
                  <a:srgbClr val="006600"/>
                </a:solidFill>
              </a:rPr>
              <a:t>Reproduction in pines begins with the appearance of cones on a pine tree.</a:t>
            </a:r>
            <a:endParaRPr lang="en-US" altLang="en-US" sz="4000">
              <a:solidFill>
                <a:srgbClr val="000000"/>
              </a:solidFill>
            </a:endParaRPr>
          </a:p>
        </p:txBody>
      </p:sp>
      <p:sp>
        <p:nvSpPr>
          <p:cNvPr id="13315" name="Rectangle 3">
            <a:extLst>
              <a:ext uri="{FF2B5EF4-FFF2-40B4-BE49-F238E27FC236}">
                <a16:creationId xmlns:a16="http://schemas.microsoft.com/office/drawing/2014/main" id="{CA5F413C-BF59-4617-ADF8-7E09AB33DBBD}"/>
              </a:ext>
            </a:extLst>
          </p:cNvPr>
          <p:cNvSpPr>
            <a:spLocks noGrp="1" noChangeArrowheads="1"/>
          </p:cNvSpPr>
          <p:nvPr>
            <p:ph type="body" sz="half" idx="1"/>
          </p:nvPr>
        </p:nvSpPr>
        <p:spPr>
          <a:xfrm>
            <a:off x="0" y="1219200"/>
            <a:ext cx="4953000" cy="5486400"/>
          </a:xfrm>
        </p:spPr>
        <p:txBody>
          <a:bodyPr/>
          <a:lstStyle/>
          <a:p>
            <a:pPr lvl="1" eaLnBrk="1" hangingPunct="1">
              <a:buClr>
                <a:srgbClr val="339933"/>
              </a:buClr>
              <a:buFontTx/>
              <a:buNone/>
            </a:pPr>
            <a:r>
              <a:rPr lang="en-US" altLang="en-US" sz="2400">
                <a:solidFill>
                  <a:srgbClr val="000000"/>
                </a:solidFill>
              </a:rPr>
              <a:t>1. Most species produce both pollen cones and ovulate cones.</a:t>
            </a:r>
          </a:p>
          <a:p>
            <a:pPr lvl="1" eaLnBrk="1" hangingPunct="1">
              <a:buClr>
                <a:srgbClr val="339933"/>
              </a:buClr>
              <a:buFontTx/>
              <a:buNone/>
            </a:pPr>
            <a:r>
              <a:rPr lang="en-US" altLang="en-US" sz="2400">
                <a:solidFill>
                  <a:srgbClr val="000000"/>
                </a:solidFill>
              </a:rPr>
              <a:t>2. A pollen cone contains hundreds of </a:t>
            </a:r>
            <a:r>
              <a:rPr lang="en-US" altLang="en-US" sz="2400" b="1" i="1">
                <a:solidFill>
                  <a:srgbClr val="660066"/>
                </a:solidFill>
              </a:rPr>
              <a:t>microsporangia</a:t>
            </a:r>
            <a:r>
              <a:rPr lang="en-US" altLang="en-US" sz="2400">
                <a:solidFill>
                  <a:srgbClr val="000000"/>
                </a:solidFill>
              </a:rPr>
              <a:t> held on small sporophylls.</a:t>
            </a:r>
          </a:p>
          <a:p>
            <a:pPr lvl="2" eaLnBrk="1" hangingPunct="1">
              <a:buClr>
                <a:srgbClr val="339933"/>
              </a:buClr>
            </a:pPr>
            <a:r>
              <a:rPr lang="en-US" altLang="en-US" sz="2000" b="1" i="1">
                <a:solidFill>
                  <a:srgbClr val="660066"/>
                </a:solidFill>
              </a:rPr>
              <a:t>Cell in the microsporangia undergo meiosis to form haploid microspores that develop into pollen grains</a:t>
            </a:r>
            <a:r>
              <a:rPr lang="en-US" altLang="en-US" sz="2000">
                <a:solidFill>
                  <a:srgbClr val="660066"/>
                </a:solidFill>
              </a:rPr>
              <a:t>.</a:t>
            </a:r>
          </a:p>
          <a:p>
            <a:pPr lvl="1" eaLnBrk="1" hangingPunct="1">
              <a:buClr>
                <a:srgbClr val="339933"/>
              </a:buClr>
              <a:buFontTx/>
              <a:buNone/>
            </a:pPr>
            <a:r>
              <a:rPr lang="en-US" altLang="en-US" sz="2400">
                <a:solidFill>
                  <a:srgbClr val="000000"/>
                </a:solidFill>
              </a:rPr>
              <a:t>3. An ovulate cone consists of many scales, each with two ovules.</a:t>
            </a:r>
          </a:p>
          <a:p>
            <a:pPr lvl="2" eaLnBrk="1" hangingPunct="1">
              <a:buClr>
                <a:srgbClr val="339933"/>
              </a:buClr>
            </a:pPr>
            <a:r>
              <a:rPr lang="en-US" altLang="en-US" sz="2000" b="1" i="1">
                <a:solidFill>
                  <a:srgbClr val="660066"/>
                </a:solidFill>
              </a:rPr>
              <a:t>Each ovule includes a megasporangium.</a:t>
            </a:r>
          </a:p>
        </p:txBody>
      </p:sp>
      <p:pic>
        <p:nvPicPr>
          <p:cNvPr id="13316" name="Picture 4">
            <a:extLst>
              <a:ext uri="{FF2B5EF4-FFF2-40B4-BE49-F238E27FC236}">
                <a16:creationId xmlns:a16="http://schemas.microsoft.com/office/drawing/2014/main" id="{E0F442B0-F2AE-443D-88B7-1B35DC5CE2D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3355"/>
          <a:stretch>
            <a:fillRect/>
          </a:stretch>
        </p:blipFill>
        <p:spPr>
          <a:xfrm>
            <a:off x="4953000" y="1219200"/>
            <a:ext cx="41910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8EA5282-49C5-4D17-AA88-316830BDE843}"/>
              </a:ext>
            </a:extLst>
          </p:cNvPr>
          <p:cNvSpPr>
            <a:spLocks noGrp="1" noChangeArrowheads="1"/>
          </p:cNvSpPr>
          <p:nvPr>
            <p:ph type="title"/>
          </p:nvPr>
        </p:nvSpPr>
        <p:spPr>
          <a:xfrm>
            <a:off x="0" y="76200"/>
            <a:ext cx="9144000" cy="1143000"/>
          </a:xfrm>
        </p:spPr>
        <p:txBody>
          <a:bodyPr/>
          <a:lstStyle/>
          <a:p>
            <a:pPr eaLnBrk="1" hangingPunct="1"/>
            <a:r>
              <a:rPr lang="en-US" altLang="en-US" sz="3600" b="1">
                <a:solidFill>
                  <a:srgbClr val="006600"/>
                </a:solidFill>
              </a:rPr>
              <a:t>Reproduction in pines begins with the appearance of cones on a pine tree.</a:t>
            </a:r>
            <a:endParaRPr lang="en-US" altLang="en-US" sz="4000">
              <a:solidFill>
                <a:srgbClr val="000000"/>
              </a:solidFill>
            </a:endParaRPr>
          </a:p>
        </p:txBody>
      </p:sp>
      <p:sp>
        <p:nvSpPr>
          <p:cNvPr id="14339" name="Rectangle 3">
            <a:extLst>
              <a:ext uri="{FF2B5EF4-FFF2-40B4-BE49-F238E27FC236}">
                <a16:creationId xmlns:a16="http://schemas.microsoft.com/office/drawing/2014/main" id="{501293CD-826F-4492-8252-85FB4E2118EC}"/>
              </a:ext>
            </a:extLst>
          </p:cNvPr>
          <p:cNvSpPr>
            <a:spLocks noGrp="1" noChangeArrowheads="1"/>
          </p:cNvSpPr>
          <p:nvPr>
            <p:ph type="body" sz="half" idx="1"/>
          </p:nvPr>
        </p:nvSpPr>
        <p:spPr>
          <a:xfrm>
            <a:off x="0" y="1219200"/>
            <a:ext cx="4724400" cy="5486400"/>
          </a:xfrm>
        </p:spPr>
        <p:txBody>
          <a:bodyPr/>
          <a:lstStyle/>
          <a:p>
            <a:pPr lvl="1" eaLnBrk="1" hangingPunct="1">
              <a:lnSpc>
                <a:spcPct val="80000"/>
              </a:lnSpc>
              <a:buClr>
                <a:srgbClr val="339933"/>
              </a:buClr>
              <a:buFontTx/>
              <a:buNone/>
            </a:pPr>
            <a:r>
              <a:rPr lang="en-US" altLang="en-US" sz="2000">
                <a:solidFill>
                  <a:srgbClr val="000000"/>
                </a:solidFill>
              </a:rPr>
              <a:t>4. During pollination, windblown pollen falls on the ovulate cone and is drawn into the ovule through the micropyle.</a:t>
            </a:r>
          </a:p>
          <a:p>
            <a:pPr lvl="2" eaLnBrk="1" hangingPunct="1">
              <a:lnSpc>
                <a:spcPct val="80000"/>
              </a:lnSpc>
              <a:buClr>
                <a:srgbClr val="339933"/>
              </a:buClr>
            </a:pPr>
            <a:r>
              <a:rPr lang="en-US" altLang="en-US" sz="1800" b="1" i="1">
                <a:solidFill>
                  <a:srgbClr val="660066"/>
                </a:solidFill>
              </a:rPr>
              <a:t>The pollen grain germinates in the ovule, forming a pollen tube that digests its way through the megasporangium</a:t>
            </a:r>
            <a:r>
              <a:rPr lang="en-US" altLang="en-US" sz="1800">
                <a:solidFill>
                  <a:srgbClr val="000000"/>
                </a:solidFill>
              </a:rPr>
              <a:t>.</a:t>
            </a:r>
          </a:p>
          <a:p>
            <a:pPr lvl="2" eaLnBrk="1" hangingPunct="1">
              <a:lnSpc>
                <a:spcPct val="80000"/>
              </a:lnSpc>
              <a:buClr>
                <a:srgbClr val="339933"/>
              </a:buClr>
            </a:pPr>
            <a:endParaRPr lang="en-US" altLang="en-US" sz="1800">
              <a:solidFill>
                <a:srgbClr val="000000"/>
              </a:solidFill>
            </a:endParaRPr>
          </a:p>
          <a:p>
            <a:pPr lvl="1" eaLnBrk="1" hangingPunct="1">
              <a:lnSpc>
                <a:spcPct val="80000"/>
              </a:lnSpc>
              <a:buClr>
                <a:srgbClr val="339933"/>
              </a:buClr>
              <a:buFontTx/>
              <a:buNone/>
            </a:pPr>
            <a:r>
              <a:rPr lang="en-US" altLang="en-US" sz="2000">
                <a:solidFill>
                  <a:srgbClr val="000000"/>
                </a:solidFill>
              </a:rPr>
              <a:t>5. The megaspore mother cell undergoes meiosis to produce four haploid cells, one of which will develop into a megaspore.</a:t>
            </a:r>
          </a:p>
          <a:p>
            <a:pPr lvl="2" eaLnBrk="1" hangingPunct="1">
              <a:lnSpc>
                <a:spcPct val="80000"/>
              </a:lnSpc>
              <a:buClr>
                <a:srgbClr val="339933"/>
              </a:buClr>
            </a:pPr>
            <a:r>
              <a:rPr lang="en-US" altLang="en-US" sz="1800" b="1" i="1">
                <a:solidFill>
                  <a:srgbClr val="660066"/>
                </a:solidFill>
              </a:rPr>
              <a:t>The megaspore grows and divides mitotically to form the immature female gametophyte.</a:t>
            </a:r>
          </a:p>
          <a:p>
            <a:pPr lvl="2" eaLnBrk="1" hangingPunct="1">
              <a:lnSpc>
                <a:spcPct val="80000"/>
              </a:lnSpc>
              <a:buClr>
                <a:srgbClr val="339933"/>
              </a:buClr>
            </a:pPr>
            <a:endParaRPr lang="en-US" altLang="en-US" sz="1800">
              <a:solidFill>
                <a:srgbClr val="000000"/>
              </a:solidFill>
            </a:endParaRPr>
          </a:p>
          <a:p>
            <a:pPr lvl="1" eaLnBrk="1" hangingPunct="1">
              <a:lnSpc>
                <a:spcPct val="80000"/>
              </a:lnSpc>
              <a:buClr>
                <a:srgbClr val="339933"/>
              </a:buClr>
              <a:buFontTx/>
              <a:buNone/>
            </a:pPr>
            <a:r>
              <a:rPr lang="en-US" altLang="en-US" sz="2000">
                <a:solidFill>
                  <a:srgbClr val="000000"/>
                </a:solidFill>
              </a:rPr>
              <a:t>6. Two or three archegonia, each with an egg, then develop within the gametophyte</a:t>
            </a:r>
          </a:p>
        </p:txBody>
      </p:sp>
      <p:pic>
        <p:nvPicPr>
          <p:cNvPr id="14340" name="Picture 4">
            <a:extLst>
              <a:ext uri="{FF2B5EF4-FFF2-40B4-BE49-F238E27FC236}">
                <a16:creationId xmlns:a16="http://schemas.microsoft.com/office/drawing/2014/main" id="{B041619B-CF4D-45C6-9AFA-626336C0D7E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3355"/>
          <a:stretch>
            <a:fillRect/>
          </a:stretch>
        </p:blipFill>
        <p:spPr>
          <a:xfrm>
            <a:off x="4953000" y="1219200"/>
            <a:ext cx="41910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2363EA9-0CF4-4375-8616-D702F3870BEB}"/>
              </a:ext>
            </a:extLst>
          </p:cNvPr>
          <p:cNvSpPr>
            <a:spLocks noGrp="1" noChangeArrowheads="1"/>
          </p:cNvSpPr>
          <p:nvPr>
            <p:ph type="title"/>
          </p:nvPr>
        </p:nvSpPr>
        <p:spPr>
          <a:xfrm>
            <a:off x="0" y="76200"/>
            <a:ext cx="9144000" cy="1143000"/>
          </a:xfrm>
        </p:spPr>
        <p:txBody>
          <a:bodyPr/>
          <a:lstStyle/>
          <a:p>
            <a:pPr eaLnBrk="1" hangingPunct="1"/>
            <a:r>
              <a:rPr lang="en-US" altLang="en-US" sz="3600" b="1">
                <a:solidFill>
                  <a:srgbClr val="006600"/>
                </a:solidFill>
              </a:rPr>
              <a:t>Reproduction in pines begins with the appearance of cones on a pine tree.</a:t>
            </a:r>
            <a:endParaRPr lang="en-US" altLang="en-US" sz="4000">
              <a:solidFill>
                <a:srgbClr val="000000"/>
              </a:solidFill>
            </a:endParaRPr>
          </a:p>
        </p:txBody>
      </p:sp>
      <p:sp>
        <p:nvSpPr>
          <p:cNvPr id="15363" name="Rectangle 3">
            <a:extLst>
              <a:ext uri="{FF2B5EF4-FFF2-40B4-BE49-F238E27FC236}">
                <a16:creationId xmlns:a16="http://schemas.microsoft.com/office/drawing/2014/main" id="{7760F373-2F58-4BFE-A294-967D0AE4EA6B}"/>
              </a:ext>
            </a:extLst>
          </p:cNvPr>
          <p:cNvSpPr>
            <a:spLocks noGrp="1" noChangeArrowheads="1"/>
          </p:cNvSpPr>
          <p:nvPr>
            <p:ph type="body" sz="half" idx="1"/>
          </p:nvPr>
        </p:nvSpPr>
        <p:spPr>
          <a:xfrm>
            <a:off x="0" y="1219200"/>
            <a:ext cx="4724400" cy="5486400"/>
          </a:xfrm>
        </p:spPr>
        <p:txBody>
          <a:bodyPr/>
          <a:lstStyle/>
          <a:p>
            <a:pPr lvl="1" eaLnBrk="1" hangingPunct="1">
              <a:lnSpc>
                <a:spcPct val="90000"/>
              </a:lnSpc>
              <a:buClr>
                <a:srgbClr val="339933"/>
              </a:buClr>
              <a:buFontTx/>
              <a:buNone/>
            </a:pPr>
            <a:r>
              <a:rPr lang="en-US" altLang="en-US" sz="1800">
                <a:solidFill>
                  <a:srgbClr val="000000"/>
                </a:solidFill>
              </a:rPr>
              <a:t>7.  At the same time that the eggs are ready, two sperm cells have developed in the pollen tube which has reached the female gametophyte.</a:t>
            </a:r>
          </a:p>
          <a:p>
            <a:pPr lvl="2" eaLnBrk="1" hangingPunct="1">
              <a:lnSpc>
                <a:spcPct val="90000"/>
              </a:lnSpc>
              <a:buClr>
                <a:srgbClr val="339933"/>
              </a:buClr>
            </a:pPr>
            <a:r>
              <a:rPr lang="en-US" altLang="en-US" sz="1600">
                <a:solidFill>
                  <a:srgbClr val="000000"/>
                </a:solidFill>
              </a:rPr>
              <a:t>Fertilization occurs when one of the sperm nuclei fuses with the egg nucleus</a:t>
            </a:r>
          </a:p>
          <a:p>
            <a:pPr lvl="2" eaLnBrk="1" hangingPunct="1">
              <a:lnSpc>
                <a:spcPct val="90000"/>
              </a:lnSpc>
              <a:buClr>
                <a:srgbClr val="339933"/>
              </a:buClr>
            </a:pPr>
            <a:endParaRPr lang="en-US" altLang="en-US" sz="1600">
              <a:solidFill>
                <a:srgbClr val="000000"/>
              </a:solidFill>
            </a:endParaRPr>
          </a:p>
          <a:p>
            <a:pPr lvl="1" eaLnBrk="1" hangingPunct="1">
              <a:lnSpc>
                <a:spcPct val="90000"/>
              </a:lnSpc>
              <a:buClr>
                <a:srgbClr val="339933"/>
              </a:buClr>
              <a:buFontTx/>
              <a:buNone/>
            </a:pPr>
            <a:r>
              <a:rPr lang="en-US" altLang="en-US" sz="1800">
                <a:solidFill>
                  <a:srgbClr val="000000"/>
                </a:solidFill>
              </a:rPr>
              <a:t>8. The pine embryo, the new </a:t>
            </a:r>
            <a:r>
              <a:rPr lang="en-US" altLang="en-US" sz="1800" b="1" i="1">
                <a:solidFill>
                  <a:srgbClr val="660066"/>
                </a:solidFill>
              </a:rPr>
              <a:t>sporophyte</a:t>
            </a:r>
            <a:r>
              <a:rPr lang="en-US" altLang="en-US" sz="1800">
                <a:solidFill>
                  <a:srgbClr val="000000"/>
                </a:solidFill>
              </a:rPr>
              <a:t>, has a rudimentary root and several embryonic leaves.</a:t>
            </a:r>
          </a:p>
          <a:p>
            <a:pPr lvl="2" eaLnBrk="1" hangingPunct="1">
              <a:lnSpc>
                <a:spcPct val="90000"/>
              </a:lnSpc>
              <a:buClr>
                <a:srgbClr val="339933"/>
              </a:buClr>
            </a:pPr>
            <a:r>
              <a:rPr lang="en-US" altLang="en-US" sz="1600">
                <a:solidFill>
                  <a:srgbClr val="000000"/>
                </a:solidFill>
              </a:rPr>
              <a:t>The female </a:t>
            </a:r>
            <a:r>
              <a:rPr lang="en-US" altLang="en-US" sz="1600" b="1" i="1">
                <a:solidFill>
                  <a:srgbClr val="660066"/>
                </a:solidFill>
              </a:rPr>
              <a:t>gametophyte</a:t>
            </a:r>
            <a:r>
              <a:rPr lang="en-US" altLang="en-US" sz="1600">
                <a:solidFill>
                  <a:srgbClr val="000000"/>
                </a:solidFill>
              </a:rPr>
              <a:t> surrounds and nourishes the embryo.</a:t>
            </a:r>
          </a:p>
          <a:p>
            <a:pPr lvl="2" eaLnBrk="1" hangingPunct="1">
              <a:lnSpc>
                <a:spcPct val="90000"/>
              </a:lnSpc>
              <a:buClr>
                <a:srgbClr val="339933"/>
              </a:buClr>
            </a:pPr>
            <a:r>
              <a:rPr lang="en-US" altLang="en-US" sz="1600">
                <a:solidFill>
                  <a:srgbClr val="000000"/>
                </a:solidFill>
              </a:rPr>
              <a:t>The ovule develops into a pine seed, which consists of an embryo (new sporophyte), its food supply (derived from gametophyte tissue), and a seed coat derived from the integuments of the parent tree (parent sporophyte).</a:t>
            </a:r>
          </a:p>
          <a:p>
            <a:pPr eaLnBrk="1" hangingPunct="1">
              <a:lnSpc>
                <a:spcPct val="90000"/>
              </a:lnSpc>
            </a:pPr>
            <a:endParaRPr lang="en-US" altLang="en-US" sz="2000"/>
          </a:p>
        </p:txBody>
      </p:sp>
      <p:pic>
        <p:nvPicPr>
          <p:cNvPr id="15364" name="Picture 4">
            <a:extLst>
              <a:ext uri="{FF2B5EF4-FFF2-40B4-BE49-F238E27FC236}">
                <a16:creationId xmlns:a16="http://schemas.microsoft.com/office/drawing/2014/main" id="{649CE52A-3407-4611-A6CD-C9C59D0F0A6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3355"/>
          <a:stretch>
            <a:fillRect/>
          </a:stretch>
        </p:blipFill>
        <p:spPr>
          <a:xfrm>
            <a:off x="4724400" y="1219200"/>
            <a:ext cx="44196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a:extLst>
              <a:ext uri="{FF2B5EF4-FFF2-40B4-BE49-F238E27FC236}">
                <a16:creationId xmlns:a16="http://schemas.microsoft.com/office/drawing/2014/main" id="{96B284CF-63CE-4EEC-AA6D-22BEFCF4A60C}"/>
              </a:ext>
            </a:extLst>
          </p:cNvPr>
          <p:cNvSpPr>
            <a:spLocks noGrp="1" noChangeArrowheads="1"/>
          </p:cNvSpPr>
          <p:nvPr>
            <p:ph type="title"/>
          </p:nvPr>
        </p:nvSpPr>
        <p:spPr>
          <a:xfrm>
            <a:off x="457200" y="76200"/>
            <a:ext cx="8229600" cy="944563"/>
          </a:xfrm>
        </p:spPr>
        <p:txBody>
          <a:bodyPr/>
          <a:lstStyle/>
          <a:p>
            <a:pPr eaLnBrk="1" hangingPunct="1"/>
            <a:r>
              <a:rPr lang="en-US" altLang="en-US" b="1">
                <a:solidFill>
                  <a:srgbClr val="006600"/>
                </a:solidFill>
              </a:rPr>
              <a:t>conifers</a:t>
            </a:r>
          </a:p>
        </p:txBody>
      </p:sp>
      <p:sp>
        <p:nvSpPr>
          <p:cNvPr id="16387" name="Rectangle 2">
            <a:extLst>
              <a:ext uri="{FF2B5EF4-FFF2-40B4-BE49-F238E27FC236}">
                <a16:creationId xmlns:a16="http://schemas.microsoft.com/office/drawing/2014/main" id="{801E55C8-66DC-449E-82EE-E30134473238}"/>
              </a:ext>
            </a:extLst>
          </p:cNvPr>
          <p:cNvSpPr>
            <a:spLocks noGrp="1" noChangeArrowheads="1"/>
          </p:cNvSpPr>
          <p:nvPr>
            <p:ph type="body" sz="half" idx="1"/>
          </p:nvPr>
        </p:nvSpPr>
        <p:spPr>
          <a:xfrm>
            <a:off x="152400" y="1066800"/>
            <a:ext cx="4343400" cy="4984750"/>
          </a:xfrm>
          <a:noFill/>
        </p:spPr>
        <p:txBody>
          <a:bodyPr>
            <a:spAutoFit/>
          </a:bodyPr>
          <a:lstStyle/>
          <a:p>
            <a:pPr eaLnBrk="1" hangingPunct="1">
              <a:lnSpc>
                <a:spcPct val="80000"/>
              </a:lnSpc>
              <a:buClr>
                <a:srgbClr val="339933"/>
              </a:buClr>
              <a:tabLst>
                <a:tab pos="2743200" algn="l"/>
              </a:tabLst>
            </a:pPr>
            <a:r>
              <a:rPr lang="en-US" altLang="en-US" sz="2400">
                <a:solidFill>
                  <a:srgbClr val="000000"/>
                </a:solidFill>
              </a:rPr>
              <a:t>The conifers, </a:t>
            </a:r>
            <a:r>
              <a:rPr lang="en-US" altLang="en-US" sz="2400" b="1">
                <a:solidFill>
                  <a:srgbClr val="000000"/>
                </a:solidFill>
              </a:rPr>
              <a:t>phylum Coniferophyta</a:t>
            </a:r>
            <a:r>
              <a:rPr lang="en-US" altLang="en-US" sz="2400">
                <a:solidFill>
                  <a:srgbClr val="000000"/>
                </a:solidFill>
              </a:rPr>
              <a:t>, is the largest gymnosperm phylum.</a:t>
            </a:r>
          </a:p>
          <a:p>
            <a:pPr eaLnBrk="1" hangingPunct="1">
              <a:lnSpc>
                <a:spcPct val="80000"/>
              </a:lnSpc>
              <a:buClr>
                <a:srgbClr val="339933"/>
              </a:buClr>
              <a:tabLst>
                <a:tab pos="2743200" algn="l"/>
              </a:tabLst>
            </a:pPr>
            <a:endParaRPr lang="en-US" altLang="en-US" sz="2400">
              <a:solidFill>
                <a:srgbClr val="000000"/>
              </a:solidFill>
            </a:endParaRPr>
          </a:p>
          <a:p>
            <a:pPr lvl="1" eaLnBrk="1" hangingPunct="1">
              <a:lnSpc>
                <a:spcPct val="80000"/>
              </a:lnSpc>
              <a:buClr>
                <a:srgbClr val="339933"/>
              </a:buClr>
              <a:tabLst>
                <a:tab pos="2743200" algn="l"/>
              </a:tabLst>
            </a:pPr>
            <a:r>
              <a:rPr lang="en-US" altLang="en-US" sz="2000">
                <a:solidFill>
                  <a:srgbClr val="000000"/>
                </a:solidFill>
              </a:rPr>
              <a:t>The term </a:t>
            </a:r>
            <a:r>
              <a:rPr lang="en-US" altLang="en-US" sz="2000" b="1">
                <a:solidFill>
                  <a:srgbClr val="000000"/>
                </a:solidFill>
              </a:rPr>
              <a:t>conifer</a:t>
            </a:r>
            <a:r>
              <a:rPr lang="en-US" altLang="en-US" sz="2000">
                <a:solidFill>
                  <a:srgbClr val="000000"/>
                </a:solidFill>
              </a:rPr>
              <a:t> comes from the reproductive structure, the cone, which is a cluster of scalelike sporophylls.</a:t>
            </a:r>
          </a:p>
          <a:p>
            <a:pPr lvl="1" eaLnBrk="1" hangingPunct="1">
              <a:lnSpc>
                <a:spcPct val="80000"/>
              </a:lnSpc>
              <a:buClr>
                <a:srgbClr val="339933"/>
              </a:buClr>
              <a:tabLst>
                <a:tab pos="2743200" algn="l"/>
              </a:tabLst>
            </a:pPr>
            <a:endParaRPr lang="en-US" altLang="en-US" sz="2000">
              <a:solidFill>
                <a:srgbClr val="000000"/>
              </a:solidFill>
            </a:endParaRPr>
          </a:p>
          <a:p>
            <a:pPr lvl="1" eaLnBrk="1" hangingPunct="1">
              <a:lnSpc>
                <a:spcPct val="80000"/>
              </a:lnSpc>
              <a:buClr>
                <a:srgbClr val="339933"/>
              </a:buClr>
              <a:tabLst>
                <a:tab pos="2743200" algn="l"/>
              </a:tabLst>
            </a:pPr>
            <a:r>
              <a:rPr lang="en-US" altLang="en-US" sz="2000">
                <a:solidFill>
                  <a:srgbClr val="000000"/>
                </a:solidFill>
              </a:rPr>
              <a:t>Although there are only about 550 species of conifers, a few species dominate vast forested regions in the Northern Hemisphere where the growing season is short.</a:t>
            </a:r>
          </a:p>
        </p:txBody>
      </p:sp>
      <p:pic>
        <p:nvPicPr>
          <p:cNvPr id="16388" name="Picture 5" descr="ANd9GcQU7-0GayPwkQLVt3VaeDCuta9eACRKO9YAV0Ohy_rEG5dZDnVkTw">
            <a:extLst>
              <a:ext uri="{FF2B5EF4-FFF2-40B4-BE49-F238E27FC236}">
                <a16:creationId xmlns:a16="http://schemas.microsoft.com/office/drawing/2014/main" id="{F0FCCA4B-B09B-4C5B-B591-A1CD630B138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11688" y="990600"/>
            <a:ext cx="4532312"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8">
            <a:extLst>
              <a:ext uri="{FF2B5EF4-FFF2-40B4-BE49-F238E27FC236}">
                <a16:creationId xmlns:a16="http://schemas.microsoft.com/office/drawing/2014/main" id="{4A11E095-BDDE-42E3-B74B-823E63BA41A4}"/>
              </a:ext>
            </a:extLst>
          </p:cNvPr>
          <p:cNvSpPr txBox="1">
            <a:spLocks noChangeArrowheads="1"/>
          </p:cNvSpPr>
          <p:nvPr/>
        </p:nvSpPr>
        <p:spPr bwMode="auto">
          <a:xfrm>
            <a:off x="5486400" y="60198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b="1"/>
              <a:t>From the wikimedia free licensed media file repository</a:t>
            </a:r>
            <a:endParaRPr lang="en-US" alt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55F06359-37E8-4624-BAAC-55952847CEC7}"/>
              </a:ext>
            </a:extLst>
          </p:cNvPr>
          <p:cNvSpPr>
            <a:spLocks noGrp="1" noChangeArrowheads="1"/>
          </p:cNvSpPr>
          <p:nvPr>
            <p:ph type="ctrTitle"/>
          </p:nvPr>
        </p:nvSpPr>
        <p:spPr/>
        <p:txBody>
          <a:bodyPr/>
          <a:lstStyle/>
          <a:p>
            <a:pPr eaLnBrk="1" hangingPunct="1"/>
            <a:r>
              <a:rPr lang="en-US" altLang="en-US" b="1">
                <a:solidFill>
                  <a:srgbClr val="006600"/>
                </a:solidFill>
              </a:rPr>
              <a:t>Angiosperm Reproduction</a:t>
            </a:r>
          </a:p>
        </p:txBody>
      </p:sp>
      <p:sp>
        <p:nvSpPr>
          <p:cNvPr id="17411" name="Rectangle 5">
            <a:extLst>
              <a:ext uri="{FF2B5EF4-FFF2-40B4-BE49-F238E27FC236}">
                <a16:creationId xmlns:a16="http://schemas.microsoft.com/office/drawing/2014/main" id="{0E0A91FF-6ACA-4352-8AD3-F545F2B538C8}"/>
              </a:ext>
            </a:extLst>
          </p:cNvPr>
          <p:cNvSpPr>
            <a:spLocks noGrp="1" noChangeArrowheads="1"/>
          </p:cNvSpPr>
          <p:nvPr>
            <p:ph type="subTitle" idx="1"/>
          </p:nvPr>
        </p:nvSpPr>
        <p:spPr/>
        <p:txBody>
          <a:bodyPr/>
          <a:lstStyle/>
          <a:p>
            <a:pPr eaLnBrk="1" hangingPunct="1"/>
            <a:r>
              <a:rPr lang="en-US" altLang="en-US" b="1">
                <a:solidFill>
                  <a:srgbClr val="006600"/>
                </a:solidFill>
              </a:rPr>
              <a:t>The Bits required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CAB4BCC-08B9-4F04-AD24-E68AF4CA3300}"/>
              </a:ext>
            </a:extLst>
          </p:cNvPr>
          <p:cNvSpPr>
            <a:spLocks noGrp="1" noChangeArrowheads="1"/>
          </p:cNvSpPr>
          <p:nvPr>
            <p:ph type="title"/>
          </p:nvPr>
        </p:nvSpPr>
        <p:spPr>
          <a:xfrm>
            <a:off x="457200" y="76200"/>
            <a:ext cx="8229600" cy="1143000"/>
          </a:xfrm>
        </p:spPr>
        <p:txBody>
          <a:bodyPr/>
          <a:lstStyle/>
          <a:p>
            <a:pPr eaLnBrk="1" hangingPunct="1"/>
            <a:r>
              <a:rPr lang="en-US" altLang="en-US" b="1">
                <a:solidFill>
                  <a:srgbClr val="006600"/>
                </a:solidFill>
              </a:rPr>
              <a:t>Flower Production</a:t>
            </a:r>
          </a:p>
        </p:txBody>
      </p:sp>
      <p:sp>
        <p:nvSpPr>
          <p:cNvPr id="18435" name="Rectangle 3">
            <a:extLst>
              <a:ext uri="{FF2B5EF4-FFF2-40B4-BE49-F238E27FC236}">
                <a16:creationId xmlns:a16="http://schemas.microsoft.com/office/drawing/2014/main" id="{D19C9F06-765A-40F6-8799-2AF361D8FE3F}"/>
              </a:ext>
            </a:extLst>
          </p:cNvPr>
          <p:cNvSpPr>
            <a:spLocks noGrp="1" noChangeArrowheads="1"/>
          </p:cNvSpPr>
          <p:nvPr>
            <p:ph type="body" idx="1"/>
          </p:nvPr>
        </p:nvSpPr>
        <p:spPr>
          <a:xfrm>
            <a:off x="0" y="1295400"/>
            <a:ext cx="8991600" cy="5410200"/>
          </a:xfrm>
        </p:spPr>
        <p:txBody>
          <a:bodyPr/>
          <a:lstStyle/>
          <a:p>
            <a:pPr eaLnBrk="1" hangingPunct="1">
              <a:buFontTx/>
              <a:buNone/>
            </a:pPr>
            <a:r>
              <a:rPr lang="en-US" altLang="en-US"/>
              <a:t>Four genetically regulated pathways to flowering have been identified</a:t>
            </a:r>
          </a:p>
          <a:p>
            <a:pPr eaLnBrk="1" hangingPunct="1">
              <a:buFontTx/>
              <a:buNone/>
            </a:pPr>
            <a:r>
              <a:rPr lang="en-US" altLang="en-US" b="1" i="1">
                <a:solidFill>
                  <a:srgbClr val="006600"/>
                </a:solidFill>
              </a:rPr>
              <a:t>	</a:t>
            </a:r>
            <a:r>
              <a:rPr lang="en-US" altLang="en-US" b="1" i="1">
                <a:solidFill>
                  <a:srgbClr val="660066"/>
                </a:solidFill>
              </a:rPr>
              <a:t>1. The light-dependent pathway</a:t>
            </a:r>
          </a:p>
          <a:p>
            <a:pPr eaLnBrk="1" hangingPunct="1">
              <a:buFontTx/>
              <a:buNone/>
            </a:pPr>
            <a:r>
              <a:rPr lang="en-US" altLang="en-US" b="1" i="1">
                <a:solidFill>
                  <a:srgbClr val="660066"/>
                </a:solidFill>
              </a:rPr>
              <a:t>	2. The temperature-dependent pathway</a:t>
            </a:r>
          </a:p>
          <a:p>
            <a:pPr eaLnBrk="1" hangingPunct="1">
              <a:buFontTx/>
              <a:buNone/>
            </a:pPr>
            <a:r>
              <a:rPr lang="en-US" altLang="en-US" b="1" i="1">
                <a:solidFill>
                  <a:srgbClr val="660066"/>
                </a:solidFill>
              </a:rPr>
              <a:t>	3. The gibberellin-dependent pathway</a:t>
            </a:r>
          </a:p>
          <a:p>
            <a:pPr eaLnBrk="1" hangingPunct="1">
              <a:buFontTx/>
              <a:buNone/>
            </a:pPr>
            <a:r>
              <a:rPr lang="en-US" altLang="en-US" b="1" i="1">
                <a:solidFill>
                  <a:srgbClr val="660066"/>
                </a:solidFill>
              </a:rPr>
              <a:t>	4. The autonomous pathway</a:t>
            </a:r>
          </a:p>
          <a:p>
            <a:pPr eaLnBrk="1" hangingPunct="1">
              <a:buFontTx/>
              <a:buNone/>
            </a:pPr>
            <a:r>
              <a:rPr lang="en-US" altLang="en-US"/>
              <a:t>Plants can rely primarily on one pathway, but all four pathways can be present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4A09F59-F1CC-4E9D-975D-72E6779CF8AC}"/>
              </a:ext>
            </a:extLst>
          </p:cNvPr>
          <p:cNvSpPr>
            <a:spLocks noGrp="1" noChangeArrowheads="1"/>
          </p:cNvSpPr>
          <p:nvPr>
            <p:ph type="title"/>
          </p:nvPr>
        </p:nvSpPr>
        <p:spPr/>
        <p:txBody>
          <a:bodyPr/>
          <a:lstStyle/>
          <a:p>
            <a:pPr eaLnBrk="1" hangingPunct="1"/>
            <a:r>
              <a:rPr lang="en-US" altLang="en-US" b="1">
                <a:solidFill>
                  <a:srgbClr val="006600"/>
                </a:solidFill>
              </a:rPr>
              <a:t>The ABC Model</a:t>
            </a:r>
          </a:p>
        </p:txBody>
      </p:sp>
      <p:sp>
        <p:nvSpPr>
          <p:cNvPr id="19459" name="Rectangle 3">
            <a:extLst>
              <a:ext uri="{FF2B5EF4-FFF2-40B4-BE49-F238E27FC236}">
                <a16:creationId xmlns:a16="http://schemas.microsoft.com/office/drawing/2014/main" id="{B7C27D46-FE94-4E08-BCDB-7F3E2C76D305}"/>
              </a:ext>
            </a:extLst>
          </p:cNvPr>
          <p:cNvSpPr>
            <a:spLocks noGrp="1" noChangeArrowheads="1"/>
          </p:cNvSpPr>
          <p:nvPr>
            <p:ph type="body" idx="1"/>
          </p:nvPr>
        </p:nvSpPr>
        <p:spPr>
          <a:xfrm>
            <a:off x="0" y="1295400"/>
            <a:ext cx="8991600" cy="5334000"/>
          </a:xfrm>
        </p:spPr>
        <p:txBody>
          <a:bodyPr/>
          <a:lstStyle/>
          <a:p>
            <a:pPr marL="609600" indent="-609600" eaLnBrk="1" hangingPunct="1"/>
            <a:r>
              <a:rPr lang="en-US" altLang="en-US" sz="2800">
                <a:solidFill>
                  <a:srgbClr val="000000"/>
                </a:solidFill>
                <a:cs typeface="Times New Roman" panose="02020603050405020304" pitchFamily="18" charset="0"/>
              </a:rPr>
              <a:t>hypothesis for genetic control of flower development is called the </a:t>
            </a:r>
            <a:r>
              <a:rPr lang="en-US" altLang="en-US" sz="2800" b="1">
                <a:solidFill>
                  <a:srgbClr val="000000"/>
                </a:solidFill>
                <a:cs typeface="Times New Roman" panose="02020603050405020304" pitchFamily="18" charset="0"/>
              </a:rPr>
              <a:t>ABC model</a:t>
            </a:r>
            <a:r>
              <a:rPr lang="en-US" altLang="en-US" sz="2800">
                <a:solidFill>
                  <a:srgbClr val="000000"/>
                </a:solidFill>
                <a:cs typeface="Times New Roman" panose="02020603050405020304" pitchFamily="18" charset="0"/>
              </a:rPr>
              <a:t>.</a:t>
            </a:r>
          </a:p>
          <a:p>
            <a:pPr marL="609600" indent="-609600" eaLnBrk="1" hangingPunct="1">
              <a:buFontTx/>
              <a:buNone/>
            </a:pPr>
            <a:endParaRPr lang="en-US" altLang="en-US" sz="2800">
              <a:solidFill>
                <a:srgbClr val="000000"/>
              </a:solidFill>
              <a:cs typeface="Times New Roman" panose="02020603050405020304" pitchFamily="18" charset="0"/>
            </a:endParaRPr>
          </a:p>
          <a:p>
            <a:pPr marL="609600" indent="-609600" eaLnBrk="1" hangingPunct="1"/>
            <a:r>
              <a:rPr lang="en-US" altLang="en-US" sz="2800">
                <a:solidFill>
                  <a:srgbClr val="000000"/>
                </a:solidFill>
                <a:cs typeface="Times New Roman" panose="02020603050405020304" pitchFamily="18" charset="0"/>
              </a:rPr>
              <a:t>Three basic ideas underlie the ABC model:</a:t>
            </a:r>
          </a:p>
          <a:p>
            <a:pPr marL="990600" lvl="1" indent="-533400" eaLnBrk="1" hangingPunct="1">
              <a:buFontTx/>
              <a:buAutoNum type="arabicParenBoth"/>
            </a:pPr>
            <a:r>
              <a:rPr lang="en-US" altLang="en-US" sz="2400">
                <a:solidFill>
                  <a:srgbClr val="000000"/>
                </a:solidFill>
                <a:cs typeface="Times New Roman" panose="02020603050405020304" pitchFamily="18" charset="0"/>
              </a:rPr>
              <a:t>three genes set up the position of flower organs, and each gene is expressed in two adjacent whorls,</a:t>
            </a:r>
          </a:p>
          <a:p>
            <a:pPr marL="990600" lvl="1" indent="-533400" eaLnBrk="1" hangingPunct="1">
              <a:buFontTx/>
              <a:buAutoNum type="arabicParenBoth"/>
            </a:pPr>
            <a:endParaRPr lang="en-US" altLang="en-US" sz="2400">
              <a:solidFill>
                <a:srgbClr val="000000"/>
              </a:solidFill>
              <a:cs typeface="Times New Roman" panose="02020603050405020304" pitchFamily="18" charset="0"/>
            </a:endParaRPr>
          </a:p>
          <a:p>
            <a:pPr marL="990600" lvl="1" indent="-533400" eaLnBrk="1" hangingPunct="1">
              <a:buFontTx/>
              <a:buNone/>
            </a:pPr>
            <a:r>
              <a:rPr lang="en-US" altLang="en-US" sz="2400">
                <a:solidFill>
                  <a:srgbClr val="000000"/>
                </a:solidFill>
                <a:cs typeface="Times New Roman" panose="02020603050405020304" pitchFamily="18" charset="0"/>
              </a:rPr>
              <a:t>(2) a total of four different combinations of gene products can occur, and</a:t>
            </a:r>
          </a:p>
          <a:p>
            <a:pPr marL="990600" lvl="1" indent="-533400" eaLnBrk="1" hangingPunct="1">
              <a:buFontTx/>
              <a:buNone/>
            </a:pPr>
            <a:endParaRPr lang="en-US" altLang="en-US" sz="2400">
              <a:solidFill>
                <a:srgbClr val="000000"/>
              </a:solidFill>
              <a:cs typeface="Times New Roman" panose="02020603050405020304" pitchFamily="18" charset="0"/>
            </a:endParaRPr>
          </a:p>
          <a:p>
            <a:pPr marL="990600" lvl="1" indent="-533400" eaLnBrk="1" hangingPunct="1">
              <a:buFontTx/>
              <a:buNone/>
            </a:pPr>
            <a:r>
              <a:rPr lang="en-US" altLang="en-US" sz="2400">
                <a:solidFill>
                  <a:srgbClr val="000000"/>
                </a:solidFill>
                <a:cs typeface="Times New Roman" panose="02020603050405020304" pitchFamily="18" charset="0"/>
              </a:rPr>
              <a:t>(3) each of the four combinations of gene products triggers the development of a different floral organ.</a:t>
            </a:r>
          </a:p>
          <a:p>
            <a:pPr marL="609600" indent="-609600" eaLnBrk="1" hangingPunct="1"/>
            <a:endParaRPr lang="en-US" alt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A0AC905-A075-4ED8-9E47-BA264213629D}"/>
              </a:ext>
            </a:extLst>
          </p:cNvPr>
          <p:cNvSpPr>
            <a:spLocks noChangeArrowheads="1"/>
          </p:cNvSpPr>
          <p:nvPr/>
        </p:nvSpPr>
        <p:spPr bwMode="auto">
          <a:xfrm>
            <a:off x="4305300" y="3911600"/>
            <a:ext cx="609600" cy="381000"/>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483" name="AutoShape 3">
            <a:extLst>
              <a:ext uri="{FF2B5EF4-FFF2-40B4-BE49-F238E27FC236}">
                <a16:creationId xmlns:a16="http://schemas.microsoft.com/office/drawing/2014/main" id="{64B8ECAE-FD2A-4A03-9E2C-CC90546587B5}"/>
              </a:ext>
            </a:extLst>
          </p:cNvPr>
          <p:cNvSpPr>
            <a:spLocks noChangeArrowheads="1"/>
          </p:cNvSpPr>
          <p:nvPr/>
        </p:nvSpPr>
        <p:spPr bwMode="auto">
          <a:xfrm>
            <a:off x="2895600" y="2908300"/>
            <a:ext cx="3352800" cy="2362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40" y="10800"/>
                </a:moveTo>
                <a:cubicBezTo>
                  <a:pt x="10340" y="10800"/>
                  <a:pt x="10340" y="10800"/>
                  <a:pt x="10340" y="10800"/>
                </a:cubicBezTo>
                <a:cubicBezTo>
                  <a:pt x="10340" y="10545"/>
                  <a:pt x="10545" y="10340"/>
                  <a:pt x="10800" y="10340"/>
                </a:cubicBezTo>
                <a:cubicBezTo>
                  <a:pt x="11054" y="10340"/>
                  <a:pt x="11260" y="10545"/>
                  <a:pt x="11260" y="10800"/>
                </a:cubicBezTo>
                <a:cubicBezTo>
                  <a:pt x="11260" y="10800"/>
                  <a:pt x="11259" y="10800"/>
                  <a:pt x="11259" y="10800"/>
                </a:cubicBezTo>
                <a:lnTo>
                  <a:pt x="21599" y="10800"/>
                </a:lnTo>
                <a:cubicBezTo>
                  <a:pt x="21599" y="10800"/>
                  <a:pt x="21600" y="10800"/>
                  <a:pt x="21600" y="10800"/>
                </a:cubicBezTo>
                <a:cubicBezTo>
                  <a:pt x="21600" y="4835"/>
                  <a:pt x="16764" y="0"/>
                  <a:pt x="10800" y="0"/>
                </a:cubicBezTo>
                <a:cubicBezTo>
                  <a:pt x="4835" y="0"/>
                  <a:pt x="0" y="4835"/>
                  <a:pt x="0" y="10800"/>
                </a:cubicBezTo>
                <a:cubicBezTo>
                  <a:pt x="-1" y="10800"/>
                  <a:pt x="0" y="10800"/>
                  <a:pt x="0" y="10800"/>
                </a:cubicBezTo>
                <a:lnTo>
                  <a:pt x="10340" y="10800"/>
                </a:lnTo>
                <a:close/>
              </a:path>
            </a:pathLst>
          </a:cu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4" name="AutoShape 4">
            <a:extLst>
              <a:ext uri="{FF2B5EF4-FFF2-40B4-BE49-F238E27FC236}">
                <a16:creationId xmlns:a16="http://schemas.microsoft.com/office/drawing/2014/main" id="{39419E02-9A09-45A8-939D-F9F7E6CAFA91}"/>
              </a:ext>
            </a:extLst>
          </p:cNvPr>
          <p:cNvSpPr>
            <a:spLocks noChangeArrowheads="1"/>
          </p:cNvSpPr>
          <p:nvPr/>
        </p:nvSpPr>
        <p:spPr bwMode="auto">
          <a:xfrm>
            <a:off x="1219200" y="2806700"/>
            <a:ext cx="6705600" cy="2514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317" y="10800"/>
                </a:moveTo>
                <a:cubicBezTo>
                  <a:pt x="5317" y="10800"/>
                  <a:pt x="5317" y="10800"/>
                  <a:pt x="5317" y="10800"/>
                </a:cubicBezTo>
                <a:cubicBezTo>
                  <a:pt x="5317" y="7771"/>
                  <a:pt x="7771" y="5317"/>
                  <a:pt x="10800" y="5317"/>
                </a:cubicBezTo>
                <a:cubicBezTo>
                  <a:pt x="13828" y="5317"/>
                  <a:pt x="16283" y="7771"/>
                  <a:pt x="16283" y="10800"/>
                </a:cubicBezTo>
                <a:cubicBezTo>
                  <a:pt x="16283" y="10800"/>
                  <a:pt x="16282" y="10800"/>
                  <a:pt x="16282" y="10800"/>
                </a:cubicBezTo>
                <a:lnTo>
                  <a:pt x="21599" y="10800"/>
                </a:lnTo>
                <a:cubicBezTo>
                  <a:pt x="21599" y="10800"/>
                  <a:pt x="21600" y="10800"/>
                  <a:pt x="21600" y="10800"/>
                </a:cubicBezTo>
                <a:cubicBezTo>
                  <a:pt x="21600" y="4835"/>
                  <a:pt x="16764" y="0"/>
                  <a:pt x="10800" y="0"/>
                </a:cubicBezTo>
                <a:cubicBezTo>
                  <a:pt x="4835" y="0"/>
                  <a:pt x="0" y="4835"/>
                  <a:pt x="0" y="10800"/>
                </a:cubicBezTo>
                <a:cubicBezTo>
                  <a:pt x="-1" y="10800"/>
                  <a:pt x="0" y="10800"/>
                  <a:pt x="0" y="10800"/>
                </a:cubicBezTo>
                <a:lnTo>
                  <a:pt x="5317" y="10800"/>
                </a:lnTo>
                <a:close/>
              </a:path>
            </a:pathLst>
          </a:cu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5" name="Rectangle 5">
            <a:extLst>
              <a:ext uri="{FF2B5EF4-FFF2-40B4-BE49-F238E27FC236}">
                <a16:creationId xmlns:a16="http://schemas.microsoft.com/office/drawing/2014/main" id="{2062FEC3-54CC-4332-A5DF-1A63ABF3669F}"/>
              </a:ext>
            </a:extLst>
          </p:cNvPr>
          <p:cNvSpPr>
            <a:spLocks noChangeArrowheads="1"/>
          </p:cNvSpPr>
          <p:nvPr/>
        </p:nvSpPr>
        <p:spPr bwMode="auto">
          <a:xfrm>
            <a:off x="3225800" y="2819400"/>
            <a:ext cx="2641600" cy="1262063"/>
          </a:xfrm>
          <a:prstGeom prst="rect">
            <a:avLst/>
          </a:prstGeom>
          <a:solidFill>
            <a:srgbClr val="B2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486" name="Freeform 6">
            <a:extLst>
              <a:ext uri="{FF2B5EF4-FFF2-40B4-BE49-F238E27FC236}">
                <a16:creationId xmlns:a16="http://schemas.microsoft.com/office/drawing/2014/main" id="{F448E9DF-21A4-4CC5-BADC-BF435B78F4EB}"/>
              </a:ext>
            </a:extLst>
          </p:cNvPr>
          <p:cNvSpPr>
            <a:spLocks/>
          </p:cNvSpPr>
          <p:nvPr/>
        </p:nvSpPr>
        <p:spPr bwMode="auto">
          <a:xfrm>
            <a:off x="3332163" y="3835400"/>
            <a:ext cx="2473325" cy="403225"/>
          </a:xfrm>
          <a:custGeom>
            <a:avLst/>
            <a:gdLst>
              <a:gd name="T0" fmla="*/ 2147483647 w 1421"/>
              <a:gd name="T1" fmla="*/ 2147483647 h 242"/>
              <a:gd name="T2" fmla="*/ 2147483647 w 1421"/>
              <a:gd name="T3" fmla="*/ 2147483647 h 242"/>
              <a:gd name="T4" fmla="*/ 2147483647 w 1421"/>
              <a:gd name="T5" fmla="*/ 2147483647 h 242"/>
              <a:gd name="T6" fmla="*/ 2147483647 w 1421"/>
              <a:gd name="T7" fmla="*/ 2147483647 h 242"/>
              <a:gd name="T8" fmla="*/ 2147483647 w 1421"/>
              <a:gd name="T9" fmla="*/ 2147483647 h 242"/>
              <a:gd name="T10" fmla="*/ 2147483647 w 1421"/>
              <a:gd name="T11" fmla="*/ 2147483647 h 242"/>
              <a:gd name="T12" fmla="*/ 2147483647 w 1421"/>
              <a:gd name="T13" fmla="*/ 2147483647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1" h="242">
                <a:moveTo>
                  <a:pt x="1246" y="222"/>
                </a:moveTo>
                <a:cubicBezTo>
                  <a:pt x="1421" y="214"/>
                  <a:pt x="1294" y="206"/>
                  <a:pt x="1246" y="174"/>
                </a:cubicBezTo>
                <a:cubicBezTo>
                  <a:pt x="1197" y="141"/>
                  <a:pt x="1085" y="53"/>
                  <a:pt x="958" y="30"/>
                </a:cubicBezTo>
                <a:cubicBezTo>
                  <a:pt x="830" y="6"/>
                  <a:pt x="619" y="0"/>
                  <a:pt x="478" y="30"/>
                </a:cubicBezTo>
                <a:cubicBezTo>
                  <a:pt x="336" y="59"/>
                  <a:pt x="158" y="177"/>
                  <a:pt x="110" y="210"/>
                </a:cubicBezTo>
                <a:cubicBezTo>
                  <a:pt x="61" y="242"/>
                  <a:pt x="0" y="220"/>
                  <a:pt x="190" y="222"/>
                </a:cubicBezTo>
                <a:cubicBezTo>
                  <a:pt x="379" y="224"/>
                  <a:pt x="1070" y="229"/>
                  <a:pt x="1246" y="222"/>
                </a:cubicBezTo>
                <a:close/>
              </a:path>
            </a:pathLst>
          </a:cu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AutoShape 7">
            <a:extLst>
              <a:ext uri="{FF2B5EF4-FFF2-40B4-BE49-F238E27FC236}">
                <a16:creationId xmlns:a16="http://schemas.microsoft.com/office/drawing/2014/main" id="{1198CF0E-4805-4454-9E62-24B123DB8A3A}"/>
              </a:ext>
            </a:extLst>
          </p:cNvPr>
          <p:cNvSpPr>
            <a:spLocks noChangeArrowheads="1"/>
          </p:cNvSpPr>
          <p:nvPr/>
        </p:nvSpPr>
        <p:spPr bwMode="auto">
          <a:xfrm>
            <a:off x="2057400" y="2209800"/>
            <a:ext cx="4991100" cy="2514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7255" y="10800"/>
                </a:moveTo>
                <a:cubicBezTo>
                  <a:pt x="7255" y="10800"/>
                  <a:pt x="7255" y="10800"/>
                  <a:pt x="7255" y="10800"/>
                </a:cubicBezTo>
                <a:cubicBezTo>
                  <a:pt x="7255" y="8842"/>
                  <a:pt x="8842" y="7255"/>
                  <a:pt x="10800" y="7255"/>
                </a:cubicBezTo>
                <a:cubicBezTo>
                  <a:pt x="12757" y="7255"/>
                  <a:pt x="14345" y="8842"/>
                  <a:pt x="14345" y="10800"/>
                </a:cubicBezTo>
                <a:cubicBezTo>
                  <a:pt x="14345" y="10800"/>
                  <a:pt x="14344" y="10800"/>
                  <a:pt x="14344" y="10800"/>
                </a:cubicBezTo>
                <a:lnTo>
                  <a:pt x="21599" y="10800"/>
                </a:lnTo>
                <a:cubicBezTo>
                  <a:pt x="21599" y="10800"/>
                  <a:pt x="21600" y="10800"/>
                  <a:pt x="21600" y="10800"/>
                </a:cubicBezTo>
                <a:cubicBezTo>
                  <a:pt x="21600" y="4835"/>
                  <a:pt x="16764" y="0"/>
                  <a:pt x="10800" y="0"/>
                </a:cubicBezTo>
                <a:cubicBezTo>
                  <a:pt x="4835" y="0"/>
                  <a:pt x="0" y="4835"/>
                  <a:pt x="0" y="10800"/>
                </a:cubicBezTo>
                <a:cubicBezTo>
                  <a:pt x="-1" y="10800"/>
                  <a:pt x="0" y="10800"/>
                  <a:pt x="0" y="10800"/>
                </a:cubicBezTo>
                <a:lnTo>
                  <a:pt x="7255" y="10800"/>
                </a:lnTo>
                <a:close/>
              </a:path>
            </a:pathLst>
          </a:custGeom>
          <a:solidFill>
            <a:srgbClr val="B2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8" name="Rectangle 8">
            <a:extLst>
              <a:ext uri="{FF2B5EF4-FFF2-40B4-BE49-F238E27FC236}">
                <a16:creationId xmlns:a16="http://schemas.microsoft.com/office/drawing/2014/main" id="{9708B70E-D5AC-45D7-ACDF-A5A252A292DA}"/>
              </a:ext>
            </a:extLst>
          </p:cNvPr>
          <p:cNvSpPr>
            <a:spLocks noChangeArrowheads="1"/>
          </p:cNvSpPr>
          <p:nvPr/>
        </p:nvSpPr>
        <p:spPr bwMode="auto">
          <a:xfrm>
            <a:off x="2057400" y="3467100"/>
            <a:ext cx="16764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489" name="Rectangle 9">
            <a:extLst>
              <a:ext uri="{FF2B5EF4-FFF2-40B4-BE49-F238E27FC236}">
                <a16:creationId xmlns:a16="http://schemas.microsoft.com/office/drawing/2014/main" id="{13DD457C-EBAE-4B4E-844C-AC90FBCFA676}"/>
              </a:ext>
            </a:extLst>
          </p:cNvPr>
          <p:cNvSpPr>
            <a:spLocks noChangeArrowheads="1"/>
          </p:cNvSpPr>
          <p:nvPr/>
        </p:nvSpPr>
        <p:spPr bwMode="auto">
          <a:xfrm>
            <a:off x="5372100" y="3454400"/>
            <a:ext cx="16764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490" name="Rectangle 10">
            <a:extLst>
              <a:ext uri="{FF2B5EF4-FFF2-40B4-BE49-F238E27FC236}">
                <a16:creationId xmlns:a16="http://schemas.microsoft.com/office/drawing/2014/main" id="{35F9EB39-050E-472F-8D23-76881C0A7416}"/>
              </a:ext>
            </a:extLst>
          </p:cNvPr>
          <p:cNvSpPr>
            <a:spLocks noChangeArrowheads="1"/>
          </p:cNvSpPr>
          <p:nvPr/>
        </p:nvSpPr>
        <p:spPr bwMode="auto">
          <a:xfrm>
            <a:off x="4572000" y="4064000"/>
            <a:ext cx="1676400" cy="609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491" name="Rectangle 11">
            <a:extLst>
              <a:ext uri="{FF2B5EF4-FFF2-40B4-BE49-F238E27FC236}">
                <a16:creationId xmlns:a16="http://schemas.microsoft.com/office/drawing/2014/main" id="{08AC4205-0F39-4FC0-BDEA-0B7916B9B338}"/>
              </a:ext>
            </a:extLst>
          </p:cNvPr>
          <p:cNvSpPr>
            <a:spLocks noChangeArrowheads="1"/>
          </p:cNvSpPr>
          <p:nvPr/>
        </p:nvSpPr>
        <p:spPr bwMode="auto">
          <a:xfrm>
            <a:off x="2895600" y="4064000"/>
            <a:ext cx="1676400" cy="609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492" name="Rectangle 12">
            <a:extLst>
              <a:ext uri="{FF2B5EF4-FFF2-40B4-BE49-F238E27FC236}">
                <a16:creationId xmlns:a16="http://schemas.microsoft.com/office/drawing/2014/main" id="{89792C57-0C17-4988-9742-F223AF6544F4}"/>
              </a:ext>
            </a:extLst>
          </p:cNvPr>
          <p:cNvSpPr>
            <a:spLocks noChangeArrowheads="1"/>
          </p:cNvSpPr>
          <p:nvPr/>
        </p:nvSpPr>
        <p:spPr bwMode="auto">
          <a:xfrm>
            <a:off x="6248400" y="4064000"/>
            <a:ext cx="1676400" cy="6096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493" name="Rectangle 13">
            <a:extLst>
              <a:ext uri="{FF2B5EF4-FFF2-40B4-BE49-F238E27FC236}">
                <a16:creationId xmlns:a16="http://schemas.microsoft.com/office/drawing/2014/main" id="{7582E0A1-B6DB-4224-B06A-B2E6C058B2F0}"/>
              </a:ext>
            </a:extLst>
          </p:cNvPr>
          <p:cNvSpPr>
            <a:spLocks noChangeArrowheads="1"/>
          </p:cNvSpPr>
          <p:nvPr/>
        </p:nvSpPr>
        <p:spPr bwMode="auto">
          <a:xfrm>
            <a:off x="1219200" y="4060825"/>
            <a:ext cx="1676400" cy="6096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494" name="Text Box 14">
            <a:extLst>
              <a:ext uri="{FF2B5EF4-FFF2-40B4-BE49-F238E27FC236}">
                <a16:creationId xmlns:a16="http://schemas.microsoft.com/office/drawing/2014/main" id="{10F6A044-7E59-400F-B642-07C9EA5D17C9}"/>
              </a:ext>
            </a:extLst>
          </p:cNvPr>
          <p:cNvSpPr txBox="1">
            <a:spLocks noChangeArrowheads="1"/>
          </p:cNvSpPr>
          <p:nvPr/>
        </p:nvSpPr>
        <p:spPr bwMode="auto">
          <a:xfrm>
            <a:off x="2667000" y="3530600"/>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2800" b="1">
                <a:latin typeface="Times" panose="02020603050405020304" pitchFamily="18" charset="0"/>
              </a:rPr>
              <a:t>B</a:t>
            </a:r>
            <a:endParaRPr lang="en-US" altLang="en-US" sz="2400">
              <a:latin typeface="Times" panose="02020603050405020304" pitchFamily="18" charset="0"/>
            </a:endParaRPr>
          </a:p>
        </p:txBody>
      </p:sp>
      <p:sp>
        <p:nvSpPr>
          <p:cNvPr id="20495" name="Text Box 15">
            <a:extLst>
              <a:ext uri="{FF2B5EF4-FFF2-40B4-BE49-F238E27FC236}">
                <a16:creationId xmlns:a16="http://schemas.microsoft.com/office/drawing/2014/main" id="{EC67D842-4061-4C75-B65B-B2AB176EC4B7}"/>
              </a:ext>
            </a:extLst>
          </p:cNvPr>
          <p:cNvSpPr txBox="1">
            <a:spLocks noChangeArrowheads="1"/>
          </p:cNvSpPr>
          <p:nvPr/>
        </p:nvSpPr>
        <p:spPr bwMode="auto">
          <a:xfrm>
            <a:off x="1905000" y="4140200"/>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2800" b="1">
                <a:latin typeface="Times" panose="02020603050405020304" pitchFamily="18" charset="0"/>
              </a:rPr>
              <a:t>A</a:t>
            </a:r>
            <a:endParaRPr lang="en-US" altLang="en-US" sz="2400">
              <a:latin typeface="Times" panose="02020603050405020304" pitchFamily="18" charset="0"/>
            </a:endParaRPr>
          </a:p>
        </p:txBody>
      </p:sp>
      <p:sp>
        <p:nvSpPr>
          <p:cNvPr id="20496" name="Text Box 16">
            <a:extLst>
              <a:ext uri="{FF2B5EF4-FFF2-40B4-BE49-F238E27FC236}">
                <a16:creationId xmlns:a16="http://schemas.microsoft.com/office/drawing/2014/main" id="{EF0B2A0E-22BA-4B2B-B6DE-1F9C6914EB0D}"/>
              </a:ext>
            </a:extLst>
          </p:cNvPr>
          <p:cNvSpPr txBox="1">
            <a:spLocks noChangeArrowheads="1"/>
          </p:cNvSpPr>
          <p:nvPr/>
        </p:nvSpPr>
        <p:spPr bwMode="auto">
          <a:xfrm>
            <a:off x="3505200" y="4140200"/>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2800" b="1">
                <a:latin typeface="Times" panose="02020603050405020304" pitchFamily="18" charset="0"/>
              </a:rPr>
              <a:t>C</a:t>
            </a:r>
            <a:endParaRPr lang="en-US" altLang="en-US" sz="2400">
              <a:latin typeface="Times" panose="02020603050405020304" pitchFamily="18" charset="0"/>
            </a:endParaRPr>
          </a:p>
        </p:txBody>
      </p:sp>
      <p:grpSp>
        <p:nvGrpSpPr>
          <p:cNvPr id="20497" name="Group 17">
            <a:extLst>
              <a:ext uri="{FF2B5EF4-FFF2-40B4-BE49-F238E27FC236}">
                <a16:creationId xmlns:a16="http://schemas.microsoft.com/office/drawing/2014/main" id="{78D6BCB2-2484-48C5-BE45-09427129FF02}"/>
              </a:ext>
            </a:extLst>
          </p:cNvPr>
          <p:cNvGrpSpPr>
            <a:grpSpLocks/>
          </p:cNvGrpSpPr>
          <p:nvPr/>
        </p:nvGrpSpPr>
        <p:grpSpPr bwMode="auto">
          <a:xfrm>
            <a:off x="2362200" y="4305300"/>
            <a:ext cx="1066800" cy="228600"/>
            <a:chOff x="1488" y="3480"/>
            <a:chExt cx="672" cy="144"/>
          </a:xfrm>
        </p:grpSpPr>
        <p:grpSp>
          <p:nvGrpSpPr>
            <p:cNvPr id="20559" name="Group 18">
              <a:extLst>
                <a:ext uri="{FF2B5EF4-FFF2-40B4-BE49-F238E27FC236}">
                  <a16:creationId xmlns:a16="http://schemas.microsoft.com/office/drawing/2014/main" id="{D310C97B-774D-46FC-982F-BA7F763B4D56}"/>
                </a:ext>
              </a:extLst>
            </p:cNvPr>
            <p:cNvGrpSpPr>
              <a:grpSpLocks/>
            </p:cNvGrpSpPr>
            <p:nvPr/>
          </p:nvGrpSpPr>
          <p:grpSpPr bwMode="auto">
            <a:xfrm>
              <a:off x="1488" y="3480"/>
              <a:ext cx="288" cy="144"/>
              <a:chOff x="1584" y="2712"/>
              <a:chExt cx="288" cy="144"/>
            </a:xfrm>
          </p:grpSpPr>
          <p:sp>
            <p:nvSpPr>
              <p:cNvPr id="20563" name="Line 19">
                <a:extLst>
                  <a:ext uri="{FF2B5EF4-FFF2-40B4-BE49-F238E27FC236}">
                    <a16:creationId xmlns:a16="http://schemas.microsoft.com/office/drawing/2014/main" id="{47CFB77B-DBAD-44D8-B8B8-57F8C8D1C284}"/>
                  </a:ext>
                </a:extLst>
              </p:cNvPr>
              <p:cNvSpPr>
                <a:spLocks noChangeShapeType="1"/>
              </p:cNvSpPr>
              <p:nvPr/>
            </p:nvSpPr>
            <p:spPr bwMode="auto">
              <a:xfrm>
                <a:off x="1584" y="278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4" name="Line 20">
                <a:extLst>
                  <a:ext uri="{FF2B5EF4-FFF2-40B4-BE49-F238E27FC236}">
                    <a16:creationId xmlns:a16="http://schemas.microsoft.com/office/drawing/2014/main" id="{AC2EF484-648F-4B66-A61D-13A7000DD1C1}"/>
                  </a:ext>
                </a:extLst>
              </p:cNvPr>
              <p:cNvSpPr>
                <a:spLocks noChangeShapeType="1"/>
              </p:cNvSpPr>
              <p:nvPr/>
            </p:nvSpPr>
            <p:spPr bwMode="auto">
              <a:xfrm>
                <a:off x="1872" y="2712"/>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60" name="Group 21">
              <a:extLst>
                <a:ext uri="{FF2B5EF4-FFF2-40B4-BE49-F238E27FC236}">
                  <a16:creationId xmlns:a16="http://schemas.microsoft.com/office/drawing/2014/main" id="{F987C6FE-3E62-465B-B9CD-4F3975A3BA94}"/>
                </a:ext>
              </a:extLst>
            </p:cNvPr>
            <p:cNvGrpSpPr>
              <a:grpSpLocks/>
            </p:cNvGrpSpPr>
            <p:nvPr/>
          </p:nvGrpSpPr>
          <p:grpSpPr bwMode="auto">
            <a:xfrm flipH="1">
              <a:off x="1872" y="3480"/>
              <a:ext cx="288" cy="144"/>
              <a:chOff x="1584" y="2712"/>
              <a:chExt cx="288" cy="144"/>
            </a:xfrm>
          </p:grpSpPr>
          <p:sp>
            <p:nvSpPr>
              <p:cNvPr id="20561" name="Line 22">
                <a:extLst>
                  <a:ext uri="{FF2B5EF4-FFF2-40B4-BE49-F238E27FC236}">
                    <a16:creationId xmlns:a16="http://schemas.microsoft.com/office/drawing/2014/main" id="{82754FC8-D5CD-4C0B-B4A8-E4A1A1C16D93}"/>
                  </a:ext>
                </a:extLst>
              </p:cNvPr>
              <p:cNvSpPr>
                <a:spLocks noChangeShapeType="1"/>
              </p:cNvSpPr>
              <p:nvPr/>
            </p:nvSpPr>
            <p:spPr bwMode="auto">
              <a:xfrm>
                <a:off x="1584" y="278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2" name="Line 23">
                <a:extLst>
                  <a:ext uri="{FF2B5EF4-FFF2-40B4-BE49-F238E27FC236}">
                    <a16:creationId xmlns:a16="http://schemas.microsoft.com/office/drawing/2014/main" id="{91C3DEB1-4DC9-4ECB-9E39-BDF96CC62BB8}"/>
                  </a:ext>
                </a:extLst>
              </p:cNvPr>
              <p:cNvSpPr>
                <a:spLocks noChangeShapeType="1"/>
              </p:cNvSpPr>
              <p:nvPr/>
            </p:nvSpPr>
            <p:spPr bwMode="auto">
              <a:xfrm>
                <a:off x="1872" y="2712"/>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0498" name="AutoShape 24">
            <a:extLst>
              <a:ext uri="{FF2B5EF4-FFF2-40B4-BE49-F238E27FC236}">
                <a16:creationId xmlns:a16="http://schemas.microsoft.com/office/drawing/2014/main" id="{CFE2AC9E-C859-48EE-9654-C7C638EFB9DA}"/>
              </a:ext>
            </a:extLst>
          </p:cNvPr>
          <p:cNvSpPr>
            <a:spLocks noChangeArrowheads="1"/>
          </p:cNvSpPr>
          <p:nvPr/>
        </p:nvSpPr>
        <p:spPr bwMode="auto">
          <a:xfrm>
            <a:off x="2887663" y="2530475"/>
            <a:ext cx="3370262" cy="2057400"/>
          </a:xfrm>
          <a:custGeom>
            <a:avLst/>
            <a:gdLst>
              <a:gd name="T0" fmla="*/ 2147483647 w 21600"/>
              <a:gd name="T1" fmla="*/ 0 h 21600"/>
              <a:gd name="T2" fmla="*/ 224125232 w 21600"/>
              <a:gd name="T3" fmla="*/ 2147483647 h 21600"/>
              <a:gd name="T4" fmla="*/ 2147483647 w 21600"/>
              <a:gd name="T5" fmla="*/ 19016091 h 21600"/>
              <a:gd name="T6" fmla="*/ 2147483647 w 21600"/>
              <a:gd name="T7" fmla="*/ 2147483647 h 21600"/>
              <a:gd name="T8" fmla="*/ 0 60000 65536"/>
              <a:gd name="T9" fmla="*/ 0 60000 65536"/>
              <a:gd name="T10" fmla="*/ 0 60000 65536"/>
              <a:gd name="T11" fmla="*/ 0 60000 65536"/>
              <a:gd name="T12" fmla="*/ 188 w 21600"/>
              <a:gd name="T13" fmla="*/ 0 h 21600"/>
              <a:gd name="T14" fmla="*/ 21412 w 21600"/>
              <a:gd name="T15" fmla="*/ 12800 h 21600"/>
            </a:gdLst>
            <a:ahLst/>
            <a:cxnLst>
              <a:cxn ang="T8">
                <a:pos x="T0" y="T1"/>
              </a:cxn>
              <a:cxn ang="T9">
                <a:pos x="T2" y="T3"/>
              </a:cxn>
              <a:cxn ang="T10">
                <a:pos x="T4" y="T5"/>
              </a:cxn>
              <a:cxn ang="T11">
                <a:pos x="T6" y="T7"/>
              </a:cxn>
            </a:cxnLst>
            <a:rect l="T12" t="T13" r="T14" b="T15"/>
            <a:pathLst>
              <a:path w="21600" h="21600">
                <a:moveTo>
                  <a:pt x="70" y="9783"/>
                </a:moveTo>
                <a:cubicBezTo>
                  <a:pt x="594" y="4249"/>
                  <a:pt x="5241" y="21"/>
                  <a:pt x="10800" y="22"/>
                </a:cubicBezTo>
                <a:cubicBezTo>
                  <a:pt x="16358" y="22"/>
                  <a:pt x="21005" y="4249"/>
                  <a:pt x="21529" y="9783"/>
                </a:cubicBezTo>
                <a:lnTo>
                  <a:pt x="21551" y="9780"/>
                </a:lnTo>
                <a:cubicBezTo>
                  <a:pt x="21026" y="4235"/>
                  <a:pt x="16369" y="-1"/>
                  <a:pt x="10799" y="0"/>
                </a:cubicBezTo>
                <a:cubicBezTo>
                  <a:pt x="5230" y="0"/>
                  <a:pt x="573" y="4235"/>
                  <a:pt x="48" y="9780"/>
                </a:cubicBezTo>
                <a:lnTo>
                  <a:pt x="70" y="9783"/>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499" name="Group 25">
            <a:extLst>
              <a:ext uri="{FF2B5EF4-FFF2-40B4-BE49-F238E27FC236}">
                <a16:creationId xmlns:a16="http://schemas.microsoft.com/office/drawing/2014/main" id="{AAAC384F-E52B-4DCB-AE0D-56C76C636DE3}"/>
              </a:ext>
            </a:extLst>
          </p:cNvPr>
          <p:cNvGrpSpPr>
            <a:grpSpLocks/>
          </p:cNvGrpSpPr>
          <p:nvPr/>
        </p:nvGrpSpPr>
        <p:grpSpPr bwMode="auto">
          <a:xfrm>
            <a:off x="6248400" y="3479800"/>
            <a:ext cx="0" cy="592138"/>
            <a:chOff x="1824" y="2960"/>
            <a:chExt cx="0" cy="373"/>
          </a:xfrm>
        </p:grpSpPr>
        <p:sp>
          <p:nvSpPr>
            <p:cNvPr id="20557" name="Line 26">
              <a:extLst>
                <a:ext uri="{FF2B5EF4-FFF2-40B4-BE49-F238E27FC236}">
                  <a16:creationId xmlns:a16="http://schemas.microsoft.com/office/drawing/2014/main" id="{425EF7C4-243E-4CF5-9122-74D50CF715BA}"/>
                </a:ext>
              </a:extLst>
            </p:cNvPr>
            <p:cNvSpPr>
              <a:spLocks noChangeShapeType="1"/>
            </p:cNvSpPr>
            <p:nvPr/>
          </p:nvSpPr>
          <p:spPr bwMode="auto">
            <a:xfrm>
              <a:off x="1824" y="296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8" name="Line 27">
              <a:extLst>
                <a:ext uri="{FF2B5EF4-FFF2-40B4-BE49-F238E27FC236}">
                  <a16:creationId xmlns:a16="http://schemas.microsoft.com/office/drawing/2014/main" id="{37B1F7A2-AE2A-4E9F-8FD6-B733991DFDDB}"/>
                </a:ext>
              </a:extLst>
            </p:cNvPr>
            <p:cNvSpPr>
              <a:spLocks noChangeShapeType="1"/>
            </p:cNvSpPr>
            <p:nvPr/>
          </p:nvSpPr>
          <p:spPr bwMode="auto">
            <a:xfrm>
              <a:off x="1824" y="3237"/>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500" name="Rectangle 28">
            <a:extLst>
              <a:ext uri="{FF2B5EF4-FFF2-40B4-BE49-F238E27FC236}">
                <a16:creationId xmlns:a16="http://schemas.microsoft.com/office/drawing/2014/main" id="{6649349E-BA26-4F4C-A9F2-E21D6CA0D72A}"/>
              </a:ext>
            </a:extLst>
          </p:cNvPr>
          <p:cNvSpPr>
            <a:spLocks noChangeArrowheads="1"/>
          </p:cNvSpPr>
          <p:nvPr/>
        </p:nvSpPr>
        <p:spPr bwMode="auto">
          <a:xfrm>
            <a:off x="5181600" y="4140200"/>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2800" b="1">
                <a:latin typeface="Times" panose="02020603050405020304" pitchFamily="18" charset="0"/>
              </a:rPr>
              <a:t>C</a:t>
            </a:r>
          </a:p>
        </p:txBody>
      </p:sp>
      <p:sp>
        <p:nvSpPr>
          <p:cNvPr id="20501" name="Rectangle 29">
            <a:extLst>
              <a:ext uri="{FF2B5EF4-FFF2-40B4-BE49-F238E27FC236}">
                <a16:creationId xmlns:a16="http://schemas.microsoft.com/office/drawing/2014/main" id="{9F366530-702F-43DD-9B98-A6F2577E7AE6}"/>
              </a:ext>
            </a:extLst>
          </p:cNvPr>
          <p:cNvSpPr>
            <a:spLocks noChangeArrowheads="1"/>
          </p:cNvSpPr>
          <p:nvPr/>
        </p:nvSpPr>
        <p:spPr bwMode="auto">
          <a:xfrm>
            <a:off x="6858000" y="4140200"/>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2800" b="1">
                <a:latin typeface="Times" panose="02020603050405020304" pitchFamily="18" charset="0"/>
              </a:rPr>
              <a:t>A</a:t>
            </a:r>
          </a:p>
        </p:txBody>
      </p:sp>
      <p:sp>
        <p:nvSpPr>
          <p:cNvPr id="20502" name="Rectangle 30">
            <a:extLst>
              <a:ext uri="{FF2B5EF4-FFF2-40B4-BE49-F238E27FC236}">
                <a16:creationId xmlns:a16="http://schemas.microsoft.com/office/drawing/2014/main" id="{75E79565-D424-428E-B9AA-C53C625D1910}"/>
              </a:ext>
            </a:extLst>
          </p:cNvPr>
          <p:cNvSpPr>
            <a:spLocks noChangeArrowheads="1"/>
          </p:cNvSpPr>
          <p:nvPr/>
        </p:nvSpPr>
        <p:spPr bwMode="auto">
          <a:xfrm>
            <a:off x="6045200" y="3530600"/>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2800" b="1">
                <a:latin typeface="Times" panose="02020603050405020304" pitchFamily="18" charset="0"/>
              </a:rPr>
              <a:t>B</a:t>
            </a:r>
          </a:p>
        </p:txBody>
      </p:sp>
      <p:sp>
        <p:nvSpPr>
          <p:cNvPr id="20503" name="Line 31">
            <a:extLst>
              <a:ext uri="{FF2B5EF4-FFF2-40B4-BE49-F238E27FC236}">
                <a16:creationId xmlns:a16="http://schemas.microsoft.com/office/drawing/2014/main" id="{71F96ADF-71CA-42AF-BF0F-1E20D620C663}"/>
              </a:ext>
            </a:extLst>
          </p:cNvPr>
          <p:cNvSpPr>
            <a:spLocks noChangeShapeType="1"/>
          </p:cNvSpPr>
          <p:nvPr/>
        </p:nvSpPr>
        <p:spPr bwMode="auto">
          <a:xfrm>
            <a:off x="2895600" y="3479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4" name="Line 32">
            <a:extLst>
              <a:ext uri="{FF2B5EF4-FFF2-40B4-BE49-F238E27FC236}">
                <a16:creationId xmlns:a16="http://schemas.microsoft.com/office/drawing/2014/main" id="{FEA97A5A-4EBD-404E-81F2-4C43A11F0030}"/>
              </a:ext>
            </a:extLst>
          </p:cNvPr>
          <p:cNvSpPr>
            <a:spLocks noChangeShapeType="1"/>
          </p:cNvSpPr>
          <p:nvPr/>
        </p:nvSpPr>
        <p:spPr bwMode="auto">
          <a:xfrm>
            <a:off x="2895600" y="3919538"/>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505" name="Group 33">
            <a:extLst>
              <a:ext uri="{FF2B5EF4-FFF2-40B4-BE49-F238E27FC236}">
                <a16:creationId xmlns:a16="http://schemas.microsoft.com/office/drawing/2014/main" id="{0A273D4E-03B3-414E-9595-81D83115BD02}"/>
              </a:ext>
            </a:extLst>
          </p:cNvPr>
          <p:cNvGrpSpPr>
            <a:grpSpLocks/>
          </p:cNvGrpSpPr>
          <p:nvPr/>
        </p:nvGrpSpPr>
        <p:grpSpPr bwMode="auto">
          <a:xfrm>
            <a:off x="5715000" y="4267200"/>
            <a:ext cx="1066800" cy="228600"/>
            <a:chOff x="1488" y="3480"/>
            <a:chExt cx="672" cy="144"/>
          </a:xfrm>
        </p:grpSpPr>
        <p:grpSp>
          <p:nvGrpSpPr>
            <p:cNvPr id="20551" name="Group 34">
              <a:extLst>
                <a:ext uri="{FF2B5EF4-FFF2-40B4-BE49-F238E27FC236}">
                  <a16:creationId xmlns:a16="http://schemas.microsoft.com/office/drawing/2014/main" id="{E7385BD6-D3D3-413D-82D2-18ED3ABA9F23}"/>
                </a:ext>
              </a:extLst>
            </p:cNvPr>
            <p:cNvGrpSpPr>
              <a:grpSpLocks/>
            </p:cNvGrpSpPr>
            <p:nvPr/>
          </p:nvGrpSpPr>
          <p:grpSpPr bwMode="auto">
            <a:xfrm>
              <a:off x="1488" y="3480"/>
              <a:ext cx="288" cy="144"/>
              <a:chOff x="1584" y="2712"/>
              <a:chExt cx="288" cy="144"/>
            </a:xfrm>
          </p:grpSpPr>
          <p:sp>
            <p:nvSpPr>
              <p:cNvPr id="20555" name="Line 35">
                <a:extLst>
                  <a:ext uri="{FF2B5EF4-FFF2-40B4-BE49-F238E27FC236}">
                    <a16:creationId xmlns:a16="http://schemas.microsoft.com/office/drawing/2014/main" id="{B0ED5EEE-5D6D-49C0-B089-F66993C82518}"/>
                  </a:ext>
                </a:extLst>
              </p:cNvPr>
              <p:cNvSpPr>
                <a:spLocks noChangeShapeType="1"/>
              </p:cNvSpPr>
              <p:nvPr/>
            </p:nvSpPr>
            <p:spPr bwMode="auto">
              <a:xfrm>
                <a:off x="1584" y="278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6" name="Line 36">
                <a:extLst>
                  <a:ext uri="{FF2B5EF4-FFF2-40B4-BE49-F238E27FC236}">
                    <a16:creationId xmlns:a16="http://schemas.microsoft.com/office/drawing/2014/main" id="{159FC450-B7C2-4746-9D0F-0F0C05BA77D2}"/>
                  </a:ext>
                </a:extLst>
              </p:cNvPr>
              <p:cNvSpPr>
                <a:spLocks noChangeShapeType="1"/>
              </p:cNvSpPr>
              <p:nvPr/>
            </p:nvSpPr>
            <p:spPr bwMode="auto">
              <a:xfrm>
                <a:off x="1872" y="2712"/>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52" name="Group 37">
              <a:extLst>
                <a:ext uri="{FF2B5EF4-FFF2-40B4-BE49-F238E27FC236}">
                  <a16:creationId xmlns:a16="http://schemas.microsoft.com/office/drawing/2014/main" id="{79B655FD-F2A2-4D15-A46B-A6CB7873621B}"/>
                </a:ext>
              </a:extLst>
            </p:cNvPr>
            <p:cNvGrpSpPr>
              <a:grpSpLocks/>
            </p:cNvGrpSpPr>
            <p:nvPr/>
          </p:nvGrpSpPr>
          <p:grpSpPr bwMode="auto">
            <a:xfrm flipH="1">
              <a:off x="1872" y="3480"/>
              <a:ext cx="288" cy="144"/>
              <a:chOff x="1584" y="2712"/>
              <a:chExt cx="288" cy="144"/>
            </a:xfrm>
          </p:grpSpPr>
          <p:sp>
            <p:nvSpPr>
              <p:cNvPr id="20553" name="Line 38">
                <a:extLst>
                  <a:ext uri="{FF2B5EF4-FFF2-40B4-BE49-F238E27FC236}">
                    <a16:creationId xmlns:a16="http://schemas.microsoft.com/office/drawing/2014/main" id="{3456855D-2CE9-4554-AAC1-24EA0FFE3D33}"/>
                  </a:ext>
                </a:extLst>
              </p:cNvPr>
              <p:cNvSpPr>
                <a:spLocks noChangeShapeType="1"/>
              </p:cNvSpPr>
              <p:nvPr/>
            </p:nvSpPr>
            <p:spPr bwMode="auto">
              <a:xfrm>
                <a:off x="1584" y="278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4" name="Line 39">
                <a:extLst>
                  <a:ext uri="{FF2B5EF4-FFF2-40B4-BE49-F238E27FC236}">
                    <a16:creationId xmlns:a16="http://schemas.microsoft.com/office/drawing/2014/main" id="{8633C5A1-A8E0-4452-A968-A8E8CDA8A8A6}"/>
                  </a:ext>
                </a:extLst>
              </p:cNvPr>
              <p:cNvSpPr>
                <a:spLocks noChangeShapeType="1"/>
              </p:cNvSpPr>
              <p:nvPr/>
            </p:nvSpPr>
            <p:spPr bwMode="auto">
              <a:xfrm>
                <a:off x="1872" y="2712"/>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1720" name="Group 40">
            <a:extLst>
              <a:ext uri="{FF2B5EF4-FFF2-40B4-BE49-F238E27FC236}">
                <a16:creationId xmlns:a16="http://schemas.microsoft.com/office/drawing/2014/main" id="{46623AC1-75FD-4539-8768-D4CC287EF244}"/>
              </a:ext>
            </a:extLst>
          </p:cNvPr>
          <p:cNvGrpSpPr>
            <a:grpSpLocks/>
          </p:cNvGrpSpPr>
          <p:nvPr/>
        </p:nvGrpSpPr>
        <p:grpSpPr bwMode="auto">
          <a:xfrm>
            <a:off x="4229100" y="990600"/>
            <a:ext cx="681038" cy="5689600"/>
            <a:chOff x="2664" y="624"/>
            <a:chExt cx="429" cy="3584"/>
          </a:xfrm>
        </p:grpSpPr>
        <p:grpSp>
          <p:nvGrpSpPr>
            <p:cNvPr id="20536" name="Group 41">
              <a:extLst>
                <a:ext uri="{FF2B5EF4-FFF2-40B4-BE49-F238E27FC236}">
                  <a16:creationId xmlns:a16="http://schemas.microsoft.com/office/drawing/2014/main" id="{6200622B-0BD2-4CF7-B07F-A540DCC5DF3B}"/>
                </a:ext>
              </a:extLst>
            </p:cNvPr>
            <p:cNvGrpSpPr>
              <a:grpSpLocks/>
            </p:cNvGrpSpPr>
            <p:nvPr/>
          </p:nvGrpSpPr>
          <p:grpSpPr bwMode="auto">
            <a:xfrm>
              <a:off x="2666" y="624"/>
              <a:ext cx="427" cy="1868"/>
              <a:chOff x="2693" y="1052"/>
              <a:chExt cx="321" cy="1200"/>
            </a:xfrm>
          </p:grpSpPr>
          <p:sp>
            <p:nvSpPr>
              <p:cNvPr id="20538" name="AutoShape 42">
                <a:extLst>
                  <a:ext uri="{FF2B5EF4-FFF2-40B4-BE49-F238E27FC236}">
                    <a16:creationId xmlns:a16="http://schemas.microsoft.com/office/drawing/2014/main" id="{E3665B80-C5EC-4A03-B36C-D3AEEFE2BD9C}"/>
                  </a:ext>
                </a:extLst>
              </p:cNvPr>
              <p:cNvSpPr>
                <a:spLocks noChangeArrowheads="1"/>
              </p:cNvSpPr>
              <p:nvPr/>
            </p:nvSpPr>
            <p:spPr bwMode="auto">
              <a:xfrm>
                <a:off x="2693" y="1052"/>
                <a:ext cx="161" cy="1200"/>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539" name="AutoShape 43">
                <a:extLst>
                  <a:ext uri="{FF2B5EF4-FFF2-40B4-BE49-F238E27FC236}">
                    <a16:creationId xmlns:a16="http://schemas.microsoft.com/office/drawing/2014/main" id="{548DCA85-8CBB-49CC-9BD6-BB676E590F56}"/>
                  </a:ext>
                </a:extLst>
              </p:cNvPr>
              <p:cNvSpPr>
                <a:spLocks noChangeArrowheads="1"/>
              </p:cNvSpPr>
              <p:nvPr/>
            </p:nvSpPr>
            <p:spPr bwMode="auto">
              <a:xfrm>
                <a:off x="2854" y="1052"/>
                <a:ext cx="160" cy="1200"/>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grpSp>
            <p:nvGrpSpPr>
              <p:cNvPr id="20540" name="Group 44">
                <a:extLst>
                  <a:ext uri="{FF2B5EF4-FFF2-40B4-BE49-F238E27FC236}">
                    <a16:creationId xmlns:a16="http://schemas.microsoft.com/office/drawing/2014/main" id="{06AF832D-515C-41BA-825E-521A55C13180}"/>
                  </a:ext>
                </a:extLst>
              </p:cNvPr>
              <p:cNvGrpSpPr>
                <a:grpSpLocks/>
              </p:cNvGrpSpPr>
              <p:nvPr/>
            </p:nvGrpSpPr>
            <p:grpSpPr bwMode="auto">
              <a:xfrm>
                <a:off x="2747" y="1196"/>
                <a:ext cx="214" cy="960"/>
                <a:chOff x="2783" y="940"/>
                <a:chExt cx="214" cy="960"/>
              </a:xfrm>
            </p:grpSpPr>
            <p:sp>
              <p:nvSpPr>
                <p:cNvPr id="20541" name="Oval 45">
                  <a:extLst>
                    <a:ext uri="{FF2B5EF4-FFF2-40B4-BE49-F238E27FC236}">
                      <a16:creationId xmlns:a16="http://schemas.microsoft.com/office/drawing/2014/main" id="{CFA8A70A-E593-443A-A688-95315993FF28}"/>
                    </a:ext>
                  </a:extLst>
                </p:cNvPr>
                <p:cNvSpPr>
                  <a:spLocks noChangeArrowheads="1"/>
                </p:cNvSpPr>
                <p:nvPr/>
              </p:nvSpPr>
              <p:spPr bwMode="auto">
                <a:xfrm>
                  <a:off x="2783" y="940"/>
                  <a:ext cx="10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542" name="Oval 46">
                  <a:extLst>
                    <a:ext uri="{FF2B5EF4-FFF2-40B4-BE49-F238E27FC236}">
                      <a16:creationId xmlns:a16="http://schemas.microsoft.com/office/drawing/2014/main" id="{08696619-2F21-49C6-A33D-41583F002265}"/>
                    </a:ext>
                  </a:extLst>
                </p:cNvPr>
                <p:cNvSpPr>
                  <a:spLocks noChangeArrowheads="1"/>
                </p:cNvSpPr>
                <p:nvPr/>
              </p:nvSpPr>
              <p:spPr bwMode="auto">
                <a:xfrm>
                  <a:off x="2890" y="1036"/>
                  <a:ext cx="10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543" name="Oval 47">
                  <a:extLst>
                    <a:ext uri="{FF2B5EF4-FFF2-40B4-BE49-F238E27FC236}">
                      <a16:creationId xmlns:a16="http://schemas.microsoft.com/office/drawing/2014/main" id="{19865650-B96F-4517-87AA-E2A5EA8AC803}"/>
                    </a:ext>
                  </a:extLst>
                </p:cNvPr>
                <p:cNvSpPr>
                  <a:spLocks noChangeArrowheads="1"/>
                </p:cNvSpPr>
                <p:nvPr/>
              </p:nvSpPr>
              <p:spPr bwMode="auto">
                <a:xfrm>
                  <a:off x="2783" y="1132"/>
                  <a:ext cx="10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544" name="Oval 48">
                  <a:extLst>
                    <a:ext uri="{FF2B5EF4-FFF2-40B4-BE49-F238E27FC236}">
                      <a16:creationId xmlns:a16="http://schemas.microsoft.com/office/drawing/2014/main" id="{46E704DF-D138-4137-A314-8DC603870630}"/>
                    </a:ext>
                  </a:extLst>
                </p:cNvPr>
                <p:cNvSpPr>
                  <a:spLocks noChangeArrowheads="1"/>
                </p:cNvSpPr>
                <p:nvPr/>
              </p:nvSpPr>
              <p:spPr bwMode="auto">
                <a:xfrm>
                  <a:off x="2890" y="1228"/>
                  <a:ext cx="10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545" name="Oval 49">
                  <a:extLst>
                    <a:ext uri="{FF2B5EF4-FFF2-40B4-BE49-F238E27FC236}">
                      <a16:creationId xmlns:a16="http://schemas.microsoft.com/office/drawing/2014/main" id="{4F82B5AF-AC08-4C23-8D27-8DF92FE41071}"/>
                    </a:ext>
                  </a:extLst>
                </p:cNvPr>
                <p:cNvSpPr>
                  <a:spLocks noChangeArrowheads="1"/>
                </p:cNvSpPr>
                <p:nvPr/>
              </p:nvSpPr>
              <p:spPr bwMode="auto">
                <a:xfrm>
                  <a:off x="2783" y="1324"/>
                  <a:ext cx="10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546" name="Oval 50">
                  <a:extLst>
                    <a:ext uri="{FF2B5EF4-FFF2-40B4-BE49-F238E27FC236}">
                      <a16:creationId xmlns:a16="http://schemas.microsoft.com/office/drawing/2014/main" id="{EA5DD7A8-3056-4274-AAED-5D6E67DE60FC}"/>
                    </a:ext>
                  </a:extLst>
                </p:cNvPr>
                <p:cNvSpPr>
                  <a:spLocks noChangeArrowheads="1"/>
                </p:cNvSpPr>
                <p:nvPr/>
              </p:nvSpPr>
              <p:spPr bwMode="auto">
                <a:xfrm>
                  <a:off x="2890" y="1420"/>
                  <a:ext cx="10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547" name="Oval 51">
                  <a:extLst>
                    <a:ext uri="{FF2B5EF4-FFF2-40B4-BE49-F238E27FC236}">
                      <a16:creationId xmlns:a16="http://schemas.microsoft.com/office/drawing/2014/main" id="{A984397A-C820-44BA-9F2F-32DE870385BD}"/>
                    </a:ext>
                  </a:extLst>
                </p:cNvPr>
                <p:cNvSpPr>
                  <a:spLocks noChangeArrowheads="1"/>
                </p:cNvSpPr>
                <p:nvPr/>
              </p:nvSpPr>
              <p:spPr bwMode="auto">
                <a:xfrm>
                  <a:off x="2783" y="1516"/>
                  <a:ext cx="10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548" name="Oval 52">
                  <a:extLst>
                    <a:ext uri="{FF2B5EF4-FFF2-40B4-BE49-F238E27FC236}">
                      <a16:creationId xmlns:a16="http://schemas.microsoft.com/office/drawing/2014/main" id="{E9F4D56E-2B59-469C-88B4-B8CF98594596}"/>
                    </a:ext>
                  </a:extLst>
                </p:cNvPr>
                <p:cNvSpPr>
                  <a:spLocks noChangeArrowheads="1"/>
                </p:cNvSpPr>
                <p:nvPr/>
              </p:nvSpPr>
              <p:spPr bwMode="auto">
                <a:xfrm>
                  <a:off x="2890" y="1612"/>
                  <a:ext cx="10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549" name="Oval 53">
                  <a:extLst>
                    <a:ext uri="{FF2B5EF4-FFF2-40B4-BE49-F238E27FC236}">
                      <a16:creationId xmlns:a16="http://schemas.microsoft.com/office/drawing/2014/main" id="{C4920AE8-367B-4281-97CE-C55B5218249E}"/>
                    </a:ext>
                  </a:extLst>
                </p:cNvPr>
                <p:cNvSpPr>
                  <a:spLocks noChangeArrowheads="1"/>
                </p:cNvSpPr>
                <p:nvPr/>
              </p:nvSpPr>
              <p:spPr bwMode="auto">
                <a:xfrm>
                  <a:off x="2783" y="1708"/>
                  <a:ext cx="10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550" name="Oval 54">
                  <a:extLst>
                    <a:ext uri="{FF2B5EF4-FFF2-40B4-BE49-F238E27FC236}">
                      <a16:creationId xmlns:a16="http://schemas.microsoft.com/office/drawing/2014/main" id="{E25891AE-1BF8-4347-91E4-C023AE7C1D61}"/>
                    </a:ext>
                  </a:extLst>
                </p:cNvPr>
                <p:cNvSpPr>
                  <a:spLocks noChangeArrowheads="1"/>
                </p:cNvSpPr>
                <p:nvPr/>
              </p:nvSpPr>
              <p:spPr bwMode="auto">
                <a:xfrm>
                  <a:off x="2890" y="1804"/>
                  <a:ext cx="10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grpSp>
        </p:grpSp>
        <p:sp>
          <p:nvSpPr>
            <p:cNvPr id="20537" name="Rectangle 55">
              <a:extLst>
                <a:ext uri="{FF2B5EF4-FFF2-40B4-BE49-F238E27FC236}">
                  <a16:creationId xmlns:a16="http://schemas.microsoft.com/office/drawing/2014/main" id="{1C931831-F0DB-47C6-9C60-EDC5A3BD66D4}"/>
                </a:ext>
              </a:extLst>
            </p:cNvPr>
            <p:cNvSpPr>
              <a:spLocks noChangeArrowheads="1"/>
            </p:cNvSpPr>
            <p:nvPr/>
          </p:nvSpPr>
          <p:spPr bwMode="auto">
            <a:xfrm rot="-5400000">
              <a:off x="2424" y="3564"/>
              <a:ext cx="8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3600" b="1">
                  <a:latin typeface="Times New Roman" panose="02020603050405020304" pitchFamily="18" charset="0"/>
                </a:rPr>
                <a:t>carpel</a:t>
              </a:r>
            </a:p>
          </p:txBody>
        </p:sp>
      </p:grpSp>
      <p:grpSp>
        <p:nvGrpSpPr>
          <p:cNvPr id="71736" name="Group 56">
            <a:extLst>
              <a:ext uri="{FF2B5EF4-FFF2-40B4-BE49-F238E27FC236}">
                <a16:creationId xmlns:a16="http://schemas.microsoft.com/office/drawing/2014/main" id="{6949936C-EACA-4A57-8256-4942A23DAB8C}"/>
              </a:ext>
            </a:extLst>
          </p:cNvPr>
          <p:cNvGrpSpPr>
            <a:grpSpLocks/>
          </p:cNvGrpSpPr>
          <p:nvPr/>
        </p:nvGrpSpPr>
        <p:grpSpPr bwMode="auto">
          <a:xfrm>
            <a:off x="1600200" y="76200"/>
            <a:ext cx="5959475" cy="6350000"/>
            <a:chOff x="1008" y="48"/>
            <a:chExt cx="3754" cy="4000"/>
          </a:xfrm>
        </p:grpSpPr>
        <p:grpSp>
          <p:nvGrpSpPr>
            <p:cNvPr id="20531" name="Group 57">
              <a:extLst>
                <a:ext uri="{FF2B5EF4-FFF2-40B4-BE49-F238E27FC236}">
                  <a16:creationId xmlns:a16="http://schemas.microsoft.com/office/drawing/2014/main" id="{E3349326-117A-486B-8C25-3A60C88AB2AD}"/>
                </a:ext>
              </a:extLst>
            </p:cNvPr>
            <p:cNvGrpSpPr>
              <a:grpSpLocks/>
            </p:cNvGrpSpPr>
            <p:nvPr/>
          </p:nvGrpSpPr>
          <p:grpSpPr bwMode="auto">
            <a:xfrm>
              <a:off x="1008" y="48"/>
              <a:ext cx="3754" cy="2103"/>
              <a:chOff x="1008" y="816"/>
              <a:chExt cx="3754" cy="2103"/>
            </a:xfrm>
          </p:grpSpPr>
          <p:sp>
            <p:nvSpPr>
              <p:cNvPr id="20534" name="AutoShape 58">
                <a:extLst>
                  <a:ext uri="{FF2B5EF4-FFF2-40B4-BE49-F238E27FC236}">
                    <a16:creationId xmlns:a16="http://schemas.microsoft.com/office/drawing/2014/main" id="{252AE738-1BF3-49C1-88C6-A7FBE0EF0E82}"/>
                  </a:ext>
                </a:extLst>
              </p:cNvPr>
              <p:cNvSpPr>
                <a:spLocks noChangeArrowheads="1"/>
              </p:cNvSpPr>
              <p:nvPr/>
            </p:nvSpPr>
            <p:spPr bwMode="auto">
              <a:xfrm>
                <a:off x="1008" y="816"/>
                <a:ext cx="730" cy="2103"/>
              </a:xfrm>
              <a:prstGeom prst="moon">
                <a:avLst>
                  <a:gd name="adj" fmla="val 5876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535" name="AutoShape 59">
                <a:extLst>
                  <a:ext uri="{FF2B5EF4-FFF2-40B4-BE49-F238E27FC236}">
                    <a16:creationId xmlns:a16="http://schemas.microsoft.com/office/drawing/2014/main" id="{F72B3813-9C24-489A-A4FF-7F2550328E63}"/>
                  </a:ext>
                </a:extLst>
              </p:cNvPr>
              <p:cNvSpPr>
                <a:spLocks noChangeArrowheads="1"/>
              </p:cNvSpPr>
              <p:nvPr/>
            </p:nvSpPr>
            <p:spPr bwMode="auto">
              <a:xfrm flipH="1">
                <a:off x="4032" y="816"/>
                <a:ext cx="730" cy="2103"/>
              </a:xfrm>
              <a:prstGeom prst="moon">
                <a:avLst>
                  <a:gd name="adj" fmla="val 5876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grpSp>
        <p:sp>
          <p:nvSpPr>
            <p:cNvPr id="20532" name="Rectangle 60">
              <a:extLst>
                <a:ext uri="{FF2B5EF4-FFF2-40B4-BE49-F238E27FC236}">
                  <a16:creationId xmlns:a16="http://schemas.microsoft.com/office/drawing/2014/main" id="{C41D7F71-2466-41FE-9F31-4B89CEA90362}"/>
                </a:ext>
              </a:extLst>
            </p:cNvPr>
            <p:cNvSpPr>
              <a:spLocks noChangeArrowheads="1"/>
            </p:cNvSpPr>
            <p:nvPr/>
          </p:nvSpPr>
          <p:spPr bwMode="auto">
            <a:xfrm rot="-5400000">
              <a:off x="3776" y="3484"/>
              <a:ext cx="72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3600" b="1">
                  <a:latin typeface="Times New Roman" panose="02020603050405020304" pitchFamily="18" charset="0"/>
                </a:rPr>
                <a:t>petal</a:t>
              </a:r>
            </a:p>
          </p:txBody>
        </p:sp>
        <p:sp>
          <p:nvSpPr>
            <p:cNvPr id="20533" name="Rectangle 61">
              <a:extLst>
                <a:ext uri="{FF2B5EF4-FFF2-40B4-BE49-F238E27FC236}">
                  <a16:creationId xmlns:a16="http://schemas.microsoft.com/office/drawing/2014/main" id="{C8AF1C14-110D-459F-80C6-3B8FC36C5A61}"/>
                </a:ext>
              </a:extLst>
            </p:cNvPr>
            <p:cNvSpPr>
              <a:spLocks noChangeArrowheads="1"/>
            </p:cNvSpPr>
            <p:nvPr/>
          </p:nvSpPr>
          <p:spPr bwMode="auto">
            <a:xfrm rot="-5400000">
              <a:off x="1232" y="3484"/>
              <a:ext cx="72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3600" b="1">
                  <a:latin typeface="Times New Roman" panose="02020603050405020304" pitchFamily="18" charset="0"/>
                </a:rPr>
                <a:t>petal</a:t>
              </a:r>
            </a:p>
          </p:txBody>
        </p:sp>
      </p:grpSp>
      <p:grpSp>
        <p:nvGrpSpPr>
          <p:cNvPr id="71742" name="Group 62">
            <a:extLst>
              <a:ext uri="{FF2B5EF4-FFF2-40B4-BE49-F238E27FC236}">
                <a16:creationId xmlns:a16="http://schemas.microsoft.com/office/drawing/2014/main" id="{334512CF-7856-4B9C-B502-F49A3396CE6E}"/>
              </a:ext>
            </a:extLst>
          </p:cNvPr>
          <p:cNvGrpSpPr>
            <a:grpSpLocks/>
          </p:cNvGrpSpPr>
          <p:nvPr/>
        </p:nvGrpSpPr>
        <p:grpSpPr bwMode="auto">
          <a:xfrm>
            <a:off x="3048000" y="990600"/>
            <a:ext cx="3063875" cy="5867400"/>
            <a:chOff x="1920" y="624"/>
            <a:chExt cx="1930" cy="3696"/>
          </a:xfrm>
        </p:grpSpPr>
        <p:grpSp>
          <p:nvGrpSpPr>
            <p:cNvPr id="20522" name="Group 63">
              <a:extLst>
                <a:ext uri="{FF2B5EF4-FFF2-40B4-BE49-F238E27FC236}">
                  <a16:creationId xmlns:a16="http://schemas.microsoft.com/office/drawing/2014/main" id="{3E176DD5-ACBD-49C8-94C9-26BFD008C060}"/>
                </a:ext>
              </a:extLst>
            </p:cNvPr>
            <p:cNvGrpSpPr>
              <a:grpSpLocks/>
            </p:cNvGrpSpPr>
            <p:nvPr/>
          </p:nvGrpSpPr>
          <p:grpSpPr bwMode="auto">
            <a:xfrm>
              <a:off x="1968" y="624"/>
              <a:ext cx="1882" cy="1488"/>
              <a:chOff x="1968" y="816"/>
              <a:chExt cx="1882" cy="1488"/>
            </a:xfrm>
          </p:grpSpPr>
          <p:sp>
            <p:nvSpPr>
              <p:cNvPr id="20525" name="Oval 64">
                <a:extLst>
                  <a:ext uri="{FF2B5EF4-FFF2-40B4-BE49-F238E27FC236}">
                    <a16:creationId xmlns:a16="http://schemas.microsoft.com/office/drawing/2014/main" id="{D156B238-1AFA-4D85-9B7E-711A39A63C0B}"/>
                  </a:ext>
                </a:extLst>
              </p:cNvPr>
              <p:cNvSpPr>
                <a:spLocks noChangeArrowheads="1"/>
              </p:cNvSpPr>
              <p:nvPr/>
            </p:nvSpPr>
            <p:spPr bwMode="auto">
              <a:xfrm>
                <a:off x="2144" y="816"/>
                <a:ext cx="170" cy="515"/>
              </a:xfrm>
              <a:prstGeom prst="ellipse">
                <a:avLst/>
              </a:prstGeom>
              <a:solidFill>
                <a:srgbClr val="FD921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526" name="Oval 65">
                <a:extLst>
                  <a:ext uri="{FF2B5EF4-FFF2-40B4-BE49-F238E27FC236}">
                    <a16:creationId xmlns:a16="http://schemas.microsoft.com/office/drawing/2014/main" id="{1A28B1F4-8479-47BB-9B5D-B458A49FF69E}"/>
                  </a:ext>
                </a:extLst>
              </p:cNvPr>
              <p:cNvSpPr>
                <a:spLocks noChangeArrowheads="1"/>
              </p:cNvSpPr>
              <p:nvPr/>
            </p:nvSpPr>
            <p:spPr bwMode="auto">
              <a:xfrm>
                <a:off x="1968" y="823"/>
                <a:ext cx="170" cy="515"/>
              </a:xfrm>
              <a:prstGeom prst="ellipse">
                <a:avLst/>
              </a:prstGeom>
              <a:solidFill>
                <a:srgbClr val="FD921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527" name="Line 66">
                <a:extLst>
                  <a:ext uri="{FF2B5EF4-FFF2-40B4-BE49-F238E27FC236}">
                    <a16:creationId xmlns:a16="http://schemas.microsoft.com/office/drawing/2014/main" id="{85AB5E1D-696D-45E8-8783-5FF5F84693B2}"/>
                  </a:ext>
                </a:extLst>
              </p:cNvPr>
              <p:cNvSpPr>
                <a:spLocks noChangeShapeType="1"/>
              </p:cNvSpPr>
              <p:nvPr/>
            </p:nvSpPr>
            <p:spPr bwMode="auto">
              <a:xfrm>
                <a:off x="2138" y="1016"/>
                <a:ext cx="0" cy="1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8" name="Oval 67">
                <a:extLst>
                  <a:ext uri="{FF2B5EF4-FFF2-40B4-BE49-F238E27FC236}">
                    <a16:creationId xmlns:a16="http://schemas.microsoft.com/office/drawing/2014/main" id="{4E10CEFF-1D18-421A-A41D-F642FD30FE76}"/>
                  </a:ext>
                </a:extLst>
              </p:cNvPr>
              <p:cNvSpPr>
                <a:spLocks noChangeArrowheads="1"/>
              </p:cNvSpPr>
              <p:nvPr/>
            </p:nvSpPr>
            <p:spPr bwMode="auto">
              <a:xfrm>
                <a:off x="3680" y="816"/>
                <a:ext cx="170" cy="515"/>
              </a:xfrm>
              <a:prstGeom prst="ellipse">
                <a:avLst/>
              </a:prstGeom>
              <a:solidFill>
                <a:srgbClr val="FD921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529" name="Oval 68">
                <a:extLst>
                  <a:ext uri="{FF2B5EF4-FFF2-40B4-BE49-F238E27FC236}">
                    <a16:creationId xmlns:a16="http://schemas.microsoft.com/office/drawing/2014/main" id="{84A66119-673E-4AD2-A963-9ACC8B71C6C8}"/>
                  </a:ext>
                </a:extLst>
              </p:cNvPr>
              <p:cNvSpPr>
                <a:spLocks noChangeArrowheads="1"/>
              </p:cNvSpPr>
              <p:nvPr/>
            </p:nvSpPr>
            <p:spPr bwMode="auto">
              <a:xfrm>
                <a:off x="3504" y="823"/>
                <a:ext cx="170" cy="515"/>
              </a:xfrm>
              <a:prstGeom prst="ellipse">
                <a:avLst/>
              </a:prstGeom>
              <a:solidFill>
                <a:srgbClr val="FD921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530" name="Line 69">
                <a:extLst>
                  <a:ext uri="{FF2B5EF4-FFF2-40B4-BE49-F238E27FC236}">
                    <a16:creationId xmlns:a16="http://schemas.microsoft.com/office/drawing/2014/main" id="{F1E07779-C634-42B6-9888-8FBAA182724A}"/>
                  </a:ext>
                </a:extLst>
              </p:cNvPr>
              <p:cNvSpPr>
                <a:spLocks noChangeShapeType="1"/>
              </p:cNvSpPr>
              <p:nvPr/>
            </p:nvSpPr>
            <p:spPr bwMode="auto">
              <a:xfrm>
                <a:off x="3674" y="1016"/>
                <a:ext cx="0" cy="1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523" name="Rectangle 70">
              <a:extLst>
                <a:ext uri="{FF2B5EF4-FFF2-40B4-BE49-F238E27FC236}">
                  <a16:creationId xmlns:a16="http://schemas.microsoft.com/office/drawing/2014/main" id="{E2AB83FA-1CCB-42B6-A2E5-4A13CB859B65}"/>
                </a:ext>
              </a:extLst>
            </p:cNvPr>
            <p:cNvSpPr>
              <a:spLocks noChangeArrowheads="1"/>
            </p:cNvSpPr>
            <p:nvPr/>
          </p:nvSpPr>
          <p:spPr bwMode="auto">
            <a:xfrm rot="-5400000">
              <a:off x="1624" y="3620"/>
              <a:ext cx="9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3600" b="1">
                  <a:latin typeface="Times New Roman" panose="02020603050405020304" pitchFamily="18" charset="0"/>
                </a:rPr>
                <a:t>stamen</a:t>
              </a:r>
            </a:p>
          </p:txBody>
        </p:sp>
        <p:sp>
          <p:nvSpPr>
            <p:cNvPr id="20524" name="Rectangle 71">
              <a:extLst>
                <a:ext uri="{FF2B5EF4-FFF2-40B4-BE49-F238E27FC236}">
                  <a16:creationId xmlns:a16="http://schemas.microsoft.com/office/drawing/2014/main" id="{F12BBF22-BB8C-44E4-89F3-85A8F2CCEF2E}"/>
                </a:ext>
              </a:extLst>
            </p:cNvPr>
            <p:cNvSpPr>
              <a:spLocks noChangeArrowheads="1"/>
            </p:cNvSpPr>
            <p:nvPr/>
          </p:nvSpPr>
          <p:spPr bwMode="auto">
            <a:xfrm rot="-5400000">
              <a:off x="3112" y="3620"/>
              <a:ext cx="9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3600" b="1">
                  <a:latin typeface="Times New Roman" panose="02020603050405020304" pitchFamily="18" charset="0"/>
                </a:rPr>
                <a:t>stamen</a:t>
              </a:r>
            </a:p>
          </p:txBody>
        </p:sp>
      </p:grpSp>
      <p:grpSp>
        <p:nvGrpSpPr>
          <p:cNvPr id="71752" name="Group 72">
            <a:extLst>
              <a:ext uri="{FF2B5EF4-FFF2-40B4-BE49-F238E27FC236}">
                <a16:creationId xmlns:a16="http://schemas.microsoft.com/office/drawing/2014/main" id="{3CAC559A-376A-4925-BA26-9715837058CA}"/>
              </a:ext>
            </a:extLst>
          </p:cNvPr>
          <p:cNvGrpSpPr>
            <a:grpSpLocks/>
          </p:cNvGrpSpPr>
          <p:nvPr/>
        </p:nvGrpSpPr>
        <p:grpSpPr bwMode="auto">
          <a:xfrm>
            <a:off x="533400" y="0"/>
            <a:ext cx="8093075" cy="6451600"/>
            <a:chOff x="336" y="0"/>
            <a:chExt cx="5098" cy="4064"/>
          </a:xfrm>
        </p:grpSpPr>
        <p:sp>
          <p:nvSpPr>
            <p:cNvPr id="20517" name="Text Box 73">
              <a:extLst>
                <a:ext uri="{FF2B5EF4-FFF2-40B4-BE49-F238E27FC236}">
                  <a16:creationId xmlns:a16="http://schemas.microsoft.com/office/drawing/2014/main" id="{61C74116-74CA-4AFD-AD87-0E170D3642BC}"/>
                </a:ext>
              </a:extLst>
            </p:cNvPr>
            <p:cNvSpPr txBox="1">
              <a:spLocks noChangeArrowheads="1"/>
            </p:cNvSpPr>
            <p:nvPr/>
          </p:nvSpPr>
          <p:spPr bwMode="auto">
            <a:xfrm rot="-5400000">
              <a:off x="648" y="3492"/>
              <a:ext cx="7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3600" b="1">
                  <a:latin typeface="Times New Roman" panose="02020603050405020304" pitchFamily="18" charset="0"/>
                </a:rPr>
                <a:t>sepal</a:t>
              </a:r>
              <a:endParaRPr lang="en-US" altLang="en-US" sz="2000">
                <a:latin typeface="Times" panose="02020603050405020304" pitchFamily="18" charset="0"/>
              </a:endParaRPr>
            </a:p>
          </p:txBody>
        </p:sp>
        <p:grpSp>
          <p:nvGrpSpPr>
            <p:cNvPr id="20518" name="Group 74">
              <a:extLst>
                <a:ext uri="{FF2B5EF4-FFF2-40B4-BE49-F238E27FC236}">
                  <a16:creationId xmlns:a16="http://schemas.microsoft.com/office/drawing/2014/main" id="{0557E0F4-CD9E-428A-9295-595674B31F1D}"/>
                </a:ext>
              </a:extLst>
            </p:cNvPr>
            <p:cNvGrpSpPr>
              <a:grpSpLocks/>
            </p:cNvGrpSpPr>
            <p:nvPr/>
          </p:nvGrpSpPr>
          <p:grpSpPr bwMode="auto">
            <a:xfrm>
              <a:off x="336" y="0"/>
              <a:ext cx="5098" cy="2504"/>
              <a:chOff x="336" y="768"/>
              <a:chExt cx="5098" cy="2504"/>
            </a:xfrm>
          </p:grpSpPr>
          <p:sp>
            <p:nvSpPr>
              <p:cNvPr id="20520" name="AutoShape 75">
                <a:extLst>
                  <a:ext uri="{FF2B5EF4-FFF2-40B4-BE49-F238E27FC236}">
                    <a16:creationId xmlns:a16="http://schemas.microsoft.com/office/drawing/2014/main" id="{097E97C9-1A33-4807-99B7-FA87DECEE0BD}"/>
                  </a:ext>
                </a:extLst>
              </p:cNvPr>
              <p:cNvSpPr>
                <a:spLocks noChangeArrowheads="1"/>
              </p:cNvSpPr>
              <p:nvPr/>
            </p:nvSpPr>
            <p:spPr bwMode="auto">
              <a:xfrm>
                <a:off x="336" y="768"/>
                <a:ext cx="874" cy="2504"/>
              </a:xfrm>
              <a:prstGeom prst="moon">
                <a:avLst>
                  <a:gd name="adj" fmla="val 50000"/>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sp>
            <p:nvSpPr>
              <p:cNvPr id="20521" name="AutoShape 76">
                <a:extLst>
                  <a:ext uri="{FF2B5EF4-FFF2-40B4-BE49-F238E27FC236}">
                    <a16:creationId xmlns:a16="http://schemas.microsoft.com/office/drawing/2014/main" id="{7EA647E9-446C-4EFA-935C-F20CD1E38D3A}"/>
                  </a:ext>
                </a:extLst>
              </p:cNvPr>
              <p:cNvSpPr>
                <a:spLocks noChangeArrowheads="1"/>
              </p:cNvSpPr>
              <p:nvPr/>
            </p:nvSpPr>
            <p:spPr bwMode="auto">
              <a:xfrm flipH="1">
                <a:off x="4560" y="768"/>
                <a:ext cx="874" cy="2504"/>
              </a:xfrm>
              <a:prstGeom prst="moon">
                <a:avLst>
                  <a:gd name="adj" fmla="val 50000"/>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1800"/>
              </a:p>
            </p:txBody>
          </p:sp>
        </p:grpSp>
        <p:sp>
          <p:nvSpPr>
            <p:cNvPr id="20519" name="Rectangle 77">
              <a:extLst>
                <a:ext uri="{FF2B5EF4-FFF2-40B4-BE49-F238E27FC236}">
                  <a16:creationId xmlns:a16="http://schemas.microsoft.com/office/drawing/2014/main" id="{936AE0CF-AF6B-4F2F-AF75-0A3033831D89}"/>
                </a:ext>
              </a:extLst>
            </p:cNvPr>
            <p:cNvSpPr>
              <a:spLocks noChangeArrowheads="1"/>
            </p:cNvSpPr>
            <p:nvPr/>
          </p:nvSpPr>
          <p:spPr bwMode="auto">
            <a:xfrm rot="-5400000">
              <a:off x="4344" y="3492"/>
              <a:ext cx="7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3600" b="1">
                  <a:latin typeface="Times New Roman" panose="02020603050405020304" pitchFamily="18" charset="0"/>
                </a:rPr>
                <a:t>sepal</a:t>
              </a:r>
            </a:p>
          </p:txBody>
        </p:sp>
      </p:grpSp>
      <p:sp>
        <p:nvSpPr>
          <p:cNvPr id="20510" name="Text Box 78">
            <a:extLst>
              <a:ext uri="{FF2B5EF4-FFF2-40B4-BE49-F238E27FC236}">
                <a16:creationId xmlns:a16="http://schemas.microsoft.com/office/drawing/2014/main" id="{0579FC39-2548-4545-85A0-D2A0E45DCB6D}"/>
              </a:ext>
            </a:extLst>
          </p:cNvPr>
          <p:cNvSpPr txBox="1">
            <a:spLocks noChangeArrowheads="1"/>
          </p:cNvSpPr>
          <p:nvPr/>
        </p:nvSpPr>
        <p:spPr bwMode="auto">
          <a:xfrm>
            <a:off x="1447800" y="4572000"/>
            <a:ext cx="4889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800">
                <a:latin typeface="Times New Roman" panose="02020603050405020304" pitchFamily="18" charset="0"/>
              </a:rPr>
              <a:t>1</a:t>
            </a:r>
          </a:p>
        </p:txBody>
      </p:sp>
      <p:sp>
        <p:nvSpPr>
          <p:cNvPr id="20511" name="Rectangle 79">
            <a:extLst>
              <a:ext uri="{FF2B5EF4-FFF2-40B4-BE49-F238E27FC236}">
                <a16:creationId xmlns:a16="http://schemas.microsoft.com/office/drawing/2014/main" id="{73B8F04C-60E7-4CC7-86C8-5B5FB79C005A}"/>
              </a:ext>
            </a:extLst>
          </p:cNvPr>
          <p:cNvSpPr>
            <a:spLocks noChangeArrowheads="1"/>
          </p:cNvSpPr>
          <p:nvPr/>
        </p:nvSpPr>
        <p:spPr bwMode="auto">
          <a:xfrm>
            <a:off x="7315200" y="4572000"/>
            <a:ext cx="4889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800">
                <a:latin typeface="Times New Roman" panose="02020603050405020304" pitchFamily="18" charset="0"/>
              </a:rPr>
              <a:t>1</a:t>
            </a:r>
          </a:p>
        </p:txBody>
      </p:sp>
      <p:sp>
        <p:nvSpPr>
          <p:cNvPr id="20512" name="Rectangle 80">
            <a:extLst>
              <a:ext uri="{FF2B5EF4-FFF2-40B4-BE49-F238E27FC236}">
                <a16:creationId xmlns:a16="http://schemas.microsoft.com/office/drawing/2014/main" id="{6407ADB7-EBE8-4221-A4A4-DC54CB000812}"/>
              </a:ext>
            </a:extLst>
          </p:cNvPr>
          <p:cNvSpPr>
            <a:spLocks noChangeArrowheads="1"/>
          </p:cNvSpPr>
          <p:nvPr/>
        </p:nvSpPr>
        <p:spPr bwMode="auto">
          <a:xfrm>
            <a:off x="2286000" y="4572000"/>
            <a:ext cx="4889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800">
                <a:latin typeface="Times New Roman" panose="02020603050405020304" pitchFamily="18" charset="0"/>
              </a:rPr>
              <a:t>2</a:t>
            </a:r>
          </a:p>
        </p:txBody>
      </p:sp>
      <p:sp>
        <p:nvSpPr>
          <p:cNvPr id="20513" name="Rectangle 81">
            <a:extLst>
              <a:ext uri="{FF2B5EF4-FFF2-40B4-BE49-F238E27FC236}">
                <a16:creationId xmlns:a16="http://schemas.microsoft.com/office/drawing/2014/main" id="{985877F2-D482-497E-BA2E-BDC5A8949079}"/>
              </a:ext>
            </a:extLst>
          </p:cNvPr>
          <p:cNvSpPr>
            <a:spLocks noChangeArrowheads="1"/>
          </p:cNvSpPr>
          <p:nvPr/>
        </p:nvSpPr>
        <p:spPr bwMode="auto">
          <a:xfrm>
            <a:off x="6400800" y="4572000"/>
            <a:ext cx="4889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800">
                <a:latin typeface="Times New Roman" panose="02020603050405020304" pitchFamily="18" charset="0"/>
              </a:rPr>
              <a:t>2</a:t>
            </a:r>
          </a:p>
        </p:txBody>
      </p:sp>
      <p:sp>
        <p:nvSpPr>
          <p:cNvPr id="20514" name="Rectangle 82">
            <a:extLst>
              <a:ext uri="{FF2B5EF4-FFF2-40B4-BE49-F238E27FC236}">
                <a16:creationId xmlns:a16="http://schemas.microsoft.com/office/drawing/2014/main" id="{4092FFCB-9E58-4067-B155-EA9E661A7F0B}"/>
              </a:ext>
            </a:extLst>
          </p:cNvPr>
          <p:cNvSpPr>
            <a:spLocks noChangeArrowheads="1"/>
          </p:cNvSpPr>
          <p:nvPr/>
        </p:nvSpPr>
        <p:spPr bwMode="auto">
          <a:xfrm>
            <a:off x="3200400" y="4572000"/>
            <a:ext cx="4889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800">
                <a:latin typeface="Times New Roman" panose="02020603050405020304" pitchFamily="18" charset="0"/>
              </a:rPr>
              <a:t>3</a:t>
            </a:r>
          </a:p>
        </p:txBody>
      </p:sp>
      <p:sp>
        <p:nvSpPr>
          <p:cNvPr id="20515" name="Rectangle 83">
            <a:extLst>
              <a:ext uri="{FF2B5EF4-FFF2-40B4-BE49-F238E27FC236}">
                <a16:creationId xmlns:a16="http://schemas.microsoft.com/office/drawing/2014/main" id="{B5EDBF33-431C-4774-9F4C-98BB5DA2B009}"/>
              </a:ext>
            </a:extLst>
          </p:cNvPr>
          <p:cNvSpPr>
            <a:spLocks noChangeArrowheads="1"/>
          </p:cNvSpPr>
          <p:nvPr/>
        </p:nvSpPr>
        <p:spPr bwMode="auto">
          <a:xfrm>
            <a:off x="5562600" y="4572000"/>
            <a:ext cx="4889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800">
                <a:latin typeface="Times New Roman" panose="02020603050405020304" pitchFamily="18" charset="0"/>
              </a:rPr>
              <a:t>3</a:t>
            </a:r>
          </a:p>
        </p:txBody>
      </p:sp>
      <p:sp>
        <p:nvSpPr>
          <p:cNvPr id="20516" name="Rectangle 84">
            <a:extLst>
              <a:ext uri="{FF2B5EF4-FFF2-40B4-BE49-F238E27FC236}">
                <a16:creationId xmlns:a16="http://schemas.microsoft.com/office/drawing/2014/main" id="{6DF5E047-759F-476B-9C3B-EC55B92DA9B5}"/>
              </a:ext>
            </a:extLst>
          </p:cNvPr>
          <p:cNvSpPr>
            <a:spLocks noChangeArrowheads="1"/>
          </p:cNvSpPr>
          <p:nvPr/>
        </p:nvSpPr>
        <p:spPr bwMode="auto">
          <a:xfrm>
            <a:off x="4343400" y="4572000"/>
            <a:ext cx="4889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800">
                <a:latin typeface="Times New Roman" panose="02020603050405020304" pitchFamily="18"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752"/>
                                        </p:tgtEl>
                                        <p:attrNameLst>
                                          <p:attrName>style.visibility</p:attrName>
                                        </p:attrNameLst>
                                      </p:cBhvr>
                                      <p:to>
                                        <p:strVal val="visible"/>
                                      </p:to>
                                    </p:set>
                                    <p:animEffect transition="in" filter="wipe(down)">
                                      <p:cBhvr>
                                        <p:cTn id="7" dur="500"/>
                                        <p:tgtEl>
                                          <p:spTgt spid="717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1736"/>
                                        </p:tgtEl>
                                        <p:attrNameLst>
                                          <p:attrName>style.visibility</p:attrName>
                                        </p:attrNameLst>
                                      </p:cBhvr>
                                      <p:to>
                                        <p:strVal val="visible"/>
                                      </p:to>
                                    </p:set>
                                    <p:animEffect transition="in" filter="wipe(down)">
                                      <p:cBhvr>
                                        <p:cTn id="12" dur="500"/>
                                        <p:tgtEl>
                                          <p:spTgt spid="717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1742"/>
                                        </p:tgtEl>
                                        <p:attrNameLst>
                                          <p:attrName>style.visibility</p:attrName>
                                        </p:attrNameLst>
                                      </p:cBhvr>
                                      <p:to>
                                        <p:strVal val="visible"/>
                                      </p:to>
                                    </p:set>
                                    <p:animEffect transition="in" filter="wipe(down)">
                                      <p:cBhvr>
                                        <p:cTn id="17" dur="500"/>
                                        <p:tgtEl>
                                          <p:spTgt spid="717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1720"/>
                                        </p:tgtEl>
                                        <p:attrNameLst>
                                          <p:attrName>style.visibility</p:attrName>
                                        </p:attrNameLst>
                                      </p:cBhvr>
                                      <p:to>
                                        <p:strVal val="visible"/>
                                      </p:to>
                                    </p:set>
                                    <p:animEffect transition="in" filter="wipe(down)">
                                      <p:cBhvr>
                                        <p:cTn id="22" dur="500"/>
                                        <p:tgtEl>
                                          <p:spTgt spid="71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EA3AD3-B1B2-4857-ACF3-CA46F98407D1}"/>
              </a:ext>
            </a:extLst>
          </p:cNvPr>
          <p:cNvSpPr>
            <a:spLocks noGrp="1" noChangeArrowheads="1"/>
          </p:cNvSpPr>
          <p:nvPr>
            <p:ph type="title"/>
          </p:nvPr>
        </p:nvSpPr>
        <p:spPr>
          <a:xfrm>
            <a:off x="457200" y="76200"/>
            <a:ext cx="8229600" cy="1143000"/>
          </a:xfrm>
        </p:spPr>
        <p:txBody>
          <a:bodyPr/>
          <a:lstStyle/>
          <a:p>
            <a:pPr eaLnBrk="1" hangingPunct="1"/>
            <a:r>
              <a:rPr lang="en-US" altLang="en-US" b="1">
                <a:solidFill>
                  <a:srgbClr val="006600"/>
                </a:solidFill>
              </a:rPr>
              <a:t>Outline</a:t>
            </a:r>
          </a:p>
        </p:txBody>
      </p:sp>
      <p:sp>
        <p:nvSpPr>
          <p:cNvPr id="3075" name="Rectangle 3">
            <a:extLst>
              <a:ext uri="{FF2B5EF4-FFF2-40B4-BE49-F238E27FC236}">
                <a16:creationId xmlns:a16="http://schemas.microsoft.com/office/drawing/2014/main" id="{39046AF2-C801-44C4-8B1B-9685C90BE5BC}"/>
              </a:ext>
            </a:extLst>
          </p:cNvPr>
          <p:cNvSpPr>
            <a:spLocks noGrp="1" noChangeArrowheads="1"/>
          </p:cNvSpPr>
          <p:nvPr>
            <p:ph type="body" idx="1"/>
          </p:nvPr>
        </p:nvSpPr>
        <p:spPr>
          <a:xfrm>
            <a:off x="152400" y="990600"/>
            <a:ext cx="8991600" cy="5638800"/>
          </a:xfrm>
        </p:spPr>
        <p:txBody>
          <a:bodyPr/>
          <a:lstStyle/>
          <a:p>
            <a:pPr eaLnBrk="1" hangingPunct="1">
              <a:lnSpc>
                <a:spcPct val="90000"/>
              </a:lnSpc>
            </a:pPr>
            <a:r>
              <a:rPr lang="en-US" altLang="en-US" sz="2400"/>
              <a:t>The production of new individuals or offspring in plants, can be accomplished by sexual or asexual means. </a:t>
            </a:r>
          </a:p>
          <a:p>
            <a:pPr eaLnBrk="1" hangingPunct="1">
              <a:lnSpc>
                <a:spcPct val="90000"/>
              </a:lnSpc>
            </a:pPr>
            <a:endParaRPr lang="en-US" altLang="en-US" sz="2400"/>
          </a:p>
          <a:p>
            <a:pPr eaLnBrk="1" hangingPunct="1">
              <a:lnSpc>
                <a:spcPct val="90000"/>
              </a:lnSpc>
            </a:pPr>
            <a:r>
              <a:rPr lang="en-US" altLang="en-US" sz="2400" b="1" i="1">
                <a:solidFill>
                  <a:srgbClr val="660066"/>
                </a:solidFill>
              </a:rPr>
              <a:t>Sexual reproduction</a:t>
            </a:r>
            <a:r>
              <a:rPr lang="en-US" altLang="en-US" sz="2400"/>
              <a:t> produces offspring by the fusion of gametes, resulting in offspring genetically different from the parent or parents. </a:t>
            </a:r>
          </a:p>
          <a:p>
            <a:pPr eaLnBrk="1" hangingPunct="1">
              <a:lnSpc>
                <a:spcPct val="90000"/>
              </a:lnSpc>
            </a:pPr>
            <a:endParaRPr lang="en-US" altLang="en-US" sz="2400"/>
          </a:p>
          <a:p>
            <a:pPr eaLnBrk="1" hangingPunct="1">
              <a:lnSpc>
                <a:spcPct val="90000"/>
              </a:lnSpc>
            </a:pPr>
            <a:r>
              <a:rPr lang="en-US" altLang="en-US" sz="2400" b="1" i="1">
                <a:solidFill>
                  <a:srgbClr val="660066"/>
                </a:solidFill>
              </a:rPr>
              <a:t>Asexual reproduction </a:t>
            </a:r>
            <a:r>
              <a:rPr lang="en-US" altLang="en-US" sz="2400"/>
              <a:t>produces new individuals without the fusion of gametes, genetically identical to the parent plants and each other, </a:t>
            </a:r>
            <a:r>
              <a:rPr lang="en-US" altLang="en-US" sz="2400" b="1" u="sng">
                <a:solidFill>
                  <a:srgbClr val="FF0000"/>
                </a:solidFill>
              </a:rPr>
              <a:t>except when mutations occur</a:t>
            </a:r>
            <a:r>
              <a:rPr lang="en-US" altLang="en-US" sz="2400"/>
              <a:t>. </a:t>
            </a:r>
          </a:p>
          <a:p>
            <a:pPr eaLnBrk="1" hangingPunct="1">
              <a:lnSpc>
                <a:spcPct val="90000"/>
              </a:lnSpc>
            </a:pPr>
            <a:endParaRPr lang="en-US" altLang="en-US" sz="2400"/>
          </a:p>
          <a:p>
            <a:pPr eaLnBrk="1" hangingPunct="1">
              <a:lnSpc>
                <a:spcPct val="90000"/>
              </a:lnSpc>
            </a:pPr>
            <a:r>
              <a:rPr lang="en-US" altLang="en-US" sz="2400"/>
              <a:t>In seed plants, the offspring can be packaged in a protective seed, which is used as an agent of dispersal.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36BCC998-1D03-40AB-85EF-2B41B333C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613" y="152400"/>
            <a:ext cx="6402387"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a:extLst>
              <a:ext uri="{FF2B5EF4-FFF2-40B4-BE49-F238E27FC236}">
                <a16:creationId xmlns:a16="http://schemas.microsoft.com/office/drawing/2014/main" id="{DBF9235A-2BB5-44CA-A6F1-FBF9BD689A18}"/>
              </a:ext>
            </a:extLst>
          </p:cNvPr>
          <p:cNvSpPr txBox="1">
            <a:spLocks noChangeArrowheads="1"/>
          </p:cNvSpPr>
          <p:nvPr/>
        </p:nvSpPr>
        <p:spPr bwMode="auto">
          <a:xfrm>
            <a:off x="0" y="152400"/>
            <a:ext cx="2133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r>
              <a:rPr lang="en-US" altLang="en-US" sz="2400" b="1" i="1">
                <a:solidFill>
                  <a:srgbClr val="008000"/>
                </a:solidFill>
                <a:latin typeface="Times" panose="02020603050405020304" pitchFamily="18" charset="0"/>
              </a:rPr>
              <a:t>Arabidopsis </a:t>
            </a:r>
            <a:r>
              <a:rPr lang="en-US" altLang="en-US" sz="2400" b="1">
                <a:solidFill>
                  <a:srgbClr val="008000"/>
                </a:solidFill>
                <a:latin typeface="Times" panose="02020603050405020304" pitchFamily="18" charset="0"/>
              </a:rPr>
              <a:t>showing 4 floral organs</a:t>
            </a:r>
          </a:p>
          <a:p>
            <a:pPr>
              <a:spcBef>
                <a:spcPct val="50000"/>
              </a:spcBef>
              <a:buFontTx/>
              <a:buNone/>
            </a:pPr>
            <a:r>
              <a:rPr lang="en-US" altLang="en-US" sz="2400" b="1">
                <a:solidFill>
                  <a:srgbClr val="008000"/>
                </a:solidFill>
                <a:latin typeface="Times" panose="02020603050405020304" pitchFamily="18" charset="0"/>
              </a:rPr>
              <a:t>       Carpels-C</a:t>
            </a:r>
          </a:p>
          <a:p>
            <a:pPr algn="r">
              <a:spcBef>
                <a:spcPct val="50000"/>
              </a:spcBef>
              <a:buFontTx/>
              <a:buNone/>
            </a:pPr>
            <a:r>
              <a:rPr lang="en-US" altLang="en-US" sz="2400" b="1">
                <a:solidFill>
                  <a:srgbClr val="008000"/>
                </a:solidFill>
                <a:latin typeface="Times" panose="02020603050405020304" pitchFamily="18" charset="0"/>
              </a:rPr>
              <a:t>	   StamensB&amp;C</a:t>
            </a:r>
          </a:p>
          <a:p>
            <a:pPr algn="r">
              <a:spcBef>
                <a:spcPct val="50000"/>
              </a:spcBef>
              <a:buFontTx/>
              <a:buNone/>
            </a:pPr>
            <a:endParaRPr lang="en-US" altLang="en-US" sz="2400" b="1">
              <a:solidFill>
                <a:srgbClr val="008000"/>
              </a:solidFill>
              <a:latin typeface="Times" panose="02020603050405020304" pitchFamily="18" charset="0"/>
            </a:endParaRPr>
          </a:p>
          <a:p>
            <a:pPr algn="r">
              <a:spcBef>
                <a:spcPct val="50000"/>
              </a:spcBef>
              <a:buFontTx/>
              <a:buNone/>
            </a:pPr>
            <a:r>
              <a:rPr lang="en-US" altLang="en-US" sz="2400" b="1">
                <a:solidFill>
                  <a:srgbClr val="008000"/>
                </a:solidFill>
                <a:latin typeface="Times" panose="02020603050405020304" pitchFamily="18" charset="0"/>
              </a:rPr>
              <a:t>Petals-A&amp;B</a:t>
            </a:r>
          </a:p>
          <a:p>
            <a:pPr algn="r">
              <a:spcBef>
                <a:spcPct val="50000"/>
              </a:spcBef>
              <a:buFontTx/>
              <a:buNone/>
            </a:pPr>
            <a:endParaRPr lang="en-US" altLang="en-US" sz="2400" b="1">
              <a:solidFill>
                <a:srgbClr val="008000"/>
              </a:solidFill>
              <a:latin typeface="Times" panose="02020603050405020304" pitchFamily="18" charset="0"/>
            </a:endParaRPr>
          </a:p>
          <a:p>
            <a:pPr algn="r">
              <a:spcBef>
                <a:spcPct val="50000"/>
              </a:spcBef>
              <a:buFontTx/>
              <a:buNone/>
            </a:pPr>
            <a:r>
              <a:rPr lang="en-US" altLang="en-US" sz="2400" b="1">
                <a:solidFill>
                  <a:srgbClr val="008000"/>
                </a:solidFill>
                <a:latin typeface="Times" panose="02020603050405020304" pitchFamily="18" charset="0"/>
              </a:rPr>
              <a:t>Sepals-A</a:t>
            </a:r>
          </a:p>
        </p:txBody>
      </p:sp>
      <p:sp>
        <p:nvSpPr>
          <p:cNvPr id="21508" name="Line 4">
            <a:extLst>
              <a:ext uri="{FF2B5EF4-FFF2-40B4-BE49-F238E27FC236}">
                <a16:creationId xmlns:a16="http://schemas.microsoft.com/office/drawing/2014/main" id="{1A2787F2-E5BE-4ED1-94C8-66DDBD61A35A}"/>
              </a:ext>
            </a:extLst>
          </p:cNvPr>
          <p:cNvSpPr>
            <a:spLocks noChangeShapeType="1"/>
          </p:cNvSpPr>
          <p:nvPr/>
        </p:nvSpPr>
        <p:spPr bwMode="auto">
          <a:xfrm>
            <a:off x="2057400" y="1600200"/>
            <a:ext cx="3657600" cy="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9" name="Line 5">
            <a:extLst>
              <a:ext uri="{FF2B5EF4-FFF2-40B4-BE49-F238E27FC236}">
                <a16:creationId xmlns:a16="http://schemas.microsoft.com/office/drawing/2014/main" id="{1D928504-134F-47ED-9913-01DDA63F00FA}"/>
              </a:ext>
            </a:extLst>
          </p:cNvPr>
          <p:cNvSpPr>
            <a:spLocks noChangeShapeType="1"/>
          </p:cNvSpPr>
          <p:nvPr/>
        </p:nvSpPr>
        <p:spPr bwMode="auto">
          <a:xfrm>
            <a:off x="2133600" y="2590800"/>
            <a:ext cx="3048000" cy="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Line 6">
            <a:extLst>
              <a:ext uri="{FF2B5EF4-FFF2-40B4-BE49-F238E27FC236}">
                <a16:creationId xmlns:a16="http://schemas.microsoft.com/office/drawing/2014/main" id="{2AF73A2B-001E-412F-81A2-C61C27CB7983}"/>
              </a:ext>
            </a:extLst>
          </p:cNvPr>
          <p:cNvSpPr>
            <a:spLocks noChangeShapeType="1"/>
          </p:cNvSpPr>
          <p:nvPr/>
        </p:nvSpPr>
        <p:spPr bwMode="auto">
          <a:xfrm>
            <a:off x="2133600" y="3657600"/>
            <a:ext cx="3276600" cy="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Line 7">
            <a:extLst>
              <a:ext uri="{FF2B5EF4-FFF2-40B4-BE49-F238E27FC236}">
                <a16:creationId xmlns:a16="http://schemas.microsoft.com/office/drawing/2014/main" id="{D488C0A9-3D9C-4858-8AEC-FC5F84485476}"/>
              </a:ext>
            </a:extLst>
          </p:cNvPr>
          <p:cNvSpPr>
            <a:spLocks noChangeShapeType="1"/>
          </p:cNvSpPr>
          <p:nvPr/>
        </p:nvSpPr>
        <p:spPr bwMode="auto">
          <a:xfrm>
            <a:off x="2133600" y="4800600"/>
            <a:ext cx="2057400" cy="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2" name="Rectangle 8">
            <a:extLst>
              <a:ext uri="{FF2B5EF4-FFF2-40B4-BE49-F238E27FC236}">
                <a16:creationId xmlns:a16="http://schemas.microsoft.com/office/drawing/2014/main" id="{7FD940CF-FB7D-452D-B4EF-F8CFF0904A0D}"/>
              </a:ext>
            </a:extLst>
          </p:cNvPr>
          <p:cNvSpPr>
            <a:spLocks noChangeArrowheads="1"/>
          </p:cNvSpPr>
          <p:nvPr/>
        </p:nvSpPr>
        <p:spPr bwMode="auto">
          <a:xfrm>
            <a:off x="3124200" y="6553200"/>
            <a:ext cx="571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200" b="1">
                <a:latin typeface="Times" panose="02020603050405020304" pitchFamily="18" charset="0"/>
              </a:rPr>
              <a:t>Copyright © 2002 Pearson Education, Inc., publishing as Benjamin Cummings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484DAE3-0F6C-4D90-9097-55F5CAD419BA}"/>
              </a:ext>
            </a:extLst>
          </p:cNvPr>
          <p:cNvSpPr>
            <a:spLocks noGrp="1" noChangeArrowheads="1"/>
          </p:cNvSpPr>
          <p:nvPr>
            <p:ph type="title"/>
          </p:nvPr>
        </p:nvSpPr>
        <p:spPr>
          <a:xfrm>
            <a:off x="0" y="0"/>
            <a:ext cx="9144000" cy="914400"/>
          </a:xfrm>
        </p:spPr>
        <p:txBody>
          <a:bodyPr/>
          <a:lstStyle/>
          <a:p>
            <a:pPr defTabSz="1019175" eaLnBrk="1" hangingPunct="1"/>
            <a:r>
              <a:rPr lang="en-US" altLang="en-US" sz="3600" b="1">
                <a:solidFill>
                  <a:srgbClr val="006600"/>
                </a:solidFill>
              </a:rPr>
              <a:t>Flowers Are Composed of Four Organs</a:t>
            </a:r>
          </a:p>
        </p:txBody>
      </p:sp>
      <p:pic>
        <p:nvPicPr>
          <p:cNvPr id="22531" name="Picture 3" descr="23_11_flower_organs-U">
            <a:extLst>
              <a:ext uri="{FF2B5EF4-FFF2-40B4-BE49-F238E27FC236}">
                <a16:creationId xmlns:a16="http://schemas.microsoft.com/office/drawing/2014/main" id="{AC81F4DB-18C3-4F61-AD91-CA019A518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77"/>
          <a:stretch>
            <a:fillRect/>
          </a:stretch>
        </p:blipFill>
        <p:spPr bwMode="auto">
          <a:xfrm>
            <a:off x="711200" y="1511300"/>
            <a:ext cx="7772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a:extLst>
              <a:ext uri="{FF2B5EF4-FFF2-40B4-BE49-F238E27FC236}">
                <a16:creationId xmlns:a16="http://schemas.microsoft.com/office/drawing/2014/main" id="{D33DF157-B939-4615-A504-B32E3A693369}"/>
              </a:ext>
            </a:extLst>
          </p:cNvPr>
          <p:cNvSpPr txBox="1">
            <a:spLocks noChangeArrowheads="1"/>
          </p:cNvSpPr>
          <p:nvPr/>
        </p:nvSpPr>
        <p:spPr bwMode="auto">
          <a:xfrm rot="-512">
            <a:off x="1122363" y="1487488"/>
            <a:ext cx="2212975" cy="552450"/>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20738" eaLnBrk="0" hangingPunct="0">
              <a:spcBef>
                <a:spcPct val="20000"/>
              </a:spcBef>
              <a:buChar char="•"/>
              <a:defRPr sz="3200">
                <a:solidFill>
                  <a:schemeClr val="tx1"/>
                </a:solidFill>
                <a:latin typeface="Comic Sans MS" panose="030F0702030302020204" pitchFamily="66" charset="0"/>
              </a:defRPr>
            </a:lvl1pPr>
            <a:lvl2pPr marL="742950" indent="-285750" defTabSz="820738" eaLnBrk="0" hangingPunct="0">
              <a:spcBef>
                <a:spcPct val="20000"/>
              </a:spcBef>
              <a:buChar char="–"/>
              <a:defRPr sz="2800">
                <a:solidFill>
                  <a:schemeClr val="tx1"/>
                </a:solidFill>
                <a:latin typeface="Comic Sans MS" panose="030F0702030302020204" pitchFamily="66" charset="0"/>
              </a:defRPr>
            </a:lvl2pPr>
            <a:lvl3pPr marL="1143000" indent="-228600" defTabSz="820738" eaLnBrk="0" hangingPunct="0">
              <a:spcBef>
                <a:spcPct val="20000"/>
              </a:spcBef>
              <a:buChar char="•"/>
              <a:defRPr sz="2400">
                <a:solidFill>
                  <a:schemeClr val="tx1"/>
                </a:solidFill>
                <a:latin typeface="Comic Sans MS" panose="030F0702030302020204" pitchFamily="66" charset="0"/>
              </a:defRPr>
            </a:lvl3pPr>
            <a:lvl4pPr marL="1600200" indent="-228600" defTabSz="820738" eaLnBrk="0" hangingPunct="0">
              <a:spcBef>
                <a:spcPct val="20000"/>
              </a:spcBef>
              <a:buChar char="–"/>
              <a:defRPr sz="2000">
                <a:solidFill>
                  <a:schemeClr val="tx1"/>
                </a:solidFill>
                <a:latin typeface="Comic Sans MS" panose="030F0702030302020204" pitchFamily="66" charset="0"/>
              </a:defRPr>
            </a:lvl4pPr>
            <a:lvl5pPr marL="2057400" indent="-228600" defTabSz="820738" eaLnBrk="0" hangingPunct="0">
              <a:spcBef>
                <a:spcPct val="20000"/>
              </a:spcBef>
              <a:buChar char="»"/>
              <a:defRPr sz="2000">
                <a:solidFill>
                  <a:schemeClr val="tx1"/>
                </a:solidFill>
                <a:latin typeface="Comic Sans MS" panose="030F0702030302020204" pitchFamily="66" charset="0"/>
              </a:defRPr>
            </a:lvl5pPr>
            <a:lvl6pPr marL="25146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2100" b="1"/>
              <a:t>Whorls of cells in</a:t>
            </a:r>
          </a:p>
          <a:p>
            <a:pPr>
              <a:lnSpc>
                <a:spcPct val="90000"/>
              </a:lnSpc>
              <a:spcBef>
                <a:spcPct val="0"/>
              </a:spcBef>
              <a:buFontTx/>
              <a:buNone/>
            </a:pPr>
            <a:r>
              <a:rPr lang="en-US" altLang="en-US" sz="2100" b="1"/>
              <a:t> floral meristem</a:t>
            </a:r>
            <a:r>
              <a:rPr lang="en-US" altLang="en-US" sz="1000" b="1"/>
              <a:t> </a:t>
            </a:r>
            <a:endParaRPr lang="en-US" altLang="en-US" sz="1000" b="1">
              <a:latin typeface="Times" panose="02020603050405020304" pitchFamily="18" charset="0"/>
              <a:ea typeface="ヒラギノ角ゴ Pro W3" pitchFamily="48" charset="-128"/>
            </a:endParaRPr>
          </a:p>
        </p:txBody>
      </p:sp>
      <p:sp>
        <p:nvSpPr>
          <p:cNvPr id="22533" name="Text Box 5">
            <a:extLst>
              <a:ext uri="{FF2B5EF4-FFF2-40B4-BE49-F238E27FC236}">
                <a16:creationId xmlns:a16="http://schemas.microsoft.com/office/drawing/2014/main" id="{EA18D9FE-C321-4159-940E-08CDE7EAFC2F}"/>
              </a:ext>
            </a:extLst>
          </p:cNvPr>
          <p:cNvSpPr txBox="1">
            <a:spLocks noChangeArrowheads="1"/>
          </p:cNvSpPr>
          <p:nvPr/>
        </p:nvSpPr>
        <p:spPr bwMode="auto">
          <a:xfrm rot="-512">
            <a:off x="4867275" y="1493838"/>
            <a:ext cx="2195513" cy="539750"/>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20738" eaLnBrk="0" hangingPunct="0">
              <a:spcBef>
                <a:spcPct val="20000"/>
              </a:spcBef>
              <a:buChar char="•"/>
              <a:defRPr sz="3200">
                <a:solidFill>
                  <a:schemeClr val="tx1"/>
                </a:solidFill>
                <a:latin typeface="Comic Sans MS" panose="030F0702030302020204" pitchFamily="66" charset="0"/>
              </a:defRPr>
            </a:lvl1pPr>
            <a:lvl2pPr marL="742950" indent="-285750" defTabSz="820738" eaLnBrk="0" hangingPunct="0">
              <a:spcBef>
                <a:spcPct val="20000"/>
              </a:spcBef>
              <a:buChar char="–"/>
              <a:defRPr sz="2800">
                <a:solidFill>
                  <a:schemeClr val="tx1"/>
                </a:solidFill>
                <a:latin typeface="Comic Sans MS" panose="030F0702030302020204" pitchFamily="66" charset="0"/>
              </a:defRPr>
            </a:lvl2pPr>
            <a:lvl3pPr marL="1143000" indent="-228600" defTabSz="820738" eaLnBrk="0" hangingPunct="0">
              <a:spcBef>
                <a:spcPct val="20000"/>
              </a:spcBef>
              <a:buChar char="•"/>
              <a:defRPr sz="2400">
                <a:solidFill>
                  <a:schemeClr val="tx1"/>
                </a:solidFill>
                <a:latin typeface="Comic Sans MS" panose="030F0702030302020204" pitchFamily="66" charset="0"/>
              </a:defRPr>
            </a:lvl3pPr>
            <a:lvl4pPr marL="1600200" indent="-228600" defTabSz="820738" eaLnBrk="0" hangingPunct="0">
              <a:spcBef>
                <a:spcPct val="20000"/>
              </a:spcBef>
              <a:buChar char="–"/>
              <a:defRPr sz="2000">
                <a:solidFill>
                  <a:schemeClr val="tx1"/>
                </a:solidFill>
                <a:latin typeface="Comic Sans MS" panose="030F0702030302020204" pitchFamily="66" charset="0"/>
              </a:defRPr>
            </a:lvl4pPr>
            <a:lvl5pPr marL="2057400" indent="-228600" defTabSz="820738" eaLnBrk="0" hangingPunct="0">
              <a:spcBef>
                <a:spcPct val="20000"/>
              </a:spcBef>
              <a:buChar char="»"/>
              <a:defRPr sz="2000">
                <a:solidFill>
                  <a:schemeClr val="tx1"/>
                </a:solidFill>
                <a:latin typeface="Comic Sans MS" panose="030F0702030302020204" pitchFamily="66" charset="0"/>
              </a:defRPr>
            </a:lvl5pPr>
            <a:lvl6pPr marL="25146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2100" b="1"/>
              <a:t>Whorls of organs</a:t>
            </a:r>
          </a:p>
          <a:p>
            <a:pPr>
              <a:lnSpc>
                <a:spcPct val="90000"/>
              </a:lnSpc>
              <a:spcBef>
                <a:spcPct val="0"/>
              </a:spcBef>
              <a:buFontTx/>
              <a:buNone/>
            </a:pPr>
            <a:r>
              <a:rPr lang="en-US" altLang="en-US" sz="2100" b="1"/>
              <a:t> in flower</a:t>
            </a:r>
            <a:r>
              <a:rPr lang="en-US" altLang="en-US" sz="1000" b="1"/>
              <a:t> </a:t>
            </a:r>
            <a:endParaRPr lang="en-US" altLang="en-US" sz="1000" b="1">
              <a:latin typeface="Times" panose="02020603050405020304" pitchFamily="18" charset="0"/>
              <a:ea typeface="ヒラギノ角ゴ Pro W3" pitchFamily="48" charset="-128"/>
            </a:endParaRPr>
          </a:p>
        </p:txBody>
      </p:sp>
      <p:sp>
        <p:nvSpPr>
          <p:cNvPr id="22534" name="Text Box 6">
            <a:extLst>
              <a:ext uri="{FF2B5EF4-FFF2-40B4-BE49-F238E27FC236}">
                <a16:creationId xmlns:a16="http://schemas.microsoft.com/office/drawing/2014/main" id="{9F78883E-DF9B-469D-BF40-2CD4CE5329D1}"/>
              </a:ext>
            </a:extLst>
          </p:cNvPr>
          <p:cNvSpPr txBox="1">
            <a:spLocks noChangeArrowheads="1"/>
          </p:cNvSpPr>
          <p:nvPr/>
        </p:nvSpPr>
        <p:spPr bwMode="auto">
          <a:xfrm rot="-512">
            <a:off x="7569200" y="2305050"/>
            <a:ext cx="733425" cy="293688"/>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20738" eaLnBrk="0" hangingPunct="0">
              <a:spcBef>
                <a:spcPct val="20000"/>
              </a:spcBef>
              <a:buChar char="•"/>
              <a:defRPr sz="3200">
                <a:solidFill>
                  <a:schemeClr val="tx1"/>
                </a:solidFill>
                <a:latin typeface="Comic Sans MS" panose="030F0702030302020204" pitchFamily="66" charset="0"/>
              </a:defRPr>
            </a:lvl1pPr>
            <a:lvl2pPr marL="742950" indent="-285750" defTabSz="820738" eaLnBrk="0" hangingPunct="0">
              <a:spcBef>
                <a:spcPct val="20000"/>
              </a:spcBef>
              <a:buChar char="–"/>
              <a:defRPr sz="2800">
                <a:solidFill>
                  <a:schemeClr val="tx1"/>
                </a:solidFill>
                <a:latin typeface="Comic Sans MS" panose="030F0702030302020204" pitchFamily="66" charset="0"/>
              </a:defRPr>
            </a:lvl2pPr>
            <a:lvl3pPr marL="1143000" indent="-228600" defTabSz="820738" eaLnBrk="0" hangingPunct="0">
              <a:spcBef>
                <a:spcPct val="20000"/>
              </a:spcBef>
              <a:buChar char="•"/>
              <a:defRPr sz="2400">
                <a:solidFill>
                  <a:schemeClr val="tx1"/>
                </a:solidFill>
                <a:latin typeface="Comic Sans MS" panose="030F0702030302020204" pitchFamily="66" charset="0"/>
              </a:defRPr>
            </a:lvl3pPr>
            <a:lvl4pPr marL="1600200" indent="-228600" defTabSz="820738" eaLnBrk="0" hangingPunct="0">
              <a:spcBef>
                <a:spcPct val="20000"/>
              </a:spcBef>
              <a:buChar char="–"/>
              <a:defRPr sz="2000">
                <a:solidFill>
                  <a:schemeClr val="tx1"/>
                </a:solidFill>
                <a:latin typeface="Comic Sans MS" panose="030F0702030302020204" pitchFamily="66" charset="0"/>
              </a:defRPr>
            </a:lvl4pPr>
            <a:lvl5pPr marL="2057400" indent="-228600" defTabSz="820738" eaLnBrk="0" hangingPunct="0">
              <a:spcBef>
                <a:spcPct val="20000"/>
              </a:spcBef>
              <a:buChar char="»"/>
              <a:defRPr sz="2000">
                <a:solidFill>
                  <a:schemeClr val="tx1"/>
                </a:solidFill>
                <a:latin typeface="Comic Sans MS" panose="030F0702030302020204" pitchFamily="66" charset="0"/>
              </a:defRPr>
            </a:lvl5pPr>
            <a:lvl6pPr marL="25146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2000" b="1"/>
              <a:t>Sepal </a:t>
            </a:r>
            <a:endParaRPr lang="en-US" altLang="en-US" sz="2000" b="1">
              <a:latin typeface="Times" panose="02020603050405020304" pitchFamily="18" charset="0"/>
              <a:ea typeface="ヒラギノ角ゴ Pro W3" pitchFamily="48" charset="-128"/>
            </a:endParaRPr>
          </a:p>
        </p:txBody>
      </p:sp>
      <p:sp>
        <p:nvSpPr>
          <p:cNvPr id="22535" name="Text Box 7">
            <a:extLst>
              <a:ext uri="{FF2B5EF4-FFF2-40B4-BE49-F238E27FC236}">
                <a16:creationId xmlns:a16="http://schemas.microsoft.com/office/drawing/2014/main" id="{24F28F23-B982-4EC9-90C1-6EF478288754}"/>
              </a:ext>
            </a:extLst>
          </p:cNvPr>
          <p:cNvSpPr txBox="1">
            <a:spLocks noChangeArrowheads="1"/>
          </p:cNvSpPr>
          <p:nvPr/>
        </p:nvSpPr>
        <p:spPr bwMode="auto">
          <a:xfrm rot="-512">
            <a:off x="7569200" y="2736850"/>
            <a:ext cx="650875" cy="303213"/>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20738" eaLnBrk="0" hangingPunct="0">
              <a:spcBef>
                <a:spcPct val="20000"/>
              </a:spcBef>
              <a:buChar char="•"/>
              <a:defRPr sz="3200">
                <a:solidFill>
                  <a:schemeClr val="tx1"/>
                </a:solidFill>
                <a:latin typeface="Comic Sans MS" panose="030F0702030302020204" pitchFamily="66" charset="0"/>
              </a:defRPr>
            </a:lvl1pPr>
            <a:lvl2pPr marL="742950" indent="-285750" defTabSz="820738" eaLnBrk="0" hangingPunct="0">
              <a:spcBef>
                <a:spcPct val="20000"/>
              </a:spcBef>
              <a:buChar char="–"/>
              <a:defRPr sz="2800">
                <a:solidFill>
                  <a:schemeClr val="tx1"/>
                </a:solidFill>
                <a:latin typeface="Comic Sans MS" panose="030F0702030302020204" pitchFamily="66" charset="0"/>
              </a:defRPr>
            </a:lvl2pPr>
            <a:lvl3pPr marL="1143000" indent="-228600" defTabSz="820738" eaLnBrk="0" hangingPunct="0">
              <a:spcBef>
                <a:spcPct val="20000"/>
              </a:spcBef>
              <a:buChar char="•"/>
              <a:defRPr sz="2400">
                <a:solidFill>
                  <a:schemeClr val="tx1"/>
                </a:solidFill>
                <a:latin typeface="Comic Sans MS" panose="030F0702030302020204" pitchFamily="66" charset="0"/>
              </a:defRPr>
            </a:lvl3pPr>
            <a:lvl4pPr marL="1600200" indent="-228600" defTabSz="820738" eaLnBrk="0" hangingPunct="0">
              <a:spcBef>
                <a:spcPct val="20000"/>
              </a:spcBef>
              <a:buChar char="–"/>
              <a:defRPr sz="2000">
                <a:solidFill>
                  <a:schemeClr val="tx1"/>
                </a:solidFill>
                <a:latin typeface="Comic Sans MS" panose="030F0702030302020204" pitchFamily="66" charset="0"/>
              </a:defRPr>
            </a:lvl4pPr>
            <a:lvl5pPr marL="2057400" indent="-228600" defTabSz="820738" eaLnBrk="0" hangingPunct="0">
              <a:spcBef>
                <a:spcPct val="20000"/>
              </a:spcBef>
              <a:buChar char="»"/>
              <a:defRPr sz="2000">
                <a:solidFill>
                  <a:schemeClr val="tx1"/>
                </a:solidFill>
                <a:latin typeface="Comic Sans MS" panose="030F0702030302020204" pitchFamily="66" charset="0"/>
              </a:defRPr>
            </a:lvl5pPr>
            <a:lvl6pPr marL="25146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2000" b="1"/>
              <a:t>Petal </a:t>
            </a:r>
            <a:endParaRPr lang="en-US" altLang="en-US" sz="2000" b="1">
              <a:latin typeface="Times" panose="02020603050405020304" pitchFamily="18" charset="0"/>
              <a:ea typeface="ヒラギノ角ゴ Pro W3" pitchFamily="48" charset="-128"/>
            </a:endParaRPr>
          </a:p>
        </p:txBody>
      </p:sp>
      <p:sp>
        <p:nvSpPr>
          <p:cNvPr id="22536" name="Text Box 8">
            <a:extLst>
              <a:ext uri="{FF2B5EF4-FFF2-40B4-BE49-F238E27FC236}">
                <a16:creationId xmlns:a16="http://schemas.microsoft.com/office/drawing/2014/main" id="{BA5D6DE2-3B48-4CE0-BD3D-96F900430EFC}"/>
              </a:ext>
            </a:extLst>
          </p:cNvPr>
          <p:cNvSpPr txBox="1">
            <a:spLocks noChangeArrowheads="1"/>
          </p:cNvSpPr>
          <p:nvPr/>
        </p:nvSpPr>
        <p:spPr bwMode="auto">
          <a:xfrm rot="-512">
            <a:off x="7567613" y="3184525"/>
            <a:ext cx="952500" cy="280988"/>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20738" eaLnBrk="0" hangingPunct="0">
              <a:spcBef>
                <a:spcPct val="20000"/>
              </a:spcBef>
              <a:buChar char="•"/>
              <a:defRPr sz="3200">
                <a:solidFill>
                  <a:schemeClr val="tx1"/>
                </a:solidFill>
                <a:latin typeface="Comic Sans MS" panose="030F0702030302020204" pitchFamily="66" charset="0"/>
              </a:defRPr>
            </a:lvl1pPr>
            <a:lvl2pPr marL="742950" indent="-285750" defTabSz="820738" eaLnBrk="0" hangingPunct="0">
              <a:spcBef>
                <a:spcPct val="20000"/>
              </a:spcBef>
              <a:buChar char="–"/>
              <a:defRPr sz="2800">
                <a:solidFill>
                  <a:schemeClr val="tx1"/>
                </a:solidFill>
                <a:latin typeface="Comic Sans MS" panose="030F0702030302020204" pitchFamily="66" charset="0"/>
              </a:defRPr>
            </a:lvl2pPr>
            <a:lvl3pPr marL="1143000" indent="-228600" defTabSz="820738" eaLnBrk="0" hangingPunct="0">
              <a:spcBef>
                <a:spcPct val="20000"/>
              </a:spcBef>
              <a:buChar char="•"/>
              <a:defRPr sz="2400">
                <a:solidFill>
                  <a:schemeClr val="tx1"/>
                </a:solidFill>
                <a:latin typeface="Comic Sans MS" panose="030F0702030302020204" pitchFamily="66" charset="0"/>
              </a:defRPr>
            </a:lvl3pPr>
            <a:lvl4pPr marL="1600200" indent="-228600" defTabSz="820738" eaLnBrk="0" hangingPunct="0">
              <a:spcBef>
                <a:spcPct val="20000"/>
              </a:spcBef>
              <a:buChar char="–"/>
              <a:defRPr sz="2000">
                <a:solidFill>
                  <a:schemeClr val="tx1"/>
                </a:solidFill>
                <a:latin typeface="Comic Sans MS" panose="030F0702030302020204" pitchFamily="66" charset="0"/>
              </a:defRPr>
            </a:lvl4pPr>
            <a:lvl5pPr marL="2057400" indent="-228600" defTabSz="820738" eaLnBrk="0" hangingPunct="0">
              <a:spcBef>
                <a:spcPct val="20000"/>
              </a:spcBef>
              <a:buChar char="»"/>
              <a:defRPr sz="2000">
                <a:solidFill>
                  <a:schemeClr val="tx1"/>
                </a:solidFill>
                <a:latin typeface="Comic Sans MS" panose="030F0702030302020204" pitchFamily="66" charset="0"/>
              </a:defRPr>
            </a:lvl5pPr>
            <a:lvl6pPr marL="25146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2000" b="1"/>
              <a:t>Stamen </a:t>
            </a:r>
            <a:endParaRPr lang="en-US" altLang="en-US" sz="2000" b="1">
              <a:latin typeface="Times" panose="02020603050405020304" pitchFamily="18" charset="0"/>
              <a:ea typeface="ヒラギノ角ゴ Pro W3" pitchFamily="48" charset="-128"/>
            </a:endParaRPr>
          </a:p>
        </p:txBody>
      </p:sp>
      <p:sp>
        <p:nvSpPr>
          <p:cNvPr id="22537" name="Text Box 9">
            <a:extLst>
              <a:ext uri="{FF2B5EF4-FFF2-40B4-BE49-F238E27FC236}">
                <a16:creationId xmlns:a16="http://schemas.microsoft.com/office/drawing/2014/main" id="{EECAC984-EBBF-4930-9054-71650FF7889D}"/>
              </a:ext>
            </a:extLst>
          </p:cNvPr>
          <p:cNvSpPr txBox="1">
            <a:spLocks noChangeArrowheads="1"/>
          </p:cNvSpPr>
          <p:nvPr/>
        </p:nvSpPr>
        <p:spPr bwMode="auto">
          <a:xfrm rot="-512">
            <a:off x="7567613" y="3609975"/>
            <a:ext cx="801687" cy="312738"/>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20738" eaLnBrk="0" hangingPunct="0">
              <a:spcBef>
                <a:spcPct val="20000"/>
              </a:spcBef>
              <a:buChar char="•"/>
              <a:defRPr sz="3200">
                <a:solidFill>
                  <a:schemeClr val="tx1"/>
                </a:solidFill>
                <a:latin typeface="Comic Sans MS" panose="030F0702030302020204" pitchFamily="66" charset="0"/>
              </a:defRPr>
            </a:lvl1pPr>
            <a:lvl2pPr marL="742950" indent="-285750" defTabSz="820738" eaLnBrk="0" hangingPunct="0">
              <a:spcBef>
                <a:spcPct val="20000"/>
              </a:spcBef>
              <a:buChar char="–"/>
              <a:defRPr sz="2800">
                <a:solidFill>
                  <a:schemeClr val="tx1"/>
                </a:solidFill>
                <a:latin typeface="Comic Sans MS" panose="030F0702030302020204" pitchFamily="66" charset="0"/>
              </a:defRPr>
            </a:lvl2pPr>
            <a:lvl3pPr marL="1143000" indent="-228600" defTabSz="820738" eaLnBrk="0" hangingPunct="0">
              <a:spcBef>
                <a:spcPct val="20000"/>
              </a:spcBef>
              <a:buChar char="•"/>
              <a:defRPr sz="2400">
                <a:solidFill>
                  <a:schemeClr val="tx1"/>
                </a:solidFill>
                <a:latin typeface="Comic Sans MS" panose="030F0702030302020204" pitchFamily="66" charset="0"/>
              </a:defRPr>
            </a:lvl3pPr>
            <a:lvl4pPr marL="1600200" indent="-228600" defTabSz="820738" eaLnBrk="0" hangingPunct="0">
              <a:spcBef>
                <a:spcPct val="20000"/>
              </a:spcBef>
              <a:buChar char="–"/>
              <a:defRPr sz="2000">
                <a:solidFill>
                  <a:schemeClr val="tx1"/>
                </a:solidFill>
                <a:latin typeface="Comic Sans MS" panose="030F0702030302020204" pitchFamily="66" charset="0"/>
              </a:defRPr>
            </a:lvl4pPr>
            <a:lvl5pPr marL="2057400" indent="-228600" defTabSz="820738" eaLnBrk="0" hangingPunct="0">
              <a:spcBef>
                <a:spcPct val="20000"/>
              </a:spcBef>
              <a:buChar char="»"/>
              <a:defRPr sz="2000">
                <a:solidFill>
                  <a:schemeClr val="tx1"/>
                </a:solidFill>
                <a:latin typeface="Comic Sans MS" panose="030F0702030302020204" pitchFamily="66" charset="0"/>
              </a:defRPr>
            </a:lvl5pPr>
            <a:lvl6pPr marL="25146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2000" b="1"/>
              <a:t>Carpel </a:t>
            </a:r>
            <a:endParaRPr lang="en-US" altLang="en-US" sz="2000" b="1">
              <a:latin typeface="Times" panose="02020603050405020304" pitchFamily="18" charset="0"/>
              <a:ea typeface="ヒラギノ角ゴ Pro W3" pitchFamily="48" charset="-128"/>
            </a:endParaRPr>
          </a:p>
        </p:txBody>
      </p:sp>
      <p:sp>
        <p:nvSpPr>
          <p:cNvPr id="22538" name="Line 10">
            <a:extLst>
              <a:ext uri="{FF2B5EF4-FFF2-40B4-BE49-F238E27FC236}">
                <a16:creationId xmlns:a16="http://schemas.microsoft.com/office/drawing/2014/main" id="{A7A9C598-42FD-4A86-A3F7-3E581627E0E2}"/>
              </a:ext>
            </a:extLst>
          </p:cNvPr>
          <p:cNvSpPr>
            <a:spLocks noChangeShapeType="1"/>
          </p:cNvSpPr>
          <p:nvPr/>
        </p:nvSpPr>
        <p:spPr bwMode="auto">
          <a:xfrm flipV="1">
            <a:off x="6318250" y="2470150"/>
            <a:ext cx="11541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9" name="Line 11">
            <a:extLst>
              <a:ext uri="{FF2B5EF4-FFF2-40B4-BE49-F238E27FC236}">
                <a16:creationId xmlns:a16="http://schemas.microsoft.com/office/drawing/2014/main" id="{5A05DEE2-E438-4C9C-B144-D041CA335935}"/>
              </a:ext>
            </a:extLst>
          </p:cNvPr>
          <p:cNvSpPr>
            <a:spLocks noChangeShapeType="1"/>
          </p:cNvSpPr>
          <p:nvPr/>
        </p:nvSpPr>
        <p:spPr bwMode="auto">
          <a:xfrm flipV="1">
            <a:off x="6515100" y="2897188"/>
            <a:ext cx="957263" cy="47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0" name="Line 12">
            <a:extLst>
              <a:ext uri="{FF2B5EF4-FFF2-40B4-BE49-F238E27FC236}">
                <a16:creationId xmlns:a16="http://schemas.microsoft.com/office/drawing/2014/main" id="{BA069088-A0B7-49CE-B0F1-4B7711121A87}"/>
              </a:ext>
            </a:extLst>
          </p:cNvPr>
          <p:cNvSpPr>
            <a:spLocks noChangeShapeType="1"/>
          </p:cNvSpPr>
          <p:nvPr/>
        </p:nvSpPr>
        <p:spPr bwMode="auto">
          <a:xfrm>
            <a:off x="6469063" y="3333750"/>
            <a:ext cx="1009650"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1" name="Line 13">
            <a:extLst>
              <a:ext uri="{FF2B5EF4-FFF2-40B4-BE49-F238E27FC236}">
                <a16:creationId xmlns:a16="http://schemas.microsoft.com/office/drawing/2014/main" id="{1DA4C9DA-7572-41D1-85F3-87B17CCC63C8}"/>
              </a:ext>
            </a:extLst>
          </p:cNvPr>
          <p:cNvSpPr>
            <a:spLocks noChangeShapeType="1"/>
          </p:cNvSpPr>
          <p:nvPr/>
        </p:nvSpPr>
        <p:spPr bwMode="auto">
          <a:xfrm>
            <a:off x="6046788" y="3754438"/>
            <a:ext cx="1438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Text Box 14">
            <a:extLst>
              <a:ext uri="{FF2B5EF4-FFF2-40B4-BE49-F238E27FC236}">
                <a16:creationId xmlns:a16="http://schemas.microsoft.com/office/drawing/2014/main" id="{F49F931A-4987-4247-9682-93CA169E6163}"/>
              </a:ext>
            </a:extLst>
          </p:cNvPr>
          <p:cNvSpPr txBox="1">
            <a:spLocks noChangeArrowheads="1"/>
          </p:cNvSpPr>
          <p:nvPr/>
        </p:nvSpPr>
        <p:spPr bwMode="auto">
          <a:xfrm rot="-512">
            <a:off x="2101850" y="2389188"/>
            <a:ext cx="155575" cy="274637"/>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20738" eaLnBrk="0" hangingPunct="0">
              <a:spcBef>
                <a:spcPct val="20000"/>
              </a:spcBef>
              <a:buChar char="•"/>
              <a:defRPr sz="3200">
                <a:solidFill>
                  <a:schemeClr val="tx1"/>
                </a:solidFill>
                <a:latin typeface="Comic Sans MS" panose="030F0702030302020204" pitchFamily="66" charset="0"/>
              </a:defRPr>
            </a:lvl1pPr>
            <a:lvl2pPr marL="742950" indent="-285750" defTabSz="820738" eaLnBrk="0" hangingPunct="0">
              <a:spcBef>
                <a:spcPct val="20000"/>
              </a:spcBef>
              <a:buChar char="–"/>
              <a:defRPr sz="2800">
                <a:solidFill>
                  <a:schemeClr val="tx1"/>
                </a:solidFill>
                <a:latin typeface="Comic Sans MS" panose="030F0702030302020204" pitchFamily="66" charset="0"/>
              </a:defRPr>
            </a:lvl2pPr>
            <a:lvl3pPr marL="1143000" indent="-228600" defTabSz="820738" eaLnBrk="0" hangingPunct="0">
              <a:spcBef>
                <a:spcPct val="20000"/>
              </a:spcBef>
              <a:buChar char="•"/>
              <a:defRPr sz="2400">
                <a:solidFill>
                  <a:schemeClr val="tx1"/>
                </a:solidFill>
                <a:latin typeface="Comic Sans MS" panose="030F0702030302020204" pitchFamily="66" charset="0"/>
              </a:defRPr>
            </a:lvl3pPr>
            <a:lvl4pPr marL="1600200" indent="-228600" defTabSz="820738" eaLnBrk="0" hangingPunct="0">
              <a:spcBef>
                <a:spcPct val="20000"/>
              </a:spcBef>
              <a:buChar char="–"/>
              <a:defRPr sz="2000">
                <a:solidFill>
                  <a:schemeClr val="tx1"/>
                </a:solidFill>
                <a:latin typeface="Comic Sans MS" panose="030F0702030302020204" pitchFamily="66" charset="0"/>
              </a:defRPr>
            </a:lvl4pPr>
            <a:lvl5pPr marL="2057400" indent="-228600" defTabSz="820738" eaLnBrk="0" hangingPunct="0">
              <a:spcBef>
                <a:spcPct val="20000"/>
              </a:spcBef>
              <a:buChar char="»"/>
              <a:defRPr sz="2000">
                <a:solidFill>
                  <a:schemeClr val="tx1"/>
                </a:solidFill>
                <a:latin typeface="Comic Sans MS" panose="030F0702030302020204" pitchFamily="66" charset="0"/>
              </a:defRPr>
            </a:lvl5pPr>
            <a:lvl6pPr marL="25146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900" b="1"/>
              <a:t>1 </a:t>
            </a:r>
            <a:endParaRPr lang="en-US" altLang="en-US" sz="1900" b="1">
              <a:latin typeface="Times" panose="02020603050405020304" pitchFamily="18" charset="0"/>
              <a:ea typeface="ヒラギノ角ゴ Pro W3" pitchFamily="48" charset="-128"/>
            </a:endParaRPr>
          </a:p>
        </p:txBody>
      </p:sp>
      <p:sp>
        <p:nvSpPr>
          <p:cNvPr id="22543" name="Text Box 15">
            <a:extLst>
              <a:ext uri="{FF2B5EF4-FFF2-40B4-BE49-F238E27FC236}">
                <a16:creationId xmlns:a16="http://schemas.microsoft.com/office/drawing/2014/main" id="{751E77B4-30AE-4F80-BA32-ED234CA32E2B}"/>
              </a:ext>
            </a:extLst>
          </p:cNvPr>
          <p:cNvSpPr txBox="1">
            <a:spLocks noChangeArrowheads="1"/>
          </p:cNvSpPr>
          <p:nvPr/>
        </p:nvSpPr>
        <p:spPr bwMode="auto">
          <a:xfrm rot="-512">
            <a:off x="2106613" y="2725738"/>
            <a:ext cx="155575" cy="274637"/>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20738" eaLnBrk="0" hangingPunct="0">
              <a:spcBef>
                <a:spcPct val="20000"/>
              </a:spcBef>
              <a:buChar char="•"/>
              <a:defRPr sz="3200">
                <a:solidFill>
                  <a:schemeClr val="tx1"/>
                </a:solidFill>
                <a:latin typeface="Comic Sans MS" panose="030F0702030302020204" pitchFamily="66" charset="0"/>
              </a:defRPr>
            </a:lvl1pPr>
            <a:lvl2pPr marL="742950" indent="-285750" defTabSz="820738" eaLnBrk="0" hangingPunct="0">
              <a:spcBef>
                <a:spcPct val="20000"/>
              </a:spcBef>
              <a:buChar char="–"/>
              <a:defRPr sz="2800">
                <a:solidFill>
                  <a:schemeClr val="tx1"/>
                </a:solidFill>
                <a:latin typeface="Comic Sans MS" panose="030F0702030302020204" pitchFamily="66" charset="0"/>
              </a:defRPr>
            </a:lvl2pPr>
            <a:lvl3pPr marL="1143000" indent="-228600" defTabSz="820738" eaLnBrk="0" hangingPunct="0">
              <a:spcBef>
                <a:spcPct val="20000"/>
              </a:spcBef>
              <a:buChar char="•"/>
              <a:defRPr sz="2400">
                <a:solidFill>
                  <a:schemeClr val="tx1"/>
                </a:solidFill>
                <a:latin typeface="Comic Sans MS" panose="030F0702030302020204" pitchFamily="66" charset="0"/>
              </a:defRPr>
            </a:lvl3pPr>
            <a:lvl4pPr marL="1600200" indent="-228600" defTabSz="820738" eaLnBrk="0" hangingPunct="0">
              <a:spcBef>
                <a:spcPct val="20000"/>
              </a:spcBef>
              <a:buChar char="–"/>
              <a:defRPr sz="2000">
                <a:solidFill>
                  <a:schemeClr val="tx1"/>
                </a:solidFill>
                <a:latin typeface="Comic Sans MS" panose="030F0702030302020204" pitchFamily="66" charset="0"/>
              </a:defRPr>
            </a:lvl4pPr>
            <a:lvl5pPr marL="2057400" indent="-228600" defTabSz="820738" eaLnBrk="0" hangingPunct="0">
              <a:spcBef>
                <a:spcPct val="20000"/>
              </a:spcBef>
              <a:buChar char="»"/>
              <a:defRPr sz="2000">
                <a:solidFill>
                  <a:schemeClr val="tx1"/>
                </a:solidFill>
                <a:latin typeface="Comic Sans MS" panose="030F0702030302020204" pitchFamily="66" charset="0"/>
              </a:defRPr>
            </a:lvl5pPr>
            <a:lvl6pPr marL="25146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900" b="1"/>
              <a:t>2 </a:t>
            </a:r>
            <a:endParaRPr lang="en-US" altLang="en-US" sz="1900" b="1">
              <a:latin typeface="Times" panose="02020603050405020304" pitchFamily="18" charset="0"/>
              <a:ea typeface="ヒラギノ角ゴ Pro W3" pitchFamily="48" charset="-128"/>
            </a:endParaRPr>
          </a:p>
        </p:txBody>
      </p:sp>
      <p:sp>
        <p:nvSpPr>
          <p:cNvPr id="22544" name="Text Box 16">
            <a:extLst>
              <a:ext uri="{FF2B5EF4-FFF2-40B4-BE49-F238E27FC236}">
                <a16:creationId xmlns:a16="http://schemas.microsoft.com/office/drawing/2014/main" id="{D01117E3-003B-4FFF-94CD-29E4C3D16554}"/>
              </a:ext>
            </a:extLst>
          </p:cNvPr>
          <p:cNvSpPr txBox="1">
            <a:spLocks noChangeArrowheads="1"/>
          </p:cNvSpPr>
          <p:nvPr/>
        </p:nvSpPr>
        <p:spPr bwMode="auto">
          <a:xfrm rot="-512">
            <a:off x="2105025" y="3073400"/>
            <a:ext cx="157163" cy="25717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20738" eaLnBrk="0" hangingPunct="0">
              <a:spcBef>
                <a:spcPct val="20000"/>
              </a:spcBef>
              <a:buChar char="•"/>
              <a:defRPr sz="3200">
                <a:solidFill>
                  <a:schemeClr val="tx1"/>
                </a:solidFill>
                <a:latin typeface="Comic Sans MS" panose="030F0702030302020204" pitchFamily="66" charset="0"/>
              </a:defRPr>
            </a:lvl1pPr>
            <a:lvl2pPr marL="742950" indent="-285750" defTabSz="820738" eaLnBrk="0" hangingPunct="0">
              <a:spcBef>
                <a:spcPct val="20000"/>
              </a:spcBef>
              <a:buChar char="–"/>
              <a:defRPr sz="2800">
                <a:solidFill>
                  <a:schemeClr val="tx1"/>
                </a:solidFill>
                <a:latin typeface="Comic Sans MS" panose="030F0702030302020204" pitchFamily="66" charset="0"/>
              </a:defRPr>
            </a:lvl2pPr>
            <a:lvl3pPr marL="1143000" indent="-228600" defTabSz="820738" eaLnBrk="0" hangingPunct="0">
              <a:spcBef>
                <a:spcPct val="20000"/>
              </a:spcBef>
              <a:buChar char="•"/>
              <a:defRPr sz="2400">
                <a:solidFill>
                  <a:schemeClr val="tx1"/>
                </a:solidFill>
                <a:latin typeface="Comic Sans MS" panose="030F0702030302020204" pitchFamily="66" charset="0"/>
              </a:defRPr>
            </a:lvl3pPr>
            <a:lvl4pPr marL="1600200" indent="-228600" defTabSz="820738" eaLnBrk="0" hangingPunct="0">
              <a:spcBef>
                <a:spcPct val="20000"/>
              </a:spcBef>
              <a:buChar char="–"/>
              <a:defRPr sz="2000">
                <a:solidFill>
                  <a:schemeClr val="tx1"/>
                </a:solidFill>
                <a:latin typeface="Comic Sans MS" panose="030F0702030302020204" pitchFamily="66" charset="0"/>
              </a:defRPr>
            </a:lvl4pPr>
            <a:lvl5pPr marL="2057400" indent="-228600" defTabSz="820738" eaLnBrk="0" hangingPunct="0">
              <a:spcBef>
                <a:spcPct val="20000"/>
              </a:spcBef>
              <a:buChar char="»"/>
              <a:defRPr sz="2000">
                <a:solidFill>
                  <a:schemeClr val="tx1"/>
                </a:solidFill>
                <a:latin typeface="Comic Sans MS" panose="030F0702030302020204" pitchFamily="66" charset="0"/>
              </a:defRPr>
            </a:lvl5pPr>
            <a:lvl6pPr marL="25146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900" b="1"/>
              <a:t>3 </a:t>
            </a:r>
            <a:endParaRPr lang="en-US" altLang="en-US" sz="1900" b="1">
              <a:latin typeface="Times" panose="02020603050405020304" pitchFamily="18" charset="0"/>
              <a:ea typeface="ヒラギノ角ゴ Pro W3" pitchFamily="48" charset="-128"/>
            </a:endParaRPr>
          </a:p>
        </p:txBody>
      </p:sp>
      <p:sp>
        <p:nvSpPr>
          <p:cNvPr id="22545" name="Text Box 17">
            <a:extLst>
              <a:ext uri="{FF2B5EF4-FFF2-40B4-BE49-F238E27FC236}">
                <a16:creationId xmlns:a16="http://schemas.microsoft.com/office/drawing/2014/main" id="{83539ED8-B7EA-45A8-9B7D-70D9C2929FD3}"/>
              </a:ext>
            </a:extLst>
          </p:cNvPr>
          <p:cNvSpPr txBox="1">
            <a:spLocks noChangeArrowheads="1"/>
          </p:cNvSpPr>
          <p:nvPr/>
        </p:nvSpPr>
        <p:spPr bwMode="auto">
          <a:xfrm rot="-512">
            <a:off x="2105025" y="3409950"/>
            <a:ext cx="157163" cy="25717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20738" eaLnBrk="0" hangingPunct="0">
              <a:spcBef>
                <a:spcPct val="20000"/>
              </a:spcBef>
              <a:buChar char="•"/>
              <a:defRPr sz="3200">
                <a:solidFill>
                  <a:schemeClr val="tx1"/>
                </a:solidFill>
                <a:latin typeface="Comic Sans MS" panose="030F0702030302020204" pitchFamily="66" charset="0"/>
              </a:defRPr>
            </a:lvl1pPr>
            <a:lvl2pPr marL="742950" indent="-285750" defTabSz="820738" eaLnBrk="0" hangingPunct="0">
              <a:spcBef>
                <a:spcPct val="20000"/>
              </a:spcBef>
              <a:buChar char="–"/>
              <a:defRPr sz="2800">
                <a:solidFill>
                  <a:schemeClr val="tx1"/>
                </a:solidFill>
                <a:latin typeface="Comic Sans MS" panose="030F0702030302020204" pitchFamily="66" charset="0"/>
              </a:defRPr>
            </a:lvl2pPr>
            <a:lvl3pPr marL="1143000" indent="-228600" defTabSz="820738" eaLnBrk="0" hangingPunct="0">
              <a:spcBef>
                <a:spcPct val="20000"/>
              </a:spcBef>
              <a:buChar char="•"/>
              <a:defRPr sz="2400">
                <a:solidFill>
                  <a:schemeClr val="tx1"/>
                </a:solidFill>
                <a:latin typeface="Comic Sans MS" panose="030F0702030302020204" pitchFamily="66" charset="0"/>
              </a:defRPr>
            </a:lvl3pPr>
            <a:lvl4pPr marL="1600200" indent="-228600" defTabSz="820738" eaLnBrk="0" hangingPunct="0">
              <a:spcBef>
                <a:spcPct val="20000"/>
              </a:spcBef>
              <a:buChar char="–"/>
              <a:defRPr sz="2000">
                <a:solidFill>
                  <a:schemeClr val="tx1"/>
                </a:solidFill>
                <a:latin typeface="Comic Sans MS" panose="030F0702030302020204" pitchFamily="66" charset="0"/>
              </a:defRPr>
            </a:lvl4pPr>
            <a:lvl5pPr marL="2057400" indent="-228600" defTabSz="820738" eaLnBrk="0" hangingPunct="0">
              <a:spcBef>
                <a:spcPct val="20000"/>
              </a:spcBef>
              <a:buChar char="»"/>
              <a:defRPr sz="2000">
                <a:solidFill>
                  <a:schemeClr val="tx1"/>
                </a:solidFill>
                <a:latin typeface="Comic Sans MS" panose="030F0702030302020204" pitchFamily="66" charset="0"/>
              </a:defRPr>
            </a:lvl5pPr>
            <a:lvl6pPr marL="25146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defTabSz="820738"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900" b="1"/>
              <a:t>4 </a:t>
            </a:r>
            <a:endParaRPr lang="en-US" altLang="en-US" sz="1900" b="1">
              <a:latin typeface="Times" panose="02020603050405020304" pitchFamily="18" charset="0"/>
              <a:ea typeface="ヒラギノ角ゴ Pro W3" pitchFamily="48" charset="-128"/>
            </a:endParaRPr>
          </a:p>
        </p:txBody>
      </p:sp>
      <p:sp>
        <p:nvSpPr>
          <p:cNvPr id="22546" name="Rectangle 18">
            <a:extLst>
              <a:ext uri="{FF2B5EF4-FFF2-40B4-BE49-F238E27FC236}">
                <a16:creationId xmlns:a16="http://schemas.microsoft.com/office/drawing/2014/main" id="{4DD5F5EE-BB8B-4082-8876-48A8C701E46A}"/>
              </a:ext>
            </a:extLst>
          </p:cNvPr>
          <p:cNvSpPr>
            <a:spLocks noChangeArrowheads="1"/>
          </p:cNvSpPr>
          <p:nvPr/>
        </p:nvSpPr>
        <p:spPr bwMode="auto">
          <a:xfrm>
            <a:off x="990600" y="65532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b="1">
                <a:latin typeface="Times" panose="02020603050405020304" pitchFamily="18" charset="0"/>
              </a:rPr>
              <a:t>Copyright © 2002 Pearson Education, Inc., publishing as Benjamin Cummings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6DB3E6FB-6228-41A6-8D68-73806EDDD4DA}"/>
              </a:ext>
            </a:extLst>
          </p:cNvPr>
          <p:cNvSpPr>
            <a:spLocks noGrp="1" noChangeArrowheads="1"/>
          </p:cNvSpPr>
          <p:nvPr>
            <p:ph type="title"/>
          </p:nvPr>
        </p:nvSpPr>
        <p:spPr>
          <a:xfrm>
            <a:off x="990600" y="76200"/>
            <a:ext cx="7772400" cy="1143000"/>
          </a:xfrm>
        </p:spPr>
        <p:txBody>
          <a:bodyPr/>
          <a:lstStyle/>
          <a:p>
            <a:pPr eaLnBrk="1" hangingPunct="1"/>
            <a:r>
              <a:rPr lang="en-US" altLang="en-US" sz="3200" b="1">
                <a:solidFill>
                  <a:srgbClr val="006600"/>
                </a:solidFill>
              </a:rPr>
              <a:t>Organ identity genes</a:t>
            </a:r>
            <a:br>
              <a:rPr lang="en-US" altLang="en-US" sz="3200" b="1">
                <a:solidFill>
                  <a:srgbClr val="006600"/>
                </a:solidFill>
              </a:rPr>
            </a:br>
            <a:r>
              <a:rPr lang="en-US" altLang="en-US" sz="3200" b="1">
                <a:solidFill>
                  <a:srgbClr val="006600"/>
                </a:solidFill>
              </a:rPr>
              <a:t>ABC model</a:t>
            </a:r>
          </a:p>
        </p:txBody>
      </p:sp>
      <p:sp>
        <p:nvSpPr>
          <p:cNvPr id="23555" name="Rectangle 4">
            <a:extLst>
              <a:ext uri="{FF2B5EF4-FFF2-40B4-BE49-F238E27FC236}">
                <a16:creationId xmlns:a16="http://schemas.microsoft.com/office/drawing/2014/main" id="{49037DA6-4E9C-4A0C-B902-37E4E5B17397}"/>
              </a:ext>
            </a:extLst>
          </p:cNvPr>
          <p:cNvSpPr>
            <a:spLocks noGrp="1" noChangeArrowheads="1"/>
          </p:cNvSpPr>
          <p:nvPr>
            <p:ph type="body" idx="1"/>
          </p:nvPr>
        </p:nvSpPr>
        <p:spPr>
          <a:xfrm>
            <a:off x="2286000" y="1371600"/>
            <a:ext cx="7772400" cy="4114800"/>
          </a:xfrm>
        </p:spPr>
        <p:txBody>
          <a:bodyPr/>
          <a:lstStyle/>
          <a:p>
            <a:pPr eaLnBrk="1" hangingPunct="1"/>
            <a:endParaRPr lang="en-US" altLang="en-US" sz="1600"/>
          </a:p>
          <a:p>
            <a:pPr eaLnBrk="1" hangingPunct="1"/>
            <a:r>
              <a:rPr lang="en-US" altLang="en-US" sz="1600"/>
              <a:t>Model describes the interactions of different genes that control          floral organ identity</a:t>
            </a:r>
          </a:p>
        </p:txBody>
      </p:sp>
      <p:pic>
        <p:nvPicPr>
          <p:cNvPr id="23556" name="Picture 5">
            <a:extLst>
              <a:ext uri="{FF2B5EF4-FFF2-40B4-BE49-F238E27FC236}">
                <a16:creationId xmlns:a16="http://schemas.microsoft.com/office/drawing/2014/main" id="{4BD61AEC-AF06-418E-BDCB-B6ED00726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76600"/>
            <a:ext cx="386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Picture 6">
            <a:extLst>
              <a:ext uri="{FF2B5EF4-FFF2-40B4-BE49-F238E27FC236}">
                <a16:creationId xmlns:a16="http://schemas.microsoft.com/office/drawing/2014/main" id="{B54A02A9-2736-4B14-88DE-91B725EC9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19400"/>
            <a:ext cx="48768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8" name="Picture 7">
            <a:extLst>
              <a:ext uri="{FF2B5EF4-FFF2-40B4-BE49-F238E27FC236}">
                <a16:creationId xmlns:a16="http://schemas.microsoft.com/office/drawing/2014/main" id="{794C46A6-0276-4F30-9A57-94EBF875B0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25781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9" name="Rectangle 10">
            <a:extLst>
              <a:ext uri="{FF2B5EF4-FFF2-40B4-BE49-F238E27FC236}">
                <a16:creationId xmlns:a16="http://schemas.microsoft.com/office/drawing/2014/main" id="{F147C84D-7978-4703-9050-4A73C542513E}"/>
              </a:ext>
            </a:extLst>
          </p:cNvPr>
          <p:cNvSpPr>
            <a:spLocks noChangeArrowheads="1"/>
          </p:cNvSpPr>
          <p:nvPr/>
        </p:nvSpPr>
        <p:spPr bwMode="auto">
          <a:xfrm>
            <a:off x="4267200" y="6324600"/>
            <a:ext cx="487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b="1">
                <a:latin typeface="Times" panose="02020603050405020304" pitchFamily="18" charset="0"/>
              </a:rPr>
              <a:t>Copyright © 2002 Pearson Education, Inc., publishing as Benjamin Cummings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05D8E4D-78E0-4ADD-A4A3-F40E60FA40A8}"/>
              </a:ext>
            </a:extLst>
          </p:cNvPr>
          <p:cNvSpPr>
            <a:spLocks noGrp="1" noChangeArrowheads="1"/>
          </p:cNvSpPr>
          <p:nvPr>
            <p:ph type="title"/>
          </p:nvPr>
        </p:nvSpPr>
        <p:spPr>
          <a:xfrm>
            <a:off x="457200" y="0"/>
            <a:ext cx="8229600" cy="762000"/>
          </a:xfrm>
        </p:spPr>
        <p:txBody>
          <a:bodyPr/>
          <a:lstStyle/>
          <a:p>
            <a:pPr eaLnBrk="1" hangingPunct="1"/>
            <a:r>
              <a:rPr lang="en-US" altLang="en-US" b="1">
                <a:solidFill>
                  <a:srgbClr val="006600"/>
                </a:solidFill>
              </a:rPr>
              <a:t>The ABC Model</a:t>
            </a:r>
          </a:p>
        </p:txBody>
      </p:sp>
      <p:grpSp>
        <p:nvGrpSpPr>
          <p:cNvPr id="24579" name="Group 4">
            <a:extLst>
              <a:ext uri="{FF2B5EF4-FFF2-40B4-BE49-F238E27FC236}">
                <a16:creationId xmlns:a16="http://schemas.microsoft.com/office/drawing/2014/main" id="{70063E72-7F35-4915-AABA-D65892CB2002}"/>
              </a:ext>
            </a:extLst>
          </p:cNvPr>
          <p:cNvGrpSpPr>
            <a:grpSpLocks/>
          </p:cNvGrpSpPr>
          <p:nvPr/>
        </p:nvGrpSpPr>
        <p:grpSpPr bwMode="auto">
          <a:xfrm>
            <a:off x="457200" y="1044575"/>
            <a:ext cx="8548688" cy="5584825"/>
            <a:chOff x="480" y="658"/>
            <a:chExt cx="5385" cy="3518"/>
          </a:xfrm>
        </p:grpSpPr>
        <p:pic>
          <p:nvPicPr>
            <p:cNvPr id="24581" name="Picture 5" descr="23_13_ABC_model-U">
              <a:extLst>
                <a:ext uri="{FF2B5EF4-FFF2-40B4-BE49-F238E27FC236}">
                  <a16:creationId xmlns:a16="http://schemas.microsoft.com/office/drawing/2014/main" id="{80699D2A-77E7-4DD8-945C-FFF732316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657"/>
            <a:stretch>
              <a:fillRect/>
            </a:stretch>
          </p:blipFill>
          <p:spPr bwMode="auto">
            <a:xfrm>
              <a:off x="480" y="658"/>
              <a:ext cx="5385" cy="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a:extLst>
                <a:ext uri="{FF2B5EF4-FFF2-40B4-BE49-F238E27FC236}">
                  <a16:creationId xmlns:a16="http://schemas.microsoft.com/office/drawing/2014/main" id="{1C560202-1FE3-4009-B845-70EE87FE3790}"/>
                </a:ext>
              </a:extLst>
            </p:cNvPr>
            <p:cNvSpPr txBox="1">
              <a:spLocks noChangeArrowheads="1"/>
            </p:cNvSpPr>
            <p:nvPr/>
          </p:nvSpPr>
          <p:spPr bwMode="auto">
            <a:xfrm rot="-512">
              <a:off x="630" y="663"/>
              <a:ext cx="697" cy="126"/>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100" b="1"/>
                <a:t>The ABC model </a:t>
              </a:r>
              <a:endParaRPr lang="en-US" altLang="en-US" sz="1100" b="1">
                <a:ea typeface="ヒラギノ角ゴ Pro W3" pitchFamily="48" charset="-128"/>
              </a:endParaRPr>
            </a:p>
          </p:txBody>
        </p:sp>
        <p:sp>
          <p:nvSpPr>
            <p:cNvPr id="24583" name="Text Box 7">
              <a:extLst>
                <a:ext uri="{FF2B5EF4-FFF2-40B4-BE49-F238E27FC236}">
                  <a16:creationId xmlns:a16="http://schemas.microsoft.com/office/drawing/2014/main" id="{7AB2B590-BDB4-44B3-B2EE-1B87163EFC2C}"/>
                </a:ext>
              </a:extLst>
            </p:cNvPr>
            <p:cNvSpPr txBox="1">
              <a:spLocks noChangeArrowheads="1"/>
            </p:cNvSpPr>
            <p:nvPr/>
          </p:nvSpPr>
          <p:spPr bwMode="auto">
            <a:xfrm rot="-512">
              <a:off x="626" y="2645"/>
              <a:ext cx="1616" cy="180"/>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100" b="1"/>
                <a:t>Testing the ABC model </a:t>
              </a:r>
              <a:endParaRPr lang="en-US" altLang="en-US" sz="1100" b="1">
                <a:ea typeface="ヒラギノ角ゴ Pro W3" pitchFamily="48" charset="-128"/>
              </a:endParaRPr>
            </a:p>
          </p:txBody>
        </p:sp>
        <p:sp>
          <p:nvSpPr>
            <p:cNvPr id="24584" name="Text Box 8">
              <a:extLst>
                <a:ext uri="{FF2B5EF4-FFF2-40B4-BE49-F238E27FC236}">
                  <a16:creationId xmlns:a16="http://schemas.microsoft.com/office/drawing/2014/main" id="{A4BDCEA6-584D-4A79-A297-4B9A6651C3AC}"/>
                </a:ext>
              </a:extLst>
            </p:cNvPr>
            <p:cNvSpPr txBox="1">
              <a:spLocks noChangeArrowheads="1"/>
            </p:cNvSpPr>
            <p:nvPr/>
          </p:nvSpPr>
          <p:spPr bwMode="auto">
            <a:xfrm rot="-512">
              <a:off x="1901" y="729"/>
              <a:ext cx="276" cy="86"/>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Whorl: </a:t>
              </a:r>
              <a:endParaRPr lang="en-US" altLang="en-US" sz="1000" b="1">
                <a:ea typeface="ヒラギノ角ゴ Pro W3" pitchFamily="48" charset="-128"/>
              </a:endParaRPr>
            </a:p>
          </p:txBody>
        </p:sp>
        <p:sp>
          <p:nvSpPr>
            <p:cNvPr id="24585" name="Text Box 9">
              <a:extLst>
                <a:ext uri="{FF2B5EF4-FFF2-40B4-BE49-F238E27FC236}">
                  <a16:creationId xmlns:a16="http://schemas.microsoft.com/office/drawing/2014/main" id="{AA9E9B6B-5F6F-407F-A696-8861E367EEAB}"/>
                </a:ext>
              </a:extLst>
            </p:cNvPr>
            <p:cNvSpPr txBox="1">
              <a:spLocks noChangeArrowheads="1"/>
            </p:cNvSpPr>
            <p:nvPr/>
          </p:nvSpPr>
          <p:spPr bwMode="auto">
            <a:xfrm rot="-512">
              <a:off x="1842" y="888"/>
              <a:ext cx="307" cy="83"/>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Gene </a:t>
              </a:r>
              <a:r>
                <a:rPr lang="en-US" altLang="en-US" sz="1000" b="1" i="1"/>
                <a:t>A</a:t>
              </a:r>
              <a:r>
                <a:rPr lang="en-US" altLang="en-US" sz="1000" b="1"/>
                <a:t>: </a:t>
              </a:r>
              <a:endParaRPr lang="en-US" altLang="en-US" sz="1000" b="1">
                <a:ea typeface="ヒラギノ角ゴ Pro W3" pitchFamily="48" charset="-128"/>
              </a:endParaRPr>
            </a:p>
          </p:txBody>
        </p:sp>
        <p:sp>
          <p:nvSpPr>
            <p:cNvPr id="24586" name="Text Box 10">
              <a:extLst>
                <a:ext uri="{FF2B5EF4-FFF2-40B4-BE49-F238E27FC236}">
                  <a16:creationId xmlns:a16="http://schemas.microsoft.com/office/drawing/2014/main" id="{80E06C51-B2B3-43B3-85BF-CA5764F32412}"/>
                </a:ext>
              </a:extLst>
            </p:cNvPr>
            <p:cNvSpPr txBox="1">
              <a:spLocks noChangeArrowheads="1"/>
            </p:cNvSpPr>
            <p:nvPr/>
          </p:nvSpPr>
          <p:spPr bwMode="auto">
            <a:xfrm rot="-512">
              <a:off x="1841" y="1032"/>
              <a:ext cx="302" cy="83"/>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Gene </a:t>
              </a:r>
              <a:r>
                <a:rPr lang="en-US" altLang="en-US" sz="1000" b="1" i="1"/>
                <a:t>B</a:t>
              </a:r>
              <a:r>
                <a:rPr lang="en-US" altLang="en-US" sz="1000" b="1"/>
                <a:t>: </a:t>
              </a:r>
              <a:endParaRPr lang="en-US" altLang="en-US" sz="1000" b="1">
                <a:ea typeface="ヒラギノ角ゴ Pro W3" pitchFamily="48" charset="-128"/>
              </a:endParaRPr>
            </a:p>
          </p:txBody>
        </p:sp>
        <p:sp>
          <p:nvSpPr>
            <p:cNvPr id="24587" name="Text Box 11">
              <a:extLst>
                <a:ext uri="{FF2B5EF4-FFF2-40B4-BE49-F238E27FC236}">
                  <a16:creationId xmlns:a16="http://schemas.microsoft.com/office/drawing/2014/main" id="{CB39EB3D-75EF-4B24-BC40-EA458581C1AF}"/>
                </a:ext>
              </a:extLst>
            </p:cNvPr>
            <p:cNvSpPr txBox="1">
              <a:spLocks noChangeArrowheads="1"/>
            </p:cNvSpPr>
            <p:nvPr/>
          </p:nvSpPr>
          <p:spPr bwMode="auto">
            <a:xfrm rot="-512">
              <a:off x="1839" y="1174"/>
              <a:ext cx="299" cy="86"/>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Gene </a:t>
              </a:r>
              <a:r>
                <a:rPr lang="en-US" altLang="en-US" sz="1000" b="1" i="1"/>
                <a:t>C</a:t>
              </a:r>
              <a:r>
                <a:rPr lang="en-US" altLang="en-US" sz="1000" b="1"/>
                <a:t>: </a:t>
              </a:r>
              <a:endParaRPr lang="en-US" altLang="en-US" sz="1000" b="1">
                <a:ea typeface="ヒラギノ角ゴ Pro W3" pitchFamily="48" charset="-128"/>
              </a:endParaRPr>
            </a:p>
          </p:txBody>
        </p:sp>
        <p:sp>
          <p:nvSpPr>
            <p:cNvPr id="24588" name="Text Box 12">
              <a:extLst>
                <a:ext uri="{FF2B5EF4-FFF2-40B4-BE49-F238E27FC236}">
                  <a16:creationId xmlns:a16="http://schemas.microsoft.com/office/drawing/2014/main" id="{78483CEC-4CE4-4317-AB51-75B3F8BFDC07}"/>
                </a:ext>
              </a:extLst>
            </p:cNvPr>
            <p:cNvSpPr txBox="1">
              <a:spLocks noChangeArrowheads="1"/>
            </p:cNvSpPr>
            <p:nvPr/>
          </p:nvSpPr>
          <p:spPr bwMode="auto">
            <a:xfrm rot="-512">
              <a:off x="2269" y="893"/>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A </a:t>
              </a:r>
              <a:endParaRPr lang="en-US" altLang="en-US" sz="1000" b="1">
                <a:ea typeface="ヒラギノ角ゴ Pro W3" pitchFamily="48" charset="-128"/>
              </a:endParaRPr>
            </a:p>
          </p:txBody>
        </p:sp>
        <p:sp>
          <p:nvSpPr>
            <p:cNvPr id="24589" name="Text Box 13">
              <a:extLst>
                <a:ext uri="{FF2B5EF4-FFF2-40B4-BE49-F238E27FC236}">
                  <a16:creationId xmlns:a16="http://schemas.microsoft.com/office/drawing/2014/main" id="{D7EF61FE-57A2-410D-8A56-503E2349B9A1}"/>
                </a:ext>
              </a:extLst>
            </p:cNvPr>
            <p:cNvSpPr txBox="1">
              <a:spLocks noChangeArrowheads="1"/>
            </p:cNvSpPr>
            <p:nvPr/>
          </p:nvSpPr>
          <p:spPr bwMode="auto">
            <a:xfrm rot="-512">
              <a:off x="2528" y="890"/>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A </a:t>
              </a:r>
              <a:endParaRPr lang="en-US" altLang="en-US" sz="1000" b="1">
                <a:ea typeface="ヒラギノ角ゴ Pro W3" pitchFamily="48" charset="-128"/>
              </a:endParaRPr>
            </a:p>
          </p:txBody>
        </p:sp>
        <p:sp>
          <p:nvSpPr>
            <p:cNvPr id="24590" name="Text Box 14">
              <a:extLst>
                <a:ext uri="{FF2B5EF4-FFF2-40B4-BE49-F238E27FC236}">
                  <a16:creationId xmlns:a16="http://schemas.microsoft.com/office/drawing/2014/main" id="{EB63B9C7-BB98-4678-8AEA-A63E697FCB14}"/>
                </a:ext>
              </a:extLst>
            </p:cNvPr>
            <p:cNvSpPr txBox="1">
              <a:spLocks noChangeArrowheads="1"/>
            </p:cNvSpPr>
            <p:nvPr/>
          </p:nvSpPr>
          <p:spPr bwMode="auto">
            <a:xfrm rot="-512">
              <a:off x="2271" y="1476"/>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A </a:t>
              </a:r>
              <a:endParaRPr lang="en-US" altLang="en-US" sz="1000" b="1">
                <a:ea typeface="ヒラギノ角ゴ Pro W3" pitchFamily="48" charset="-128"/>
              </a:endParaRPr>
            </a:p>
          </p:txBody>
        </p:sp>
        <p:sp>
          <p:nvSpPr>
            <p:cNvPr id="24591" name="Text Box 15">
              <a:extLst>
                <a:ext uri="{FF2B5EF4-FFF2-40B4-BE49-F238E27FC236}">
                  <a16:creationId xmlns:a16="http://schemas.microsoft.com/office/drawing/2014/main" id="{2A86FA1E-1FAA-4988-95DA-1D3F3EF8CBB7}"/>
                </a:ext>
              </a:extLst>
            </p:cNvPr>
            <p:cNvSpPr txBox="1">
              <a:spLocks noChangeArrowheads="1"/>
            </p:cNvSpPr>
            <p:nvPr/>
          </p:nvSpPr>
          <p:spPr bwMode="auto">
            <a:xfrm rot="-512">
              <a:off x="2531" y="1034"/>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B </a:t>
              </a:r>
              <a:endParaRPr lang="en-US" altLang="en-US" sz="1000" b="1">
                <a:ea typeface="ヒラギノ角ゴ Pro W3" pitchFamily="48" charset="-128"/>
              </a:endParaRPr>
            </a:p>
          </p:txBody>
        </p:sp>
        <p:sp>
          <p:nvSpPr>
            <p:cNvPr id="24592" name="Text Box 16">
              <a:extLst>
                <a:ext uri="{FF2B5EF4-FFF2-40B4-BE49-F238E27FC236}">
                  <a16:creationId xmlns:a16="http://schemas.microsoft.com/office/drawing/2014/main" id="{F93DA830-3B37-4FC9-B991-D81CD7298146}"/>
                </a:ext>
              </a:extLst>
            </p:cNvPr>
            <p:cNvSpPr txBox="1">
              <a:spLocks noChangeArrowheads="1"/>
            </p:cNvSpPr>
            <p:nvPr/>
          </p:nvSpPr>
          <p:spPr bwMode="auto">
            <a:xfrm rot="-512">
              <a:off x="2796" y="1030"/>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B </a:t>
              </a:r>
              <a:endParaRPr lang="en-US" altLang="en-US" sz="1000" b="1">
                <a:ea typeface="ヒラギノ角ゴ Pro W3" pitchFamily="48" charset="-128"/>
              </a:endParaRPr>
            </a:p>
          </p:txBody>
        </p:sp>
        <p:sp>
          <p:nvSpPr>
            <p:cNvPr id="24593" name="Text Box 17">
              <a:extLst>
                <a:ext uri="{FF2B5EF4-FFF2-40B4-BE49-F238E27FC236}">
                  <a16:creationId xmlns:a16="http://schemas.microsoft.com/office/drawing/2014/main" id="{AAAA0C86-DF9C-485D-99E6-D3432B6A42B1}"/>
                </a:ext>
              </a:extLst>
            </p:cNvPr>
            <p:cNvSpPr txBox="1">
              <a:spLocks noChangeArrowheads="1"/>
            </p:cNvSpPr>
            <p:nvPr/>
          </p:nvSpPr>
          <p:spPr bwMode="auto">
            <a:xfrm rot="-512">
              <a:off x="2799" y="1175"/>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a:t>
              </a:r>
              <a:endParaRPr lang="en-US" altLang="en-US" sz="1000" b="1">
                <a:ea typeface="ヒラギノ角ゴ Pro W3" pitchFamily="48" charset="-128"/>
              </a:endParaRPr>
            </a:p>
          </p:txBody>
        </p:sp>
        <p:sp>
          <p:nvSpPr>
            <p:cNvPr id="24594" name="Text Box 18">
              <a:extLst>
                <a:ext uri="{FF2B5EF4-FFF2-40B4-BE49-F238E27FC236}">
                  <a16:creationId xmlns:a16="http://schemas.microsoft.com/office/drawing/2014/main" id="{FE16DBB1-8F4C-4377-8142-63F11E764696}"/>
                </a:ext>
              </a:extLst>
            </p:cNvPr>
            <p:cNvSpPr txBox="1">
              <a:spLocks noChangeArrowheads="1"/>
            </p:cNvSpPr>
            <p:nvPr/>
          </p:nvSpPr>
          <p:spPr bwMode="auto">
            <a:xfrm rot="-512">
              <a:off x="3055" y="1174"/>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a:t>
              </a:r>
              <a:endParaRPr lang="en-US" altLang="en-US" sz="1000" b="1">
                <a:ea typeface="ヒラギノ角ゴ Pro W3" pitchFamily="48" charset="-128"/>
              </a:endParaRPr>
            </a:p>
          </p:txBody>
        </p:sp>
        <p:sp>
          <p:nvSpPr>
            <p:cNvPr id="24595" name="Text Box 19">
              <a:extLst>
                <a:ext uri="{FF2B5EF4-FFF2-40B4-BE49-F238E27FC236}">
                  <a16:creationId xmlns:a16="http://schemas.microsoft.com/office/drawing/2014/main" id="{A42C3865-487A-46E0-9C65-D47DA6C8975A}"/>
                </a:ext>
              </a:extLst>
            </p:cNvPr>
            <p:cNvSpPr txBox="1">
              <a:spLocks noChangeArrowheads="1"/>
            </p:cNvSpPr>
            <p:nvPr/>
          </p:nvSpPr>
          <p:spPr bwMode="auto">
            <a:xfrm rot="-512">
              <a:off x="2275" y="730"/>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1</a:t>
              </a:r>
              <a:endParaRPr lang="en-US" altLang="en-US" sz="1000" b="1">
                <a:ea typeface="ヒラギノ角ゴ Pro W3" pitchFamily="48" charset="-128"/>
              </a:endParaRPr>
            </a:p>
          </p:txBody>
        </p:sp>
        <p:sp>
          <p:nvSpPr>
            <p:cNvPr id="24596" name="Text Box 20">
              <a:extLst>
                <a:ext uri="{FF2B5EF4-FFF2-40B4-BE49-F238E27FC236}">
                  <a16:creationId xmlns:a16="http://schemas.microsoft.com/office/drawing/2014/main" id="{0D44EC02-8A32-4C1C-9E45-7A541F9D9C95}"/>
                </a:ext>
              </a:extLst>
            </p:cNvPr>
            <p:cNvSpPr txBox="1">
              <a:spLocks noChangeArrowheads="1"/>
            </p:cNvSpPr>
            <p:nvPr/>
          </p:nvSpPr>
          <p:spPr bwMode="auto">
            <a:xfrm rot="-512">
              <a:off x="2536" y="729"/>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2</a:t>
              </a:r>
              <a:endParaRPr lang="en-US" altLang="en-US" sz="1000" b="1">
                <a:ea typeface="ヒラギノ角ゴ Pro W3" pitchFamily="48" charset="-128"/>
              </a:endParaRPr>
            </a:p>
          </p:txBody>
        </p:sp>
        <p:sp>
          <p:nvSpPr>
            <p:cNvPr id="24597" name="Text Box 21">
              <a:extLst>
                <a:ext uri="{FF2B5EF4-FFF2-40B4-BE49-F238E27FC236}">
                  <a16:creationId xmlns:a16="http://schemas.microsoft.com/office/drawing/2014/main" id="{D5A064AF-34E8-4909-A406-1408AAF759DE}"/>
                </a:ext>
              </a:extLst>
            </p:cNvPr>
            <p:cNvSpPr txBox="1">
              <a:spLocks noChangeArrowheads="1"/>
            </p:cNvSpPr>
            <p:nvPr/>
          </p:nvSpPr>
          <p:spPr bwMode="auto">
            <a:xfrm rot="-512">
              <a:off x="2804" y="732"/>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3</a:t>
              </a:r>
              <a:endParaRPr lang="en-US" altLang="en-US" sz="1000" b="1">
                <a:ea typeface="ヒラギノ角ゴ Pro W3" pitchFamily="48" charset="-128"/>
              </a:endParaRPr>
            </a:p>
          </p:txBody>
        </p:sp>
        <p:sp>
          <p:nvSpPr>
            <p:cNvPr id="24598" name="Text Box 22">
              <a:extLst>
                <a:ext uri="{FF2B5EF4-FFF2-40B4-BE49-F238E27FC236}">
                  <a16:creationId xmlns:a16="http://schemas.microsoft.com/office/drawing/2014/main" id="{81F750B8-624E-4A37-ABC2-EC5EE1AB70BC}"/>
                </a:ext>
              </a:extLst>
            </p:cNvPr>
            <p:cNvSpPr txBox="1">
              <a:spLocks noChangeArrowheads="1"/>
            </p:cNvSpPr>
            <p:nvPr/>
          </p:nvSpPr>
          <p:spPr bwMode="auto">
            <a:xfrm rot="-512">
              <a:off x="3059" y="731"/>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4</a:t>
              </a:r>
              <a:endParaRPr lang="en-US" altLang="en-US" sz="1000" b="1">
                <a:ea typeface="ヒラギノ角ゴ Pro W3" pitchFamily="48" charset="-128"/>
              </a:endParaRPr>
            </a:p>
          </p:txBody>
        </p:sp>
        <p:sp>
          <p:nvSpPr>
            <p:cNvPr id="24599" name="Text Box 23">
              <a:extLst>
                <a:ext uri="{FF2B5EF4-FFF2-40B4-BE49-F238E27FC236}">
                  <a16:creationId xmlns:a16="http://schemas.microsoft.com/office/drawing/2014/main" id="{5ECA1A87-3062-4ABB-9E67-42F4969C42DB}"/>
                </a:ext>
              </a:extLst>
            </p:cNvPr>
            <p:cNvSpPr txBox="1">
              <a:spLocks noChangeArrowheads="1"/>
            </p:cNvSpPr>
            <p:nvPr/>
          </p:nvSpPr>
          <p:spPr bwMode="auto">
            <a:xfrm rot="-512">
              <a:off x="2454" y="1474"/>
              <a:ext cx="208" cy="82"/>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A + B</a:t>
              </a:r>
              <a:endParaRPr lang="en-US" altLang="en-US" sz="1000" b="1">
                <a:ea typeface="ヒラギノ角ゴ Pro W3" pitchFamily="48" charset="-128"/>
              </a:endParaRPr>
            </a:p>
          </p:txBody>
        </p:sp>
        <p:sp>
          <p:nvSpPr>
            <p:cNvPr id="24600" name="Text Box 24">
              <a:extLst>
                <a:ext uri="{FF2B5EF4-FFF2-40B4-BE49-F238E27FC236}">
                  <a16:creationId xmlns:a16="http://schemas.microsoft.com/office/drawing/2014/main" id="{307FA0C5-558F-486F-B2EB-3729BB3E4976}"/>
                </a:ext>
              </a:extLst>
            </p:cNvPr>
            <p:cNvSpPr txBox="1">
              <a:spLocks noChangeArrowheads="1"/>
            </p:cNvSpPr>
            <p:nvPr/>
          </p:nvSpPr>
          <p:spPr bwMode="auto">
            <a:xfrm rot="-512">
              <a:off x="2734" y="1477"/>
              <a:ext cx="208" cy="82"/>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B + C</a:t>
              </a:r>
              <a:endParaRPr lang="en-US" altLang="en-US" sz="1000" b="1">
                <a:ea typeface="ヒラギノ角ゴ Pro W3" pitchFamily="48" charset="-128"/>
              </a:endParaRPr>
            </a:p>
          </p:txBody>
        </p:sp>
        <p:sp>
          <p:nvSpPr>
            <p:cNvPr id="24601" name="Text Box 25">
              <a:extLst>
                <a:ext uri="{FF2B5EF4-FFF2-40B4-BE49-F238E27FC236}">
                  <a16:creationId xmlns:a16="http://schemas.microsoft.com/office/drawing/2014/main" id="{3FA80DE5-67A8-4A6A-97C1-8FAA1F5BB7F7}"/>
                </a:ext>
              </a:extLst>
            </p:cNvPr>
            <p:cNvSpPr txBox="1">
              <a:spLocks noChangeArrowheads="1"/>
            </p:cNvSpPr>
            <p:nvPr/>
          </p:nvSpPr>
          <p:spPr bwMode="auto">
            <a:xfrm rot="-512">
              <a:off x="3061" y="1472"/>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 </a:t>
              </a:r>
              <a:endParaRPr lang="en-US" altLang="en-US" sz="1000" b="1">
                <a:ea typeface="ヒラギノ角ゴ Pro W3" pitchFamily="48" charset="-128"/>
              </a:endParaRPr>
            </a:p>
          </p:txBody>
        </p:sp>
        <p:sp>
          <p:nvSpPr>
            <p:cNvPr id="24602" name="Text Box 26">
              <a:extLst>
                <a:ext uri="{FF2B5EF4-FFF2-40B4-BE49-F238E27FC236}">
                  <a16:creationId xmlns:a16="http://schemas.microsoft.com/office/drawing/2014/main" id="{BD6820DC-4D53-4A42-A9AE-9DE028CEDBCC}"/>
                </a:ext>
              </a:extLst>
            </p:cNvPr>
            <p:cNvSpPr txBox="1">
              <a:spLocks noChangeArrowheads="1"/>
            </p:cNvSpPr>
            <p:nvPr/>
          </p:nvSpPr>
          <p:spPr bwMode="auto">
            <a:xfrm rot="-512">
              <a:off x="2184" y="1801"/>
              <a:ext cx="213" cy="77"/>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Sepal</a:t>
              </a:r>
              <a:endParaRPr lang="en-US" altLang="en-US" sz="1000" b="1">
                <a:ea typeface="ヒラギノ角ゴ Pro W3" pitchFamily="48" charset="-128"/>
              </a:endParaRPr>
            </a:p>
          </p:txBody>
        </p:sp>
        <p:sp>
          <p:nvSpPr>
            <p:cNvPr id="24603" name="Text Box 27">
              <a:extLst>
                <a:ext uri="{FF2B5EF4-FFF2-40B4-BE49-F238E27FC236}">
                  <a16:creationId xmlns:a16="http://schemas.microsoft.com/office/drawing/2014/main" id="{DA2D2F4D-AE30-4ECD-941E-D64BA808B043}"/>
                </a:ext>
              </a:extLst>
            </p:cNvPr>
            <p:cNvSpPr txBox="1">
              <a:spLocks noChangeArrowheads="1"/>
            </p:cNvSpPr>
            <p:nvPr/>
          </p:nvSpPr>
          <p:spPr bwMode="auto">
            <a:xfrm rot="-512">
              <a:off x="2461" y="1797"/>
              <a:ext cx="196" cy="79"/>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Petal</a:t>
              </a:r>
              <a:endParaRPr lang="en-US" altLang="en-US" sz="1000" b="1">
                <a:ea typeface="ヒラギノ角ゴ Pro W3" pitchFamily="48" charset="-128"/>
              </a:endParaRPr>
            </a:p>
          </p:txBody>
        </p:sp>
        <p:sp>
          <p:nvSpPr>
            <p:cNvPr id="24604" name="Text Box 28">
              <a:extLst>
                <a:ext uri="{FF2B5EF4-FFF2-40B4-BE49-F238E27FC236}">
                  <a16:creationId xmlns:a16="http://schemas.microsoft.com/office/drawing/2014/main" id="{39894D35-8E06-438A-9B79-7E3AE47CB22D}"/>
                </a:ext>
              </a:extLst>
            </p:cNvPr>
            <p:cNvSpPr txBox="1">
              <a:spLocks noChangeArrowheads="1"/>
            </p:cNvSpPr>
            <p:nvPr/>
          </p:nvSpPr>
          <p:spPr bwMode="auto">
            <a:xfrm rot="-512">
              <a:off x="2676" y="1801"/>
              <a:ext cx="291" cy="79"/>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Stamen</a:t>
              </a:r>
              <a:endParaRPr lang="en-US" altLang="en-US" sz="1000" b="1">
                <a:ea typeface="ヒラギノ角ゴ Pro W3" pitchFamily="48" charset="-128"/>
              </a:endParaRPr>
            </a:p>
          </p:txBody>
        </p:sp>
        <p:sp>
          <p:nvSpPr>
            <p:cNvPr id="24605" name="Text Box 29">
              <a:extLst>
                <a:ext uri="{FF2B5EF4-FFF2-40B4-BE49-F238E27FC236}">
                  <a16:creationId xmlns:a16="http://schemas.microsoft.com/office/drawing/2014/main" id="{457EE3B6-69D3-4B0A-92BE-6510F768745E}"/>
                </a:ext>
              </a:extLst>
            </p:cNvPr>
            <p:cNvSpPr txBox="1">
              <a:spLocks noChangeArrowheads="1"/>
            </p:cNvSpPr>
            <p:nvPr/>
          </p:nvSpPr>
          <p:spPr bwMode="auto">
            <a:xfrm rot="-512">
              <a:off x="2974" y="1801"/>
              <a:ext cx="251" cy="79"/>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Carpel</a:t>
              </a:r>
              <a:endParaRPr lang="en-US" altLang="en-US" sz="1000" b="1">
                <a:ea typeface="ヒラギノ角ゴ Pro W3" pitchFamily="48" charset="-128"/>
              </a:endParaRPr>
            </a:p>
          </p:txBody>
        </p:sp>
        <p:sp>
          <p:nvSpPr>
            <p:cNvPr id="24606" name="Text Box 30">
              <a:extLst>
                <a:ext uri="{FF2B5EF4-FFF2-40B4-BE49-F238E27FC236}">
                  <a16:creationId xmlns:a16="http://schemas.microsoft.com/office/drawing/2014/main" id="{912494A7-CA2F-4ACF-B966-7C753F0E06F8}"/>
                </a:ext>
              </a:extLst>
            </p:cNvPr>
            <p:cNvSpPr txBox="1">
              <a:spLocks noChangeArrowheads="1"/>
            </p:cNvSpPr>
            <p:nvPr/>
          </p:nvSpPr>
          <p:spPr bwMode="auto">
            <a:xfrm rot="-512">
              <a:off x="2216" y="1887"/>
              <a:ext cx="155" cy="99"/>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(Se)</a:t>
              </a:r>
              <a:endParaRPr lang="en-US" altLang="en-US" sz="1000" b="1">
                <a:ea typeface="ヒラギノ角ゴ Pro W3" pitchFamily="48" charset="-128"/>
              </a:endParaRPr>
            </a:p>
          </p:txBody>
        </p:sp>
        <p:sp>
          <p:nvSpPr>
            <p:cNvPr id="24607" name="Text Box 31">
              <a:extLst>
                <a:ext uri="{FF2B5EF4-FFF2-40B4-BE49-F238E27FC236}">
                  <a16:creationId xmlns:a16="http://schemas.microsoft.com/office/drawing/2014/main" id="{8BCC81E4-F697-46B1-A1A5-FF42C94975F0}"/>
                </a:ext>
              </a:extLst>
            </p:cNvPr>
            <p:cNvSpPr txBox="1">
              <a:spLocks noChangeArrowheads="1"/>
            </p:cNvSpPr>
            <p:nvPr/>
          </p:nvSpPr>
          <p:spPr bwMode="auto">
            <a:xfrm rot="-512">
              <a:off x="2483" y="1887"/>
              <a:ext cx="155" cy="99"/>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(Pe)</a:t>
              </a:r>
              <a:endParaRPr lang="en-US" altLang="en-US" sz="1000" b="1">
                <a:ea typeface="ヒラギノ角ゴ Pro W3" pitchFamily="48" charset="-128"/>
              </a:endParaRPr>
            </a:p>
          </p:txBody>
        </p:sp>
        <p:sp>
          <p:nvSpPr>
            <p:cNvPr id="24608" name="Text Box 32">
              <a:extLst>
                <a:ext uri="{FF2B5EF4-FFF2-40B4-BE49-F238E27FC236}">
                  <a16:creationId xmlns:a16="http://schemas.microsoft.com/office/drawing/2014/main" id="{2B2544DA-6EEA-4430-ADDF-DF84876EF436}"/>
                </a:ext>
              </a:extLst>
            </p:cNvPr>
            <p:cNvSpPr txBox="1">
              <a:spLocks noChangeArrowheads="1"/>
            </p:cNvSpPr>
            <p:nvPr/>
          </p:nvSpPr>
          <p:spPr bwMode="auto">
            <a:xfrm rot="-512">
              <a:off x="2754" y="1884"/>
              <a:ext cx="155" cy="99"/>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(St)</a:t>
              </a:r>
              <a:endParaRPr lang="en-US" altLang="en-US" sz="1000" b="1">
                <a:ea typeface="ヒラギノ角ゴ Pro W3" pitchFamily="48" charset="-128"/>
              </a:endParaRPr>
            </a:p>
          </p:txBody>
        </p:sp>
        <p:sp>
          <p:nvSpPr>
            <p:cNvPr id="24609" name="Text Box 33">
              <a:extLst>
                <a:ext uri="{FF2B5EF4-FFF2-40B4-BE49-F238E27FC236}">
                  <a16:creationId xmlns:a16="http://schemas.microsoft.com/office/drawing/2014/main" id="{4E0AB467-9392-4260-98E1-0778C7E8DE25}"/>
                </a:ext>
              </a:extLst>
            </p:cNvPr>
            <p:cNvSpPr txBox="1">
              <a:spLocks noChangeArrowheads="1"/>
            </p:cNvSpPr>
            <p:nvPr/>
          </p:nvSpPr>
          <p:spPr bwMode="auto">
            <a:xfrm rot="-512">
              <a:off x="3024" y="1886"/>
              <a:ext cx="155" cy="99"/>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(Ca)</a:t>
              </a:r>
              <a:endParaRPr lang="en-US" altLang="en-US" sz="1000" b="1">
                <a:ea typeface="ヒラギノ角ゴ Pro W3" pitchFamily="48" charset="-128"/>
              </a:endParaRPr>
            </a:p>
          </p:txBody>
        </p:sp>
        <p:sp>
          <p:nvSpPr>
            <p:cNvPr id="24610" name="Text Box 34">
              <a:extLst>
                <a:ext uri="{FF2B5EF4-FFF2-40B4-BE49-F238E27FC236}">
                  <a16:creationId xmlns:a16="http://schemas.microsoft.com/office/drawing/2014/main" id="{557599C9-F19B-45A8-A441-F5076349FFF1}"/>
                </a:ext>
              </a:extLst>
            </p:cNvPr>
            <p:cNvSpPr txBox="1">
              <a:spLocks noChangeArrowheads="1"/>
            </p:cNvSpPr>
            <p:nvPr/>
          </p:nvSpPr>
          <p:spPr bwMode="auto">
            <a:xfrm rot="-512">
              <a:off x="2515" y="2120"/>
              <a:ext cx="346"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No A + C </a:t>
              </a:r>
              <a:endParaRPr lang="en-US" altLang="en-US" sz="1000" b="1">
                <a:ea typeface="ヒラギノ角ゴ Pro W3" pitchFamily="48" charset="-128"/>
              </a:endParaRPr>
            </a:p>
          </p:txBody>
        </p:sp>
        <p:sp>
          <p:nvSpPr>
            <p:cNvPr id="24611" name="Text Box 35">
              <a:extLst>
                <a:ext uri="{FF2B5EF4-FFF2-40B4-BE49-F238E27FC236}">
                  <a16:creationId xmlns:a16="http://schemas.microsoft.com/office/drawing/2014/main" id="{47279BCA-59EA-4509-80D6-75BB1E1E5BF0}"/>
                </a:ext>
              </a:extLst>
            </p:cNvPr>
            <p:cNvSpPr txBox="1">
              <a:spLocks noChangeArrowheads="1"/>
            </p:cNvSpPr>
            <p:nvPr/>
          </p:nvSpPr>
          <p:spPr bwMode="auto">
            <a:xfrm rot="-512">
              <a:off x="1168" y="2817"/>
              <a:ext cx="823" cy="88"/>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Wild type: </a:t>
              </a:r>
              <a:r>
                <a:rPr lang="en-US" altLang="en-US" sz="1000" b="1" i="1"/>
                <a:t>ABC</a:t>
              </a:r>
              <a:r>
                <a:rPr lang="en-US" altLang="en-US" sz="1000" b="1"/>
                <a:t> intact </a:t>
              </a:r>
              <a:endParaRPr lang="en-US" altLang="en-US" sz="1000" b="1">
                <a:ea typeface="ヒラギノ角ゴ Pro W3" pitchFamily="48" charset="-128"/>
              </a:endParaRPr>
            </a:p>
          </p:txBody>
        </p:sp>
        <p:sp>
          <p:nvSpPr>
            <p:cNvPr id="24612" name="Text Box 36">
              <a:extLst>
                <a:ext uri="{FF2B5EF4-FFF2-40B4-BE49-F238E27FC236}">
                  <a16:creationId xmlns:a16="http://schemas.microsoft.com/office/drawing/2014/main" id="{0BCD0576-B294-4C51-8B4F-DB62E1FA97C7}"/>
                </a:ext>
              </a:extLst>
            </p:cNvPr>
            <p:cNvSpPr txBox="1">
              <a:spLocks noChangeArrowheads="1"/>
            </p:cNvSpPr>
            <p:nvPr/>
          </p:nvSpPr>
          <p:spPr bwMode="auto">
            <a:xfrm rot="-512">
              <a:off x="1164" y="3111"/>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A </a:t>
              </a:r>
              <a:endParaRPr lang="en-US" altLang="en-US" sz="1000" b="1">
                <a:ea typeface="ヒラギノ角ゴ Pro W3" pitchFamily="48" charset="-128"/>
              </a:endParaRPr>
            </a:p>
          </p:txBody>
        </p:sp>
        <p:sp>
          <p:nvSpPr>
            <p:cNvPr id="24613" name="Text Box 37">
              <a:extLst>
                <a:ext uri="{FF2B5EF4-FFF2-40B4-BE49-F238E27FC236}">
                  <a16:creationId xmlns:a16="http://schemas.microsoft.com/office/drawing/2014/main" id="{174BA6D8-0341-4E32-ACBF-BC3DB216EA01}"/>
                </a:ext>
              </a:extLst>
            </p:cNvPr>
            <p:cNvSpPr txBox="1">
              <a:spLocks noChangeArrowheads="1"/>
            </p:cNvSpPr>
            <p:nvPr/>
          </p:nvSpPr>
          <p:spPr bwMode="auto">
            <a:xfrm rot="-512">
              <a:off x="740" y="2961"/>
              <a:ext cx="277" cy="84"/>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Whorls </a:t>
              </a:r>
              <a:endParaRPr lang="en-US" altLang="en-US" sz="1000" b="1">
                <a:ea typeface="ヒラギノ角ゴ Pro W3" pitchFamily="48" charset="-128"/>
              </a:endParaRPr>
            </a:p>
          </p:txBody>
        </p:sp>
        <p:sp>
          <p:nvSpPr>
            <p:cNvPr id="24614" name="Text Box 38">
              <a:extLst>
                <a:ext uri="{FF2B5EF4-FFF2-40B4-BE49-F238E27FC236}">
                  <a16:creationId xmlns:a16="http://schemas.microsoft.com/office/drawing/2014/main" id="{DEA0C392-20A5-4A1C-9694-2390D15BD1D0}"/>
                </a:ext>
              </a:extLst>
            </p:cNvPr>
            <p:cNvSpPr txBox="1">
              <a:spLocks noChangeArrowheads="1"/>
            </p:cNvSpPr>
            <p:nvPr/>
          </p:nvSpPr>
          <p:spPr bwMode="auto">
            <a:xfrm rot="-512">
              <a:off x="498" y="3247"/>
              <a:ext cx="494" cy="79"/>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Active genes </a:t>
              </a:r>
              <a:endParaRPr lang="en-US" altLang="en-US" sz="1000" b="1">
                <a:ea typeface="ヒラギノ角ゴ Pro W3" pitchFamily="48" charset="-128"/>
              </a:endParaRPr>
            </a:p>
          </p:txBody>
        </p:sp>
        <p:sp>
          <p:nvSpPr>
            <p:cNvPr id="24615" name="Text Box 39">
              <a:extLst>
                <a:ext uri="{FF2B5EF4-FFF2-40B4-BE49-F238E27FC236}">
                  <a16:creationId xmlns:a16="http://schemas.microsoft.com/office/drawing/2014/main" id="{9A03D90A-AE67-4E31-B569-4717DFD1D47C}"/>
                </a:ext>
              </a:extLst>
            </p:cNvPr>
            <p:cNvSpPr txBox="1">
              <a:spLocks noChangeArrowheads="1"/>
            </p:cNvSpPr>
            <p:nvPr/>
          </p:nvSpPr>
          <p:spPr bwMode="auto">
            <a:xfrm rot="-512">
              <a:off x="1422" y="3113"/>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A </a:t>
              </a:r>
              <a:endParaRPr lang="en-US" altLang="en-US" sz="1000" b="1">
                <a:ea typeface="ヒラギノ角ゴ Pro W3" pitchFamily="48" charset="-128"/>
              </a:endParaRPr>
            </a:p>
          </p:txBody>
        </p:sp>
        <p:sp>
          <p:nvSpPr>
            <p:cNvPr id="24616" name="Text Box 40">
              <a:extLst>
                <a:ext uri="{FF2B5EF4-FFF2-40B4-BE49-F238E27FC236}">
                  <a16:creationId xmlns:a16="http://schemas.microsoft.com/office/drawing/2014/main" id="{0A6FD935-4DEF-4B56-9552-8BB13023FA7B}"/>
                </a:ext>
              </a:extLst>
            </p:cNvPr>
            <p:cNvSpPr txBox="1">
              <a:spLocks noChangeArrowheads="1"/>
            </p:cNvSpPr>
            <p:nvPr/>
          </p:nvSpPr>
          <p:spPr bwMode="auto">
            <a:xfrm rot="-512">
              <a:off x="1423" y="3247"/>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B </a:t>
              </a:r>
              <a:endParaRPr lang="en-US" altLang="en-US" sz="1000" b="1">
                <a:ea typeface="ヒラギノ角ゴ Pro W3" pitchFamily="48" charset="-128"/>
              </a:endParaRPr>
            </a:p>
          </p:txBody>
        </p:sp>
        <p:sp>
          <p:nvSpPr>
            <p:cNvPr id="24617" name="Text Box 41">
              <a:extLst>
                <a:ext uri="{FF2B5EF4-FFF2-40B4-BE49-F238E27FC236}">
                  <a16:creationId xmlns:a16="http://schemas.microsoft.com/office/drawing/2014/main" id="{D2A9E9B0-43B5-47FF-8491-D0A2703503E2}"/>
                </a:ext>
              </a:extLst>
            </p:cNvPr>
            <p:cNvSpPr txBox="1">
              <a:spLocks noChangeArrowheads="1"/>
            </p:cNvSpPr>
            <p:nvPr/>
          </p:nvSpPr>
          <p:spPr bwMode="auto">
            <a:xfrm rot="-512">
              <a:off x="1687" y="3247"/>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B </a:t>
              </a:r>
              <a:endParaRPr lang="en-US" altLang="en-US" sz="1000" b="1">
                <a:ea typeface="ヒラギノ角ゴ Pro W3" pitchFamily="48" charset="-128"/>
              </a:endParaRPr>
            </a:p>
          </p:txBody>
        </p:sp>
        <p:sp>
          <p:nvSpPr>
            <p:cNvPr id="24618" name="Text Box 42">
              <a:extLst>
                <a:ext uri="{FF2B5EF4-FFF2-40B4-BE49-F238E27FC236}">
                  <a16:creationId xmlns:a16="http://schemas.microsoft.com/office/drawing/2014/main" id="{C4E1A392-F6AB-445F-A91B-BCAA701E2940}"/>
                </a:ext>
              </a:extLst>
            </p:cNvPr>
            <p:cNvSpPr txBox="1">
              <a:spLocks noChangeArrowheads="1"/>
            </p:cNvSpPr>
            <p:nvPr/>
          </p:nvSpPr>
          <p:spPr bwMode="auto">
            <a:xfrm rot="-512">
              <a:off x="1162" y="2959"/>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1 </a:t>
              </a:r>
              <a:endParaRPr lang="en-US" altLang="en-US" sz="1000" b="1">
                <a:ea typeface="ヒラギノ角ゴ Pro W3" pitchFamily="48" charset="-128"/>
              </a:endParaRPr>
            </a:p>
          </p:txBody>
        </p:sp>
        <p:sp>
          <p:nvSpPr>
            <p:cNvPr id="24619" name="Text Box 43">
              <a:extLst>
                <a:ext uri="{FF2B5EF4-FFF2-40B4-BE49-F238E27FC236}">
                  <a16:creationId xmlns:a16="http://schemas.microsoft.com/office/drawing/2014/main" id="{851642CB-7C0F-49A5-9D45-B2C6C8A99EA4}"/>
                </a:ext>
              </a:extLst>
            </p:cNvPr>
            <p:cNvSpPr txBox="1">
              <a:spLocks noChangeArrowheads="1"/>
            </p:cNvSpPr>
            <p:nvPr/>
          </p:nvSpPr>
          <p:spPr bwMode="auto">
            <a:xfrm rot="-512">
              <a:off x="1423" y="2961"/>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2 </a:t>
              </a:r>
              <a:endParaRPr lang="en-US" altLang="en-US" sz="1000" b="1">
                <a:ea typeface="ヒラギノ角ゴ Pro W3" pitchFamily="48" charset="-128"/>
              </a:endParaRPr>
            </a:p>
          </p:txBody>
        </p:sp>
        <p:sp>
          <p:nvSpPr>
            <p:cNvPr id="24620" name="Text Box 44">
              <a:extLst>
                <a:ext uri="{FF2B5EF4-FFF2-40B4-BE49-F238E27FC236}">
                  <a16:creationId xmlns:a16="http://schemas.microsoft.com/office/drawing/2014/main" id="{EAC58833-A84E-4E89-8082-5664FC519F38}"/>
                </a:ext>
              </a:extLst>
            </p:cNvPr>
            <p:cNvSpPr txBox="1">
              <a:spLocks noChangeArrowheads="1"/>
            </p:cNvSpPr>
            <p:nvPr/>
          </p:nvSpPr>
          <p:spPr bwMode="auto">
            <a:xfrm rot="-512">
              <a:off x="1688" y="2959"/>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3 </a:t>
              </a:r>
              <a:endParaRPr lang="en-US" altLang="en-US" sz="1000" b="1">
                <a:ea typeface="ヒラギノ角ゴ Pro W3" pitchFamily="48" charset="-128"/>
              </a:endParaRPr>
            </a:p>
          </p:txBody>
        </p:sp>
        <p:sp>
          <p:nvSpPr>
            <p:cNvPr id="24621" name="Text Box 45">
              <a:extLst>
                <a:ext uri="{FF2B5EF4-FFF2-40B4-BE49-F238E27FC236}">
                  <a16:creationId xmlns:a16="http://schemas.microsoft.com/office/drawing/2014/main" id="{095C2B22-2D72-4B2F-977B-56015C0F8A6C}"/>
                </a:ext>
              </a:extLst>
            </p:cNvPr>
            <p:cNvSpPr txBox="1">
              <a:spLocks noChangeArrowheads="1"/>
            </p:cNvSpPr>
            <p:nvPr/>
          </p:nvSpPr>
          <p:spPr bwMode="auto">
            <a:xfrm rot="-512">
              <a:off x="1941" y="2959"/>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4 </a:t>
              </a:r>
              <a:endParaRPr lang="en-US" altLang="en-US" sz="1000" b="1">
                <a:ea typeface="ヒラギノ角ゴ Pro W3" pitchFamily="48" charset="-128"/>
              </a:endParaRPr>
            </a:p>
          </p:txBody>
        </p:sp>
        <p:sp>
          <p:nvSpPr>
            <p:cNvPr id="24622" name="Text Box 46">
              <a:extLst>
                <a:ext uri="{FF2B5EF4-FFF2-40B4-BE49-F238E27FC236}">
                  <a16:creationId xmlns:a16="http://schemas.microsoft.com/office/drawing/2014/main" id="{D7AB7220-28B2-412A-B737-ADFA2872C3A2}"/>
                </a:ext>
              </a:extLst>
            </p:cNvPr>
            <p:cNvSpPr txBox="1">
              <a:spLocks noChangeArrowheads="1"/>
            </p:cNvSpPr>
            <p:nvPr/>
          </p:nvSpPr>
          <p:spPr bwMode="auto">
            <a:xfrm rot="-512">
              <a:off x="2515" y="2819"/>
              <a:ext cx="622" cy="90"/>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Gene </a:t>
              </a:r>
              <a:r>
                <a:rPr lang="en-US" altLang="en-US" sz="1000" b="1" i="1"/>
                <a:t>A</a:t>
              </a:r>
              <a:r>
                <a:rPr lang="en-US" altLang="en-US" sz="1000" b="1"/>
                <a:t> missing </a:t>
              </a:r>
              <a:endParaRPr lang="en-US" altLang="en-US" sz="1000" b="1">
                <a:ea typeface="ヒラギノ角ゴ Pro W3" pitchFamily="48" charset="-128"/>
              </a:endParaRPr>
            </a:p>
          </p:txBody>
        </p:sp>
        <p:sp>
          <p:nvSpPr>
            <p:cNvPr id="24623" name="Text Box 47">
              <a:extLst>
                <a:ext uri="{FF2B5EF4-FFF2-40B4-BE49-F238E27FC236}">
                  <a16:creationId xmlns:a16="http://schemas.microsoft.com/office/drawing/2014/main" id="{A8241A2C-AEC5-4E1A-9957-BD3CE517057C}"/>
                </a:ext>
              </a:extLst>
            </p:cNvPr>
            <p:cNvSpPr txBox="1">
              <a:spLocks noChangeArrowheads="1"/>
            </p:cNvSpPr>
            <p:nvPr/>
          </p:nvSpPr>
          <p:spPr bwMode="auto">
            <a:xfrm rot="-512">
              <a:off x="3175" y="2961"/>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4 </a:t>
              </a:r>
              <a:endParaRPr lang="en-US" altLang="en-US" sz="1000" b="1">
                <a:ea typeface="ヒラギノ角ゴ Pro W3" pitchFamily="48" charset="-128"/>
              </a:endParaRPr>
            </a:p>
          </p:txBody>
        </p:sp>
        <p:sp>
          <p:nvSpPr>
            <p:cNvPr id="24624" name="Text Box 48">
              <a:extLst>
                <a:ext uri="{FF2B5EF4-FFF2-40B4-BE49-F238E27FC236}">
                  <a16:creationId xmlns:a16="http://schemas.microsoft.com/office/drawing/2014/main" id="{956AA4BC-A6D6-42EC-86B7-1B3A5BCF32A9}"/>
                </a:ext>
              </a:extLst>
            </p:cNvPr>
            <p:cNvSpPr txBox="1">
              <a:spLocks noChangeArrowheads="1"/>
            </p:cNvSpPr>
            <p:nvPr/>
          </p:nvSpPr>
          <p:spPr bwMode="auto">
            <a:xfrm rot="-512">
              <a:off x="2920" y="2961"/>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3 </a:t>
              </a:r>
              <a:endParaRPr lang="en-US" altLang="en-US" sz="1000" b="1">
                <a:ea typeface="ヒラギノ角ゴ Pro W3" pitchFamily="48" charset="-128"/>
              </a:endParaRPr>
            </a:p>
          </p:txBody>
        </p:sp>
        <p:sp>
          <p:nvSpPr>
            <p:cNvPr id="24625" name="Text Box 49">
              <a:extLst>
                <a:ext uri="{FF2B5EF4-FFF2-40B4-BE49-F238E27FC236}">
                  <a16:creationId xmlns:a16="http://schemas.microsoft.com/office/drawing/2014/main" id="{10DC0927-B0F0-4A78-9BF5-6DD4B8F10FB7}"/>
                </a:ext>
              </a:extLst>
            </p:cNvPr>
            <p:cNvSpPr txBox="1">
              <a:spLocks noChangeArrowheads="1"/>
            </p:cNvSpPr>
            <p:nvPr/>
          </p:nvSpPr>
          <p:spPr bwMode="auto">
            <a:xfrm rot="-512">
              <a:off x="2656" y="2960"/>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2 </a:t>
              </a:r>
              <a:endParaRPr lang="en-US" altLang="en-US" sz="1000" b="1">
                <a:ea typeface="ヒラギノ角ゴ Pro W3" pitchFamily="48" charset="-128"/>
              </a:endParaRPr>
            </a:p>
          </p:txBody>
        </p:sp>
        <p:sp>
          <p:nvSpPr>
            <p:cNvPr id="24626" name="Text Box 50">
              <a:extLst>
                <a:ext uri="{FF2B5EF4-FFF2-40B4-BE49-F238E27FC236}">
                  <a16:creationId xmlns:a16="http://schemas.microsoft.com/office/drawing/2014/main" id="{BCE792AC-7B28-4C21-981A-45B8FCF41E2B}"/>
                </a:ext>
              </a:extLst>
            </p:cNvPr>
            <p:cNvSpPr txBox="1">
              <a:spLocks noChangeArrowheads="1"/>
            </p:cNvSpPr>
            <p:nvPr/>
          </p:nvSpPr>
          <p:spPr bwMode="auto">
            <a:xfrm rot="-512">
              <a:off x="2395" y="2961"/>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1 </a:t>
              </a:r>
              <a:endParaRPr lang="en-US" altLang="en-US" sz="1000" b="1">
                <a:ea typeface="ヒラギノ角ゴ Pro W3" pitchFamily="48" charset="-128"/>
              </a:endParaRPr>
            </a:p>
          </p:txBody>
        </p:sp>
        <p:sp>
          <p:nvSpPr>
            <p:cNvPr id="24627" name="Text Box 51">
              <a:extLst>
                <a:ext uri="{FF2B5EF4-FFF2-40B4-BE49-F238E27FC236}">
                  <a16:creationId xmlns:a16="http://schemas.microsoft.com/office/drawing/2014/main" id="{A0FF34E4-E09B-4289-9EDB-002A5CEA5105}"/>
                </a:ext>
              </a:extLst>
            </p:cNvPr>
            <p:cNvSpPr txBox="1">
              <a:spLocks noChangeArrowheads="1"/>
            </p:cNvSpPr>
            <p:nvPr/>
          </p:nvSpPr>
          <p:spPr bwMode="auto">
            <a:xfrm rot="-512">
              <a:off x="2655" y="3249"/>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B </a:t>
              </a:r>
              <a:endParaRPr lang="en-US" altLang="en-US" sz="1000" b="1">
                <a:ea typeface="ヒラギノ角ゴ Pro W3" pitchFamily="48" charset="-128"/>
              </a:endParaRPr>
            </a:p>
          </p:txBody>
        </p:sp>
        <p:sp>
          <p:nvSpPr>
            <p:cNvPr id="24628" name="Text Box 52">
              <a:extLst>
                <a:ext uri="{FF2B5EF4-FFF2-40B4-BE49-F238E27FC236}">
                  <a16:creationId xmlns:a16="http://schemas.microsoft.com/office/drawing/2014/main" id="{230044A3-E136-4717-9CE9-C20011E6CD25}"/>
                </a:ext>
              </a:extLst>
            </p:cNvPr>
            <p:cNvSpPr txBox="1">
              <a:spLocks noChangeArrowheads="1"/>
            </p:cNvSpPr>
            <p:nvPr/>
          </p:nvSpPr>
          <p:spPr bwMode="auto">
            <a:xfrm rot="-512">
              <a:off x="2919" y="3247"/>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B </a:t>
              </a:r>
              <a:endParaRPr lang="en-US" altLang="en-US" sz="1000" b="1">
                <a:ea typeface="ヒラギノ角ゴ Pro W3" pitchFamily="48" charset="-128"/>
              </a:endParaRPr>
            </a:p>
          </p:txBody>
        </p:sp>
        <p:sp>
          <p:nvSpPr>
            <p:cNvPr id="24629" name="Text Box 53">
              <a:extLst>
                <a:ext uri="{FF2B5EF4-FFF2-40B4-BE49-F238E27FC236}">
                  <a16:creationId xmlns:a16="http://schemas.microsoft.com/office/drawing/2014/main" id="{DA0999DA-CF07-425F-B9C1-B38D69A3995C}"/>
                </a:ext>
              </a:extLst>
            </p:cNvPr>
            <p:cNvSpPr txBox="1">
              <a:spLocks noChangeArrowheads="1"/>
            </p:cNvSpPr>
            <p:nvPr/>
          </p:nvSpPr>
          <p:spPr bwMode="auto">
            <a:xfrm rot="-512">
              <a:off x="1687" y="3392"/>
              <a:ext cx="67" cy="7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a:t>
              </a:r>
              <a:endParaRPr lang="en-US" altLang="en-US" sz="1000" b="1">
                <a:ea typeface="ヒラギノ角ゴ Pro W3" pitchFamily="48" charset="-128"/>
              </a:endParaRPr>
            </a:p>
          </p:txBody>
        </p:sp>
        <p:sp>
          <p:nvSpPr>
            <p:cNvPr id="24630" name="Text Box 54">
              <a:extLst>
                <a:ext uri="{FF2B5EF4-FFF2-40B4-BE49-F238E27FC236}">
                  <a16:creationId xmlns:a16="http://schemas.microsoft.com/office/drawing/2014/main" id="{B6379F72-B696-48C9-9FEF-F85C5B64F6E6}"/>
                </a:ext>
              </a:extLst>
            </p:cNvPr>
            <p:cNvSpPr txBox="1">
              <a:spLocks noChangeArrowheads="1"/>
            </p:cNvSpPr>
            <p:nvPr/>
          </p:nvSpPr>
          <p:spPr bwMode="auto">
            <a:xfrm rot="-512">
              <a:off x="1949" y="3391"/>
              <a:ext cx="67" cy="7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a:t>
              </a:r>
              <a:endParaRPr lang="en-US" altLang="en-US" sz="1000" b="1">
                <a:ea typeface="ヒラギノ角ゴ Pro W3" pitchFamily="48" charset="-128"/>
              </a:endParaRPr>
            </a:p>
          </p:txBody>
        </p:sp>
        <p:sp>
          <p:nvSpPr>
            <p:cNvPr id="24631" name="Text Box 55">
              <a:extLst>
                <a:ext uri="{FF2B5EF4-FFF2-40B4-BE49-F238E27FC236}">
                  <a16:creationId xmlns:a16="http://schemas.microsoft.com/office/drawing/2014/main" id="{3041C3E7-086E-4BA4-A55F-D3B889C71187}"/>
                </a:ext>
              </a:extLst>
            </p:cNvPr>
            <p:cNvSpPr txBox="1">
              <a:spLocks noChangeArrowheads="1"/>
            </p:cNvSpPr>
            <p:nvPr/>
          </p:nvSpPr>
          <p:spPr bwMode="auto">
            <a:xfrm rot="-512">
              <a:off x="2395" y="3393"/>
              <a:ext cx="67" cy="7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a:t>
              </a:r>
              <a:endParaRPr lang="en-US" altLang="en-US" sz="1000" b="1">
                <a:ea typeface="ヒラギノ角ゴ Pro W3" pitchFamily="48" charset="-128"/>
              </a:endParaRPr>
            </a:p>
          </p:txBody>
        </p:sp>
        <p:sp>
          <p:nvSpPr>
            <p:cNvPr id="24632" name="Text Box 56">
              <a:extLst>
                <a:ext uri="{FF2B5EF4-FFF2-40B4-BE49-F238E27FC236}">
                  <a16:creationId xmlns:a16="http://schemas.microsoft.com/office/drawing/2014/main" id="{E9435CEA-FE19-456E-93A8-8157F0CC0A76}"/>
                </a:ext>
              </a:extLst>
            </p:cNvPr>
            <p:cNvSpPr txBox="1">
              <a:spLocks noChangeArrowheads="1"/>
            </p:cNvSpPr>
            <p:nvPr/>
          </p:nvSpPr>
          <p:spPr bwMode="auto">
            <a:xfrm rot="-512">
              <a:off x="2654" y="3392"/>
              <a:ext cx="67" cy="7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a:t>
              </a:r>
              <a:endParaRPr lang="en-US" altLang="en-US" sz="1000" b="1">
                <a:ea typeface="ヒラギノ角ゴ Pro W3" pitchFamily="48" charset="-128"/>
              </a:endParaRPr>
            </a:p>
          </p:txBody>
        </p:sp>
        <p:sp>
          <p:nvSpPr>
            <p:cNvPr id="24633" name="Text Box 57">
              <a:extLst>
                <a:ext uri="{FF2B5EF4-FFF2-40B4-BE49-F238E27FC236}">
                  <a16:creationId xmlns:a16="http://schemas.microsoft.com/office/drawing/2014/main" id="{4AB1E609-379E-44D3-A11C-9495F5FCFD5C}"/>
                </a:ext>
              </a:extLst>
            </p:cNvPr>
            <p:cNvSpPr txBox="1">
              <a:spLocks noChangeArrowheads="1"/>
            </p:cNvSpPr>
            <p:nvPr/>
          </p:nvSpPr>
          <p:spPr bwMode="auto">
            <a:xfrm rot="-512">
              <a:off x="2921" y="3393"/>
              <a:ext cx="67" cy="7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a:t>
              </a:r>
              <a:endParaRPr lang="en-US" altLang="en-US" sz="1000" b="1">
                <a:ea typeface="ヒラギノ角ゴ Pro W3" pitchFamily="48" charset="-128"/>
              </a:endParaRPr>
            </a:p>
          </p:txBody>
        </p:sp>
        <p:sp>
          <p:nvSpPr>
            <p:cNvPr id="24634" name="Text Box 58">
              <a:extLst>
                <a:ext uri="{FF2B5EF4-FFF2-40B4-BE49-F238E27FC236}">
                  <a16:creationId xmlns:a16="http://schemas.microsoft.com/office/drawing/2014/main" id="{6DF7859F-0293-4332-A6EC-52BB88ACEA0F}"/>
                </a:ext>
              </a:extLst>
            </p:cNvPr>
            <p:cNvSpPr txBox="1">
              <a:spLocks noChangeArrowheads="1"/>
            </p:cNvSpPr>
            <p:nvPr/>
          </p:nvSpPr>
          <p:spPr bwMode="auto">
            <a:xfrm rot="-512">
              <a:off x="3177" y="3390"/>
              <a:ext cx="67" cy="7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a:t>
              </a:r>
              <a:endParaRPr lang="en-US" altLang="en-US" sz="1000" b="1">
                <a:ea typeface="ヒラギノ角ゴ Pro W3" pitchFamily="48" charset="-128"/>
              </a:endParaRPr>
            </a:p>
          </p:txBody>
        </p:sp>
        <p:sp>
          <p:nvSpPr>
            <p:cNvPr id="24635" name="Text Box 59">
              <a:extLst>
                <a:ext uri="{FF2B5EF4-FFF2-40B4-BE49-F238E27FC236}">
                  <a16:creationId xmlns:a16="http://schemas.microsoft.com/office/drawing/2014/main" id="{5D7DE6E6-F2EA-40DE-9016-B8843A35CEC6}"/>
                </a:ext>
              </a:extLst>
            </p:cNvPr>
            <p:cNvSpPr txBox="1">
              <a:spLocks noChangeArrowheads="1"/>
            </p:cNvSpPr>
            <p:nvPr/>
          </p:nvSpPr>
          <p:spPr bwMode="auto">
            <a:xfrm rot="-512">
              <a:off x="3771" y="2819"/>
              <a:ext cx="622" cy="90"/>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Gene </a:t>
              </a:r>
              <a:r>
                <a:rPr lang="en-US" altLang="en-US" sz="1000" b="1" i="1"/>
                <a:t>B</a:t>
              </a:r>
              <a:r>
                <a:rPr lang="en-US" altLang="en-US" sz="1000" b="1"/>
                <a:t> missing </a:t>
              </a:r>
              <a:endParaRPr lang="en-US" altLang="en-US" sz="1000" b="1">
                <a:ea typeface="ヒラギノ角ゴ Pro W3" pitchFamily="48" charset="-128"/>
              </a:endParaRPr>
            </a:p>
          </p:txBody>
        </p:sp>
        <p:sp>
          <p:nvSpPr>
            <p:cNvPr id="24636" name="Text Box 60">
              <a:extLst>
                <a:ext uri="{FF2B5EF4-FFF2-40B4-BE49-F238E27FC236}">
                  <a16:creationId xmlns:a16="http://schemas.microsoft.com/office/drawing/2014/main" id="{91FBF4C5-2AC6-49E3-9AF4-35B3F04004A2}"/>
                </a:ext>
              </a:extLst>
            </p:cNvPr>
            <p:cNvSpPr txBox="1">
              <a:spLocks noChangeArrowheads="1"/>
            </p:cNvSpPr>
            <p:nvPr/>
          </p:nvSpPr>
          <p:spPr bwMode="auto">
            <a:xfrm rot="-512">
              <a:off x="3649" y="2963"/>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1 </a:t>
              </a:r>
              <a:endParaRPr lang="en-US" altLang="en-US" sz="1000" b="1">
                <a:ea typeface="ヒラギノ角ゴ Pro W3" pitchFamily="48" charset="-128"/>
              </a:endParaRPr>
            </a:p>
          </p:txBody>
        </p:sp>
        <p:sp>
          <p:nvSpPr>
            <p:cNvPr id="24637" name="Text Box 61">
              <a:extLst>
                <a:ext uri="{FF2B5EF4-FFF2-40B4-BE49-F238E27FC236}">
                  <a16:creationId xmlns:a16="http://schemas.microsoft.com/office/drawing/2014/main" id="{6476001C-EA32-4C12-893E-688739C6442C}"/>
                </a:ext>
              </a:extLst>
            </p:cNvPr>
            <p:cNvSpPr txBox="1">
              <a:spLocks noChangeArrowheads="1"/>
            </p:cNvSpPr>
            <p:nvPr/>
          </p:nvSpPr>
          <p:spPr bwMode="auto">
            <a:xfrm rot="-512">
              <a:off x="3910" y="2962"/>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2 </a:t>
              </a:r>
              <a:endParaRPr lang="en-US" altLang="en-US" sz="1000" b="1">
                <a:ea typeface="ヒラギノ角ゴ Pro W3" pitchFamily="48" charset="-128"/>
              </a:endParaRPr>
            </a:p>
          </p:txBody>
        </p:sp>
        <p:sp>
          <p:nvSpPr>
            <p:cNvPr id="24638" name="Text Box 62">
              <a:extLst>
                <a:ext uri="{FF2B5EF4-FFF2-40B4-BE49-F238E27FC236}">
                  <a16:creationId xmlns:a16="http://schemas.microsoft.com/office/drawing/2014/main" id="{1FEA60A2-E80D-4BBE-8BC9-E24896908E47}"/>
                </a:ext>
              </a:extLst>
            </p:cNvPr>
            <p:cNvSpPr txBox="1">
              <a:spLocks noChangeArrowheads="1"/>
            </p:cNvSpPr>
            <p:nvPr/>
          </p:nvSpPr>
          <p:spPr bwMode="auto">
            <a:xfrm rot="-512">
              <a:off x="4178" y="2962"/>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3 </a:t>
              </a:r>
              <a:endParaRPr lang="en-US" altLang="en-US" sz="1000" b="1">
                <a:ea typeface="ヒラギノ角ゴ Pro W3" pitchFamily="48" charset="-128"/>
              </a:endParaRPr>
            </a:p>
          </p:txBody>
        </p:sp>
        <p:sp>
          <p:nvSpPr>
            <p:cNvPr id="24639" name="Text Box 63">
              <a:extLst>
                <a:ext uri="{FF2B5EF4-FFF2-40B4-BE49-F238E27FC236}">
                  <a16:creationId xmlns:a16="http://schemas.microsoft.com/office/drawing/2014/main" id="{F445B8C4-6E9E-449F-8C0D-E0FAD7A96573}"/>
                </a:ext>
              </a:extLst>
            </p:cNvPr>
            <p:cNvSpPr txBox="1">
              <a:spLocks noChangeArrowheads="1"/>
            </p:cNvSpPr>
            <p:nvPr/>
          </p:nvSpPr>
          <p:spPr bwMode="auto">
            <a:xfrm rot="-512">
              <a:off x="4429" y="2959"/>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4 </a:t>
              </a:r>
              <a:endParaRPr lang="en-US" altLang="en-US" sz="1000" b="1">
                <a:ea typeface="ヒラギノ角ゴ Pro W3" pitchFamily="48" charset="-128"/>
              </a:endParaRPr>
            </a:p>
          </p:txBody>
        </p:sp>
        <p:sp>
          <p:nvSpPr>
            <p:cNvPr id="24640" name="Text Box 64">
              <a:extLst>
                <a:ext uri="{FF2B5EF4-FFF2-40B4-BE49-F238E27FC236}">
                  <a16:creationId xmlns:a16="http://schemas.microsoft.com/office/drawing/2014/main" id="{30B3ED21-7C13-4213-9C79-79E5A7C161B8}"/>
                </a:ext>
              </a:extLst>
            </p:cNvPr>
            <p:cNvSpPr txBox="1">
              <a:spLocks noChangeArrowheads="1"/>
            </p:cNvSpPr>
            <p:nvPr/>
          </p:nvSpPr>
          <p:spPr bwMode="auto">
            <a:xfrm rot="-512">
              <a:off x="3646" y="3113"/>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A </a:t>
              </a:r>
              <a:endParaRPr lang="en-US" altLang="en-US" sz="1000" b="1">
                <a:ea typeface="ヒラギノ角ゴ Pro W3" pitchFamily="48" charset="-128"/>
              </a:endParaRPr>
            </a:p>
          </p:txBody>
        </p:sp>
        <p:sp>
          <p:nvSpPr>
            <p:cNvPr id="24641" name="Text Box 65">
              <a:extLst>
                <a:ext uri="{FF2B5EF4-FFF2-40B4-BE49-F238E27FC236}">
                  <a16:creationId xmlns:a16="http://schemas.microsoft.com/office/drawing/2014/main" id="{7D978C1A-E0D4-479E-BD93-AA0DEA629344}"/>
                </a:ext>
              </a:extLst>
            </p:cNvPr>
            <p:cNvSpPr txBox="1">
              <a:spLocks noChangeArrowheads="1"/>
            </p:cNvSpPr>
            <p:nvPr/>
          </p:nvSpPr>
          <p:spPr bwMode="auto">
            <a:xfrm rot="-512">
              <a:off x="3906" y="3113"/>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A </a:t>
              </a:r>
              <a:endParaRPr lang="en-US" altLang="en-US" sz="1000" b="1">
                <a:ea typeface="ヒラギノ角ゴ Pro W3" pitchFamily="48" charset="-128"/>
              </a:endParaRPr>
            </a:p>
          </p:txBody>
        </p:sp>
        <p:sp>
          <p:nvSpPr>
            <p:cNvPr id="24642" name="Text Box 66">
              <a:extLst>
                <a:ext uri="{FF2B5EF4-FFF2-40B4-BE49-F238E27FC236}">
                  <a16:creationId xmlns:a16="http://schemas.microsoft.com/office/drawing/2014/main" id="{97402594-CEA2-4375-ADF0-E7A5AFB95439}"/>
                </a:ext>
              </a:extLst>
            </p:cNvPr>
            <p:cNvSpPr txBox="1">
              <a:spLocks noChangeArrowheads="1"/>
            </p:cNvSpPr>
            <p:nvPr/>
          </p:nvSpPr>
          <p:spPr bwMode="auto">
            <a:xfrm rot="-512">
              <a:off x="4173" y="3392"/>
              <a:ext cx="67" cy="7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a:t>
              </a:r>
              <a:endParaRPr lang="en-US" altLang="en-US" sz="1000" b="1">
                <a:ea typeface="ヒラギノ角ゴ Pro W3" pitchFamily="48" charset="-128"/>
              </a:endParaRPr>
            </a:p>
          </p:txBody>
        </p:sp>
        <p:sp>
          <p:nvSpPr>
            <p:cNvPr id="24643" name="Text Box 67">
              <a:extLst>
                <a:ext uri="{FF2B5EF4-FFF2-40B4-BE49-F238E27FC236}">
                  <a16:creationId xmlns:a16="http://schemas.microsoft.com/office/drawing/2014/main" id="{C628C26B-85B7-431E-B416-0B2A9B8C803D}"/>
                </a:ext>
              </a:extLst>
            </p:cNvPr>
            <p:cNvSpPr txBox="1">
              <a:spLocks noChangeArrowheads="1"/>
            </p:cNvSpPr>
            <p:nvPr/>
          </p:nvSpPr>
          <p:spPr bwMode="auto">
            <a:xfrm rot="-512">
              <a:off x="4433" y="3396"/>
              <a:ext cx="67" cy="7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a:t>
              </a:r>
              <a:endParaRPr lang="en-US" altLang="en-US" sz="1000" b="1">
                <a:ea typeface="ヒラギノ角ゴ Pro W3" pitchFamily="48" charset="-128"/>
              </a:endParaRPr>
            </a:p>
          </p:txBody>
        </p:sp>
        <p:sp>
          <p:nvSpPr>
            <p:cNvPr id="24644" name="Text Box 68">
              <a:extLst>
                <a:ext uri="{FF2B5EF4-FFF2-40B4-BE49-F238E27FC236}">
                  <a16:creationId xmlns:a16="http://schemas.microsoft.com/office/drawing/2014/main" id="{4B99B04F-3678-4B08-9F51-47424A083FBF}"/>
                </a:ext>
              </a:extLst>
            </p:cNvPr>
            <p:cNvSpPr txBox="1">
              <a:spLocks noChangeArrowheads="1"/>
            </p:cNvSpPr>
            <p:nvPr/>
          </p:nvSpPr>
          <p:spPr bwMode="auto">
            <a:xfrm rot="-512">
              <a:off x="5013" y="2819"/>
              <a:ext cx="622" cy="90"/>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Gene </a:t>
              </a:r>
              <a:r>
                <a:rPr lang="en-US" altLang="en-US" sz="1000" b="1" i="1"/>
                <a:t>C</a:t>
              </a:r>
              <a:r>
                <a:rPr lang="en-US" altLang="en-US" sz="1000" b="1"/>
                <a:t> missing </a:t>
              </a:r>
              <a:endParaRPr lang="en-US" altLang="en-US" sz="1000" b="1">
                <a:ea typeface="ヒラギノ角ゴ Pro W3" pitchFamily="48" charset="-128"/>
              </a:endParaRPr>
            </a:p>
          </p:txBody>
        </p:sp>
        <p:sp>
          <p:nvSpPr>
            <p:cNvPr id="24645" name="Text Box 69">
              <a:extLst>
                <a:ext uri="{FF2B5EF4-FFF2-40B4-BE49-F238E27FC236}">
                  <a16:creationId xmlns:a16="http://schemas.microsoft.com/office/drawing/2014/main" id="{9114F7A9-A6D2-4EFD-AFE3-624786046A48}"/>
                </a:ext>
              </a:extLst>
            </p:cNvPr>
            <p:cNvSpPr txBox="1">
              <a:spLocks noChangeArrowheads="1"/>
            </p:cNvSpPr>
            <p:nvPr/>
          </p:nvSpPr>
          <p:spPr bwMode="auto">
            <a:xfrm rot="-512">
              <a:off x="4897" y="2961"/>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1 </a:t>
              </a:r>
              <a:endParaRPr lang="en-US" altLang="en-US" sz="1000" b="1">
                <a:ea typeface="ヒラギノ角ゴ Pro W3" pitchFamily="48" charset="-128"/>
              </a:endParaRPr>
            </a:p>
          </p:txBody>
        </p:sp>
        <p:sp>
          <p:nvSpPr>
            <p:cNvPr id="24646" name="Text Box 70">
              <a:extLst>
                <a:ext uri="{FF2B5EF4-FFF2-40B4-BE49-F238E27FC236}">
                  <a16:creationId xmlns:a16="http://schemas.microsoft.com/office/drawing/2014/main" id="{D3033D0C-2C25-4AE1-91CA-E8362417DCA5}"/>
                </a:ext>
              </a:extLst>
            </p:cNvPr>
            <p:cNvSpPr txBox="1">
              <a:spLocks noChangeArrowheads="1"/>
            </p:cNvSpPr>
            <p:nvPr/>
          </p:nvSpPr>
          <p:spPr bwMode="auto">
            <a:xfrm rot="-512">
              <a:off x="5158" y="2960"/>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2 </a:t>
              </a:r>
              <a:endParaRPr lang="en-US" altLang="en-US" sz="1000" b="1">
                <a:ea typeface="ヒラギノ角ゴ Pro W3" pitchFamily="48" charset="-128"/>
              </a:endParaRPr>
            </a:p>
          </p:txBody>
        </p:sp>
        <p:sp>
          <p:nvSpPr>
            <p:cNvPr id="24647" name="Text Box 71">
              <a:extLst>
                <a:ext uri="{FF2B5EF4-FFF2-40B4-BE49-F238E27FC236}">
                  <a16:creationId xmlns:a16="http://schemas.microsoft.com/office/drawing/2014/main" id="{7CD555F1-928A-4355-BF3F-F8584BDF370A}"/>
                </a:ext>
              </a:extLst>
            </p:cNvPr>
            <p:cNvSpPr txBox="1">
              <a:spLocks noChangeArrowheads="1"/>
            </p:cNvSpPr>
            <p:nvPr/>
          </p:nvSpPr>
          <p:spPr bwMode="auto">
            <a:xfrm rot="-512">
              <a:off x="5426" y="2960"/>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3 </a:t>
              </a:r>
              <a:endParaRPr lang="en-US" altLang="en-US" sz="1000" b="1">
                <a:ea typeface="ヒラギノ角ゴ Pro W3" pitchFamily="48" charset="-128"/>
              </a:endParaRPr>
            </a:p>
          </p:txBody>
        </p:sp>
        <p:sp>
          <p:nvSpPr>
            <p:cNvPr id="24648" name="Text Box 72">
              <a:extLst>
                <a:ext uri="{FF2B5EF4-FFF2-40B4-BE49-F238E27FC236}">
                  <a16:creationId xmlns:a16="http://schemas.microsoft.com/office/drawing/2014/main" id="{76DBE799-677F-4512-B19E-126D4EA90EB7}"/>
                </a:ext>
              </a:extLst>
            </p:cNvPr>
            <p:cNvSpPr txBox="1">
              <a:spLocks noChangeArrowheads="1"/>
            </p:cNvSpPr>
            <p:nvPr/>
          </p:nvSpPr>
          <p:spPr bwMode="auto">
            <a:xfrm rot="-512">
              <a:off x="5681" y="2961"/>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4 </a:t>
              </a:r>
              <a:endParaRPr lang="en-US" altLang="en-US" sz="1000" b="1">
                <a:ea typeface="ヒラギノ角ゴ Pro W3" pitchFamily="48" charset="-128"/>
              </a:endParaRPr>
            </a:p>
          </p:txBody>
        </p:sp>
        <p:sp>
          <p:nvSpPr>
            <p:cNvPr id="24649" name="Text Box 73">
              <a:extLst>
                <a:ext uri="{FF2B5EF4-FFF2-40B4-BE49-F238E27FC236}">
                  <a16:creationId xmlns:a16="http://schemas.microsoft.com/office/drawing/2014/main" id="{D9E8074C-6748-4CD0-A1DD-3129580ABF58}"/>
                </a:ext>
              </a:extLst>
            </p:cNvPr>
            <p:cNvSpPr txBox="1">
              <a:spLocks noChangeArrowheads="1"/>
            </p:cNvSpPr>
            <p:nvPr/>
          </p:nvSpPr>
          <p:spPr bwMode="auto">
            <a:xfrm rot="-512">
              <a:off x="4894" y="3113"/>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A </a:t>
              </a:r>
              <a:endParaRPr lang="en-US" altLang="en-US" sz="1000" b="1">
                <a:ea typeface="ヒラギノ角ゴ Pro W3" pitchFamily="48" charset="-128"/>
              </a:endParaRPr>
            </a:p>
          </p:txBody>
        </p:sp>
        <p:sp>
          <p:nvSpPr>
            <p:cNvPr id="24650" name="Text Box 74">
              <a:extLst>
                <a:ext uri="{FF2B5EF4-FFF2-40B4-BE49-F238E27FC236}">
                  <a16:creationId xmlns:a16="http://schemas.microsoft.com/office/drawing/2014/main" id="{88C951C8-4648-4A9D-8E13-A2B2AEDDE112}"/>
                </a:ext>
              </a:extLst>
            </p:cNvPr>
            <p:cNvSpPr txBox="1">
              <a:spLocks noChangeArrowheads="1"/>
            </p:cNvSpPr>
            <p:nvPr/>
          </p:nvSpPr>
          <p:spPr bwMode="auto">
            <a:xfrm rot="-512">
              <a:off x="5154" y="3117"/>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A </a:t>
              </a:r>
              <a:endParaRPr lang="en-US" altLang="en-US" sz="1000" b="1">
                <a:ea typeface="ヒラギノ角ゴ Pro W3" pitchFamily="48" charset="-128"/>
              </a:endParaRPr>
            </a:p>
          </p:txBody>
        </p:sp>
        <p:sp>
          <p:nvSpPr>
            <p:cNvPr id="24651" name="Text Box 75">
              <a:extLst>
                <a:ext uri="{FF2B5EF4-FFF2-40B4-BE49-F238E27FC236}">
                  <a16:creationId xmlns:a16="http://schemas.microsoft.com/office/drawing/2014/main" id="{3A65D1DB-2905-46A3-B252-6903F5675DD1}"/>
                </a:ext>
              </a:extLst>
            </p:cNvPr>
            <p:cNvSpPr txBox="1">
              <a:spLocks noChangeArrowheads="1"/>
            </p:cNvSpPr>
            <p:nvPr/>
          </p:nvSpPr>
          <p:spPr bwMode="auto">
            <a:xfrm rot="-512">
              <a:off x="5422" y="3117"/>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A </a:t>
              </a:r>
              <a:endParaRPr lang="en-US" altLang="en-US" sz="1000" b="1">
                <a:ea typeface="ヒラギノ角ゴ Pro W3" pitchFamily="48" charset="-128"/>
              </a:endParaRPr>
            </a:p>
          </p:txBody>
        </p:sp>
        <p:sp>
          <p:nvSpPr>
            <p:cNvPr id="24652" name="Text Box 76">
              <a:extLst>
                <a:ext uri="{FF2B5EF4-FFF2-40B4-BE49-F238E27FC236}">
                  <a16:creationId xmlns:a16="http://schemas.microsoft.com/office/drawing/2014/main" id="{65921802-4C8C-4D87-BFFC-A0125752D3EA}"/>
                </a:ext>
              </a:extLst>
            </p:cNvPr>
            <p:cNvSpPr txBox="1">
              <a:spLocks noChangeArrowheads="1"/>
            </p:cNvSpPr>
            <p:nvPr/>
          </p:nvSpPr>
          <p:spPr bwMode="auto">
            <a:xfrm rot="-512">
              <a:off x="5678" y="3117"/>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A </a:t>
              </a:r>
              <a:endParaRPr lang="en-US" altLang="en-US" sz="1000" b="1">
                <a:ea typeface="ヒラギノ角ゴ Pro W3" pitchFamily="48" charset="-128"/>
              </a:endParaRPr>
            </a:p>
          </p:txBody>
        </p:sp>
        <p:sp>
          <p:nvSpPr>
            <p:cNvPr id="24653" name="Text Box 77">
              <a:extLst>
                <a:ext uri="{FF2B5EF4-FFF2-40B4-BE49-F238E27FC236}">
                  <a16:creationId xmlns:a16="http://schemas.microsoft.com/office/drawing/2014/main" id="{F924D2A4-3AB5-433D-8B32-BFBB38491565}"/>
                </a:ext>
              </a:extLst>
            </p:cNvPr>
            <p:cNvSpPr txBox="1">
              <a:spLocks noChangeArrowheads="1"/>
            </p:cNvSpPr>
            <p:nvPr/>
          </p:nvSpPr>
          <p:spPr bwMode="auto">
            <a:xfrm rot="-512">
              <a:off x="5155" y="3251"/>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B </a:t>
              </a:r>
              <a:endParaRPr lang="en-US" altLang="en-US" sz="1000" b="1">
                <a:ea typeface="ヒラギノ角ゴ Pro W3" pitchFamily="48" charset="-128"/>
              </a:endParaRPr>
            </a:p>
          </p:txBody>
        </p:sp>
        <p:sp>
          <p:nvSpPr>
            <p:cNvPr id="24654" name="Text Box 78">
              <a:extLst>
                <a:ext uri="{FF2B5EF4-FFF2-40B4-BE49-F238E27FC236}">
                  <a16:creationId xmlns:a16="http://schemas.microsoft.com/office/drawing/2014/main" id="{F7CB13DC-1402-41F0-9AA4-A8F031113DCA}"/>
                </a:ext>
              </a:extLst>
            </p:cNvPr>
            <p:cNvSpPr txBox="1">
              <a:spLocks noChangeArrowheads="1"/>
            </p:cNvSpPr>
            <p:nvPr/>
          </p:nvSpPr>
          <p:spPr bwMode="auto">
            <a:xfrm rot="-512">
              <a:off x="5419" y="3247"/>
              <a:ext cx="67"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B </a:t>
              </a:r>
              <a:endParaRPr lang="en-US" altLang="en-US" sz="1000" b="1">
                <a:ea typeface="ヒラギノ角ゴ Pro W3" pitchFamily="48" charset="-128"/>
              </a:endParaRPr>
            </a:p>
          </p:txBody>
        </p:sp>
        <p:sp>
          <p:nvSpPr>
            <p:cNvPr id="24655" name="Text Box 79">
              <a:extLst>
                <a:ext uri="{FF2B5EF4-FFF2-40B4-BE49-F238E27FC236}">
                  <a16:creationId xmlns:a16="http://schemas.microsoft.com/office/drawing/2014/main" id="{25CDC6EA-7D24-442A-970D-B904048609FB}"/>
                </a:ext>
              </a:extLst>
            </p:cNvPr>
            <p:cNvSpPr txBox="1">
              <a:spLocks noChangeArrowheads="1"/>
            </p:cNvSpPr>
            <p:nvPr/>
          </p:nvSpPr>
          <p:spPr bwMode="auto">
            <a:xfrm rot="-512">
              <a:off x="2372" y="4020"/>
              <a:ext cx="118"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Ca </a:t>
              </a:r>
              <a:endParaRPr lang="en-US" altLang="en-US" sz="1000" b="1">
                <a:ea typeface="ヒラギノ角ゴ Pro W3" pitchFamily="48" charset="-128"/>
              </a:endParaRPr>
            </a:p>
          </p:txBody>
        </p:sp>
        <p:sp>
          <p:nvSpPr>
            <p:cNvPr id="24656" name="Text Box 80">
              <a:extLst>
                <a:ext uri="{FF2B5EF4-FFF2-40B4-BE49-F238E27FC236}">
                  <a16:creationId xmlns:a16="http://schemas.microsoft.com/office/drawing/2014/main" id="{FCE260A1-874C-4323-8C5F-1213095EE79D}"/>
                </a:ext>
              </a:extLst>
            </p:cNvPr>
            <p:cNvSpPr txBox="1">
              <a:spLocks noChangeArrowheads="1"/>
            </p:cNvSpPr>
            <p:nvPr/>
          </p:nvSpPr>
          <p:spPr bwMode="auto">
            <a:xfrm rot="-512">
              <a:off x="3178" y="4023"/>
              <a:ext cx="122"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Ca </a:t>
              </a:r>
              <a:endParaRPr lang="en-US" altLang="en-US" sz="1000" b="1">
                <a:ea typeface="ヒラギノ角ゴ Pro W3" pitchFamily="48" charset="-128"/>
              </a:endParaRPr>
            </a:p>
          </p:txBody>
        </p:sp>
        <p:sp>
          <p:nvSpPr>
            <p:cNvPr id="24657" name="Text Box 81">
              <a:extLst>
                <a:ext uri="{FF2B5EF4-FFF2-40B4-BE49-F238E27FC236}">
                  <a16:creationId xmlns:a16="http://schemas.microsoft.com/office/drawing/2014/main" id="{A126B447-0AC4-4590-9C22-004B2748D130}"/>
                </a:ext>
              </a:extLst>
            </p:cNvPr>
            <p:cNvSpPr txBox="1">
              <a:spLocks noChangeArrowheads="1"/>
            </p:cNvSpPr>
            <p:nvPr/>
          </p:nvSpPr>
          <p:spPr bwMode="auto">
            <a:xfrm rot="-512">
              <a:off x="4164" y="4020"/>
              <a:ext cx="118"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Ca </a:t>
              </a:r>
              <a:endParaRPr lang="en-US" altLang="en-US" sz="1000" b="1">
                <a:ea typeface="ヒラギノ角ゴ Pro W3" pitchFamily="48" charset="-128"/>
              </a:endParaRPr>
            </a:p>
          </p:txBody>
        </p:sp>
        <p:sp>
          <p:nvSpPr>
            <p:cNvPr id="24658" name="Text Box 82">
              <a:extLst>
                <a:ext uri="{FF2B5EF4-FFF2-40B4-BE49-F238E27FC236}">
                  <a16:creationId xmlns:a16="http://schemas.microsoft.com/office/drawing/2014/main" id="{64A789F3-4C18-4A2E-87B9-45182ABFBA0F}"/>
                </a:ext>
              </a:extLst>
            </p:cNvPr>
            <p:cNvSpPr txBox="1">
              <a:spLocks noChangeArrowheads="1"/>
            </p:cNvSpPr>
            <p:nvPr/>
          </p:nvSpPr>
          <p:spPr bwMode="auto">
            <a:xfrm rot="-512">
              <a:off x="4424" y="4020"/>
              <a:ext cx="118"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Ca </a:t>
              </a:r>
              <a:endParaRPr lang="en-US" altLang="en-US" sz="1000" b="1">
                <a:ea typeface="ヒラギノ角ゴ Pro W3" pitchFamily="48" charset="-128"/>
              </a:endParaRPr>
            </a:p>
          </p:txBody>
        </p:sp>
        <p:sp>
          <p:nvSpPr>
            <p:cNvPr id="24659" name="Text Box 83">
              <a:extLst>
                <a:ext uri="{FF2B5EF4-FFF2-40B4-BE49-F238E27FC236}">
                  <a16:creationId xmlns:a16="http://schemas.microsoft.com/office/drawing/2014/main" id="{8D7E8A5A-13F2-43BC-8719-8C35BA54590E}"/>
                </a:ext>
              </a:extLst>
            </p:cNvPr>
            <p:cNvSpPr txBox="1">
              <a:spLocks noChangeArrowheads="1"/>
            </p:cNvSpPr>
            <p:nvPr/>
          </p:nvSpPr>
          <p:spPr bwMode="auto">
            <a:xfrm rot="-512">
              <a:off x="1942" y="4024"/>
              <a:ext cx="118"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Ca </a:t>
              </a:r>
              <a:endParaRPr lang="en-US" altLang="en-US" sz="1000" b="1">
                <a:ea typeface="ヒラギノ角ゴ Pro W3" pitchFamily="48" charset="-128"/>
              </a:endParaRPr>
            </a:p>
          </p:txBody>
        </p:sp>
        <p:sp>
          <p:nvSpPr>
            <p:cNvPr id="24660" name="Text Box 84">
              <a:extLst>
                <a:ext uri="{FF2B5EF4-FFF2-40B4-BE49-F238E27FC236}">
                  <a16:creationId xmlns:a16="http://schemas.microsoft.com/office/drawing/2014/main" id="{4681E911-285D-4FB5-A043-365FBE0F805C}"/>
                </a:ext>
              </a:extLst>
            </p:cNvPr>
            <p:cNvSpPr txBox="1">
              <a:spLocks noChangeArrowheads="1"/>
            </p:cNvSpPr>
            <p:nvPr/>
          </p:nvSpPr>
          <p:spPr bwMode="auto">
            <a:xfrm rot="-512">
              <a:off x="505" y="3733"/>
              <a:ext cx="437" cy="292"/>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Identity of</a:t>
              </a:r>
            </a:p>
            <a:p>
              <a:pPr>
                <a:lnSpc>
                  <a:spcPct val="90000"/>
                </a:lnSpc>
                <a:spcBef>
                  <a:spcPct val="0"/>
                </a:spcBef>
                <a:buFontTx/>
                <a:buNone/>
              </a:pPr>
              <a:r>
                <a:rPr lang="en-US" altLang="en-US" sz="1000" b="1"/>
                <a:t>floral organ</a:t>
              </a:r>
            </a:p>
            <a:p>
              <a:pPr>
                <a:lnSpc>
                  <a:spcPct val="90000"/>
                </a:lnSpc>
                <a:spcBef>
                  <a:spcPct val="0"/>
                </a:spcBef>
                <a:buFontTx/>
                <a:buNone/>
              </a:pPr>
              <a:r>
                <a:rPr lang="en-US" altLang="en-US" sz="1000" b="1"/>
                <a:t>in whorl </a:t>
              </a:r>
              <a:endParaRPr lang="en-US" altLang="en-US" sz="1000" b="1">
                <a:ea typeface="ヒラギノ角ゴ Pro W3" pitchFamily="48" charset="-128"/>
              </a:endParaRPr>
            </a:p>
          </p:txBody>
        </p:sp>
        <p:sp>
          <p:nvSpPr>
            <p:cNvPr id="24661" name="Text Box 85">
              <a:extLst>
                <a:ext uri="{FF2B5EF4-FFF2-40B4-BE49-F238E27FC236}">
                  <a16:creationId xmlns:a16="http://schemas.microsoft.com/office/drawing/2014/main" id="{01413C4E-0BAC-4E64-ACC6-140303FE1FF6}"/>
                </a:ext>
              </a:extLst>
            </p:cNvPr>
            <p:cNvSpPr txBox="1">
              <a:spLocks noChangeArrowheads="1"/>
            </p:cNvSpPr>
            <p:nvPr/>
          </p:nvSpPr>
          <p:spPr bwMode="auto">
            <a:xfrm rot="-512">
              <a:off x="1146" y="4024"/>
              <a:ext cx="118"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Se </a:t>
              </a:r>
              <a:endParaRPr lang="en-US" altLang="en-US" sz="1000" b="1">
                <a:ea typeface="ヒラギノ角ゴ Pro W3" pitchFamily="48" charset="-128"/>
              </a:endParaRPr>
            </a:p>
          </p:txBody>
        </p:sp>
        <p:sp>
          <p:nvSpPr>
            <p:cNvPr id="24662" name="Text Box 86">
              <a:extLst>
                <a:ext uri="{FF2B5EF4-FFF2-40B4-BE49-F238E27FC236}">
                  <a16:creationId xmlns:a16="http://schemas.microsoft.com/office/drawing/2014/main" id="{FFA15B91-1939-4C9A-820B-FC103D1EE163}"/>
                </a:ext>
              </a:extLst>
            </p:cNvPr>
            <p:cNvSpPr txBox="1">
              <a:spLocks noChangeArrowheads="1"/>
            </p:cNvSpPr>
            <p:nvPr/>
          </p:nvSpPr>
          <p:spPr bwMode="auto">
            <a:xfrm rot="-512">
              <a:off x="3604" y="4020"/>
              <a:ext cx="118"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Se </a:t>
              </a:r>
              <a:endParaRPr lang="en-US" altLang="en-US" sz="1000" b="1">
                <a:ea typeface="ヒラギノ角ゴ Pro W3" pitchFamily="48" charset="-128"/>
              </a:endParaRPr>
            </a:p>
          </p:txBody>
        </p:sp>
        <p:sp>
          <p:nvSpPr>
            <p:cNvPr id="24663" name="Text Box 87">
              <a:extLst>
                <a:ext uri="{FF2B5EF4-FFF2-40B4-BE49-F238E27FC236}">
                  <a16:creationId xmlns:a16="http://schemas.microsoft.com/office/drawing/2014/main" id="{C3FE6D7C-7DBD-4F08-9DBC-334DAB3CDBEB}"/>
                </a:ext>
              </a:extLst>
            </p:cNvPr>
            <p:cNvSpPr txBox="1">
              <a:spLocks noChangeArrowheads="1"/>
            </p:cNvSpPr>
            <p:nvPr/>
          </p:nvSpPr>
          <p:spPr bwMode="auto">
            <a:xfrm rot="-512">
              <a:off x="3888" y="4020"/>
              <a:ext cx="118"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Se </a:t>
              </a:r>
              <a:endParaRPr lang="en-US" altLang="en-US" sz="1000" b="1">
                <a:ea typeface="ヒラギノ角ゴ Pro W3" pitchFamily="48" charset="-128"/>
              </a:endParaRPr>
            </a:p>
          </p:txBody>
        </p:sp>
        <p:sp>
          <p:nvSpPr>
            <p:cNvPr id="24664" name="Text Box 88">
              <a:extLst>
                <a:ext uri="{FF2B5EF4-FFF2-40B4-BE49-F238E27FC236}">
                  <a16:creationId xmlns:a16="http://schemas.microsoft.com/office/drawing/2014/main" id="{9FCB49F8-56D7-4F44-954A-3D10B0810303}"/>
                </a:ext>
              </a:extLst>
            </p:cNvPr>
            <p:cNvSpPr txBox="1">
              <a:spLocks noChangeArrowheads="1"/>
            </p:cNvSpPr>
            <p:nvPr/>
          </p:nvSpPr>
          <p:spPr bwMode="auto">
            <a:xfrm rot="-512">
              <a:off x="4884" y="4026"/>
              <a:ext cx="118"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Se </a:t>
              </a:r>
              <a:endParaRPr lang="en-US" altLang="en-US" sz="1000" b="1">
                <a:ea typeface="ヒラギノ角ゴ Pro W3" pitchFamily="48" charset="-128"/>
              </a:endParaRPr>
            </a:p>
          </p:txBody>
        </p:sp>
        <p:sp>
          <p:nvSpPr>
            <p:cNvPr id="24665" name="Text Box 89">
              <a:extLst>
                <a:ext uri="{FF2B5EF4-FFF2-40B4-BE49-F238E27FC236}">
                  <a16:creationId xmlns:a16="http://schemas.microsoft.com/office/drawing/2014/main" id="{08C43D06-B9EB-44AC-879C-3C7965065414}"/>
                </a:ext>
              </a:extLst>
            </p:cNvPr>
            <p:cNvSpPr txBox="1">
              <a:spLocks noChangeArrowheads="1"/>
            </p:cNvSpPr>
            <p:nvPr/>
          </p:nvSpPr>
          <p:spPr bwMode="auto">
            <a:xfrm rot="-512">
              <a:off x="5656" y="4022"/>
              <a:ext cx="118"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Se </a:t>
              </a:r>
              <a:endParaRPr lang="en-US" altLang="en-US" sz="1000" b="1">
                <a:ea typeface="ヒラギノ角ゴ Pro W3" pitchFamily="48" charset="-128"/>
              </a:endParaRPr>
            </a:p>
          </p:txBody>
        </p:sp>
        <p:sp>
          <p:nvSpPr>
            <p:cNvPr id="24666" name="Text Box 90">
              <a:extLst>
                <a:ext uri="{FF2B5EF4-FFF2-40B4-BE49-F238E27FC236}">
                  <a16:creationId xmlns:a16="http://schemas.microsoft.com/office/drawing/2014/main" id="{F0E5E517-BD3B-4858-A4E6-A22B58780B70}"/>
                </a:ext>
              </a:extLst>
            </p:cNvPr>
            <p:cNvSpPr txBox="1">
              <a:spLocks noChangeArrowheads="1"/>
            </p:cNvSpPr>
            <p:nvPr/>
          </p:nvSpPr>
          <p:spPr bwMode="auto">
            <a:xfrm rot="-512">
              <a:off x="5144" y="4022"/>
              <a:ext cx="118"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Pe </a:t>
              </a:r>
              <a:endParaRPr lang="en-US" altLang="en-US" sz="1000" b="1">
                <a:ea typeface="ヒラギノ角ゴ Pro W3" pitchFamily="48" charset="-128"/>
              </a:endParaRPr>
            </a:p>
          </p:txBody>
        </p:sp>
        <p:sp>
          <p:nvSpPr>
            <p:cNvPr id="24667" name="Text Box 91">
              <a:extLst>
                <a:ext uri="{FF2B5EF4-FFF2-40B4-BE49-F238E27FC236}">
                  <a16:creationId xmlns:a16="http://schemas.microsoft.com/office/drawing/2014/main" id="{F6294AA7-63E0-4FD9-9351-8DF78F088540}"/>
                </a:ext>
              </a:extLst>
            </p:cNvPr>
            <p:cNvSpPr txBox="1">
              <a:spLocks noChangeArrowheads="1"/>
            </p:cNvSpPr>
            <p:nvPr/>
          </p:nvSpPr>
          <p:spPr bwMode="auto">
            <a:xfrm rot="-512">
              <a:off x="5404" y="4022"/>
              <a:ext cx="118"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Pe </a:t>
              </a:r>
              <a:endParaRPr lang="en-US" altLang="en-US" sz="1000" b="1">
                <a:ea typeface="ヒラギノ角ゴ Pro W3" pitchFamily="48" charset="-128"/>
              </a:endParaRPr>
            </a:p>
          </p:txBody>
        </p:sp>
        <p:sp>
          <p:nvSpPr>
            <p:cNvPr id="24668" name="Text Box 92">
              <a:extLst>
                <a:ext uri="{FF2B5EF4-FFF2-40B4-BE49-F238E27FC236}">
                  <a16:creationId xmlns:a16="http://schemas.microsoft.com/office/drawing/2014/main" id="{3341C8A5-EFB6-4146-98A5-185E90FBE579}"/>
                </a:ext>
              </a:extLst>
            </p:cNvPr>
            <p:cNvSpPr txBox="1">
              <a:spLocks noChangeArrowheads="1"/>
            </p:cNvSpPr>
            <p:nvPr/>
          </p:nvSpPr>
          <p:spPr bwMode="auto">
            <a:xfrm rot="-512">
              <a:off x="1410" y="4024"/>
              <a:ext cx="118"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Pe </a:t>
              </a:r>
              <a:endParaRPr lang="en-US" altLang="en-US" sz="1000" b="1">
                <a:ea typeface="ヒラギノ角ゴ Pro W3" pitchFamily="48" charset="-128"/>
              </a:endParaRPr>
            </a:p>
          </p:txBody>
        </p:sp>
        <p:sp>
          <p:nvSpPr>
            <p:cNvPr id="24669" name="Text Box 93">
              <a:extLst>
                <a:ext uri="{FF2B5EF4-FFF2-40B4-BE49-F238E27FC236}">
                  <a16:creationId xmlns:a16="http://schemas.microsoft.com/office/drawing/2014/main" id="{5C419F32-4063-4FE3-AEAD-62BD4C0EDF8A}"/>
                </a:ext>
              </a:extLst>
            </p:cNvPr>
            <p:cNvSpPr txBox="1">
              <a:spLocks noChangeArrowheads="1"/>
            </p:cNvSpPr>
            <p:nvPr/>
          </p:nvSpPr>
          <p:spPr bwMode="auto">
            <a:xfrm rot="-512">
              <a:off x="1682" y="4024"/>
              <a:ext cx="118"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St </a:t>
              </a:r>
              <a:endParaRPr lang="en-US" altLang="en-US" sz="1000" b="1">
                <a:ea typeface="ヒラギノ角ゴ Pro W3" pitchFamily="48" charset="-128"/>
              </a:endParaRPr>
            </a:p>
          </p:txBody>
        </p:sp>
        <p:sp>
          <p:nvSpPr>
            <p:cNvPr id="24670" name="Text Box 94">
              <a:extLst>
                <a:ext uri="{FF2B5EF4-FFF2-40B4-BE49-F238E27FC236}">
                  <a16:creationId xmlns:a16="http://schemas.microsoft.com/office/drawing/2014/main" id="{191FFE58-1349-4B5B-BDDE-BEE3BF8044BC}"/>
                </a:ext>
              </a:extLst>
            </p:cNvPr>
            <p:cNvSpPr txBox="1">
              <a:spLocks noChangeArrowheads="1"/>
            </p:cNvSpPr>
            <p:nvPr/>
          </p:nvSpPr>
          <p:spPr bwMode="auto">
            <a:xfrm rot="-512">
              <a:off x="2640" y="4020"/>
              <a:ext cx="118"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St </a:t>
              </a:r>
              <a:endParaRPr lang="en-US" altLang="en-US" sz="1000" b="1">
                <a:ea typeface="ヒラギノ角ゴ Pro W3" pitchFamily="48" charset="-128"/>
              </a:endParaRPr>
            </a:p>
          </p:txBody>
        </p:sp>
        <p:sp>
          <p:nvSpPr>
            <p:cNvPr id="24671" name="Text Box 95">
              <a:extLst>
                <a:ext uri="{FF2B5EF4-FFF2-40B4-BE49-F238E27FC236}">
                  <a16:creationId xmlns:a16="http://schemas.microsoft.com/office/drawing/2014/main" id="{78C0B590-A265-40DF-BBBF-FBD048F153B9}"/>
                </a:ext>
              </a:extLst>
            </p:cNvPr>
            <p:cNvSpPr txBox="1">
              <a:spLocks noChangeArrowheads="1"/>
            </p:cNvSpPr>
            <p:nvPr/>
          </p:nvSpPr>
          <p:spPr bwMode="auto">
            <a:xfrm rot="-512">
              <a:off x="2912" y="4024"/>
              <a:ext cx="118" cy="8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St </a:t>
              </a:r>
              <a:endParaRPr lang="en-US" altLang="en-US" sz="1000" b="1">
                <a:ea typeface="ヒラギノ角ゴ Pro W3" pitchFamily="48" charset="-128"/>
              </a:endParaRPr>
            </a:p>
          </p:txBody>
        </p:sp>
        <p:sp>
          <p:nvSpPr>
            <p:cNvPr id="24672" name="Text Box 96">
              <a:extLst>
                <a:ext uri="{FF2B5EF4-FFF2-40B4-BE49-F238E27FC236}">
                  <a16:creationId xmlns:a16="http://schemas.microsoft.com/office/drawing/2014/main" id="{F84EE8BC-ECA3-476F-9527-6FB89EE502D7}"/>
                </a:ext>
              </a:extLst>
            </p:cNvPr>
            <p:cNvSpPr txBox="1">
              <a:spLocks noChangeArrowheads="1"/>
            </p:cNvSpPr>
            <p:nvPr/>
          </p:nvSpPr>
          <p:spPr bwMode="auto">
            <a:xfrm rot="-512">
              <a:off x="505" y="888"/>
              <a:ext cx="1211" cy="450"/>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Idea 1: Three genes pattern</a:t>
              </a:r>
            </a:p>
            <a:p>
              <a:pPr>
                <a:lnSpc>
                  <a:spcPct val="90000"/>
                </a:lnSpc>
                <a:spcBef>
                  <a:spcPct val="0"/>
                </a:spcBef>
                <a:buFontTx/>
                <a:buNone/>
              </a:pPr>
              <a:r>
                <a:rPr lang="en-US" altLang="en-US" sz="1000" b="1"/>
                <a:t>the flower. Each gene is</a:t>
              </a:r>
            </a:p>
            <a:p>
              <a:pPr>
                <a:lnSpc>
                  <a:spcPct val="90000"/>
                </a:lnSpc>
                <a:spcBef>
                  <a:spcPct val="0"/>
                </a:spcBef>
                <a:buFontTx/>
                <a:buNone/>
              </a:pPr>
              <a:r>
                <a:rPr lang="en-US" altLang="en-US" sz="1000" b="1"/>
                <a:t>expressed in two adjacent</a:t>
              </a:r>
            </a:p>
            <a:p>
              <a:pPr>
                <a:lnSpc>
                  <a:spcPct val="90000"/>
                </a:lnSpc>
                <a:spcBef>
                  <a:spcPct val="0"/>
                </a:spcBef>
                <a:buFontTx/>
                <a:buNone/>
              </a:pPr>
              <a:r>
                <a:rPr lang="en-US" altLang="en-US" sz="1000" b="1"/>
                <a:t>whorls. </a:t>
              </a:r>
              <a:endParaRPr lang="en-US" altLang="en-US" sz="1000" b="1">
                <a:ea typeface="ヒラギノ角ゴ Pro W3" pitchFamily="48" charset="-128"/>
              </a:endParaRPr>
            </a:p>
          </p:txBody>
        </p:sp>
        <p:sp>
          <p:nvSpPr>
            <p:cNvPr id="24673" name="Text Box 97">
              <a:extLst>
                <a:ext uri="{FF2B5EF4-FFF2-40B4-BE49-F238E27FC236}">
                  <a16:creationId xmlns:a16="http://schemas.microsoft.com/office/drawing/2014/main" id="{E3966BC7-A482-490B-8D0D-964847C1C15C}"/>
                </a:ext>
              </a:extLst>
            </p:cNvPr>
            <p:cNvSpPr txBox="1">
              <a:spLocks noChangeArrowheads="1"/>
            </p:cNvSpPr>
            <p:nvPr/>
          </p:nvSpPr>
          <p:spPr bwMode="auto">
            <a:xfrm rot="-512">
              <a:off x="504" y="1417"/>
              <a:ext cx="1508" cy="205"/>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Idea 2: A total of four different</a:t>
              </a:r>
            </a:p>
            <a:p>
              <a:pPr>
                <a:lnSpc>
                  <a:spcPct val="90000"/>
                </a:lnSpc>
                <a:spcBef>
                  <a:spcPct val="0"/>
                </a:spcBef>
                <a:buFontTx/>
                <a:buNone/>
              </a:pPr>
              <a:r>
                <a:rPr lang="en-US" altLang="en-US" sz="1000" b="1"/>
                <a:t>combinations of gene products occurs. </a:t>
              </a:r>
            </a:p>
          </p:txBody>
        </p:sp>
        <p:sp>
          <p:nvSpPr>
            <p:cNvPr id="24674" name="Text Box 98">
              <a:extLst>
                <a:ext uri="{FF2B5EF4-FFF2-40B4-BE49-F238E27FC236}">
                  <a16:creationId xmlns:a16="http://schemas.microsoft.com/office/drawing/2014/main" id="{15EC337B-87DE-415B-A72D-1C4B7A6EEF9F}"/>
                </a:ext>
              </a:extLst>
            </p:cNvPr>
            <p:cNvSpPr txBox="1">
              <a:spLocks noChangeArrowheads="1"/>
            </p:cNvSpPr>
            <p:nvPr/>
          </p:nvSpPr>
          <p:spPr bwMode="auto">
            <a:xfrm rot="-512">
              <a:off x="505" y="2124"/>
              <a:ext cx="1825" cy="338"/>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Assumption: Presence of gene A product</a:t>
              </a:r>
            </a:p>
            <a:p>
              <a:pPr>
                <a:lnSpc>
                  <a:spcPct val="90000"/>
                </a:lnSpc>
                <a:spcBef>
                  <a:spcPct val="0"/>
                </a:spcBef>
                <a:buFontTx/>
                <a:buNone/>
              </a:pPr>
              <a:r>
                <a:rPr lang="en-US" altLang="en-US" sz="1000" b="1"/>
                <a:t>inhibits expression of gene C. Presence of</a:t>
              </a:r>
            </a:p>
            <a:p>
              <a:pPr>
                <a:lnSpc>
                  <a:spcPct val="90000"/>
                </a:lnSpc>
                <a:spcBef>
                  <a:spcPct val="0"/>
                </a:spcBef>
                <a:buFontTx/>
                <a:buNone/>
              </a:pPr>
              <a:r>
                <a:rPr lang="en-US" altLang="en-US" sz="1000" b="1"/>
                <a:t>gene C product inhibits expression of gene A.</a:t>
              </a:r>
            </a:p>
            <a:p>
              <a:pPr>
                <a:lnSpc>
                  <a:spcPct val="90000"/>
                </a:lnSpc>
                <a:spcBef>
                  <a:spcPct val="0"/>
                </a:spcBef>
                <a:buFontTx/>
                <a:buNone/>
              </a:pPr>
              <a:endParaRPr lang="en-US" altLang="en-US" sz="1000" b="1">
                <a:ea typeface="ヒラギノ角ゴ Pro W3" pitchFamily="48" charset="-128"/>
              </a:endParaRPr>
            </a:p>
          </p:txBody>
        </p:sp>
        <p:sp>
          <p:nvSpPr>
            <p:cNvPr id="24675" name="Text Box 99">
              <a:extLst>
                <a:ext uri="{FF2B5EF4-FFF2-40B4-BE49-F238E27FC236}">
                  <a16:creationId xmlns:a16="http://schemas.microsoft.com/office/drawing/2014/main" id="{40ED8E8A-DB31-4DC4-AD35-F2835649B13C}"/>
                </a:ext>
              </a:extLst>
            </p:cNvPr>
            <p:cNvSpPr txBox="1">
              <a:spLocks noChangeArrowheads="1"/>
            </p:cNvSpPr>
            <p:nvPr/>
          </p:nvSpPr>
          <p:spPr bwMode="auto">
            <a:xfrm rot="-512">
              <a:off x="504" y="1769"/>
              <a:ext cx="1588" cy="297"/>
            </a:xfrm>
            <a:prstGeom prst="rect">
              <a:avLst/>
            </a:prstGeom>
            <a:noFill/>
            <a:ln>
              <a:noFill/>
            </a:ln>
            <a:effectLst/>
            <a:extLst>
              <a:ext uri="{909E8E84-426E-40DD-AFC4-6F175D3DCCD1}">
                <a14:hiddenFill xmlns:a14="http://schemas.microsoft.com/office/drawing/2010/main">
                  <a:solidFill>
                    <a:srgbClr val="F9B73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Idea 3: Each of the four combinations</a:t>
              </a:r>
            </a:p>
            <a:p>
              <a:pPr>
                <a:lnSpc>
                  <a:spcPct val="90000"/>
                </a:lnSpc>
                <a:spcBef>
                  <a:spcPct val="0"/>
                </a:spcBef>
                <a:buFontTx/>
                <a:buNone/>
              </a:pPr>
              <a:r>
                <a:rPr lang="en-US" altLang="en-US" sz="1000" b="1"/>
                <a:t>of gene products triggers the</a:t>
              </a:r>
            </a:p>
            <a:p>
              <a:pPr>
                <a:lnSpc>
                  <a:spcPct val="90000"/>
                </a:lnSpc>
                <a:spcBef>
                  <a:spcPct val="0"/>
                </a:spcBef>
                <a:buFontTx/>
                <a:buNone/>
              </a:pPr>
              <a:r>
                <a:rPr lang="en-US" altLang="en-US" sz="1000" b="1"/>
                <a:t>development of a different floral organ.</a:t>
              </a:r>
            </a:p>
            <a:p>
              <a:pPr>
                <a:lnSpc>
                  <a:spcPct val="90000"/>
                </a:lnSpc>
                <a:spcBef>
                  <a:spcPct val="0"/>
                </a:spcBef>
                <a:buFontTx/>
                <a:buNone/>
              </a:pPr>
              <a:endParaRPr lang="en-US" altLang="en-US" sz="1000" b="1">
                <a:ea typeface="ヒラギノ角ゴ Pro W3" pitchFamily="48" charset="-128"/>
              </a:endParaRPr>
            </a:p>
          </p:txBody>
        </p:sp>
      </p:grpSp>
      <p:sp>
        <p:nvSpPr>
          <p:cNvPr id="24580" name="Rectangle 100">
            <a:extLst>
              <a:ext uri="{FF2B5EF4-FFF2-40B4-BE49-F238E27FC236}">
                <a16:creationId xmlns:a16="http://schemas.microsoft.com/office/drawing/2014/main" id="{70ADB9AF-64E0-4284-9FCB-83F48003D129}"/>
              </a:ext>
            </a:extLst>
          </p:cNvPr>
          <p:cNvSpPr>
            <a:spLocks noChangeArrowheads="1"/>
          </p:cNvSpPr>
          <p:nvPr/>
        </p:nvSpPr>
        <p:spPr bwMode="auto">
          <a:xfrm>
            <a:off x="5334000" y="9144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b="1">
                <a:latin typeface="Times" panose="02020603050405020304" pitchFamily="18" charset="0"/>
              </a:rPr>
              <a:t>Copyright © 2002 Pearson Education, Inc., publishing as Benjamin Cummings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0143735-3CCE-43AC-A4E2-0483379D4982}"/>
              </a:ext>
            </a:extLst>
          </p:cNvPr>
          <p:cNvSpPr>
            <a:spLocks noGrp="1" noChangeArrowheads="1"/>
          </p:cNvSpPr>
          <p:nvPr>
            <p:ph type="title"/>
          </p:nvPr>
        </p:nvSpPr>
        <p:spPr>
          <a:xfrm>
            <a:off x="228600" y="274638"/>
            <a:ext cx="8686800" cy="1143000"/>
          </a:xfrm>
        </p:spPr>
        <p:txBody>
          <a:bodyPr/>
          <a:lstStyle/>
          <a:p>
            <a:pPr eaLnBrk="1" hangingPunct="1"/>
            <a:r>
              <a:rPr lang="en-US" altLang="en-US" b="1">
                <a:solidFill>
                  <a:srgbClr val="006600"/>
                </a:solidFill>
              </a:rPr>
              <a:t>Model for Flowering</a:t>
            </a:r>
          </a:p>
        </p:txBody>
      </p:sp>
      <p:sp>
        <p:nvSpPr>
          <p:cNvPr id="25603" name="Rectangle 3">
            <a:extLst>
              <a:ext uri="{FF2B5EF4-FFF2-40B4-BE49-F238E27FC236}">
                <a16:creationId xmlns:a16="http://schemas.microsoft.com/office/drawing/2014/main" id="{51B69B0B-5951-44F2-9186-44D191B2B958}"/>
              </a:ext>
            </a:extLst>
          </p:cNvPr>
          <p:cNvSpPr>
            <a:spLocks noGrp="1" noChangeArrowheads="1"/>
          </p:cNvSpPr>
          <p:nvPr>
            <p:ph type="body" idx="1"/>
          </p:nvPr>
        </p:nvSpPr>
        <p:spPr>
          <a:xfrm>
            <a:off x="457200" y="1600200"/>
            <a:ext cx="8458200" cy="4800600"/>
          </a:xfrm>
        </p:spPr>
        <p:txBody>
          <a:bodyPr/>
          <a:lstStyle/>
          <a:p>
            <a:pPr eaLnBrk="1" hangingPunct="1">
              <a:lnSpc>
                <a:spcPct val="90000"/>
              </a:lnSpc>
              <a:buFontTx/>
              <a:buNone/>
            </a:pPr>
            <a:r>
              <a:rPr lang="en-US" altLang="en-US" sz="2800"/>
              <a:t>The </a:t>
            </a:r>
            <a:r>
              <a:rPr lang="en-US" altLang="en-US" sz="2800" b="1" i="1">
                <a:solidFill>
                  <a:srgbClr val="FF0000"/>
                </a:solidFill>
              </a:rPr>
              <a:t>ABC</a:t>
            </a:r>
            <a:r>
              <a:rPr lang="en-US" altLang="en-US" sz="2800" b="1">
                <a:solidFill>
                  <a:srgbClr val="FF0000"/>
                </a:solidFill>
              </a:rPr>
              <a:t> model</a:t>
            </a:r>
            <a:r>
              <a:rPr lang="en-US" altLang="en-US" sz="2800"/>
              <a:t> proposes that three organ identity gene classes specify the four whorls</a:t>
            </a:r>
          </a:p>
          <a:p>
            <a:pPr eaLnBrk="1" hangingPunct="1">
              <a:lnSpc>
                <a:spcPct val="90000"/>
              </a:lnSpc>
              <a:buFontTx/>
              <a:buNone/>
            </a:pPr>
            <a:endParaRPr lang="en-US" altLang="en-US" sz="2800"/>
          </a:p>
          <a:p>
            <a:pPr eaLnBrk="1" hangingPunct="1">
              <a:lnSpc>
                <a:spcPct val="90000"/>
              </a:lnSpc>
              <a:buFontTx/>
              <a:buNone/>
            </a:pPr>
            <a:r>
              <a:rPr lang="en-US" altLang="en-US" sz="2800"/>
              <a:t>	1. Class </a:t>
            </a:r>
            <a:r>
              <a:rPr lang="en-US" altLang="en-US" sz="2800" i="1"/>
              <a:t>A</a:t>
            </a:r>
            <a:r>
              <a:rPr lang="en-US" altLang="en-US" sz="2800"/>
              <a:t> genes alone – Sepals</a:t>
            </a:r>
          </a:p>
          <a:p>
            <a:pPr eaLnBrk="1" hangingPunct="1">
              <a:lnSpc>
                <a:spcPct val="90000"/>
              </a:lnSpc>
              <a:buFontTx/>
              <a:buNone/>
            </a:pPr>
            <a:r>
              <a:rPr lang="en-US" altLang="en-US" sz="2800"/>
              <a:t>	2. Class </a:t>
            </a:r>
            <a:r>
              <a:rPr lang="en-US" altLang="en-US" sz="2800" i="1"/>
              <a:t>A</a:t>
            </a:r>
            <a:r>
              <a:rPr lang="en-US" altLang="en-US" sz="2800"/>
              <a:t> and </a:t>
            </a:r>
            <a:r>
              <a:rPr lang="en-US" altLang="en-US" sz="2800" i="1"/>
              <a:t>B</a:t>
            </a:r>
            <a:r>
              <a:rPr lang="en-US" altLang="en-US" sz="2800"/>
              <a:t> genes together – Petals </a:t>
            </a:r>
          </a:p>
          <a:p>
            <a:pPr eaLnBrk="1" hangingPunct="1">
              <a:lnSpc>
                <a:spcPct val="90000"/>
              </a:lnSpc>
              <a:buFontTx/>
              <a:buNone/>
            </a:pPr>
            <a:r>
              <a:rPr lang="en-US" altLang="en-US" sz="2800"/>
              <a:t>	3. Class </a:t>
            </a:r>
            <a:r>
              <a:rPr lang="en-US" altLang="en-US" sz="2800" i="1"/>
              <a:t>B</a:t>
            </a:r>
            <a:r>
              <a:rPr lang="en-US" altLang="en-US" sz="2800"/>
              <a:t> and </a:t>
            </a:r>
            <a:r>
              <a:rPr lang="en-US" altLang="en-US" sz="2800" i="1"/>
              <a:t>C</a:t>
            </a:r>
            <a:r>
              <a:rPr lang="en-US" altLang="en-US" sz="2800"/>
              <a:t> genes together – Stamens</a:t>
            </a:r>
          </a:p>
          <a:p>
            <a:pPr eaLnBrk="1" hangingPunct="1">
              <a:lnSpc>
                <a:spcPct val="90000"/>
              </a:lnSpc>
              <a:buFontTx/>
              <a:buNone/>
            </a:pPr>
            <a:r>
              <a:rPr lang="en-US" altLang="en-US" sz="2800"/>
              <a:t>	4. Class </a:t>
            </a:r>
            <a:r>
              <a:rPr lang="en-US" altLang="en-US" sz="2800" i="1"/>
              <a:t>C</a:t>
            </a:r>
            <a:r>
              <a:rPr lang="en-US" altLang="en-US" sz="2800"/>
              <a:t> genes alone – Carpels</a:t>
            </a:r>
          </a:p>
          <a:p>
            <a:pPr eaLnBrk="1" hangingPunct="1">
              <a:lnSpc>
                <a:spcPct val="90000"/>
              </a:lnSpc>
              <a:buFontTx/>
              <a:buNone/>
            </a:pPr>
            <a:endParaRPr lang="en-US" altLang="en-US" sz="2800"/>
          </a:p>
          <a:p>
            <a:pPr eaLnBrk="1" hangingPunct="1">
              <a:lnSpc>
                <a:spcPct val="90000"/>
              </a:lnSpc>
              <a:buFontTx/>
              <a:buNone/>
            </a:pPr>
            <a:r>
              <a:rPr lang="en-US" altLang="en-US" sz="2800"/>
              <a:t>When any one class is missing, aberrant floral organs occur in predictable positions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F254DD1-7770-4967-9534-F11CE54B71B1}"/>
              </a:ext>
            </a:extLst>
          </p:cNvPr>
          <p:cNvSpPr>
            <a:spLocks noGrp="1" noChangeArrowheads="1"/>
          </p:cNvSpPr>
          <p:nvPr>
            <p:ph type="title"/>
          </p:nvPr>
        </p:nvSpPr>
        <p:spPr>
          <a:xfrm>
            <a:off x="457200" y="76200"/>
            <a:ext cx="8229600" cy="990600"/>
          </a:xfrm>
        </p:spPr>
        <p:txBody>
          <a:bodyPr/>
          <a:lstStyle/>
          <a:p>
            <a:pPr eaLnBrk="1" hangingPunct="1"/>
            <a:r>
              <a:rPr lang="en-US" altLang="en-US" b="1">
                <a:solidFill>
                  <a:srgbClr val="006600"/>
                </a:solidFill>
              </a:rPr>
              <a:t>Testing the ABC Model</a:t>
            </a:r>
          </a:p>
        </p:txBody>
      </p:sp>
      <p:sp>
        <p:nvSpPr>
          <p:cNvPr id="26627" name="Rectangle 3">
            <a:extLst>
              <a:ext uri="{FF2B5EF4-FFF2-40B4-BE49-F238E27FC236}">
                <a16:creationId xmlns:a16="http://schemas.microsoft.com/office/drawing/2014/main" id="{33884D07-A295-4EE0-A7A0-EDCE1BD645DB}"/>
              </a:ext>
            </a:extLst>
          </p:cNvPr>
          <p:cNvSpPr>
            <a:spLocks noGrp="1" noChangeArrowheads="1"/>
          </p:cNvSpPr>
          <p:nvPr>
            <p:ph type="body" idx="1"/>
          </p:nvPr>
        </p:nvSpPr>
        <p:spPr>
          <a:xfrm>
            <a:off x="0" y="1143000"/>
            <a:ext cx="9144000" cy="5562600"/>
          </a:xfrm>
        </p:spPr>
        <p:txBody>
          <a:bodyPr/>
          <a:lstStyle/>
          <a:p>
            <a:pPr eaLnBrk="1" hangingPunct="1">
              <a:lnSpc>
                <a:spcPct val="90000"/>
              </a:lnSpc>
            </a:pPr>
            <a:r>
              <a:rPr lang="en-US" altLang="en-US" sz="2400">
                <a:solidFill>
                  <a:srgbClr val="000000"/>
                </a:solidFill>
                <a:cs typeface="Times New Roman" panose="02020603050405020304" pitchFamily="18" charset="0"/>
              </a:rPr>
              <a:t>Researchers tested the ABC model and found it to be supported, </a:t>
            </a:r>
            <a:r>
              <a:rPr lang="en-US" altLang="en-US" sz="2400" b="1" i="1">
                <a:solidFill>
                  <a:srgbClr val="FF0000"/>
                </a:solidFill>
                <a:cs typeface="Times New Roman" panose="02020603050405020304" pitchFamily="18" charset="0"/>
              </a:rPr>
              <a:t>with the modification that two of the proteins act to inhibit the production of each other</a:t>
            </a:r>
            <a:r>
              <a:rPr lang="en-US" altLang="en-US" sz="2400">
                <a:solidFill>
                  <a:srgbClr val="000000"/>
                </a:solidFill>
                <a:cs typeface="Times New Roman" panose="02020603050405020304" pitchFamily="18" charset="0"/>
              </a:rPr>
              <a:t>.</a:t>
            </a:r>
          </a:p>
          <a:p>
            <a:pPr eaLnBrk="1" hangingPunct="1">
              <a:lnSpc>
                <a:spcPct val="90000"/>
              </a:lnSpc>
            </a:pPr>
            <a:endParaRPr lang="en-US" altLang="en-US" sz="2400">
              <a:solidFill>
                <a:srgbClr val="000000"/>
              </a:solidFill>
              <a:cs typeface="Times New Roman" panose="02020603050405020304" pitchFamily="18" charset="0"/>
            </a:endParaRPr>
          </a:p>
          <a:p>
            <a:pPr eaLnBrk="1" hangingPunct="1">
              <a:lnSpc>
                <a:spcPct val="90000"/>
              </a:lnSpc>
            </a:pPr>
            <a:r>
              <a:rPr lang="en-US" altLang="en-US" sz="2400">
                <a:solidFill>
                  <a:srgbClr val="000000"/>
                </a:solidFill>
                <a:cs typeface="Times New Roman" panose="02020603050405020304" pitchFamily="18" charset="0"/>
              </a:rPr>
              <a:t>They also found that the DNA sequences of floral organ identity genes all contain a segment that encodes a DNA-binding domain called a </a:t>
            </a:r>
            <a:r>
              <a:rPr lang="en-US" altLang="en-US" sz="2400" b="1" i="1">
                <a:solidFill>
                  <a:srgbClr val="006600"/>
                </a:solidFill>
                <a:cs typeface="Times New Roman" panose="02020603050405020304" pitchFamily="18" charset="0"/>
              </a:rPr>
              <a:t>MADS box</a:t>
            </a:r>
            <a:r>
              <a:rPr lang="en-US" altLang="en-US" sz="2400">
                <a:solidFill>
                  <a:srgbClr val="000000"/>
                </a:solidFill>
                <a:cs typeface="Times New Roman" panose="02020603050405020304" pitchFamily="18" charset="0"/>
              </a:rPr>
              <a:t>.</a:t>
            </a:r>
          </a:p>
          <a:p>
            <a:pPr eaLnBrk="1" hangingPunct="1">
              <a:lnSpc>
                <a:spcPct val="90000"/>
              </a:lnSpc>
              <a:buFontTx/>
              <a:buNone/>
            </a:pPr>
            <a:endParaRPr lang="en-US" altLang="en-US" sz="2400">
              <a:solidFill>
                <a:srgbClr val="000000"/>
              </a:solidFill>
              <a:cs typeface="Times New Roman" panose="02020603050405020304" pitchFamily="18" charset="0"/>
            </a:endParaRPr>
          </a:p>
          <a:p>
            <a:pPr eaLnBrk="1" hangingPunct="1">
              <a:lnSpc>
                <a:spcPct val="90000"/>
              </a:lnSpc>
            </a:pPr>
            <a:r>
              <a:rPr lang="en-US" altLang="en-US" sz="2400">
                <a:solidFill>
                  <a:srgbClr val="000000"/>
                </a:solidFill>
                <a:cs typeface="Times New Roman" panose="02020603050405020304" pitchFamily="18" charset="0"/>
              </a:rPr>
              <a:t>They suggested that MADS-box genes are part of the regulatory cascade that controls the floral organ identity genes.</a:t>
            </a:r>
          </a:p>
          <a:p>
            <a:pPr eaLnBrk="1" hangingPunct="1">
              <a:lnSpc>
                <a:spcPct val="90000"/>
              </a:lnSpc>
              <a:buFontTx/>
              <a:buNone/>
            </a:pPr>
            <a:endParaRPr lang="en-US" altLang="en-US" sz="2400">
              <a:solidFill>
                <a:srgbClr val="000000"/>
              </a:solidFill>
              <a:cs typeface="Times New Roman" panose="02020603050405020304" pitchFamily="18" charset="0"/>
            </a:endParaRPr>
          </a:p>
          <a:p>
            <a:pPr eaLnBrk="1" hangingPunct="1">
              <a:lnSpc>
                <a:spcPct val="90000"/>
              </a:lnSpc>
            </a:pPr>
            <a:r>
              <a:rPr lang="en-US" altLang="en-US" sz="2400" b="1" i="1">
                <a:solidFill>
                  <a:srgbClr val="FF0000"/>
                </a:solidFill>
                <a:cs typeface="Times New Roman" panose="02020603050405020304" pitchFamily="18" charset="0"/>
              </a:rPr>
              <a:t>Although different genes are involved, the logic of how to put a multicellular body together is similar in plants and animals. </a:t>
            </a:r>
          </a:p>
          <a:p>
            <a:pPr eaLnBrk="1" hangingPunct="1">
              <a:lnSpc>
                <a:spcPct val="90000"/>
              </a:lnSpc>
            </a:pPr>
            <a:endParaRPr lang="en-US" altLang="en-US" sz="2400" b="1" i="1">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3690102C-34E3-42DC-B2A9-4B2A82191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349875"/>
            <a:ext cx="54864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1" name="Rectangle 2">
            <a:extLst>
              <a:ext uri="{FF2B5EF4-FFF2-40B4-BE49-F238E27FC236}">
                <a16:creationId xmlns:a16="http://schemas.microsoft.com/office/drawing/2014/main" id="{1425793A-C803-4E37-8A18-A2ACF2D0263F}"/>
              </a:ext>
            </a:extLst>
          </p:cNvPr>
          <p:cNvSpPr>
            <a:spLocks noGrp="1" noChangeArrowheads="1"/>
          </p:cNvSpPr>
          <p:nvPr>
            <p:ph type="title"/>
          </p:nvPr>
        </p:nvSpPr>
        <p:spPr>
          <a:xfrm>
            <a:off x="457200" y="76200"/>
            <a:ext cx="8229600" cy="762000"/>
          </a:xfrm>
        </p:spPr>
        <p:txBody>
          <a:bodyPr/>
          <a:lstStyle/>
          <a:p>
            <a:pPr eaLnBrk="1" hangingPunct="1"/>
            <a:r>
              <a:rPr lang="en-US" altLang="en-US" sz="3600" b="1">
                <a:solidFill>
                  <a:srgbClr val="006600"/>
                </a:solidFill>
              </a:rPr>
              <a:t>What are MADS box genes?</a:t>
            </a:r>
          </a:p>
        </p:txBody>
      </p:sp>
      <p:sp>
        <p:nvSpPr>
          <p:cNvPr id="27652" name="Rectangle 3">
            <a:extLst>
              <a:ext uri="{FF2B5EF4-FFF2-40B4-BE49-F238E27FC236}">
                <a16:creationId xmlns:a16="http://schemas.microsoft.com/office/drawing/2014/main" id="{B35078CA-678C-4A5B-8995-4D3BF113A823}"/>
              </a:ext>
            </a:extLst>
          </p:cNvPr>
          <p:cNvSpPr>
            <a:spLocks noGrp="1" noChangeArrowheads="1"/>
          </p:cNvSpPr>
          <p:nvPr>
            <p:ph type="body" idx="1"/>
          </p:nvPr>
        </p:nvSpPr>
        <p:spPr>
          <a:xfrm>
            <a:off x="228600" y="685800"/>
            <a:ext cx="8763000" cy="6172200"/>
          </a:xfrm>
        </p:spPr>
        <p:txBody>
          <a:bodyPr/>
          <a:lstStyle/>
          <a:p>
            <a:pPr eaLnBrk="1" hangingPunct="1"/>
            <a:r>
              <a:rPr lang="en-US" altLang="en-US" sz="1800"/>
              <a:t>The MADS box is a highly conserved sequence motif found in a family of transcription factors. The conserved domain was recognized after the first four members of the family, which were MCM1, AGAMOUS, DEFICIENS and SRF (serum response factor). The name MADS was constructed form the "initials" of these four "founders".</a:t>
            </a:r>
          </a:p>
          <a:p>
            <a:pPr eaLnBrk="1" hangingPunct="1"/>
            <a:endParaRPr lang="en-US" altLang="en-US" sz="1800"/>
          </a:p>
          <a:p>
            <a:pPr eaLnBrk="1" hangingPunct="1"/>
            <a:r>
              <a:rPr lang="en-US" altLang="en-US" sz="1800"/>
              <a:t>The MADS box genes in flowering plants are the "molecular architects" of flower morphogenesis.</a:t>
            </a:r>
          </a:p>
          <a:p>
            <a:pPr eaLnBrk="1" hangingPunct="1"/>
            <a:endParaRPr lang="en-US" altLang="en-US" sz="1800"/>
          </a:p>
          <a:p>
            <a:pPr eaLnBrk="1" hangingPunct="1"/>
            <a:r>
              <a:rPr lang="en-US" altLang="en-US" sz="1800"/>
              <a:t>Length of the MADS-box reported by various researchers varies somewhat, </a:t>
            </a:r>
            <a:r>
              <a:rPr lang="en-US" altLang="en-US" sz="1800" b="1" i="1">
                <a:solidFill>
                  <a:srgbClr val="FF0000"/>
                </a:solidFill>
              </a:rPr>
              <a:t>but typical lengths are in the range of 168 to 180 base pairs. </a:t>
            </a:r>
          </a:p>
          <a:p>
            <a:pPr eaLnBrk="1" hangingPunct="1"/>
            <a:endParaRPr lang="en-US" altLang="en-US" sz="1800" b="1" i="1">
              <a:solidFill>
                <a:srgbClr val="FF0000"/>
              </a:solidFill>
            </a:endParaRPr>
          </a:p>
          <a:p>
            <a:pPr eaLnBrk="1" hangingPunct="1"/>
            <a:r>
              <a:rPr lang="en-US" altLang="en-US" sz="1800"/>
              <a:t>Shown to have an important role in the integration of molecular flowering time pathways. These genes are essential for the correct timing of flowering, and help to ensure that fertilization occurs at the time of maximal reproductive potential.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C3FA125-019E-4249-B8BD-72337D781F4A}"/>
              </a:ext>
            </a:extLst>
          </p:cNvPr>
          <p:cNvSpPr>
            <a:spLocks noGrp="1" noChangeArrowheads="1"/>
          </p:cNvSpPr>
          <p:nvPr>
            <p:ph type="title"/>
          </p:nvPr>
        </p:nvSpPr>
        <p:spPr>
          <a:xfrm>
            <a:off x="457200" y="76200"/>
            <a:ext cx="8229600" cy="914400"/>
          </a:xfrm>
        </p:spPr>
        <p:txBody>
          <a:bodyPr/>
          <a:lstStyle/>
          <a:p>
            <a:pPr eaLnBrk="1" hangingPunct="1"/>
            <a:r>
              <a:rPr lang="en-US" altLang="en-US" b="1">
                <a:solidFill>
                  <a:srgbClr val="006600"/>
                </a:solidFill>
              </a:rPr>
              <a:t>Stamen (Male) </a:t>
            </a:r>
          </a:p>
        </p:txBody>
      </p:sp>
      <p:sp>
        <p:nvSpPr>
          <p:cNvPr id="28675" name="Rectangle 3">
            <a:extLst>
              <a:ext uri="{FF2B5EF4-FFF2-40B4-BE49-F238E27FC236}">
                <a16:creationId xmlns:a16="http://schemas.microsoft.com/office/drawing/2014/main" id="{BECFA2EB-2E6C-48E7-990D-5A3F0953DF0D}"/>
              </a:ext>
            </a:extLst>
          </p:cNvPr>
          <p:cNvSpPr>
            <a:spLocks noGrp="1" noChangeArrowheads="1"/>
          </p:cNvSpPr>
          <p:nvPr>
            <p:ph type="body" sz="half" idx="1"/>
          </p:nvPr>
        </p:nvSpPr>
        <p:spPr>
          <a:xfrm>
            <a:off x="152400" y="914400"/>
            <a:ext cx="5334000" cy="5791200"/>
          </a:xfrm>
        </p:spPr>
        <p:txBody>
          <a:bodyPr/>
          <a:lstStyle/>
          <a:p>
            <a:pPr eaLnBrk="1" hangingPunct="1">
              <a:buClr>
                <a:srgbClr val="339933"/>
              </a:buClr>
            </a:pPr>
            <a:r>
              <a:rPr lang="en-US" altLang="en-US" sz="2400">
                <a:solidFill>
                  <a:srgbClr val="000000"/>
                </a:solidFill>
              </a:rPr>
              <a:t>The male reproductive organs, are the sporophylls that produce microspores that will give rise to gametophytes.</a:t>
            </a:r>
          </a:p>
          <a:p>
            <a:pPr lvl="1" eaLnBrk="1" hangingPunct="1">
              <a:buClr>
                <a:srgbClr val="339933"/>
              </a:buClr>
            </a:pPr>
            <a:r>
              <a:rPr lang="en-US" altLang="en-US" sz="2400">
                <a:solidFill>
                  <a:srgbClr val="000000"/>
                </a:solidFill>
              </a:rPr>
              <a:t>Consists of a stalk (the </a:t>
            </a:r>
            <a:r>
              <a:rPr lang="en-US" altLang="en-US" sz="2400" b="1" i="1">
                <a:solidFill>
                  <a:srgbClr val="FF0000"/>
                </a:solidFill>
              </a:rPr>
              <a:t>filament</a:t>
            </a:r>
            <a:r>
              <a:rPr lang="en-US" altLang="en-US" sz="2400">
                <a:solidFill>
                  <a:srgbClr val="000000"/>
                </a:solidFill>
              </a:rPr>
              <a:t>) and a terminal sac (the </a:t>
            </a:r>
            <a:r>
              <a:rPr lang="en-US" altLang="en-US" sz="2400" b="1" i="1">
                <a:solidFill>
                  <a:srgbClr val="FF0000"/>
                </a:solidFill>
              </a:rPr>
              <a:t>anther</a:t>
            </a:r>
            <a:r>
              <a:rPr lang="en-US" altLang="en-US" sz="2400">
                <a:solidFill>
                  <a:srgbClr val="000000"/>
                </a:solidFill>
              </a:rPr>
              <a:t>) where pollen is produced, AND </a:t>
            </a:r>
            <a:r>
              <a:rPr lang="en-US" altLang="en-US" sz="2400"/>
              <a:t>which contains </a:t>
            </a:r>
            <a:r>
              <a:rPr lang="en-US" altLang="en-US" sz="2400" i="1"/>
              <a:t>microsporangia</a:t>
            </a:r>
            <a:r>
              <a:rPr lang="en-US" altLang="en-US" sz="2400"/>
              <a:t> </a:t>
            </a:r>
            <a:endParaRPr lang="en-US" altLang="en-US" sz="2400">
              <a:solidFill>
                <a:srgbClr val="000000"/>
              </a:solidFill>
            </a:endParaRPr>
          </a:p>
          <a:p>
            <a:pPr lvl="1" eaLnBrk="1" hangingPunct="1">
              <a:buClr>
                <a:srgbClr val="339933"/>
              </a:buClr>
            </a:pPr>
            <a:endParaRPr lang="en-US" altLang="en-US" sz="2400">
              <a:solidFill>
                <a:srgbClr val="000000"/>
              </a:solidFill>
            </a:endParaRPr>
          </a:p>
          <a:p>
            <a:pPr eaLnBrk="1" hangingPunct="1">
              <a:buClr>
                <a:srgbClr val="339933"/>
              </a:buClr>
            </a:pPr>
            <a:r>
              <a:rPr lang="en-US" altLang="en-US" sz="2400"/>
              <a:t>A typical anther contains four </a:t>
            </a:r>
            <a:r>
              <a:rPr lang="en-US" altLang="en-US" sz="2400" b="1" i="1">
                <a:solidFill>
                  <a:srgbClr val="660066"/>
                </a:solidFill>
              </a:rPr>
              <a:t>microsporangia</a:t>
            </a:r>
            <a:r>
              <a:rPr lang="en-US" altLang="en-US" sz="2800"/>
              <a:t>.</a:t>
            </a:r>
            <a:endParaRPr lang="en-US" altLang="en-US" sz="2000">
              <a:solidFill>
                <a:srgbClr val="000000"/>
              </a:solidFill>
            </a:endParaRPr>
          </a:p>
          <a:p>
            <a:pPr lvl="1" eaLnBrk="1" hangingPunct="1">
              <a:buClr>
                <a:srgbClr val="339933"/>
              </a:buClr>
            </a:pPr>
            <a:endParaRPr lang="en-US" altLang="en-US" sz="2000">
              <a:solidFill>
                <a:srgbClr val="000000"/>
              </a:solidFill>
            </a:endParaRPr>
          </a:p>
          <a:p>
            <a:pPr lvl="1" eaLnBrk="1" hangingPunct="1">
              <a:buClr>
                <a:srgbClr val="339933"/>
              </a:buClr>
            </a:pPr>
            <a:endParaRPr lang="en-US" altLang="en-US" sz="2000">
              <a:solidFill>
                <a:srgbClr val="000000"/>
              </a:solidFill>
            </a:endParaRPr>
          </a:p>
        </p:txBody>
      </p:sp>
      <p:pic>
        <p:nvPicPr>
          <p:cNvPr id="28676" name="Picture 5" descr="Stamen_(PSF)">
            <a:extLst>
              <a:ext uri="{FF2B5EF4-FFF2-40B4-BE49-F238E27FC236}">
                <a16:creationId xmlns:a16="http://schemas.microsoft.com/office/drawing/2014/main" id="{CB97E39F-C94C-40DA-AD10-8EED74500A2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86400" y="838200"/>
            <a:ext cx="36576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249A14B-8129-410A-B976-D04657EDE8BD}"/>
              </a:ext>
            </a:extLst>
          </p:cNvPr>
          <p:cNvSpPr>
            <a:spLocks noGrp="1" noChangeArrowheads="1"/>
          </p:cNvSpPr>
          <p:nvPr>
            <p:ph type="title"/>
          </p:nvPr>
        </p:nvSpPr>
        <p:spPr>
          <a:xfrm>
            <a:off x="457200" y="76200"/>
            <a:ext cx="8229600" cy="914400"/>
          </a:xfrm>
        </p:spPr>
        <p:txBody>
          <a:bodyPr/>
          <a:lstStyle/>
          <a:p>
            <a:pPr eaLnBrk="1" hangingPunct="1"/>
            <a:r>
              <a:rPr lang="en-US" altLang="en-US" b="1">
                <a:solidFill>
                  <a:srgbClr val="006600"/>
                </a:solidFill>
              </a:rPr>
              <a:t>Stamen (Male) </a:t>
            </a:r>
          </a:p>
        </p:txBody>
      </p:sp>
      <p:sp>
        <p:nvSpPr>
          <p:cNvPr id="29699" name="Rectangle 3">
            <a:extLst>
              <a:ext uri="{FF2B5EF4-FFF2-40B4-BE49-F238E27FC236}">
                <a16:creationId xmlns:a16="http://schemas.microsoft.com/office/drawing/2014/main" id="{B0EC4E37-1E0E-4F8D-80D2-E633A60B069E}"/>
              </a:ext>
            </a:extLst>
          </p:cNvPr>
          <p:cNvSpPr>
            <a:spLocks noGrp="1" noChangeArrowheads="1"/>
          </p:cNvSpPr>
          <p:nvPr>
            <p:ph type="body" sz="half" idx="1"/>
          </p:nvPr>
        </p:nvSpPr>
        <p:spPr>
          <a:xfrm>
            <a:off x="152400" y="914400"/>
            <a:ext cx="5334000" cy="5791200"/>
          </a:xfrm>
        </p:spPr>
        <p:txBody>
          <a:bodyPr/>
          <a:lstStyle/>
          <a:p>
            <a:pPr eaLnBrk="1" hangingPunct="1">
              <a:buClr>
                <a:srgbClr val="339933"/>
              </a:buClr>
            </a:pPr>
            <a:r>
              <a:rPr lang="en-US" altLang="en-US" sz="2800" i="1"/>
              <a:t>Microsporangia</a:t>
            </a:r>
            <a:r>
              <a:rPr lang="en-US" altLang="en-US" sz="2800"/>
              <a:t> form sacs or pockets (</a:t>
            </a:r>
            <a:r>
              <a:rPr lang="en-US" altLang="en-US" sz="2800" i="1"/>
              <a:t>locules</a:t>
            </a:r>
            <a:r>
              <a:rPr lang="en-US" altLang="en-US" sz="2800"/>
              <a:t>) in the anther. </a:t>
            </a:r>
          </a:p>
          <a:p>
            <a:pPr eaLnBrk="1" hangingPunct="1">
              <a:buClr>
                <a:srgbClr val="339933"/>
              </a:buClr>
            </a:pPr>
            <a:endParaRPr lang="en-US" altLang="en-US" sz="2800"/>
          </a:p>
          <a:p>
            <a:pPr eaLnBrk="1" hangingPunct="1">
              <a:buClr>
                <a:srgbClr val="339933"/>
              </a:buClr>
            </a:pPr>
            <a:r>
              <a:rPr lang="en-US" altLang="en-US" sz="2800"/>
              <a:t>The two separate locules on each side of an anther may fuse into a single locule. </a:t>
            </a:r>
          </a:p>
          <a:p>
            <a:pPr eaLnBrk="1" hangingPunct="1">
              <a:buClr>
                <a:srgbClr val="339933"/>
              </a:buClr>
            </a:pPr>
            <a:endParaRPr lang="en-US" altLang="en-US" sz="2800"/>
          </a:p>
          <a:p>
            <a:pPr eaLnBrk="1" hangingPunct="1">
              <a:buClr>
                <a:srgbClr val="339933"/>
              </a:buClr>
            </a:pPr>
            <a:r>
              <a:rPr lang="en-US" altLang="en-US" sz="2800"/>
              <a:t>Each microsporangium is lined with a nutritive tissue layer called the </a:t>
            </a:r>
            <a:r>
              <a:rPr lang="en-US" altLang="en-US" sz="2800" i="1"/>
              <a:t>tapetum</a:t>
            </a:r>
            <a:r>
              <a:rPr lang="en-US" altLang="en-US" sz="2800"/>
              <a:t> and initially contains diploid pollen mother cells. </a:t>
            </a:r>
          </a:p>
        </p:txBody>
      </p:sp>
      <p:pic>
        <p:nvPicPr>
          <p:cNvPr id="29700" name="Picture 7" descr="File:Mature flower diagram.svg">
            <a:extLst>
              <a:ext uri="{FF2B5EF4-FFF2-40B4-BE49-F238E27FC236}">
                <a16:creationId xmlns:a16="http://schemas.microsoft.com/office/drawing/2014/main" id="{F41BD335-1C2E-43D0-8D0F-E607455F78A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62600" y="914400"/>
            <a:ext cx="35814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471726D-4F4B-4188-91E4-652E3B645AFA}"/>
              </a:ext>
            </a:extLst>
          </p:cNvPr>
          <p:cNvSpPr>
            <a:spLocks noGrp="1" noChangeArrowheads="1"/>
          </p:cNvSpPr>
          <p:nvPr>
            <p:ph type="title"/>
          </p:nvPr>
        </p:nvSpPr>
        <p:spPr>
          <a:xfrm>
            <a:off x="457200" y="76200"/>
            <a:ext cx="8229600" cy="914400"/>
          </a:xfrm>
        </p:spPr>
        <p:txBody>
          <a:bodyPr/>
          <a:lstStyle/>
          <a:p>
            <a:pPr eaLnBrk="1" hangingPunct="1"/>
            <a:r>
              <a:rPr lang="en-US" altLang="en-US" b="1">
                <a:solidFill>
                  <a:srgbClr val="006600"/>
                </a:solidFill>
              </a:rPr>
              <a:t>Stamen (Male) </a:t>
            </a:r>
          </a:p>
        </p:txBody>
      </p:sp>
      <p:sp>
        <p:nvSpPr>
          <p:cNvPr id="30723" name="Rectangle 3">
            <a:extLst>
              <a:ext uri="{FF2B5EF4-FFF2-40B4-BE49-F238E27FC236}">
                <a16:creationId xmlns:a16="http://schemas.microsoft.com/office/drawing/2014/main" id="{F7B72EB8-94F2-4702-B4A7-83AEE0198B6E}"/>
              </a:ext>
            </a:extLst>
          </p:cNvPr>
          <p:cNvSpPr>
            <a:spLocks noGrp="1" noChangeArrowheads="1"/>
          </p:cNvSpPr>
          <p:nvPr>
            <p:ph type="body" sz="half" idx="1"/>
          </p:nvPr>
        </p:nvSpPr>
        <p:spPr>
          <a:xfrm>
            <a:off x="152400" y="914400"/>
            <a:ext cx="5715000" cy="5791200"/>
          </a:xfrm>
        </p:spPr>
        <p:txBody>
          <a:bodyPr/>
          <a:lstStyle/>
          <a:p>
            <a:pPr eaLnBrk="1" hangingPunct="1">
              <a:buClr>
                <a:srgbClr val="339933"/>
              </a:buClr>
              <a:buFontTx/>
              <a:buNone/>
            </a:pPr>
            <a:endParaRPr lang="en-US" altLang="en-US" sz="2800"/>
          </a:p>
          <a:p>
            <a:pPr eaLnBrk="1" hangingPunct="1">
              <a:buClr>
                <a:srgbClr val="339933"/>
              </a:buClr>
            </a:pPr>
            <a:r>
              <a:rPr lang="en-US" altLang="en-US" sz="2800"/>
              <a:t>These undergo meiosis to form haploid spores. The spores may remain attached to each other in a tetrad or separate after meiosis. </a:t>
            </a:r>
          </a:p>
          <a:p>
            <a:pPr eaLnBrk="1" hangingPunct="1">
              <a:buClr>
                <a:srgbClr val="339933"/>
              </a:buClr>
            </a:pPr>
            <a:endParaRPr lang="en-US" altLang="en-US" sz="2800"/>
          </a:p>
          <a:p>
            <a:pPr eaLnBrk="1" hangingPunct="1">
              <a:buClr>
                <a:srgbClr val="339933"/>
              </a:buClr>
            </a:pPr>
            <a:r>
              <a:rPr lang="en-US" altLang="en-US" sz="2800"/>
              <a:t>Each microspore then divides mitotically to form an immature microgametophyte   called a pollen grain. </a:t>
            </a:r>
            <a:endParaRPr lang="en-US" altLang="en-US" sz="2400">
              <a:solidFill>
                <a:srgbClr val="000000"/>
              </a:solidFill>
            </a:endParaRPr>
          </a:p>
          <a:p>
            <a:pPr lvl="1" eaLnBrk="1" hangingPunct="1">
              <a:buClr>
                <a:srgbClr val="339933"/>
              </a:buClr>
            </a:pPr>
            <a:endParaRPr lang="en-US" altLang="en-US" sz="2000">
              <a:solidFill>
                <a:srgbClr val="000000"/>
              </a:solidFill>
            </a:endParaRPr>
          </a:p>
        </p:txBody>
      </p:sp>
      <p:pic>
        <p:nvPicPr>
          <p:cNvPr id="30724" name="Picture 4" descr="File:Mature flower diagram.svg">
            <a:extLst>
              <a:ext uri="{FF2B5EF4-FFF2-40B4-BE49-F238E27FC236}">
                <a16:creationId xmlns:a16="http://schemas.microsoft.com/office/drawing/2014/main" id="{024A3752-B3EB-4189-A0A5-648CCEE503DA}"/>
              </a:ext>
            </a:extLst>
          </p:cNvPr>
          <p:cNvPicPr>
            <a:picLocks noGrp="1" noChangeAspect="1" noChangeArrowheads="1"/>
          </p:cNvPicPr>
          <p:nvPr>
            <p:ph sz="half" idx="2"/>
          </p:nvPr>
        </p:nvPicPr>
        <p:blipFill>
          <a:blip r:embed="rId2">
            <a:lum contrast="34000"/>
            <a:extLst>
              <a:ext uri="{28A0092B-C50C-407E-A947-70E740481C1C}">
                <a14:useLocalDpi xmlns:a14="http://schemas.microsoft.com/office/drawing/2010/main" val="0"/>
              </a:ext>
            </a:extLst>
          </a:blip>
          <a:srcRect/>
          <a:stretch>
            <a:fillRect/>
          </a:stretch>
        </p:blipFill>
        <p:spPr>
          <a:xfrm>
            <a:off x="6019800" y="914400"/>
            <a:ext cx="31242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5287E9D-D801-4013-A25F-479C9ECC498D}"/>
              </a:ext>
            </a:extLst>
          </p:cNvPr>
          <p:cNvSpPr>
            <a:spLocks noGrp="1" noChangeArrowheads="1"/>
          </p:cNvSpPr>
          <p:nvPr>
            <p:ph type="title"/>
          </p:nvPr>
        </p:nvSpPr>
        <p:spPr>
          <a:xfrm>
            <a:off x="457200" y="76200"/>
            <a:ext cx="8229600" cy="1143000"/>
          </a:xfrm>
        </p:spPr>
        <p:txBody>
          <a:bodyPr/>
          <a:lstStyle/>
          <a:p>
            <a:pPr eaLnBrk="1" hangingPunct="1"/>
            <a:r>
              <a:rPr lang="en-US" altLang="en-US" b="1">
                <a:solidFill>
                  <a:srgbClr val="006600"/>
                </a:solidFill>
              </a:rPr>
              <a:t>Outline</a:t>
            </a:r>
          </a:p>
        </p:txBody>
      </p:sp>
      <p:sp>
        <p:nvSpPr>
          <p:cNvPr id="4099" name="Rectangle 3">
            <a:extLst>
              <a:ext uri="{FF2B5EF4-FFF2-40B4-BE49-F238E27FC236}">
                <a16:creationId xmlns:a16="http://schemas.microsoft.com/office/drawing/2014/main" id="{F2BF9684-F837-46ED-8426-4031FA0AEC7F}"/>
              </a:ext>
            </a:extLst>
          </p:cNvPr>
          <p:cNvSpPr>
            <a:spLocks noGrp="1" noChangeArrowheads="1"/>
          </p:cNvSpPr>
          <p:nvPr>
            <p:ph type="body" idx="1"/>
          </p:nvPr>
        </p:nvSpPr>
        <p:spPr>
          <a:xfrm>
            <a:off x="0" y="1143000"/>
            <a:ext cx="9144000" cy="4983163"/>
          </a:xfrm>
        </p:spPr>
        <p:txBody>
          <a:bodyPr/>
          <a:lstStyle/>
          <a:p>
            <a:pPr eaLnBrk="1" hangingPunct="1">
              <a:lnSpc>
                <a:spcPct val="90000"/>
              </a:lnSpc>
              <a:buClr>
                <a:srgbClr val="FFCC00"/>
              </a:buClr>
              <a:buSzPct val="150000"/>
              <a:buFont typeface="Wingdings" panose="05000000000000000000" pitchFamily="2" charset="2"/>
              <a:buChar char="§"/>
            </a:pPr>
            <a:r>
              <a:rPr lang="en-US" altLang="en-US" sz="2400"/>
              <a:t>Several aspects of plant development contrast sharply with animals: </a:t>
            </a:r>
          </a:p>
          <a:p>
            <a:pPr eaLnBrk="1" hangingPunct="1">
              <a:lnSpc>
                <a:spcPct val="90000"/>
              </a:lnSpc>
              <a:buClr>
                <a:srgbClr val="FFCC00"/>
              </a:buClr>
              <a:buSzPct val="150000"/>
              <a:buFont typeface="Wingdings" panose="05000000000000000000" pitchFamily="2" charset="2"/>
              <a:buChar char="§"/>
            </a:pPr>
            <a:r>
              <a:rPr lang="en-US" altLang="en-US" sz="2400" b="1" i="1">
                <a:solidFill>
                  <a:srgbClr val="FF0000"/>
                </a:solidFill>
              </a:rPr>
              <a:t>plants develop continuously, </a:t>
            </a:r>
          </a:p>
          <a:p>
            <a:pPr eaLnBrk="1" hangingPunct="1">
              <a:lnSpc>
                <a:spcPct val="90000"/>
              </a:lnSpc>
              <a:buClr>
                <a:srgbClr val="FFCC00"/>
              </a:buClr>
              <a:buSzPct val="150000"/>
              <a:buFont typeface="Wingdings" panose="05000000000000000000" pitchFamily="2" charset="2"/>
              <a:buChar char="§"/>
            </a:pPr>
            <a:r>
              <a:rPr lang="en-US" altLang="en-US" sz="2400" b="1" i="1">
                <a:solidFill>
                  <a:srgbClr val="FF0000"/>
                </a:solidFill>
              </a:rPr>
              <a:t>commit certain cells to gamete production late in development</a:t>
            </a:r>
          </a:p>
          <a:p>
            <a:pPr eaLnBrk="1" hangingPunct="1">
              <a:lnSpc>
                <a:spcPct val="90000"/>
              </a:lnSpc>
              <a:buClr>
                <a:srgbClr val="FFCC00"/>
              </a:buClr>
              <a:buSzPct val="150000"/>
              <a:buFont typeface="Wingdings" panose="05000000000000000000" pitchFamily="2" charset="2"/>
              <a:buChar char="§"/>
            </a:pPr>
            <a:r>
              <a:rPr lang="en-US" altLang="en-US" sz="2400" b="1" i="1">
                <a:solidFill>
                  <a:srgbClr val="FF0000"/>
                </a:solidFill>
              </a:rPr>
              <a:t>Numerous species produce gametes by mitosis</a:t>
            </a:r>
            <a:endParaRPr lang="en-US" altLang="en-US" sz="2400"/>
          </a:p>
          <a:p>
            <a:pPr eaLnBrk="1" hangingPunct="1">
              <a:lnSpc>
                <a:spcPct val="90000"/>
              </a:lnSpc>
              <a:buClr>
                <a:srgbClr val="FFCC00"/>
              </a:buClr>
              <a:buSzPct val="150000"/>
              <a:buFont typeface="Wingdings" panose="05000000000000000000" pitchFamily="2" charset="2"/>
              <a:buChar char="§"/>
            </a:pPr>
            <a:endParaRPr lang="en-US" altLang="en-US" sz="2400"/>
          </a:p>
          <a:p>
            <a:pPr eaLnBrk="1" hangingPunct="1">
              <a:lnSpc>
                <a:spcPct val="90000"/>
              </a:lnSpc>
              <a:buClr>
                <a:srgbClr val="FFCC00"/>
              </a:buClr>
              <a:buSzPct val="150000"/>
              <a:buFont typeface="Wingdings" panose="05000000000000000000" pitchFamily="2" charset="2"/>
              <a:buChar char="§"/>
            </a:pPr>
            <a:r>
              <a:rPr lang="en-US" altLang="en-US" sz="2400" b="1" i="1" u="sng">
                <a:solidFill>
                  <a:srgbClr val="660066"/>
                </a:solidFill>
              </a:rPr>
              <a:t>In flowering plants, double fertilization results in the production of a zygote and a nutritive tissue that supports embryogenesis</a:t>
            </a:r>
            <a:r>
              <a:rPr lang="en-US" altLang="en-US" sz="2400"/>
              <a:t>.</a:t>
            </a:r>
          </a:p>
          <a:p>
            <a:pPr eaLnBrk="1" hangingPunct="1">
              <a:lnSpc>
                <a:spcPct val="90000"/>
              </a:lnSpc>
              <a:buClr>
                <a:srgbClr val="FFCC00"/>
              </a:buClr>
              <a:buSzPct val="150000"/>
              <a:buFont typeface="Wingdings" panose="05000000000000000000" pitchFamily="2" charset="2"/>
              <a:buChar char="§"/>
            </a:pPr>
            <a:endParaRPr lang="en-US" altLang="en-US" sz="2400"/>
          </a:p>
          <a:p>
            <a:pPr eaLnBrk="1" hangingPunct="1">
              <a:lnSpc>
                <a:spcPct val="90000"/>
              </a:lnSpc>
              <a:buClr>
                <a:srgbClr val="FFCC00"/>
              </a:buClr>
              <a:buSzPct val="150000"/>
              <a:buFont typeface="Wingdings" panose="05000000000000000000" pitchFamily="2" charset="2"/>
              <a:buChar char="§"/>
            </a:pPr>
            <a:r>
              <a:rPr lang="en-US" altLang="en-US" sz="2400"/>
              <a:t>Embryogenesis results in the formation of the major body axes and three types of embryonic tissue.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3187D59-9C2B-4C47-A340-A23C8D0004A4}"/>
              </a:ext>
            </a:extLst>
          </p:cNvPr>
          <p:cNvSpPr>
            <a:spLocks noGrp="1" noChangeArrowheads="1"/>
          </p:cNvSpPr>
          <p:nvPr>
            <p:ph type="title"/>
          </p:nvPr>
        </p:nvSpPr>
        <p:spPr>
          <a:xfrm>
            <a:off x="457200" y="76200"/>
            <a:ext cx="8229600" cy="838200"/>
          </a:xfrm>
        </p:spPr>
        <p:txBody>
          <a:bodyPr/>
          <a:lstStyle/>
          <a:p>
            <a:pPr eaLnBrk="1" hangingPunct="1"/>
            <a:r>
              <a:rPr lang="en-US" altLang="en-US" b="1">
                <a:solidFill>
                  <a:srgbClr val="006600"/>
                </a:solidFill>
              </a:rPr>
              <a:t>Carpels (Female) </a:t>
            </a:r>
          </a:p>
        </p:txBody>
      </p:sp>
      <p:sp>
        <p:nvSpPr>
          <p:cNvPr id="31747" name="Rectangle 3">
            <a:extLst>
              <a:ext uri="{FF2B5EF4-FFF2-40B4-BE49-F238E27FC236}">
                <a16:creationId xmlns:a16="http://schemas.microsoft.com/office/drawing/2014/main" id="{3B144E63-1A4B-491D-A35B-19A414D3BAF4}"/>
              </a:ext>
            </a:extLst>
          </p:cNvPr>
          <p:cNvSpPr>
            <a:spLocks noGrp="1" noChangeArrowheads="1"/>
          </p:cNvSpPr>
          <p:nvPr>
            <p:ph type="body" sz="half" idx="1"/>
          </p:nvPr>
        </p:nvSpPr>
        <p:spPr>
          <a:xfrm>
            <a:off x="228600" y="990600"/>
            <a:ext cx="5105400" cy="5867400"/>
          </a:xfrm>
        </p:spPr>
        <p:txBody>
          <a:bodyPr/>
          <a:lstStyle/>
          <a:p>
            <a:pPr eaLnBrk="1" hangingPunct="1">
              <a:buClr>
                <a:srgbClr val="339933"/>
              </a:buClr>
            </a:pPr>
            <a:r>
              <a:rPr lang="en-US" altLang="en-US" sz="2800">
                <a:solidFill>
                  <a:srgbClr val="000000"/>
                </a:solidFill>
              </a:rPr>
              <a:t>Female sporophylls that produce megaspores and their products, female gametophytes.</a:t>
            </a:r>
          </a:p>
          <a:p>
            <a:pPr lvl="1" eaLnBrk="1" hangingPunct="1">
              <a:buClr>
                <a:srgbClr val="339933"/>
              </a:buClr>
            </a:pPr>
            <a:r>
              <a:rPr lang="en-US" altLang="en-US" sz="2400">
                <a:solidFill>
                  <a:srgbClr val="000000"/>
                </a:solidFill>
              </a:rPr>
              <a:t>At the tip of the carpal is a sticky </a:t>
            </a:r>
            <a:r>
              <a:rPr lang="en-US" altLang="en-US" sz="2400" b="1" i="1">
                <a:solidFill>
                  <a:srgbClr val="660066"/>
                </a:solidFill>
              </a:rPr>
              <a:t>stigma</a:t>
            </a:r>
            <a:r>
              <a:rPr lang="en-US" altLang="en-US" sz="2400">
                <a:solidFill>
                  <a:srgbClr val="000000"/>
                </a:solidFill>
              </a:rPr>
              <a:t> that receives pollen.</a:t>
            </a:r>
          </a:p>
          <a:p>
            <a:pPr lvl="1" eaLnBrk="1" hangingPunct="1">
              <a:buClr>
                <a:srgbClr val="339933"/>
              </a:buClr>
            </a:pPr>
            <a:r>
              <a:rPr lang="en-US" altLang="en-US" sz="2400">
                <a:solidFill>
                  <a:srgbClr val="000000"/>
                </a:solidFill>
              </a:rPr>
              <a:t>A </a:t>
            </a:r>
            <a:r>
              <a:rPr lang="en-US" altLang="en-US" sz="2400" b="1" i="1">
                <a:solidFill>
                  <a:srgbClr val="660066"/>
                </a:solidFill>
              </a:rPr>
              <a:t>style</a:t>
            </a:r>
            <a:r>
              <a:rPr lang="en-US" altLang="en-US" sz="2400">
                <a:solidFill>
                  <a:srgbClr val="000000"/>
                </a:solidFill>
              </a:rPr>
              <a:t> leads to the </a:t>
            </a:r>
            <a:r>
              <a:rPr lang="en-US" altLang="en-US" sz="2400" b="1" i="1">
                <a:solidFill>
                  <a:srgbClr val="660066"/>
                </a:solidFill>
              </a:rPr>
              <a:t>ovary</a:t>
            </a:r>
            <a:r>
              <a:rPr lang="en-US" altLang="en-US" sz="2400">
                <a:solidFill>
                  <a:srgbClr val="000000"/>
                </a:solidFill>
              </a:rPr>
              <a:t> at the base of the carpal.</a:t>
            </a:r>
          </a:p>
          <a:p>
            <a:pPr lvl="1" eaLnBrk="1" hangingPunct="1">
              <a:buClr>
                <a:srgbClr val="339933"/>
              </a:buClr>
            </a:pPr>
            <a:r>
              <a:rPr lang="en-US" altLang="en-US" sz="2400">
                <a:solidFill>
                  <a:srgbClr val="000000"/>
                </a:solidFill>
              </a:rPr>
              <a:t>Ovules and, later, seeds are protected within the ovary.</a:t>
            </a:r>
          </a:p>
        </p:txBody>
      </p:sp>
      <p:pic>
        <p:nvPicPr>
          <p:cNvPr id="31748" name="Picture 5" descr="carpel">
            <a:extLst>
              <a:ext uri="{FF2B5EF4-FFF2-40B4-BE49-F238E27FC236}">
                <a16:creationId xmlns:a16="http://schemas.microsoft.com/office/drawing/2014/main" id="{24DAE72F-C906-4B75-953F-05DA7606C34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1066800"/>
            <a:ext cx="35052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21EE58E-94CC-404C-B208-316737981B94}"/>
              </a:ext>
            </a:extLst>
          </p:cNvPr>
          <p:cNvSpPr>
            <a:spLocks noGrp="1" noChangeArrowheads="1"/>
          </p:cNvSpPr>
          <p:nvPr>
            <p:ph type="title"/>
          </p:nvPr>
        </p:nvSpPr>
        <p:spPr>
          <a:xfrm>
            <a:off x="457200" y="76200"/>
            <a:ext cx="8229600" cy="1143000"/>
          </a:xfrm>
        </p:spPr>
        <p:txBody>
          <a:bodyPr/>
          <a:lstStyle/>
          <a:p>
            <a:pPr eaLnBrk="1" hangingPunct="1"/>
            <a:r>
              <a:rPr lang="en-US" altLang="en-US" b="1">
                <a:solidFill>
                  <a:srgbClr val="006600"/>
                </a:solidFill>
              </a:rPr>
              <a:t>Carpels (Female)</a:t>
            </a:r>
          </a:p>
        </p:txBody>
      </p:sp>
      <p:sp>
        <p:nvSpPr>
          <p:cNvPr id="32771" name="Rectangle 3">
            <a:extLst>
              <a:ext uri="{FF2B5EF4-FFF2-40B4-BE49-F238E27FC236}">
                <a16:creationId xmlns:a16="http://schemas.microsoft.com/office/drawing/2014/main" id="{551C10ED-3047-4381-946F-FBC5A87974AA}"/>
              </a:ext>
            </a:extLst>
          </p:cNvPr>
          <p:cNvSpPr>
            <a:spLocks noGrp="1" noChangeArrowheads="1"/>
          </p:cNvSpPr>
          <p:nvPr>
            <p:ph type="body" sz="half" idx="1"/>
          </p:nvPr>
        </p:nvSpPr>
        <p:spPr>
          <a:xfrm>
            <a:off x="457200" y="1600200"/>
            <a:ext cx="5486400" cy="4525963"/>
          </a:xfrm>
        </p:spPr>
        <p:txBody>
          <a:bodyPr/>
          <a:lstStyle/>
          <a:p>
            <a:pPr eaLnBrk="1" hangingPunct="1"/>
            <a:r>
              <a:rPr lang="en-US" altLang="en-US" sz="2800"/>
              <a:t>Carpels are the building blocks of the </a:t>
            </a:r>
            <a:r>
              <a:rPr lang="en-US" altLang="en-US" sz="2800" b="1" i="1">
                <a:solidFill>
                  <a:srgbClr val="660066"/>
                </a:solidFill>
              </a:rPr>
              <a:t>gynoecium</a:t>
            </a:r>
            <a:r>
              <a:rPr lang="en-US" altLang="en-US" sz="2800"/>
              <a:t>. If a gynoecium has a single carpel, it is called </a:t>
            </a:r>
            <a:r>
              <a:rPr lang="en-US" altLang="en-US" sz="2800" i="1">
                <a:solidFill>
                  <a:srgbClr val="FF0000"/>
                </a:solidFill>
              </a:rPr>
              <a:t>monocarpous</a:t>
            </a:r>
            <a:r>
              <a:rPr lang="en-US" altLang="en-US" sz="2800"/>
              <a:t>. </a:t>
            </a:r>
          </a:p>
          <a:p>
            <a:pPr eaLnBrk="1" hangingPunct="1"/>
            <a:endParaRPr lang="en-US" altLang="en-US" sz="2800"/>
          </a:p>
          <a:p>
            <a:pPr eaLnBrk="1" hangingPunct="1"/>
            <a:r>
              <a:rPr lang="en-US" altLang="en-US" sz="2800"/>
              <a:t>If a gynoecium has multiple, distinct (free, unfused) carpels, it is </a:t>
            </a:r>
            <a:r>
              <a:rPr lang="en-US" altLang="en-US" sz="2800" i="1">
                <a:solidFill>
                  <a:srgbClr val="FF0000"/>
                </a:solidFill>
              </a:rPr>
              <a:t>apocarpous</a:t>
            </a:r>
            <a:r>
              <a:rPr lang="en-US" altLang="en-US" sz="2800"/>
              <a:t>. </a:t>
            </a:r>
          </a:p>
        </p:txBody>
      </p:sp>
      <p:pic>
        <p:nvPicPr>
          <p:cNvPr id="32772" name="Picture 4" descr="carpel">
            <a:extLst>
              <a:ext uri="{FF2B5EF4-FFF2-40B4-BE49-F238E27FC236}">
                <a16:creationId xmlns:a16="http://schemas.microsoft.com/office/drawing/2014/main" id="{EC5A17A6-5E67-4D37-BFF3-C6FA27BB268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46750" y="914400"/>
            <a:ext cx="324485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a:extLst>
              <a:ext uri="{FF2B5EF4-FFF2-40B4-BE49-F238E27FC236}">
                <a16:creationId xmlns:a16="http://schemas.microsoft.com/office/drawing/2014/main" id="{E08017D4-3445-4C95-AC73-529F106209B1}"/>
              </a:ext>
            </a:extLst>
          </p:cNvPr>
          <p:cNvSpPr>
            <a:spLocks noGrp="1" noChangeArrowheads="1"/>
          </p:cNvSpPr>
          <p:nvPr>
            <p:ph type="title"/>
          </p:nvPr>
        </p:nvSpPr>
        <p:spPr>
          <a:xfrm>
            <a:off x="457200" y="76200"/>
            <a:ext cx="8229600" cy="1143000"/>
          </a:xfrm>
        </p:spPr>
        <p:txBody>
          <a:bodyPr/>
          <a:lstStyle/>
          <a:p>
            <a:pPr eaLnBrk="1" hangingPunct="1"/>
            <a:r>
              <a:rPr lang="en-US" altLang="en-US" b="1">
                <a:solidFill>
                  <a:srgbClr val="006600"/>
                </a:solidFill>
              </a:rPr>
              <a:t>The Carpel</a:t>
            </a:r>
          </a:p>
        </p:txBody>
      </p:sp>
      <p:pic>
        <p:nvPicPr>
          <p:cNvPr id="33795" name="Picture 4" descr="38">
            <a:extLst>
              <a:ext uri="{FF2B5EF4-FFF2-40B4-BE49-F238E27FC236}">
                <a16:creationId xmlns:a16="http://schemas.microsoft.com/office/drawing/2014/main" id="{70BCC9B5-EACF-4C0C-944C-9BD5B12B01A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r="32727" b="55853"/>
          <a:stretch>
            <a:fillRect/>
          </a:stretch>
        </p:blipFill>
        <p:spPr>
          <a:xfrm>
            <a:off x="381000" y="1143000"/>
            <a:ext cx="8229600" cy="5287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Rectangle 7">
            <a:extLst>
              <a:ext uri="{FF2B5EF4-FFF2-40B4-BE49-F238E27FC236}">
                <a16:creationId xmlns:a16="http://schemas.microsoft.com/office/drawing/2014/main" id="{4FA2D985-977A-43F5-8F46-2AF3B463FB26}"/>
              </a:ext>
            </a:extLst>
          </p:cNvPr>
          <p:cNvSpPr>
            <a:spLocks noChangeArrowheads="1"/>
          </p:cNvSpPr>
          <p:nvPr/>
        </p:nvSpPr>
        <p:spPr bwMode="auto">
          <a:xfrm>
            <a:off x="1295400" y="65532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b="1">
                <a:latin typeface="Times" panose="02020603050405020304" pitchFamily="18" charset="0"/>
              </a:rPr>
              <a:t>Copyright © 2002 Pearson Education, Inc., publishing as Benjamin Cummings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8520F15-819C-434E-A2FA-82A619F2488C}"/>
              </a:ext>
            </a:extLst>
          </p:cNvPr>
          <p:cNvSpPr>
            <a:spLocks noGrp="1" noChangeArrowheads="1"/>
          </p:cNvSpPr>
          <p:nvPr>
            <p:ph type="title"/>
          </p:nvPr>
        </p:nvSpPr>
        <p:spPr>
          <a:xfrm>
            <a:off x="457200" y="76200"/>
            <a:ext cx="8229600" cy="868363"/>
          </a:xfrm>
        </p:spPr>
        <p:txBody>
          <a:bodyPr/>
          <a:lstStyle/>
          <a:p>
            <a:pPr eaLnBrk="1" hangingPunct="1"/>
            <a:r>
              <a:rPr lang="en-US" altLang="en-US" b="1">
                <a:solidFill>
                  <a:srgbClr val="006600"/>
                </a:solidFill>
              </a:rPr>
              <a:t>Angiosperm Reproduction</a:t>
            </a:r>
          </a:p>
        </p:txBody>
      </p:sp>
      <p:sp>
        <p:nvSpPr>
          <p:cNvPr id="34819" name="Rectangle 3">
            <a:extLst>
              <a:ext uri="{FF2B5EF4-FFF2-40B4-BE49-F238E27FC236}">
                <a16:creationId xmlns:a16="http://schemas.microsoft.com/office/drawing/2014/main" id="{C2B3B002-F39C-4AFC-935F-131A8C35C8E6}"/>
              </a:ext>
            </a:extLst>
          </p:cNvPr>
          <p:cNvSpPr>
            <a:spLocks noGrp="1" noChangeArrowheads="1"/>
          </p:cNvSpPr>
          <p:nvPr>
            <p:ph type="body" idx="1"/>
          </p:nvPr>
        </p:nvSpPr>
        <p:spPr>
          <a:xfrm>
            <a:off x="152400" y="914400"/>
            <a:ext cx="8991600" cy="5791200"/>
          </a:xfrm>
        </p:spPr>
        <p:txBody>
          <a:bodyPr/>
          <a:lstStyle/>
          <a:p>
            <a:pPr eaLnBrk="1" hangingPunct="1">
              <a:lnSpc>
                <a:spcPct val="90000"/>
              </a:lnSpc>
              <a:buClr>
                <a:srgbClr val="339933"/>
              </a:buClr>
            </a:pPr>
            <a:r>
              <a:rPr lang="en-US" altLang="en-US">
                <a:solidFill>
                  <a:srgbClr val="000000"/>
                </a:solidFill>
              </a:rPr>
              <a:t>All angiosperms are </a:t>
            </a:r>
            <a:r>
              <a:rPr lang="en-US" altLang="en-US" b="1" i="1">
                <a:solidFill>
                  <a:srgbClr val="660066"/>
                </a:solidFill>
              </a:rPr>
              <a:t>heterosporous</a:t>
            </a:r>
            <a:r>
              <a:rPr lang="en-US" altLang="en-US">
                <a:solidFill>
                  <a:srgbClr val="000000"/>
                </a:solidFill>
              </a:rPr>
              <a:t>, </a:t>
            </a:r>
          </a:p>
          <a:p>
            <a:pPr lvl="1" eaLnBrk="1" hangingPunct="1">
              <a:lnSpc>
                <a:spcPct val="90000"/>
              </a:lnSpc>
              <a:buClr>
                <a:srgbClr val="339933"/>
              </a:buClr>
            </a:pPr>
            <a:r>
              <a:rPr lang="en-US" altLang="en-US">
                <a:solidFill>
                  <a:srgbClr val="000000"/>
                </a:solidFill>
              </a:rPr>
              <a:t>produce </a:t>
            </a:r>
            <a:r>
              <a:rPr lang="en-US" altLang="en-US" b="1" i="1">
                <a:solidFill>
                  <a:srgbClr val="660066"/>
                </a:solidFill>
              </a:rPr>
              <a:t>microspores</a:t>
            </a:r>
            <a:r>
              <a:rPr lang="en-US" altLang="en-US" b="1">
                <a:solidFill>
                  <a:srgbClr val="000000"/>
                </a:solidFill>
              </a:rPr>
              <a:t> </a:t>
            </a:r>
            <a:r>
              <a:rPr lang="en-US" altLang="en-US">
                <a:solidFill>
                  <a:srgbClr val="000000"/>
                </a:solidFill>
              </a:rPr>
              <a:t>that form </a:t>
            </a:r>
            <a:r>
              <a:rPr lang="en-US" altLang="en-US" b="1" i="1">
                <a:solidFill>
                  <a:srgbClr val="FF0000"/>
                </a:solidFill>
              </a:rPr>
              <a:t>male gametophytes </a:t>
            </a:r>
          </a:p>
          <a:p>
            <a:pPr lvl="1" eaLnBrk="1" hangingPunct="1">
              <a:lnSpc>
                <a:spcPct val="90000"/>
              </a:lnSpc>
              <a:buClr>
                <a:srgbClr val="339933"/>
              </a:buClr>
            </a:pPr>
            <a:r>
              <a:rPr lang="en-US" altLang="en-US" b="1" i="1">
                <a:solidFill>
                  <a:srgbClr val="660066"/>
                </a:solidFill>
              </a:rPr>
              <a:t>megaspores</a:t>
            </a:r>
            <a:r>
              <a:rPr lang="en-US" altLang="en-US">
                <a:solidFill>
                  <a:srgbClr val="000000"/>
                </a:solidFill>
              </a:rPr>
              <a:t> that form </a:t>
            </a:r>
            <a:r>
              <a:rPr lang="en-US" altLang="en-US" b="1" i="1">
                <a:solidFill>
                  <a:srgbClr val="FF0000"/>
                </a:solidFill>
              </a:rPr>
              <a:t>female gametophytes</a:t>
            </a:r>
            <a:r>
              <a:rPr lang="en-US" altLang="en-US">
                <a:solidFill>
                  <a:srgbClr val="000000"/>
                </a:solidFill>
              </a:rPr>
              <a:t>.</a:t>
            </a:r>
          </a:p>
          <a:p>
            <a:pPr lvl="1" eaLnBrk="1" hangingPunct="1">
              <a:lnSpc>
                <a:spcPct val="90000"/>
              </a:lnSpc>
              <a:buClr>
                <a:srgbClr val="339933"/>
              </a:buClr>
            </a:pPr>
            <a:endParaRPr lang="en-US" altLang="en-US">
              <a:solidFill>
                <a:srgbClr val="000000"/>
              </a:solidFill>
            </a:endParaRPr>
          </a:p>
          <a:p>
            <a:pPr lvl="1" eaLnBrk="1" hangingPunct="1">
              <a:lnSpc>
                <a:spcPct val="90000"/>
              </a:lnSpc>
              <a:buClr>
                <a:srgbClr val="339933"/>
              </a:buClr>
            </a:pPr>
            <a:r>
              <a:rPr lang="en-US" altLang="en-US">
                <a:solidFill>
                  <a:srgbClr val="000000"/>
                </a:solidFill>
              </a:rPr>
              <a:t>The immature male gametophytes are contained within </a:t>
            </a:r>
            <a:r>
              <a:rPr lang="en-US" altLang="en-US" b="1">
                <a:solidFill>
                  <a:srgbClr val="000000"/>
                </a:solidFill>
              </a:rPr>
              <a:t>pollen grains</a:t>
            </a:r>
            <a:r>
              <a:rPr lang="en-US" altLang="en-US">
                <a:solidFill>
                  <a:srgbClr val="000000"/>
                </a:solidFill>
              </a:rPr>
              <a:t> and develop within the anthers of stamens.</a:t>
            </a:r>
          </a:p>
          <a:p>
            <a:pPr lvl="2" eaLnBrk="1" hangingPunct="1">
              <a:lnSpc>
                <a:spcPct val="90000"/>
              </a:lnSpc>
              <a:buClr>
                <a:srgbClr val="339933"/>
              </a:buClr>
            </a:pPr>
            <a:r>
              <a:rPr lang="en-US" altLang="en-US">
                <a:solidFill>
                  <a:srgbClr val="000000"/>
                </a:solidFill>
              </a:rPr>
              <a:t>Each pollen grain has two haploid cells.</a:t>
            </a:r>
          </a:p>
          <a:p>
            <a:pPr lvl="2" eaLnBrk="1" hangingPunct="1">
              <a:lnSpc>
                <a:spcPct val="90000"/>
              </a:lnSpc>
              <a:buClr>
                <a:srgbClr val="339933"/>
              </a:buClr>
            </a:pPr>
            <a:endParaRPr lang="en-US" altLang="en-US">
              <a:solidFill>
                <a:srgbClr val="000000"/>
              </a:solidFill>
            </a:endParaRPr>
          </a:p>
          <a:p>
            <a:pPr lvl="1" eaLnBrk="1" hangingPunct="1">
              <a:lnSpc>
                <a:spcPct val="90000"/>
              </a:lnSpc>
              <a:buClr>
                <a:srgbClr val="339933"/>
              </a:buClr>
            </a:pPr>
            <a:r>
              <a:rPr lang="en-US" altLang="en-US" b="1">
                <a:solidFill>
                  <a:srgbClr val="000000"/>
                </a:solidFill>
              </a:rPr>
              <a:t>Ovules</a:t>
            </a:r>
            <a:r>
              <a:rPr lang="en-US" altLang="en-US">
                <a:solidFill>
                  <a:srgbClr val="000000"/>
                </a:solidFill>
              </a:rPr>
              <a:t>, which develop in the ovary, contain the female gametophyte, the </a:t>
            </a:r>
            <a:r>
              <a:rPr lang="en-US" altLang="en-US" b="1">
                <a:solidFill>
                  <a:srgbClr val="000000"/>
                </a:solidFill>
              </a:rPr>
              <a:t>embryo sac</a:t>
            </a:r>
            <a:r>
              <a:rPr lang="en-US" altLang="en-US">
                <a:solidFill>
                  <a:srgbClr val="000000"/>
                </a:solidFill>
              </a:rPr>
              <a:t>.</a:t>
            </a:r>
          </a:p>
          <a:p>
            <a:pPr lvl="2" eaLnBrk="1" hangingPunct="1">
              <a:lnSpc>
                <a:spcPct val="90000"/>
              </a:lnSpc>
              <a:buClr>
                <a:srgbClr val="339933"/>
              </a:buClr>
            </a:pPr>
            <a:r>
              <a:rPr lang="en-US" altLang="en-US">
                <a:solidFill>
                  <a:srgbClr val="000000"/>
                </a:solidFill>
              </a:rPr>
              <a:t>It consists of only a few cells, one of which is the egg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C6706C3-6F43-41B3-A15D-D8E24009140A}"/>
              </a:ext>
            </a:extLst>
          </p:cNvPr>
          <p:cNvSpPr>
            <a:spLocks noGrp="1" noChangeArrowheads="1"/>
          </p:cNvSpPr>
          <p:nvPr>
            <p:ph type="title"/>
          </p:nvPr>
        </p:nvSpPr>
        <p:spPr>
          <a:xfrm>
            <a:off x="0" y="76200"/>
            <a:ext cx="9144000" cy="1143000"/>
          </a:xfrm>
        </p:spPr>
        <p:txBody>
          <a:bodyPr/>
          <a:lstStyle/>
          <a:p>
            <a:pPr eaLnBrk="1" hangingPunct="1"/>
            <a:r>
              <a:rPr lang="en-US" altLang="en-US" sz="2400" b="1">
                <a:solidFill>
                  <a:srgbClr val="006600"/>
                </a:solidFill>
              </a:rPr>
              <a:t>The life cycle of an angiosperm begins with the formation of a mature flower on a sporophyte plant and culminates in a germinating seed.</a:t>
            </a:r>
            <a:endParaRPr lang="en-US" altLang="en-US" sz="4000" b="1">
              <a:solidFill>
                <a:srgbClr val="006600"/>
              </a:solidFill>
            </a:endParaRPr>
          </a:p>
        </p:txBody>
      </p:sp>
      <p:pic>
        <p:nvPicPr>
          <p:cNvPr id="35843" name="Picture 4">
            <a:extLst>
              <a:ext uri="{FF2B5EF4-FFF2-40B4-BE49-F238E27FC236}">
                <a16:creationId xmlns:a16="http://schemas.microsoft.com/office/drawing/2014/main" id="{C6FEE16F-CA8D-439F-A465-260B92AC8D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3152"/>
          <a:stretch>
            <a:fillRect/>
          </a:stretch>
        </p:blipFill>
        <p:spPr>
          <a:xfrm>
            <a:off x="152400" y="1241425"/>
            <a:ext cx="8686800" cy="538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17B1C5C-2954-4458-9FDA-A9F6514F3207}"/>
              </a:ext>
            </a:extLst>
          </p:cNvPr>
          <p:cNvSpPr>
            <a:spLocks noGrp="1" noChangeArrowheads="1"/>
          </p:cNvSpPr>
          <p:nvPr>
            <p:ph type="title"/>
          </p:nvPr>
        </p:nvSpPr>
        <p:spPr>
          <a:xfrm>
            <a:off x="457200" y="76200"/>
            <a:ext cx="8229600" cy="762000"/>
          </a:xfrm>
        </p:spPr>
        <p:txBody>
          <a:bodyPr/>
          <a:lstStyle/>
          <a:p>
            <a:pPr eaLnBrk="1" hangingPunct="1"/>
            <a:r>
              <a:rPr lang="en-US" altLang="en-US" b="1">
                <a:solidFill>
                  <a:srgbClr val="006600"/>
                </a:solidFill>
              </a:rPr>
              <a:t>Angiosperm Reproduction</a:t>
            </a:r>
          </a:p>
        </p:txBody>
      </p:sp>
      <p:sp>
        <p:nvSpPr>
          <p:cNvPr id="36867" name="Rectangle 3">
            <a:extLst>
              <a:ext uri="{FF2B5EF4-FFF2-40B4-BE49-F238E27FC236}">
                <a16:creationId xmlns:a16="http://schemas.microsoft.com/office/drawing/2014/main" id="{20A568EF-0704-4AD1-BFA0-546E13089511}"/>
              </a:ext>
            </a:extLst>
          </p:cNvPr>
          <p:cNvSpPr>
            <a:spLocks noGrp="1" noChangeArrowheads="1"/>
          </p:cNvSpPr>
          <p:nvPr>
            <p:ph type="body" sz="half" idx="1"/>
          </p:nvPr>
        </p:nvSpPr>
        <p:spPr>
          <a:xfrm>
            <a:off x="152400" y="914400"/>
            <a:ext cx="4572000" cy="5638800"/>
          </a:xfrm>
        </p:spPr>
        <p:txBody>
          <a:bodyPr/>
          <a:lstStyle/>
          <a:p>
            <a:pPr marL="533400" indent="-533400" eaLnBrk="1" hangingPunct="1">
              <a:buClr>
                <a:srgbClr val="339933"/>
              </a:buClr>
              <a:buFontTx/>
              <a:buAutoNum type="arabicParenBoth"/>
            </a:pPr>
            <a:r>
              <a:rPr lang="en-US" altLang="en-US" sz="2400"/>
              <a:t>The anthers of the flower produce :</a:t>
            </a:r>
          </a:p>
          <a:p>
            <a:pPr marL="533400" indent="-533400" eaLnBrk="1" hangingPunct="1">
              <a:buClr>
                <a:srgbClr val="339933"/>
              </a:buClr>
              <a:buFontTx/>
              <a:buAutoNum type="arabicParenBoth"/>
            </a:pPr>
            <a:endParaRPr lang="en-US" altLang="en-US" sz="2400"/>
          </a:p>
          <a:p>
            <a:pPr marL="533400" indent="-533400" eaLnBrk="1" hangingPunct="1">
              <a:buClr>
                <a:srgbClr val="339933"/>
              </a:buClr>
              <a:buFontTx/>
              <a:buAutoNum type="arabicParenBoth"/>
            </a:pPr>
            <a:r>
              <a:rPr lang="en-US" altLang="en-US" sz="2400"/>
              <a:t>microspores that form</a:t>
            </a:r>
          </a:p>
          <a:p>
            <a:pPr marL="533400" indent="-533400" eaLnBrk="1" hangingPunct="1">
              <a:buClr>
                <a:srgbClr val="339933"/>
              </a:buClr>
              <a:buFontTx/>
              <a:buAutoNum type="arabicParenBoth"/>
            </a:pPr>
            <a:endParaRPr lang="en-US" altLang="en-US" sz="2400"/>
          </a:p>
          <a:p>
            <a:pPr marL="533400" indent="-533400" eaLnBrk="1" hangingPunct="1">
              <a:buClr>
                <a:srgbClr val="339933"/>
              </a:buClr>
              <a:buFontTx/>
              <a:buAutoNum type="arabicParenBoth"/>
            </a:pPr>
            <a:r>
              <a:rPr lang="en-US" altLang="en-US" sz="2400"/>
              <a:t>male gametophytes (pollen).</a:t>
            </a:r>
          </a:p>
          <a:p>
            <a:pPr marL="533400" indent="-533400" eaLnBrk="1" hangingPunct="1">
              <a:buClr>
                <a:srgbClr val="339933"/>
              </a:buClr>
              <a:buFontTx/>
              <a:buAutoNum type="arabicParenBoth"/>
            </a:pPr>
            <a:endParaRPr lang="en-US" altLang="en-US" sz="2400"/>
          </a:p>
          <a:p>
            <a:pPr marL="533400" indent="-533400" eaLnBrk="1" hangingPunct="1">
              <a:buClr>
                <a:srgbClr val="339933"/>
              </a:buClr>
              <a:buFontTx/>
              <a:buNone/>
            </a:pPr>
            <a:r>
              <a:rPr lang="en-US" altLang="en-US" sz="2400" b="1">
                <a:solidFill>
                  <a:srgbClr val="006600"/>
                </a:solidFill>
              </a:rPr>
              <a:t>(4) </a:t>
            </a:r>
            <a:r>
              <a:rPr lang="en-US" altLang="en-US" sz="2400"/>
              <a:t>Ovules produce megaspores that form </a:t>
            </a:r>
          </a:p>
          <a:p>
            <a:pPr marL="533400" indent="-533400" eaLnBrk="1" hangingPunct="1">
              <a:buClr>
                <a:srgbClr val="339933"/>
              </a:buClr>
              <a:buFontTx/>
              <a:buNone/>
            </a:pPr>
            <a:endParaRPr lang="en-US" altLang="en-US" sz="2400"/>
          </a:p>
          <a:p>
            <a:pPr marL="533400" indent="-533400" eaLnBrk="1" hangingPunct="1">
              <a:buClr>
                <a:srgbClr val="339933"/>
              </a:buClr>
              <a:buFontTx/>
              <a:buNone/>
            </a:pPr>
            <a:r>
              <a:rPr lang="en-US" altLang="en-US" sz="2400" b="1">
                <a:solidFill>
                  <a:srgbClr val="006600"/>
                </a:solidFill>
              </a:rPr>
              <a:t>(5) </a:t>
            </a:r>
            <a:r>
              <a:rPr lang="en-US" altLang="en-US" sz="2400"/>
              <a:t>female gametophytes (embryo sacs).</a:t>
            </a:r>
          </a:p>
        </p:txBody>
      </p:sp>
      <p:pic>
        <p:nvPicPr>
          <p:cNvPr id="36868" name="Picture 4">
            <a:extLst>
              <a:ext uri="{FF2B5EF4-FFF2-40B4-BE49-F238E27FC236}">
                <a16:creationId xmlns:a16="http://schemas.microsoft.com/office/drawing/2014/main" id="{2BCCDD69-7E1A-440D-ACFC-89BC2D0A88D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3152"/>
          <a:stretch>
            <a:fillRect/>
          </a:stretch>
        </p:blipFill>
        <p:spPr>
          <a:xfrm>
            <a:off x="4800600" y="838200"/>
            <a:ext cx="41910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65FCC17-C4C6-4348-A54A-0F6195F384C2}"/>
              </a:ext>
            </a:extLst>
          </p:cNvPr>
          <p:cNvSpPr>
            <a:spLocks noGrp="1" noChangeArrowheads="1"/>
          </p:cNvSpPr>
          <p:nvPr>
            <p:ph type="title"/>
          </p:nvPr>
        </p:nvSpPr>
        <p:spPr>
          <a:xfrm>
            <a:off x="457200" y="76200"/>
            <a:ext cx="8229600" cy="762000"/>
          </a:xfrm>
        </p:spPr>
        <p:txBody>
          <a:bodyPr/>
          <a:lstStyle/>
          <a:p>
            <a:pPr eaLnBrk="1" hangingPunct="1"/>
            <a:r>
              <a:rPr lang="en-US" altLang="en-US" b="1">
                <a:solidFill>
                  <a:srgbClr val="006600"/>
                </a:solidFill>
              </a:rPr>
              <a:t>Angiosperm Reproduction</a:t>
            </a:r>
          </a:p>
        </p:txBody>
      </p:sp>
      <p:sp>
        <p:nvSpPr>
          <p:cNvPr id="37891" name="Rectangle 3">
            <a:extLst>
              <a:ext uri="{FF2B5EF4-FFF2-40B4-BE49-F238E27FC236}">
                <a16:creationId xmlns:a16="http://schemas.microsoft.com/office/drawing/2014/main" id="{605C2A26-F74C-4D7B-84F8-D4ECDF0E1F14}"/>
              </a:ext>
            </a:extLst>
          </p:cNvPr>
          <p:cNvSpPr>
            <a:spLocks noGrp="1" noChangeArrowheads="1"/>
          </p:cNvSpPr>
          <p:nvPr>
            <p:ph type="body" sz="half" idx="1"/>
          </p:nvPr>
        </p:nvSpPr>
        <p:spPr>
          <a:xfrm>
            <a:off x="152400" y="914400"/>
            <a:ext cx="4572000" cy="5943600"/>
          </a:xfrm>
        </p:spPr>
        <p:txBody>
          <a:bodyPr/>
          <a:lstStyle/>
          <a:p>
            <a:pPr marL="533400" indent="-533400" eaLnBrk="1" hangingPunct="1">
              <a:lnSpc>
                <a:spcPct val="90000"/>
              </a:lnSpc>
              <a:buClr>
                <a:srgbClr val="339933"/>
              </a:buClr>
              <a:buFontTx/>
              <a:buNone/>
            </a:pPr>
            <a:r>
              <a:rPr lang="en-US" altLang="en-US" sz="2400" b="1">
                <a:solidFill>
                  <a:srgbClr val="006600"/>
                </a:solidFill>
              </a:rPr>
              <a:t>(6) </a:t>
            </a:r>
            <a:r>
              <a:rPr lang="en-US" altLang="en-US" sz="2400">
                <a:solidFill>
                  <a:srgbClr val="000000"/>
                </a:solidFill>
              </a:rPr>
              <a:t>After its release from the </a:t>
            </a:r>
            <a:r>
              <a:rPr lang="en-US" altLang="en-US" sz="2400" b="1" i="1">
                <a:solidFill>
                  <a:srgbClr val="660066"/>
                </a:solidFill>
              </a:rPr>
              <a:t>anther</a:t>
            </a:r>
            <a:r>
              <a:rPr lang="en-US" altLang="en-US" sz="2400">
                <a:solidFill>
                  <a:srgbClr val="000000"/>
                </a:solidFill>
              </a:rPr>
              <a:t>, pollen is carried to the sticky stigma of a carpal.</a:t>
            </a:r>
          </a:p>
          <a:p>
            <a:pPr marL="533400" indent="-533400" eaLnBrk="1" hangingPunct="1">
              <a:lnSpc>
                <a:spcPct val="90000"/>
              </a:lnSpc>
              <a:buClr>
                <a:srgbClr val="339933"/>
              </a:buClr>
              <a:buFontTx/>
              <a:buNone/>
            </a:pPr>
            <a:r>
              <a:rPr lang="en-US" altLang="en-US" sz="2400">
                <a:solidFill>
                  <a:srgbClr val="000000"/>
                </a:solidFill>
              </a:rPr>
              <a:t>	Although some flowers self-pollinate, most have mechanisms that ensure </a:t>
            </a:r>
            <a:r>
              <a:rPr lang="en-US" altLang="en-US" sz="2400" b="1" i="1">
                <a:solidFill>
                  <a:srgbClr val="660066"/>
                </a:solidFill>
              </a:rPr>
              <a:t>cross-pollination</a:t>
            </a:r>
            <a:r>
              <a:rPr lang="en-US" altLang="en-US" sz="2400">
                <a:solidFill>
                  <a:srgbClr val="000000"/>
                </a:solidFill>
              </a:rPr>
              <a:t>, transferring pollen from flowers of one plant to flowers of another plant of the same species.</a:t>
            </a:r>
          </a:p>
          <a:p>
            <a:pPr marL="914400" lvl="1" indent="-457200" eaLnBrk="1" hangingPunct="1">
              <a:lnSpc>
                <a:spcPct val="90000"/>
              </a:lnSpc>
              <a:buClr>
                <a:srgbClr val="339933"/>
              </a:buClr>
              <a:buFontTx/>
              <a:buNone/>
            </a:pPr>
            <a:endParaRPr lang="en-US" altLang="en-US" sz="2400">
              <a:solidFill>
                <a:srgbClr val="000000"/>
              </a:solidFill>
            </a:endParaRPr>
          </a:p>
          <a:p>
            <a:pPr marL="914400" lvl="1" indent="-457200" eaLnBrk="1" hangingPunct="1">
              <a:lnSpc>
                <a:spcPct val="90000"/>
              </a:lnSpc>
              <a:buClr>
                <a:srgbClr val="339933"/>
              </a:buClr>
              <a:buFontTx/>
              <a:buNone/>
            </a:pPr>
            <a:r>
              <a:rPr lang="en-US" altLang="en-US" sz="2400">
                <a:solidFill>
                  <a:srgbClr val="000000"/>
                </a:solidFill>
              </a:rPr>
              <a:t>The pollen grain germinates (begins growing) from the stigma toward the ovary.</a:t>
            </a:r>
          </a:p>
        </p:txBody>
      </p:sp>
      <p:pic>
        <p:nvPicPr>
          <p:cNvPr id="37892" name="Picture 4">
            <a:extLst>
              <a:ext uri="{FF2B5EF4-FFF2-40B4-BE49-F238E27FC236}">
                <a16:creationId xmlns:a16="http://schemas.microsoft.com/office/drawing/2014/main" id="{813F55EB-63A1-425F-AB27-9C06E82B1FF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3152"/>
          <a:stretch>
            <a:fillRect/>
          </a:stretch>
        </p:blipFill>
        <p:spPr>
          <a:xfrm>
            <a:off x="4876800" y="838200"/>
            <a:ext cx="41148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353F98B-95C9-42E4-92AD-A4348CDEAC7F}"/>
              </a:ext>
            </a:extLst>
          </p:cNvPr>
          <p:cNvSpPr>
            <a:spLocks noGrp="1" noChangeArrowheads="1"/>
          </p:cNvSpPr>
          <p:nvPr>
            <p:ph type="title"/>
          </p:nvPr>
        </p:nvSpPr>
        <p:spPr>
          <a:xfrm>
            <a:off x="457200" y="76200"/>
            <a:ext cx="8229600" cy="762000"/>
          </a:xfrm>
        </p:spPr>
        <p:txBody>
          <a:bodyPr/>
          <a:lstStyle/>
          <a:p>
            <a:pPr eaLnBrk="1" hangingPunct="1"/>
            <a:r>
              <a:rPr lang="en-US" altLang="en-US" b="1">
                <a:solidFill>
                  <a:srgbClr val="006600"/>
                </a:solidFill>
              </a:rPr>
              <a:t>Angiosperm Reproduction</a:t>
            </a:r>
          </a:p>
        </p:txBody>
      </p:sp>
      <p:sp>
        <p:nvSpPr>
          <p:cNvPr id="38915" name="Rectangle 3">
            <a:extLst>
              <a:ext uri="{FF2B5EF4-FFF2-40B4-BE49-F238E27FC236}">
                <a16:creationId xmlns:a16="http://schemas.microsoft.com/office/drawing/2014/main" id="{4070B348-71AB-463C-8AA2-B766044BA793}"/>
              </a:ext>
            </a:extLst>
          </p:cNvPr>
          <p:cNvSpPr>
            <a:spLocks noGrp="1" noChangeArrowheads="1"/>
          </p:cNvSpPr>
          <p:nvPr>
            <p:ph type="body" sz="half" idx="1"/>
          </p:nvPr>
        </p:nvSpPr>
        <p:spPr>
          <a:xfrm>
            <a:off x="152400" y="914400"/>
            <a:ext cx="4572000" cy="5943600"/>
          </a:xfrm>
        </p:spPr>
        <p:txBody>
          <a:bodyPr/>
          <a:lstStyle/>
          <a:p>
            <a:pPr marL="533400" indent="-533400" eaLnBrk="1" hangingPunct="1">
              <a:lnSpc>
                <a:spcPct val="90000"/>
              </a:lnSpc>
              <a:buClr>
                <a:srgbClr val="339933"/>
              </a:buClr>
            </a:pPr>
            <a:r>
              <a:rPr lang="en-US" altLang="en-US" sz="2400">
                <a:solidFill>
                  <a:srgbClr val="000000"/>
                </a:solidFill>
              </a:rPr>
              <a:t>When the pollen tube reaches the micropyle, a pore in the integuments of the ovule, it discharges two sperm cells into the female gametophyte.</a:t>
            </a:r>
          </a:p>
          <a:p>
            <a:pPr marL="533400" indent="-533400" eaLnBrk="1" hangingPunct="1">
              <a:lnSpc>
                <a:spcPct val="90000"/>
              </a:lnSpc>
              <a:buClr>
                <a:srgbClr val="339933"/>
              </a:buClr>
            </a:pPr>
            <a:endParaRPr lang="en-US" altLang="en-US" sz="2400">
              <a:solidFill>
                <a:srgbClr val="000000"/>
              </a:solidFill>
            </a:endParaRPr>
          </a:p>
          <a:p>
            <a:pPr marL="533400" indent="-533400" eaLnBrk="1" hangingPunct="1">
              <a:lnSpc>
                <a:spcPct val="90000"/>
              </a:lnSpc>
              <a:buClr>
                <a:srgbClr val="339933"/>
              </a:buClr>
              <a:buFontTx/>
              <a:buNone/>
            </a:pPr>
            <a:r>
              <a:rPr lang="en-US" altLang="en-US" sz="2400" b="1">
                <a:solidFill>
                  <a:srgbClr val="006600"/>
                </a:solidFill>
              </a:rPr>
              <a:t>(7) </a:t>
            </a:r>
            <a:r>
              <a:rPr lang="en-US" altLang="en-US" sz="2400">
                <a:solidFill>
                  <a:srgbClr val="000000"/>
                </a:solidFill>
              </a:rPr>
              <a:t>In a process known as </a:t>
            </a:r>
            <a:r>
              <a:rPr lang="en-US" altLang="en-US" sz="2400" b="1" i="1">
                <a:solidFill>
                  <a:srgbClr val="660066"/>
                </a:solidFill>
              </a:rPr>
              <a:t>double fertilization</a:t>
            </a:r>
            <a:r>
              <a:rPr lang="en-US" altLang="en-US" sz="2400">
                <a:solidFill>
                  <a:srgbClr val="000000"/>
                </a:solidFill>
              </a:rPr>
              <a:t>, one sperm unites with the egg to form a diploid zygote and the other fuses with two nuclei in the large center cell of the female gametophyte.</a:t>
            </a:r>
          </a:p>
        </p:txBody>
      </p:sp>
      <p:pic>
        <p:nvPicPr>
          <p:cNvPr id="38916" name="Picture 4">
            <a:extLst>
              <a:ext uri="{FF2B5EF4-FFF2-40B4-BE49-F238E27FC236}">
                <a16:creationId xmlns:a16="http://schemas.microsoft.com/office/drawing/2014/main" id="{85634799-383D-40F0-81EE-975DB10ADEC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3152"/>
          <a:stretch>
            <a:fillRect/>
          </a:stretch>
        </p:blipFill>
        <p:spPr>
          <a:xfrm>
            <a:off x="4876800" y="838200"/>
            <a:ext cx="41148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6DCF5F5-8957-4E7D-9229-3EC07D7219C9}"/>
              </a:ext>
            </a:extLst>
          </p:cNvPr>
          <p:cNvSpPr>
            <a:spLocks noGrp="1" noChangeArrowheads="1"/>
          </p:cNvSpPr>
          <p:nvPr>
            <p:ph type="title"/>
          </p:nvPr>
        </p:nvSpPr>
        <p:spPr>
          <a:xfrm>
            <a:off x="457200" y="76200"/>
            <a:ext cx="8229600" cy="762000"/>
          </a:xfrm>
        </p:spPr>
        <p:txBody>
          <a:bodyPr/>
          <a:lstStyle/>
          <a:p>
            <a:pPr eaLnBrk="1" hangingPunct="1"/>
            <a:r>
              <a:rPr lang="en-US" altLang="en-US" b="1">
                <a:solidFill>
                  <a:srgbClr val="006600"/>
                </a:solidFill>
              </a:rPr>
              <a:t>Angiosperm Reproduction</a:t>
            </a:r>
          </a:p>
        </p:txBody>
      </p:sp>
      <p:sp>
        <p:nvSpPr>
          <p:cNvPr id="39939" name="Rectangle 3">
            <a:extLst>
              <a:ext uri="{FF2B5EF4-FFF2-40B4-BE49-F238E27FC236}">
                <a16:creationId xmlns:a16="http://schemas.microsoft.com/office/drawing/2014/main" id="{F691AC0C-18A6-4C36-B63A-B10AA10DE477}"/>
              </a:ext>
            </a:extLst>
          </p:cNvPr>
          <p:cNvSpPr>
            <a:spLocks noGrp="1" noChangeArrowheads="1"/>
          </p:cNvSpPr>
          <p:nvPr>
            <p:ph type="body" sz="half" idx="1"/>
          </p:nvPr>
        </p:nvSpPr>
        <p:spPr>
          <a:xfrm>
            <a:off x="152400" y="914400"/>
            <a:ext cx="4572000" cy="5943600"/>
          </a:xfrm>
        </p:spPr>
        <p:txBody>
          <a:bodyPr/>
          <a:lstStyle/>
          <a:p>
            <a:pPr marL="533400" indent="-533400" eaLnBrk="1" hangingPunct="1">
              <a:lnSpc>
                <a:spcPct val="90000"/>
              </a:lnSpc>
              <a:buClr>
                <a:srgbClr val="339933"/>
              </a:buClr>
              <a:buFontTx/>
              <a:buNone/>
            </a:pPr>
            <a:r>
              <a:rPr lang="en-US" altLang="en-US" sz="2000" b="1">
                <a:solidFill>
                  <a:srgbClr val="006600"/>
                </a:solidFill>
              </a:rPr>
              <a:t>(8) </a:t>
            </a:r>
            <a:r>
              <a:rPr lang="en-US" altLang="en-US" sz="2000">
                <a:solidFill>
                  <a:srgbClr val="000000"/>
                </a:solidFill>
              </a:rPr>
              <a:t>The zygote develops into a sporophyte embryo packaged with food and surrounded by a seed coat.</a:t>
            </a:r>
          </a:p>
          <a:p>
            <a:pPr marL="914400" lvl="1" indent="-457200" eaLnBrk="1" hangingPunct="1">
              <a:lnSpc>
                <a:spcPct val="90000"/>
              </a:lnSpc>
              <a:buClr>
                <a:srgbClr val="339933"/>
              </a:buClr>
            </a:pPr>
            <a:r>
              <a:rPr lang="en-US" altLang="en-US" sz="1800">
                <a:solidFill>
                  <a:srgbClr val="000000"/>
                </a:solidFill>
              </a:rPr>
              <a:t>The embryo has a rudimentary root and one or two seed leaves, the </a:t>
            </a:r>
            <a:r>
              <a:rPr lang="en-US" altLang="en-US" sz="1800" b="1">
                <a:solidFill>
                  <a:srgbClr val="000000"/>
                </a:solidFill>
              </a:rPr>
              <a:t>cotyledons</a:t>
            </a:r>
            <a:r>
              <a:rPr lang="en-US" altLang="en-US" sz="1800">
                <a:solidFill>
                  <a:srgbClr val="000000"/>
                </a:solidFill>
              </a:rPr>
              <a:t>.</a:t>
            </a:r>
          </a:p>
          <a:p>
            <a:pPr marL="1295400" lvl="2" indent="-381000" eaLnBrk="1" hangingPunct="1">
              <a:lnSpc>
                <a:spcPct val="90000"/>
              </a:lnSpc>
              <a:buClr>
                <a:srgbClr val="339933"/>
              </a:buClr>
            </a:pPr>
            <a:r>
              <a:rPr lang="en-US" altLang="en-US" sz="1600">
                <a:solidFill>
                  <a:srgbClr val="000000"/>
                </a:solidFill>
              </a:rPr>
              <a:t>Monocots have one seed leaf and dicots have two</a:t>
            </a:r>
          </a:p>
          <a:p>
            <a:pPr marL="1295400" lvl="2" indent="-381000" eaLnBrk="1" hangingPunct="1">
              <a:lnSpc>
                <a:spcPct val="90000"/>
              </a:lnSpc>
              <a:buClr>
                <a:srgbClr val="339933"/>
              </a:buClr>
            </a:pPr>
            <a:endParaRPr lang="en-US" altLang="en-US" sz="1800">
              <a:solidFill>
                <a:srgbClr val="000000"/>
              </a:solidFill>
            </a:endParaRPr>
          </a:p>
          <a:p>
            <a:pPr marL="533400" indent="-533400" eaLnBrk="1" hangingPunct="1">
              <a:lnSpc>
                <a:spcPct val="90000"/>
              </a:lnSpc>
              <a:buClr>
                <a:srgbClr val="339933"/>
              </a:buClr>
            </a:pPr>
            <a:r>
              <a:rPr lang="en-US" altLang="en-US" sz="2000" b="1" i="1" u="sng">
                <a:solidFill>
                  <a:srgbClr val="660066"/>
                </a:solidFill>
              </a:rPr>
              <a:t>Monocots store most of the food for the developing embryo in endosperm which develops as a triploid tissue in the center of the embryo sac</a:t>
            </a:r>
          </a:p>
          <a:p>
            <a:pPr marL="914400" lvl="1" indent="-457200" eaLnBrk="1" hangingPunct="1">
              <a:lnSpc>
                <a:spcPct val="90000"/>
              </a:lnSpc>
              <a:buClr>
                <a:srgbClr val="339933"/>
              </a:buClr>
            </a:pPr>
            <a:r>
              <a:rPr lang="en-US" altLang="en-US" sz="1800">
                <a:solidFill>
                  <a:srgbClr val="000000"/>
                </a:solidFill>
              </a:rPr>
              <a:t>Beans and many dicots transfer most of the nutrients from the endosperm to the developing cotyledons.</a:t>
            </a:r>
          </a:p>
        </p:txBody>
      </p:sp>
      <p:pic>
        <p:nvPicPr>
          <p:cNvPr id="39940" name="Picture 4">
            <a:extLst>
              <a:ext uri="{FF2B5EF4-FFF2-40B4-BE49-F238E27FC236}">
                <a16:creationId xmlns:a16="http://schemas.microsoft.com/office/drawing/2014/main" id="{3D5AD446-EEF1-40B5-93B9-D851A081593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3152"/>
          <a:stretch>
            <a:fillRect/>
          </a:stretch>
        </p:blipFill>
        <p:spPr>
          <a:xfrm>
            <a:off x="4876800" y="838200"/>
            <a:ext cx="41148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77007FB-DF7E-489D-9B89-6019EF2E8824}"/>
              </a:ext>
            </a:extLst>
          </p:cNvPr>
          <p:cNvSpPr>
            <a:spLocks noGrp="1" noChangeArrowheads="1"/>
          </p:cNvSpPr>
          <p:nvPr>
            <p:ph type="title"/>
          </p:nvPr>
        </p:nvSpPr>
        <p:spPr>
          <a:xfrm>
            <a:off x="457200" y="76200"/>
            <a:ext cx="8229600" cy="838200"/>
          </a:xfrm>
        </p:spPr>
        <p:txBody>
          <a:bodyPr/>
          <a:lstStyle/>
          <a:p>
            <a:pPr eaLnBrk="1" hangingPunct="1"/>
            <a:r>
              <a:rPr lang="en-US" altLang="en-US" b="1">
                <a:solidFill>
                  <a:srgbClr val="006600"/>
                </a:solidFill>
              </a:rPr>
              <a:t>Angiosperm Reproduction</a:t>
            </a:r>
          </a:p>
        </p:txBody>
      </p:sp>
      <p:sp>
        <p:nvSpPr>
          <p:cNvPr id="40963" name="Rectangle 3">
            <a:extLst>
              <a:ext uri="{FF2B5EF4-FFF2-40B4-BE49-F238E27FC236}">
                <a16:creationId xmlns:a16="http://schemas.microsoft.com/office/drawing/2014/main" id="{7EB8EA3C-AE84-4E1A-B421-515C23716906}"/>
              </a:ext>
            </a:extLst>
          </p:cNvPr>
          <p:cNvSpPr>
            <a:spLocks noGrp="1" noChangeArrowheads="1"/>
          </p:cNvSpPr>
          <p:nvPr>
            <p:ph type="body" idx="1"/>
          </p:nvPr>
        </p:nvSpPr>
        <p:spPr>
          <a:xfrm>
            <a:off x="0" y="990600"/>
            <a:ext cx="8991600" cy="5867400"/>
          </a:xfrm>
        </p:spPr>
        <p:txBody>
          <a:bodyPr/>
          <a:lstStyle/>
          <a:p>
            <a:pPr eaLnBrk="1" hangingPunct="1">
              <a:lnSpc>
                <a:spcPct val="80000"/>
              </a:lnSpc>
              <a:buClr>
                <a:srgbClr val="339933"/>
              </a:buClr>
            </a:pPr>
            <a:r>
              <a:rPr lang="en-US" altLang="en-US" sz="2400">
                <a:solidFill>
                  <a:srgbClr val="000000"/>
                </a:solidFill>
              </a:rPr>
              <a:t>One hypothesis for the function of double fertilization is that it synchronizes the development of food storage in the seed with development of the embryo.</a:t>
            </a:r>
          </a:p>
          <a:p>
            <a:pPr lvl="1" eaLnBrk="1" hangingPunct="1">
              <a:lnSpc>
                <a:spcPct val="80000"/>
              </a:lnSpc>
              <a:buClr>
                <a:srgbClr val="339933"/>
              </a:buClr>
            </a:pPr>
            <a:r>
              <a:rPr lang="en-US" altLang="en-US" sz="2400" b="1" i="1">
                <a:solidFill>
                  <a:srgbClr val="FF0000"/>
                </a:solidFill>
              </a:rPr>
              <a:t>Double fertilization may prevent flowers from squandering nutrients on infertile ovules.</a:t>
            </a:r>
          </a:p>
          <a:p>
            <a:pPr eaLnBrk="1" hangingPunct="1">
              <a:lnSpc>
                <a:spcPct val="80000"/>
              </a:lnSpc>
              <a:buClr>
                <a:srgbClr val="339933"/>
              </a:buClr>
            </a:pPr>
            <a:endParaRPr lang="en-US" altLang="en-US" sz="1800" b="1" i="1">
              <a:solidFill>
                <a:srgbClr val="FF0000"/>
              </a:solidFill>
            </a:endParaRPr>
          </a:p>
          <a:p>
            <a:pPr eaLnBrk="1" hangingPunct="1">
              <a:lnSpc>
                <a:spcPct val="80000"/>
              </a:lnSpc>
              <a:buClr>
                <a:srgbClr val="339933"/>
              </a:buClr>
            </a:pPr>
            <a:r>
              <a:rPr lang="en-US" altLang="en-US" sz="2400">
                <a:solidFill>
                  <a:srgbClr val="000000"/>
                </a:solidFill>
              </a:rPr>
              <a:t>The seed consists of the embryo, endosperm, sporangium, and a seed coat from the integuments.</a:t>
            </a:r>
          </a:p>
          <a:p>
            <a:pPr eaLnBrk="1" hangingPunct="1">
              <a:lnSpc>
                <a:spcPct val="80000"/>
              </a:lnSpc>
              <a:buClr>
                <a:srgbClr val="339933"/>
              </a:buClr>
            </a:pPr>
            <a:endParaRPr lang="en-US" altLang="en-US" sz="2400">
              <a:solidFill>
                <a:srgbClr val="000000"/>
              </a:solidFill>
            </a:endParaRPr>
          </a:p>
          <a:p>
            <a:pPr eaLnBrk="1" hangingPunct="1">
              <a:lnSpc>
                <a:spcPct val="80000"/>
              </a:lnSpc>
              <a:buClr>
                <a:srgbClr val="339933"/>
              </a:buClr>
            </a:pPr>
            <a:r>
              <a:rPr lang="en-US" altLang="en-US" sz="2400">
                <a:solidFill>
                  <a:srgbClr val="000000"/>
                </a:solidFill>
              </a:rPr>
              <a:t>As the ovules develop into seeds, the ovary develops into a fruit.</a:t>
            </a:r>
          </a:p>
          <a:p>
            <a:pPr eaLnBrk="1" hangingPunct="1">
              <a:lnSpc>
                <a:spcPct val="80000"/>
              </a:lnSpc>
              <a:buClr>
                <a:srgbClr val="339933"/>
              </a:buClr>
            </a:pPr>
            <a:endParaRPr lang="en-US" altLang="en-US" sz="2400">
              <a:solidFill>
                <a:srgbClr val="000000"/>
              </a:solidFill>
            </a:endParaRPr>
          </a:p>
          <a:p>
            <a:pPr eaLnBrk="1" hangingPunct="1">
              <a:lnSpc>
                <a:spcPct val="80000"/>
              </a:lnSpc>
              <a:buClr>
                <a:srgbClr val="339933"/>
              </a:buClr>
            </a:pPr>
            <a:r>
              <a:rPr lang="en-US" altLang="en-US" sz="2400">
                <a:solidFill>
                  <a:srgbClr val="000000"/>
                </a:solidFill>
              </a:rPr>
              <a:t>After dispersal by wind or animals, a seed germinates if environmental conditions are favorable.</a:t>
            </a:r>
          </a:p>
          <a:p>
            <a:pPr lvl="1" eaLnBrk="1" hangingPunct="1">
              <a:lnSpc>
                <a:spcPct val="80000"/>
              </a:lnSpc>
              <a:buClr>
                <a:srgbClr val="339933"/>
              </a:buClr>
            </a:pPr>
            <a:r>
              <a:rPr lang="en-US" altLang="en-US" sz="2000" b="1" i="1">
                <a:solidFill>
                  <a:srgbClr val="FF0000"/>
                </a:solidFill>
              </a:rPr>
              <a:t>During germination, the seed coat ruptures and the embryo emerges as a seedling.</a:t>
            </a:r>
          </a:p>
          <a:p>
            <a:pPr lvl="1" eaLnBrk="1" hangingPunct="1">
              <a:lnSpc>
                <a:spcPct val="80000"/>
              </a:lnSpc>
              <a:buClr>
                <a:srgbClr val="339933"/>
              </a:buClr>
            </a:pPr>
            <a:r>
              <a:rPr lang="en-US" altLang="en-US" sz="2000" b="1" i="1">
                <a:solidFill>
                  <a:srgbClr val="FF0000"/>
                </a:solidFill>
              </a:rPr>
              <a:t>It initially uses the food stored in the endosperm and cotyledons to support development.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605EC2E-9E18-4EF4-9214-BCBE10E67F8A}"/>
              </a:ext>
            </a:extLst>
          </p:cNvPr>
          <p:cNvSpPr>
            <a:spLocks noGrp="1" noChangeArrowheads="1"/>
          </p:cNvSpPr>
          <p:nvPr>
            <p:ph type="title"/>
          </p:nvPr>
        </p:nvSpPr>
        <p:spPr>
          <a:xfrm>
            <a:off x="457200" y="76200"/>
            <a:ext cx="8229600" cy="1143000"/>
          </a:xfrm>
        </p:spPr>
        <p:txBody>
          <a:bodyPr/>
          <a:lstStyle/>
          <a:p>
            <a:pPr eaLnBrk="1" hangingPunct="1"/>
            <a:r>
              <a:rPr lang="en-US" altLang="en-US" b="1">
                <a:solidFill>
                  <a:srgbClr val="006600"/>
                </a:solidFill>
              </a:rPr>
              <a:t>Outline</a:t>
            </a:r>
          </a:p>
        </p:txBody>
      </p:sp>
      <p:sp>
        <p:nvSpPr>
          <p:cNvPr id="5123" name="Rectangle 3">
            <a:extLst>
              <a:ext uri="{FF2B5EF4-FFF2-40B4-BE49-F238E27FC236}">
                <a16:creationId xmlns:a16="http://schemas.microsoft.com/office/drawing/2014/main" id="{990BF165-0E33-4CD2-A94F-84D1DF413F6C}"/>
              </a:ext>
            </a:extLst>
          </p:cNvPr>
          <p:cNvSpPr>
            <a:spLocks noGrp="1" noChangeArrowheads="1"/>
          </p:cNvSpPr>
          <p:nvPr>
            <p:ph type="body" idx="1"/>
          </p:nvPr>
        </p:nvSpPr>
        <p:spPr>
          <a:xfrm>
            <a:off x="0" y="1143000"/>
            <a:ext cx="9144000" cy="4983163"/>
          </a:xfrm>
        </p:spPr>
        <p:txBody>
          <a:bodyPr/>
          <a:lstStyle/>
          <a:p>
            <a:pPr eaLnBrk="1" hangingPunct="1">
              <a:lnSpc>
                <a:spcPct val="90000"/>
              </a:lnSpc>
              <a:buClr>
                <a:srgbClr val="FFCC00"/>
              </a:buClr>
              <a:buSzPct val="150000"/>
              <a:buFont typeface="Wingdings" panose="05000000000000000000" pitchFamily="2" charset="2"/>
              <a:buChar char="§"/>
            </a:pPr>
            <a:r>
              <a:rPr lang="en-US" altLang="en-US"/>
              <a:t>Vegetative development is based on </a:t>
            </a:r>
            <a:r>
              <a:rPr lang="en-US" altLang="en-US" b="1" i="1" u="sng">
                <a:solidFill>
                  <a:srgbClr val="660066"/>
                </a:solidFill>
              </a:rPr>
              <a:t>meristems</a:t>
            </a:r>
            <a:r>
              <a:rPr lang="en-US" altLang="en-US">
                <a:solidFill>
                  <a:srgbClr val="660066"/>
                </a:solidFill>
              </a:rPr>
              <a:t>,</a:t>
            </a:r>
            <a:r>
              <a:rPr lang="en-US" altLang="en-US"/>
              <a:t> in which cell division occurs throughout life, producing cells that go on to differentiate.</a:t>
            </a:r>
          </a:p>
          <a:p>
            <a:pPr eaLnBrk="1" hangingPunct="1">
              <a:lnSpc>
                <a:spcPct val="90000"/>
              </a:lnSpc>
              <a:buClr>
                <a:srgbClr val="FFCC00"/>
              </a:buClr>
              <a:buSzPct val="150000"/>
              <a:buFont typeface="Wingdings" panose="05000000000000000000" pitchFamily="2" charset="2"/>
              <a:buChar char="§"/>
            </a:pPr>
            <a:endParaRPr lang="en-US" altLang="en-US"/>
          </a:p>
          <a:p>
            <a:pPr eaLnBrk="1" hangingPunct="1">
              <a:lnSpc>
                <a:spcPct val="90000"/>
              </a:lnSpc>
              <a:buClr>
                <a:srgbClr val="FFCC00"/>
              </a:buClr>
              <a:buSzPct val="150000"/>
              <a:buFont typeface="Wingdings" panose="05000000000000000000" pitchFamily="2" charset="2"/>
              <a:buChar char="§"/>
            </a:pPr>
            <a:r>
              <a:rPr lang="en-US" altLang="en-US"/>
              <a:t>When a </a:t>
            </a:r>
            <a:r>
              <a:rPr lang="en-US" altLang="en-US" b="1" i="1">
                <a:solidFill>
                  <a:srgbClr val="660066"/>
                </a:solidFill>
              </a:rPr>
              <a:t>meristem</a:t>
            </a:r>
            <a:r>
              <a:rPr lang="en-US" altLang="en-US"/>
              <a:t> is converted from vegetative to reproductive development, regulatory transcription factors are activated that control the identity and position of floral organs.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6244FC0-7C43-42A5-85F8-F4E023D07D25}"/>
              </a:ext>
            </a:extLst>
          </p:cNvPr>
          <p:cNvSpPr>
            <a:spLocks noGrp="1" noChangeArrowheads="1"/>
          </p:cNvSpPr>
          <p:nvPr>
            <p:ph type="title"/>
          </p:nvPr>
        </p:nvSpPr>
        <p:spPr/>
        <p:txBody>
          <a:bodyPr/>
          <a:lstStyle/>
          <a:p>
            <a:pPr eaLnBrk="1" hangingPunct="1"/>
            <a:r>
              <a:rPr lang="en-US" altLang="en-US" sz="3600" b="1">
                <a:solidFill>
                  <a:srgbClr val="006600"/>
                </a:solidFill>
              </a:rPr>
              <a:t>An Overview of Development in </a:t>
            </a:r>
            <a:r>
              <a:rPr lang="en-US" altLang="en-US" sz="3600" b="1" i="1">
                <a:solidFill>
                  <a:srgbClr val="006600"/>
                </a:solidFill>
              </a:rPr>
              <a:t>Arabidopsis</a:t>
            </a:r>
          </a:p>
        </p:txBody>
      </p:sp>
      <p:sp>
        <p:nvSpPr>
          <p:cNvPr id="41987" name="Rectangle 3">
            <a:extLst>
              <a:ext uri="{FF2B5EF4-FFF2-40B4-BE49-F238E27FC236}">
                <a16:creationId xmlns:a16="http://schemas.microsoft.com/office/drawing/2014/main" id="{935F7EC2-9102-400B-A7F6-C67C2D02D1B6}"/>
              </a:ext>
            </a:extLst>
          </p:cNvPr>
          <p:cNvSpPr>
            <a:spLocks noGrp="1" noChangeArrowheads="1"/>
          </p:cNvSpPr>
          <p:nvPr>
            <p:ph type="body" sz="half" idx="1"/>
          </p:nvPr>
        </p:nvSpPr>
        <p:spPr/>
        <p:txBody>
          <a:bodyPr/>
          <a:lstStyle/>
          <a:p>
            <a:pPr eaLnBrk="1" hangingPunct="1"/>
            <a:r>
              <a:rPr lang="en-US" altLang="en-US" sz="2800"/>
              <a:t>hgchgc</a:t>
            </a:r>
          </a:p>
        </p:txBody>
      </p:sp>
      <p:grpSp>
        <p:nvGrpSpPr>
          <p:cNvPr id="41988" name="Group 6">
            <a:extLst>
              <a:ext uri="{FF2B5EF4-FFF2-40B4-BE49-F238E27FC236}">
                <a16:creationId xmlns:a16="http://schemas.microsoft.com/office/drawing/2014/main" id="{936DB87D-7E9F-45D3-BFA3-37EFB92EF6B0}"/>
              </a:ext>
            </a:extLst>
          </p:cNvPr>
          <p:cNvGrpSpPr>
            <a:grpSpLocks/>
          </p:cNvGrpSpPr>
          <p:nvPr/>
        </p:nvGrpSpPr>
        <p:grpSpPr bwMode="auto">
          <a:xfrm>
            <a:off x="228600" y="1600200"/>
            <a:ext cx="8915400" cy="4800600"/>
            <a:chOff x="480" y="1344"/>
            <a:chExt cx="5396" cy="2066"/>
          </a:xfrm>
        </p:grpSpPr>
        <p:pic>
          <p:nvPicPr>
            <p:cNvPr id="41990" name="Picture 7" descr="23_02_development_overvie-U">
              <a:extLst>
                <a:ext uri="{FF2B5EF4-FFF2-40B4-BE49-F238E27FC236}">
                  <a16:creationId xmlns:a16="http://schemas.microsoft.com/office/drawing/2014/main" id="{D26B3D76-2077-42BB-A905-2C50070E1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060"/>
            <a:stretch>
              <a:fillRect/>
            </a:stretch>
          </p:blipFill>
          <p:spPr bwMode="auto">
            <a:xfrm>
              <a:off x="480" y="1344"/>
              <a:ext cx="5385"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8">
              <a:extLst>
                <a:ext uri="{FF2B5EF4-FFF2-40B4-BE49-F238E27FC236}">
                  <a16:creationId xmlns:a16="http://schemas.microsoft.com/office/drawing/2014/main" id="{A78386F8-CF8C-4E6A-8DD5-4C9BC7FC78A1}"/>
                </a:ext>
              </a:extLst>
            </p:cNvPr>
            <p:cNvSpPr txBox="1">
              <a:spLocks noChangeArrowheads="1"/>
            </p:cNvSpPr>
            <p:nvPr/>
          </p:nvSpPr>
          <p:spPr bwMode="auto">
            <a:xfrm rot="-775400">
              <a:off x="1270" y="1558"/>
              <a:ext cx="715"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GAMETOGENESIS</a:t>
              </a:r>
              <a:endParaRPr lang="en-US" altLang="en-US" sz="1000" b="1">
                <a:ea typeface="ヒラギノ角ゴ Pro W3" pitchFamily="48" charset="-128"/>
              </a:endParaRPr>
            </a:p>
          </p:txBody>
        </p:sp>
        <p:sp>
          <p:nvSpPr>
            <p:cNvPr id="41992" name="Text Box 9">
              <a:extLst>
                <a:ext uri="{FF2B5EF4-FFF2-40B4-BE49-F238E27FC236}">
                  <a16:creationId xmlns:a16="http://schemas.microsoft.com/office/drawing/2014/main" id="{4644C1F1-91E7-4B5D-9214-96F793E5C1A1}"/>
                </a:ext>
              </a:extLst>
            </p:cNvPr>
            <p:cNvSpPr txBox="1">
              <a:spLocks noChangeArrowheads="1"/>
            </p:cNvSpPr>
            <p:nvPr/>
          </p:nvSpPr>
          <p:spPr bwMode="auto">
            <a:xfrm rot="-512">
              <a:off x="1372" y="1908"/>
              <a:ext cx="715"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1000" b="1"/>
                <a:t>GAMETOGENESIS</a:t>
              </a:r>
              <a:endParaRPr lang="en-US" altLang="en-US" sz="1000" b="1">
                <a:ea typeface="ヒラギノ角ゴ Pro W3" pitchFamily="48" charset="-128"/>
              </a:endParaRPr>
            </a:p>
          </p:txBody>
        </p:sp>
        <p:sp>
          <p:nvSpPr>
            <p:cNvPr id="41993" name="Text Box 10">
              <a:extLst>
                <a:ext uri="{FF2B5EF4-FFF2-40B4-BE49-F238E27FC236}">
                  <a16:creationId xmlns:a16="http://schemas.microsoft.com/office/drawing/2014/main" id="{7CB63D89-1783-4516-8AE9-3213444816CD}"/>
                </a:ext>
              </a:extLst>
            </p:cNvPr>
            <p:cNvSpPr txBox="1">
              <a:spLocks noChangeArrowheads="1"/>
            </p:cNvSpPr>
            <p:nvPr/>
          </p:nvSpPr>
          <p:spPr bwMode="auto">
            <a:xfrm rot="-512">
              <a:off x="2192" y="1360"/>
              <a:ext cx="865"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90000"/>
                </a:lnSpc>
                <a:spcBef>
                  <a:spcPct val="0"/>
                </a:spcBef>
                <a:buFontTx/>
                <a:buNone/>
              </a:pPr>
              <a:r>
                <a:rPr lang="en-US" altLang="en-US" sz="1000" b="1"/>
                <a:t>Pollen grains produce</a:t>
              </a:r>
            </a:p>
            <a:p>
              <a:pPr>
                <a:lnSpc>
                  <a:spcPct val="90000"/>
                </a:lnSpc>
                <a:spcBef>
                  <a:spcPct val="0"/>
                </a:spcBef>
                <a:buFontTx/>
                <a:buNone/>
              </a:pPr>
              <a:r>
                <a:rPr lang="en-US" altLang="en-US" sz="1000" b="1"/>
                <a:t>sperm cells</a:t>
              </a:r>
              <a:endParaRPr lang="en-US" altLang="en-US" sz="1000" b="1">
                <a:ea typeface="ヒラギノ角ゴ Pro W3" pitchFamily="48" charset="-128"/>
              </a:endParaRPr>
            </a:p>
          </p:txBody>
        </p:sp>
        <p:sp>
          <p:nvSpPr>
            <p:cNvPr id="41994" name="Text Box 11">
              <a:extLst>
                <a:ext uri="{FF2B5EF4-FFF2-40B4-BE49-F238E27FC236}">
                  <a16:creationId xmlns:a16="http://schemas.microsoft.com/office/drawing/2014/main" id="{1E67DBF2-FCA7-4016-8E1D-12EA59F2F80B}"/>
                </a:ext>
              </a:extLst>
            </p:cNvPr>
            <p:cNvSpPr txBox="1">
              <a:spLocks noChangeArrowheads="1"/>
            </p:cNvSpPr>
            <p:nvPr/>
          </p:nvSpPr>
          <p:spPr bwMode="auto">
            <a:xfrm rot="-512">
              <a:off x="2738" y="2040"/>
              <a:ext cx="562"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90000"/>
                </a:lnSpc>
                <a:spcBef>
                  <a:spcPct val="0"/>
                </a:spcBef>
                <a:buFontTx/>
                <a:buNone/>
              </a:pPr>
              <a:r>
                <a:rPr lang="en-US" altLang="en-US" sz="1000" b="1"/>
                <a:t>Many ovules—</a:t>
              </a:r>
            </a:p>
            <a:p>
              <a:pPr>
                <a:spcBef>
                  <a:spcPct val="0"/>
                </a:spcBef>
                <a:buFontTx/>
                <a:buNone/>
              </a:pPr>
              <a:r>
                <a:rPr lang="en-US" altLang="en-US" sz="1000" b="1">
                  <a:ea typeface="ヒラギノ角ゴ Pro W3" pitchFamily="48" charset="-128"/>
                </a:rPr>
                <a:t>each contains</a:t>
              </a:r>
            </a:p>
            <a:p>
              <a:pPr>
                <a:lnSpc>
                  <a:spcPct val="90000"/>
                </a:lnSpc>
                <a:spcBef>
                  <a:spcPct val="0"/>
                </a:spcBef>
                <a:buFontTx/>
                <a:buNone/>
              </a:pPr>
              <a:r>
                <a:rPr lang="en-US" altLang="en-US" sz="1000" b="1">
                  <a:ea typeface="ヒラギノ角ゴ Pro W3" pitchFamily="48" charset="-128"/>
                </a:rPr>
                <a:t>an egg cell</a:t>
              </a:r>
            </a:p>
          </p:txBody>
        </p:sp>
        <p:sp>
          <p:nvSpPr>
            <p:cNvPr id="41995" name="Line 12">
              <a:extLst>
                <a:ext uri="{FF2B5EF4-FFF2-40B4-BE49-F238E27FC236}">
                  <a16:creationId xmlns:a16="http://schemas.microsoft.com/office/drawing/2014/main" id="{17C934A3-9225-45CE-B256-E65924B04C6C}"/>
                </a:ext>
              </a:extLst>
            </p:cNvPr>
            <p:cNvSpPr>
              <a:spLocks noChangeShapeType="1"/>
            </p:cNvSpPr>
            <p:nvPr/>
          </p:nvSpPr>
          <p:spPr bwMode="auto">
            <a:xfrm>
              <a:off x="2599" y="1993"/>
              <a:ext cx="112" cy="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6" name="Line 13">
              <a:extLst>
                <a:ext uri="{FF2B5EF4-FFF2-40B4-BE49-F238E27FC236}">
                  <a16:creationId xmlns:a16="http://schemas.microsoft.com/office/drawing/2014/main" id="{27E61794-E2AB-4A3D-926C-1E3AC2766173}"/>
                </a:ext>
              </a:extLst>
            </p:cNvPr>
            <p:cNvSpPr>
              <a:spLocks noChangeShapeType="1"/>
            </p:cNvSpPr>
            <p:nvPr/>
          </p:nvSpPr>
          <p:spPr bwMode="auto">
            <a:xfrm>
              <a:off x="2595" y="2061"/>
              <a:ext cx="114" cy="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7" name="Line 14">
              <a:extLst>
                <a:ext uri="{FF2B5EF4-FFF2-40B4-BE49-F238E27FC236}">
                  <a16:creationId xmlns:a16="http://schemas.microsoft.com/office/drawing/2014/main" id="{0CDE8BDC-CF70-48BA-A195-7256BFB93B5E}"/>
                </a:ext>
              </a:extLst>
            </p:cNvPr>
            <p:cNvSpPr>
              <a:spLocks noChangeShapeType="1"/>
            </p:cNvSpPr>
            <p:nvPr/>
          </p:nvSpPr>
          <p:spPr bwMode="auto">
            <a:xfrm flipV="1">
              <a:off x="2601" y="2073"/>
              <a:ext cx="106"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8" name="Text Box 15">
              <a:extLst>
                <a:ext uri="{FF2B5EF4-FFF2-40B4-BE49-F238E27FC236}">
                  <a16:creationId xmlns:a16="http://schemas.microsoft.com/office/drawing/2014/main" id="{3940C711-93C6-4F0D-868D-354B00F6DE74}"/>
                </a:ext>
              </a:extLst>
            </p:cNvPr>
            <p:cNvSpPr txBox="1">
              <a:spLocks noChangeArrowheads="1"/>
            </p:cNvSpPr>
            <p:nvPr/>
          </p:nvSpPr>
          <p:spPr bwMode="auto">
            <a:xfrm rot="1115195">
              <a:off x="991" y="2935"/>
              <a:ext cx="648"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r">
                <a:spcBef>
                  <a:spcPct val="0"/>
                </a:spcBef>
                <a:buFontTx/>
                <a:buNone/>
              </a:pPr>
              <a:r>
                <a:rPr lang="en-US" altLang="en-US" sz="1000" b="1"/>
                <a:t>REPRODUCTIVE</a:t>
              </a:r>
            </a:p>
            <a:p>
              <a:pPr algn="r">
                <a:spcBef>
                  <a:spcPct val="0"/>
                </a:spcBef>
                <a:buFontTx/>
                <a:buNone/>
              </a:pPr>
              <a:r>
                <a:rPr lang="en-US" altLang="en-US" sz="1000" b="1"/>
                <a:t>DEVELOPMENT</a:t>
              </a:r>
              <a:endParaRPr lang="en-US" altLang="en-US" sz="1000" b="1">
                <a:ea typeface="ヒラギノ角ゴ Pro W3" pitchFamily="48" charset="-128"/>
              </a:endParaRPr>
            </a:p>
          </p:txBody>
        </p:sp>
        <p:sp>
          <p:nvSpPr>
            <p:cNvPr id="41999" name="Text Box 16">
              <a:extLst>
                <a:ext uri="{FF2B5EF4-FFF2-40B4-BE49-F238E27FC236}">
                  <a16:creationId xmlns:a16="http://schemas.microsoft.com/office/drawing/2014/main" id="{0D2AEE13-9AB9-4E98-A083-034119CB57C2}"/>
                </a:ext>
              </a:extLst>
            </p:cNvPr>
            <p:cNvSpPr txBox="1">
              <a:spLocks noChangeArrowheads="1"/>
            </p:cNvSpPr>
            <p:nvPr/>
          </p:nvSpPr>
          <p:spPr bwMode="auto">
            <a:xfrm rot="236404">
              <a:off x="2279" y="3155"/>
              <a:ext cx="648"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000" b="1"/>
                <a:t>VEGETATIVE</a:t>
              </a:r>
            </a:p>
            <a:p>
              <a:pPr algn="ctr">
                <a:spcBef>
                  <a:spcPct val="0"/>
                </a:spcBef>
                <a:buFontTx/>
                <a:buNone/>
              </a:pPr>
              <a:r>
                <a:rPr lang="en-US" altLang="en-US" sz="1000" b="1"/>
                <a:t>DEVELOPMENT</a:t>
              </a:r>
              <a:endParaRPr lang="en-US" altLang="en-US" sz="1000" b="1">
                <a:ea typeface="ヒラギノ角ゴ Pro W3" pitchFamily="48" charset="-128"/>
              </a:endParaRPr>
            </a:p>
          </p:txBody>
        </p:sp>
        <p:sp>
          <p:nvSpPr>
            <p:cNvPr id="42000" name="Text Box 17">
              <a:extLst>
                <a:ext uri="{FF2B5EF4-FFF2-40B4-BE49-F238E27FC236}">
                  <a16:creationId xmlns:a16="http://schemas.microsoft.com/office/drawing/2014/main" id="{5FF46B71-2BB9-434C-A1DF-BAA1DA189149}"/>
                </a:ext>
              </a:extLst>
            </p:cNvPr>
            <p:cNvSpPr txBox="1">
              <a:spLocks noChangeArrowheads="1"/>
            </p:cNvSpPr>
            <p:nvPr/>
          </p:nvSpPr>
          <p:spPr bwMode="auto">
            <a:xfrm rot="-512">
              <a:off x="3300" y="2549"/>
              <a:ext cx="442" cy="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90000"/>
                </a:lnSpc>
                <a:spcBef>
                  <a:spcPct val="0"/>
                </a:spcBef>
                <a:buFontTx/>
                <a:buNone/>
              </a:pPr>
              <a:r>
                <a:rPr lang="en-US" altLang="en-US" sz="1000" b="1"/>
                <a:t>Cotyledons</a:t>
              </a:r>
              <a:endParaRPr lang="en-US" altLang="en-US" sz="1000" b="1">
                <a:ea typeface="ヒラギノ角ゴ Pro W3" pitchFamily="48" charset="-128"/>
              </a:endParaRPr>
            </a:p>
          </p:txBody>
        </p:sp>
        <p:sp>
          <p:nvSpPr>
            <p:cNvPr id="42001" name="Line 18">
              <a:extLst>
                <a:ext uri="{FF2B5EF4-FFF2-40B4-BE49-F238E27FC236}">
                  <a16:creationId xmlns:a16="http://schemas.microsoft.com/office/drawing/2014/main" id="{0B588FC0-94AD-4863-9D7B-9831759F28B1}"/>
                </a:ext>
              </a:extLst>
            </p:cNvPr>
            <p:cNvSpPr>
              <a:spLocks noChangeShapeType="1"/>
            </p:cNvSpPr>
            <p:nvPr/>
          </p:nvSpPr>
          <p:spPr bwMode="auto">
            <a:xfrm>
              <a:off x="3121" y="2588"/>
              <a:ext cx="14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2" name="Line 19">
              <a:extLst>
                <a:ext uri="{FF2B5EF4-FFF2-40B4-BE49-F238E27FC236}">
                  <a16:creationId xmlns:a16="http://schemas.microsoft.com/office/drawing/2014/main" id="{92B04E11-BB17-4CE8-AC79-F8FB4A7C1345}"/>
                </a:ext>
              </a:extLst>
            </p:cNvPr>
            <p:cNvSpPr>
              <a:spLocks noChangeShapeType="1"/>
            </p:cNvSpPr>
            <p:nvPr/>
          </p:nvSpPr>
          <p:spPr bwMode="auto">
            <a:xfrm>
              <a:off x="3420" y="2654"/>
              <a:ext cx="2" cy="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3" name="Text Box 20">
              <a:extLst>
                <a:ext uri="{FF2B5EF4-FFF2-40B4-BE49-F238E27FC236}">
                  <a16:creationId xmlns:a16="http://schemas.microsoft.com/office/drawing/2014/main" id="{24C92896-E152-492B-BDB1-7DDEF815D3CA}"/>
                </a:ext>
              </a:extLst>
            </p:cNvPr>
            <p:cNvSpPr txBox="1">
              <a:spLocks noChangeArrowheads="1"/>
            </p:cNvSpPr>
            <p:nvPr/>
          </p:nvSpPr>
          <p:spPr bwMode="auto">
            <a:xfrm rot="-512">
              <a:off x="4048" y="1438"/>
              <a:ext cx="473"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90000"/>
                </a:lnSpc>
                <a:spcBef>
                  <a:spcPct val="0"/>
                </a:spcBef>
                <a:buFontTx/>
                <a:buNone/>
              </a:pPr>
              <a:r>
                <a:rPr lang="en-US" altLang="en-US" sz="1000" b="1"/>
                <a:t>Pollen grain</a:t>
              </a:r>
              <a:endParaRPr lang="en-US" altLang="en-US" sz="1000" b="1">
                <a:ea typeface="ヒラギノ角ゴ Pro W3" pitchFamily="48" charset="-128"/>
              </a:endParaRPr>
            </a:p>
          </p:txBody>
        </p:sp>
        <p:sp>
          <p:nvSpPr>
            <p:cNvPr id="42004" name="Line 21">
              <a:extLst>
                <a:ext uri="{FF2B5EF4-FFF2-40B4-BE49-F238E27FC236}">
                  <a16:creationId xmlns:a16="http://schemas.microsoft.com/office/drawing/2014/main" id="{2A5DDA47-5051-4151-B6D1-E90A2A0A38B5}"/>
                </a:ext>
              </a:extLst>
            </p:cNvPr>
            <p:cNvSpPr>
              <a:spLocks noChangeShapeType="1"/>
            </p:cNvSpPr>
            <p:nvPr/>
          </p:nvSpPr>
          <p:spPr bwMode="auto">
            <a:xfrm>
              <a:off x="3836" y="1472"/>
              <a:ext cx="1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5" name="Text Box 22">
              <a:extLst>
                <a:ext uri="{FF2B5EF4-FFF2-40B4-BE49-F238E27FC236}">
                  <a16:creationId xmlns:a16="http://schemas.microsoft.com/office/drawing/2014/main" id="{BF4250B5-790A-4933-BF2A-9972FC89F3A2}"/>
                </a:ext>
              </a:extLst>
            </p:cNvPr>
            <p:cNvSpPr txBox="1">
              <a:spLocks noChangeArrowheads="1"/>
            </p:cNvSpPr>
            <p:nvPr/>
          </p:nvSpPr>
          <p:spPr bwMode="auto">
            <a:xfrm rot="-512">
              <a:off x="4053" y="1820"/>
              <a:ext cx="452"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90000"/>
                </a:lnSpc>
                <a:spcBef>
                  <a:spcPct val="0"/>
                </a:spcBef>
                <a:buFontTx/>
                <a:buNone/>
              </a:pPr>
              <a:r>
                <a:rPr lang="en-US" altLang="en-US" sz="1000" b="1"/>
                <a:t>Sperm cells</a:t>
              </a:r>
            </a:p>
            <a:p>
              <a:pPr>
                <a:lnSpc>
                  <a:spcPct val="90000"/>
                </a:lnSpc>
                <a:spcBef>
                  <a:spcPct val="0"/>
                </a:spcBef>
                <a:buFontTx/>
                <a:buNone/>
              </a:pPr>
              <a:r>
                <a:rPr lang="en-US" altLang="en-US" sz="1000" b="1"/>
                <a:t>move down</a:t>
              </a:r>
            </a:p>
            <a:p>
              <a:pPr>
                <a:spcBef>
                  <a:spcPct val="0"/>
                </a:spcBef>
                <a:buFontTx/>
                <a:buNone/>
              </a:pPr>
              <a:r>
                <a:rPr lang="en-US" altLang="en-US" sz="1000" b="1"/>
                <a:t>pollen tube,</a:t>
              </a:r>
            </a:p>
            <a:p>
              <a:pPr>
                <a:lnSpc>
                  <a:spcPct val="90000"/>
                </a:lnSpc>
                <a:spcBef>
                  <a:spcPct val="0"/>
                </a:spcBef>
                <a:buFontTx/>
                <a:buNone/>
              </a:pPr>
              <a:r>
                <a:rPr lang="en-US" altLang="en-US" sz="1000" b="1"/>
                <a:t>toward egg</a:t>
              </a:r>
              <a:endParaRPr lang="en-US" altLang="en-US" sz="1000" b="1">
                <a:ea typeface="ヒラギノ角ゴ Pro W3" pitchFamily="48" charset="-128"/>
              </a:endParaRPr>
            </a:p>
          </p:txBody>
        </p:sp>
        <p:sp>
          <p:nvSpPr>
            <p:cNvPr id="42006" name="Line 23">
              <a:extLst>
                <a:ext uri="{FF2B5EF4-FFF2-40B4-BE49-F238E27FC236}">
                  <a16:creationId xmlns:a16="http://schemas.microsoft.com/office/drawing/2014/main" id="{653732A0-F674-47AC-AAE0-8A2A6F8CF554}"/>
                </a:ext>
              </a:extLst>
            </p:cNvPr>
            <p:cNvSpPr>
              <a:spLocks noChangeShapeType="1"/>
            </p:cNvSpPr>
            <p:nvPr/>
          </p:nvSpPr>
          <p:spPr bwMode="auto">
            <a:xfrm>
              <a:off x="3920" y="1861"/>
              <a:ext cx="1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7" name="Text Box 24">
              <a:extLst>
                <a:ext uri="{FF2B5EF4-FFF2-40B4-BE49-F238E27FC236}">
                  <a16:creationId xmlns:a16="http://schemas.microsoft.com/office/drawing/2014/main" id="{AADBABA1-8F97-407B-AC62-924701EE8D66}"/>
                </a:ext>
              </a:extLst>
            </p:cNvPr>
            <p:cNvSpPr txBox="1">
              <a:spLocks noChangeArrowheads="1"/>
            </p:cNvSpPr>
            <p:nvPr/>
          </p:nvSpPr>
          <p:spPr bwMode="auto">
            <a:xfrm rot="-512">
              <a:off x="4158" y="2549"/>
              <a:ext cx="303"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90000"/>
                </a:lnSpc>
                <a:spcBef>
                  <a:spcPct val="0"/>
                </a:spcBef>
                <a:buFontTx/>
                <a:buNone/>
              </a:pPr>
              <a:r>
                <a:rPr lang="en-US" altLang="en-US" sz="1000" b="1"/>
                <a:t>Embryo</a:t>
              </a:r>
              <a:endParaRPr lang="en-US" altLang="en-US" sz="1000" b="1">
                <a:ea typeface="ヒラギノ角ゴ Pro W3" pitchFamily="48" charset="-128"/>
              </a:endParaRPr>
            </a:p>
          </p:txBody>
        </p:sp>
        <p:sp>
          <p:nvSpPr>
            <p:cNvPr id="42008" name="Line 25">
              <a:extLst>
                <a:ext uri="{FF2B5EF4-FFF2-40B4-BE49-F238E27FC236}">
                  <a16:creationId xmlns:a16="http://schemas.microsoft.com/office/drawing/2014/main" id="{F0985D7E-1AC1-4631-8004-96D4EE12EB81}"/>
                </a:ext>
              </a:extLst>
            </p:cNvPr>
            <p:cNvSpPr>
              <a:spLocks noChangeShapeType="1"/>
            </p:cNvSpPr>
            <p:nvPr/>
          </p:nvSpPr>
          <p:spPr bwMode="auto">
            <a:xfrm>
              <a:off x="4280" y="2650"/>
              <a:ext cx="1"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9" name="Text Box 26">
              <a:extLst>
                <a:ext uri="{FF2B5EF4-FFF2-40B4-BE49-F238E27FC236}">
                  <a16:creationId xmlns:a16="http://schemas.microsoft.com/office/drawing/2014/main" id="{764FC1C5-C130-47F3-BC9A-46ACDF85A142}"/>
                </a:ext>
              </a:extLst>
            </p:cNvPr>
            <p:cNvSpPr txBox="1">
              <a:spLocks noChangeArrowheads="1"/>
            </p:cNvSpPr>
            <p:nvPr/>
          </p:nvSpPr>
          <p:spPr bwMode="auto">
            <a:xfrm rot="-512">
              <a:off x="3439" y="2904"/>
              <a:ext cx="399"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90000"/>
                </a:lnSpc>
                <a:spcBef>
                  <a:spcPct val="0"/>
                </a:spcBef>
                <a:buFontTx/>
                <a:buNone/>
              </a:pPr>
              <a:r>
                <a:rPr lang="en-US" altLang="en-US" sz="1000" b="1"/>
                <a:t>Hypocotyl</a:t>
              </a:r>
              <a:endParaRPr lang="en-US" altLang="en-US" sz="1000" b="1">
                <a:ea typeface="ヒラギノ角ゴ Pro W3" pitchFamily="48" charset="-128"/>
              </a:endParaRPr>
            </a:p>
          </p:txBody>
        </p:sp>
        <p:sp>
          <p:nvSpPr>
            <p:cNvPr id="42010" name="Line 27">
              <a:extLst>
                <a:ext uri="{FF2B5EF4-FFF2-40B4-BE49-F238E27FC236}">
                  <a16:creationId xmlns:a16="http://schemas.microsoft.com/office/drawing/2014/main" id="{BC325284-91FE-45DE-9A02-3F7E9839C2B1}"/>
                </a:ext>
              </a:extLst>
            </p:cNvPr>
            <p:cNvSpPr>
              <a:spLocks noChangeShapeType="1"/>
            </p:cNvSpPr>
            <p:nvPr/>
          </p:nvSpPr>
          <p:spPr bwMode="auto">
            <a:xfrm flipV="1">
              <a:off x="3167" y="2941"/>
              <a:ext cx="2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1" name="Text Box 28">
              <a:extLst>
                <a:ext uri="{FF2B5EF4-FFF2-40B4-BE49-F238E27FC236}">
                  <a16:creationId xmlns:a16="http://schemas.microsoft.com/office/drawing/2014/main" id="{B2D5972B-CCA0-4717-A655-16A3146BD4EC}"/>
                </a:ext>
              </a:extLst>
            </p:cNvPr>
            <p:cNvSpPr txBox="1">
              <a:spLocks noChangeArrowheads="1"/>
            </p:cNvSpPr>
            <p:nvPr/>
          </p:nvSpPr>
          <p:spPr bwMode="auto">
            <a:xfrm rot="-512">
              <a:off x="3259" y="3201"/>
              <a:ext cx="194"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90000"/>
                </a:lnSpc>
                <a:spcBef>
                  <a:spcPct val="0"/>
                </a:spcBef>
                <a:buFontTx/>
                <a:buNone/>
              </a:pPr>
              <a:r>
                <a:rPr lang="en-US" altLang="en-US" sz="1000" b="1"/>
                <a:t>Root</a:t>
              </a:r>
              <a:endParaRPr lang="en-US" altLang="en-US" sz="1000" b="1">
                <a:ea typeface="ヒラギノ角ゴ Pro W3" pitchFamily="48" charset="-128"/>
              </a:endParaRPr>
            </a:p>
          </p:txBody>
        </p:sp>
        <p:sp>
          <p:nvSpPr>
            <p:cNvPr id="42012" name="Line 29">
              <a:extLst>
                <a:ext uri="{FF2B5EF4-FFF2-40B4-BE49-F238E27FC236}">
                  <a16:creationId xmlns:a16="http://schemas.microsoft.com/office/drawing/2014/main" id="{52A962ED-8376-4529-AAF8-476B7DC7E82B}"/>
                </a:ext>
              </a:extLst>
            </p:cNvPr>
            <p:cNvSpPr>
              <a:spLocks noChangeShapeType="1"/>
            </p:cNvSpPr>
            <p:nvPr/>
          </p:nvSpPr>
          <p:spPr bwMode="auto">
            <a:xfrm>
              <a:off x="3173" y="3246"/>
              <a:ext cx="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3" name="Text Box 30">
              <a:extLst>
                <a:ext uri="{FF2B5EF4-FFF2-40B4-BE49-F238E27FC236}">
                  <a16:creationId xmlns:a16="http://schemas.microsoft.com/office/drawing/2014/main" id="{33D15088-BCF8-45DF-A5BE-E998AF8C3B65}"/>
                </a:ext>
              </a:extLst>
            </p:cNvPr>
            <p:cNvSpPr txBox="1">
              <a:spLocks noChangeArrowheads="1"/>
            </p:cNvSpPr>
            <p:nvPr/>
          </p:nvSpPr>
          <p:spPr bwMode="auto">
            <a:xfrm rot="-512">
              <a:off x="3026" y="3316"/>
              <a:ext cx="342"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90000"/>
                </a:lnSpc>
                <a:spcBef>
                  <a:spcPct val="0"/>
                </a:spcBef>
                <a:buFontTx/>
                <a:buNone/>
              </a:pPr>
              <a:r>
                <a:rPr lang="en-US" altLang="en-US" sz="1000" b="1"/>
                <a:t>Seedling</a:t>
              </a:r>
              <a:endParaRPr lang="en-US" altLang="en-US" sz="1000" b="1">
                <a:ea typeface="ヒラギノ角ゴ Pro W3" pitchFamily="48" charset="-128"/>
              </a:endParaRPr>
            </a:p>
          </p:txBody>
        </p:sp>
        <p:sp>
          <p:nvSpPr>
            <p:cNvPr id="42014" name="Text Box 31">
              <a:extLst>
                <a:ext uri="{FF2B5EF4-FFF2-40B4-BE49-F238E27FC236}">
                  <a16:creationId xmlns:a16="http://schemas.microsoft.com/office/drawing/2014/main" id="{67F7616E-E463-4CE7-8531-5B470E8E1E6B}"/>
                </a:ext>
              </a:extLst>
            </p:cNvPr>
            <p:cNvSpPr txBox="1">
              <a:spLocks noChangeArrowheads="1"/>
            </p:cNvSpPr>
            <p:nvPr/>
          </p:nvSpPr>
          <p:spPr bwMode="auto">
            <a:xfrm rot="-473525">
              <a:off x="3500" y="3126"/>
              <a:ext cx="575"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90000"/>
                </a:lnSpc>
                <a:spcBef>
                  <a:spcPct val="0"/>
                </a:spcBef>
                <a:buFontTx/>
                <a:buNone/>
              </a:pPr>
              <a:r>
                <a:rPr lang="en-US" altLang="en-US" sz="1000" b="1"/>
                <a:t>GERMINATION</a:t>
              </a:r>
              <a:endParaRPr lang="en-US" altLang="en-US" sz="1000" b="1">
                <a:ea typeface="ヒラギノ角ゴ Pro W3" pitchFamily="48" charset="-128"/>
              </a:endParaRPr>
            </a:p>
          </p:txBody>
        </p:sp>
        <p:sp>
          <p:nvSpPr>
            <p:cNvPr id="42015" name="Text Box 32">
              <a:extLst>
                <a:ext uri="{FF2B5EF4-FFF2-40B4-BE49-F238E27FC236}">
                  <a16:creationId xmlns:a16="http://schemas.microsoft.com/office/drawing/2014/main" id="{CB6D0E9D-02DD-4212-BEFB-D5EF62E4C938}"/>
                </a:ext>
              </a:extLst>
            </p:cNvPr>
            <p:cNvSpPr txBox="1">
              <a:spLocks noChangeArrowheads="1"/>
            </p:cNvSpPr>
            <p:nvPr/>
          </p:nvSpPr>
          <p:spPr bwMode="auto">
            <a:xfrm rot="-512">
              <a:off x="3977" y="3208"/>
              <a:ext cx="561"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90000"/>
                </a:lnSpc>
                <a:spcBef>
                  <a:spcPct val="0"/>
                </a:spcBef>
                <a:buFontTx/>
                <a:buNone/>
              </a:pPr>
              <a:r>
                <a:rPr lang="en-US" altLang="en-US" sz="1000" b="1"/>
                <a:t>Seed</a:t>
              </a:r>
            </a:p>
            <a:p>
              <a:pPr algn="ctr">
                <a:lnSpc>
                  <a:spcPct val="90000"/>
                </a:lnSpc>
                <a:spcBef>
                  <a:spcPct val="0"/>
                </a:spcBef>
                <a:buFontTx/>
                <a:buNone/>
              </a:pPr>
              <a:r>
                <a:rPr lang="en-US" altLang="en-US" sz="1000" b="1"/>
                <a:t>(mature ovule)</a:t>
              </a:r>
            </a:p>
            <a:p>
              <a:pPr algn="ctr">
                <a:lnSpc>
                  <a:spcPct val="90000"/>
                </a:lnSpc>
                <a:spcBef>
                  <a:spcPct val="0"/>
                </a:spcBef>
                <a:buFontTx/>
                <a:buNone/>
              </a:pPr>
              <a:endParaRPr lang="en-US" altLang="en-US" sz="1000" b="1">
                <a:ea typeface="ヒラギノ角ゴ Pro W3" pitchFamily="48" charset="-128"/>
              </a:endParaRPr>
            </a:p>
          </p:txBody>
        </p:sp>
        <p:sp>
          <p:nvSpPr>
            <p:cNvPr id="42016" name="Text Box 33">
              <a:extLst>
                <a:ext uri="{FF2B5EF4-FFF2-40B4-BE49-F238E27FC236}">
                  <a16:creationId xmlns:a16="http://schemas.microsoft.com/office/drawing/2014/main" id="{F8EBBB96-4C3B-4CB8-BD9C-91004F13EA64}"/>
                </a:ext>
              </a:extLst>
            </p:cNvPr>
            <p:cNvSpPr txBox="1">
              <a:spLocks noChangeArrowheads="1"/>
            </p:cNvSpPr>
            <p:nvPr/>
          </p:nvSpPr>
          <p:spPr bwMode="auto">
            <a:xfrm rot="-1581678">
              <a:off x="4570" y="2805"/>
              <a:ext cx="720" cy="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90000"/>
                </a:lnSpc>
                <a:spcBef>
                  <a:spcPct val="0"/>
                </a:spcBef>
                <a:buFontTx/>
                <a:buNone/>
              </a:pPr>
              <a:r>
                <a:rPr lang="en-US" altLang="en-US" sz="1000" b="1"/>
                <a:t>EMBRYOGENESIS</a:t>
              </a:r>
              <a:endParaRPr lang="en-US" altLang="en-US" sz="1000" b="1">
                <a:ea typeface="ヒラギノ角ゴ Pro W3" pitchFamily="48" charset="-128"/>
              </a:endParaRPr>
            </a:p>
          </p:txBody>
        </p:sp>
        <p:sp>
          <p:nvSpPr>
            <p:cNvPr id="42017" name="Text Box 34">
              <a:extLst>
                <a:ext uri="{FF2B5EF4-FFF2-40B4-BE49-F238E27FC236}">
                  <a16:creationId xmlns:a16="http://schemas.microsoft.com/office/drawing/2014/main" id="{0A23AB97-E64C-4554-AFF7-A81093F8C6EF}"/>
                </a:ext>
              </a:extLst>
            </p:cNvPr>
            <p:cNvSpPr txBox="1">
              <a:spLocks noChangeArrowheads="1"/>
            </p:cNvSpPr>
            <p:nvPr/>
          </p:nvSpPr>
          <p:spPr bwMode="auto">
            <a:xfrm rot="-512">
              <a:off x="5381" y="2385"/>
              <a:ext cx="495"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90000"/>
                </a:lnSpc>
                <a:spcBef>
                  <a:spcPct val="0"/>
                </a:spcBef>
                <a:buFontTx/>
                <a:buNone/>
              </a:pPr>
              <a:r>
                <a:rPr lang="en-US" altLang="en-US" sz="1000" b="1"/>
                <a:t>Fertilized</a:t>
              </a:r>
            </a:p>
            <a:p>
              <a:pPr>
                <a:lnSpc>
                  <a:spcPct val="90000"/>
                </a:lnSpc>
                <a:spcBef>
                  <a:spcPct val="0"/>
                </a:spcBef>
                <a:buFontTx/>
                <a:buNone/>
              </a:pPr>
              <a:r>
                <a:rPr lang="en-US" altLang="en-US" sz="1000" b="1"/>
                <a:t>egg (zygote) </a:t>
              </a:r>
            </a:p>
            <a:p>
              <a:pPr>
                <a:lnSpc>
                  <a:spcPct val="90000"/>
                </a:lnSpc>
                <a:spcBef>
                  <a:spcPct val="0"/>
                </a:spcBef>
                <a:buFontTx/>
                <a:buNone/>
              </a:pPr>
              <a:r>
                <a:rPr lang="en-US" altLang="en-US" sz="1000" b="1"/>
                <a:t>inside ovule</a:t>
              </a:r>
              <a:endParaRPr lang="en-US" altLang="en-US" sz="1000" b="1">
                <a:ea typeface="ヒラギノ角ゴ Pro W3" pitchFamily="48" charset="-128"/>
              </a:endParaRPr>
            </a:p>
          </p:txBody>
        </p:sp>
        <p:sp>
          <p:nvSpPr>
            <p:cNvPr id="42018" name="Line 35">
              <a:extLst>
                <a:ext uri="{FF2B5EF4-FFF2-40B4-BE49-F238E27FC236}">
                  <a16:creationId xmlns:a16="http://schemas.microsoft.com/office/drawing/2014/main" id="{7180B691-3BAB-4013-A232-025BC0F416B9}"/>
                </a:ext>
              </a:extLst>
            </p:cNvPr>
            <p:cNvSpPr>
              <a:spLocks noChangeShapeType="1"/>
            </p:cNvSpPr>
            <p:nvPr/>
          </p:nvSpPr>
          <p:spPr bwMode="auto">
            <a:xfrm>
              <a:off x="5250" y="2420"/>
              <a:ext cx="118"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9" name="Text Box 36">
              <a:extLst>
                <a:ext uri="{FF2B5EF4-FFF2-40B4-BE49-F238E27FC236}">
                  <a16:creationId xmlns:a16="http://schemas.microsoft.com/office/drawing/2014/main" id="{3D061909-5192-4609-B255-02A1B747A11E}"/>
                </a:ext>
              </a:extLst>
            </p:cNvPr>
            <p:cNvSpPr txBox="1">
              <a:spLocks noChangeArrowheads="1"/>
            </p:cNvSpPr>
            <p:nvPr/>
          </p:nvSpPr>
          <p:spPr bwMode="auto">
            <a:xfrm rot="-512">
              <a:off x="5358" y="1494"/>
              <a:ext cx="422"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90000"/>
                </a:lnSpc>
                <a:spcBef>
                  <a:spcPct val="0"/>
                </a:spcBef>
                <a:buFontTx/>
                <a:buNone/>
              </a:pPr>
              <a:r>
                <a:rPr lang="en-US" altLang="en-US" sz="1000" b="1"/>
                <a:t>Haploid (</a:t>
              </a:r>
              <a:r>
                <a:rPr lang="en-US" altLang="en-US" sz="1000" b="1" i="1"/>
                <a:t>n</a:t>
              </a:r>
              <a:r>
                <a:rPr lang="en-US" altLang="en-US" sz="1000" b="1"/>
                <a:t>)</a:t>
              </a:r>
              <a:endParaRPr lang="en-US" altLang="en-US" sz="1000" b="1">
                <a:ea typeface="ヒラギノ角ゴ Pro W3" pitchFamily="48" charset="-128"/>
              </a:endParaRPr>
            </a:p>
          </p:txBody>
        </p:sp>
        <p:sp>
          <p:nvSpPr>
            <p:cNvPr id="42020" name="Text Box 37">
              <a:extLst>
                <a:ext uri="{FF2B5EF4-FFF2-40B4-BE49-F238E27FC236}">
                  <a16:creationId xmlns:a16="http://schemas.microsoft.com/office/drawing/2014/main" id="{DF305229-7D73-47F7-93F7-219D7FE2CFFD}"/>
                </a:ext>
              </a:extLst>
            </p:cNvPr>
            <p:cNvSpPr txBox="1">
              <a:spLocks noChangeArrowheads="1"/>
            </p:cNvSpPr>
            <p:nvPr/>
          </p:nvSpPr>
          <p:spPr bwMode="auto">
            <a:xfrm rot="-512">
              <a:off x="5358" y="1647"/>
              <a:ext cx="447"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90000"/>
                </a:lnSpc>
                <a:spcBef>
                  <a:spcPct val="0"/>
                </a:spcBef>
                <a:buFontTx/>
                <a:buNone/>
              </a:pPr>
              <a:r>
                <a:rPr lang="en-US" altLang="en-US" sz="1000" b="1"/>
                <a:t>Diploid (2</a:t>
              </a:r>
              <a:r>
                <a:rPr lang="en-US" altLang="en-US" sz="1000" b="1" i="1"/>
                <a:t>n</a:t>
              </a:r>
              <a:r>
                <a:rPr lang="en-US" altLang="en-US" sz="1000" b="1"/>
                <a:t>)</a:t>
              </a:r>
              <a:endParaRPr lang="en-US" altLang="en-US" sz="1000" b="1">
                <a:ea typeface="ヒラギノ角ゴ Pro W3" pitchFamily="48" charset="-128"/>
              </a:endParaRPr>
            </a:p>
          </p:txBody>
        </p:sp>
        <p:sp>
          <p:nvSpPr>
            <p:cNvPr id="42021" name="Text Box 38">
              <a:extLst>
                <a:ext uri="{FF2B5EF4-FFF2-40B4-BE49-F238E27FC236}">
                  <a16:creationId xmlns:a16="http://schemas.microsoft.com/office/drawing/2014/main" id="{835D324F-FB43-40B8-9C54-2F852E85E22D}"/>
                </a:ext>
              </a:extLst>
            </p:cNvPr>
            <p:cNvSpPr txBox="1">
              <a:spLocks noChangeArrowheads="1"/>
            </p:cNvSpPr>
            <p:nvPr/>
          </p:nvSpPr>
          <p:spPr bwMode="auto">
            <a:xfrm rot="1375908">
              <a:off x="4554" y="1746"/>
              <a:ext cx="648" cy="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90000"/>
                </a:lnSpc>
                <a:spcBef>
                  <a:spcPct val="0"/>
                </a:spcBef>
                <a:buFontTx/>
                <a:buNone/>
              </a:pPr>
              <a:r>
                <a:rPr lang="en-US" altLang="en-US" sz="1000" b="1"/>
                <a:t>FERTILIZATION</a:t>
              </a:r>
              <a:endParaRPr lang="en-US" altLang="en-US" sz="1000" b="1">
                <a:ea typeface="ヒラギノ角ゴ Pro W3" pitchFamily="48" charset="-128"/>
              </a:endParaRPr>
            </a:p>
          </p:txBody>
        </p:sp>
      </p:grpSp>
      <p:sp>
        <p:nvSpPr>
          <p:cNvPr id="41989" name="Rectangle 40">
            <a:extLst>
              <a:ext uri="{FF2B5EF4-FFF2-40B4-BE49-F238E27FC236}">
                <a16:creationId xmlns:a16="http://schemas.microsoft.com/office/drawing/2014/main" id="{6697EB0B-4C33-45FA-98F5-B660DAF0C053}"/>
              </a:ext>
            </a:extLst>
          </p:cNvPr>
          <p:cNvSpPr>
            <a:spLocks noChangeArrowheads="1"/>
          </p:cNvSpPr>
          <p:nvPr/>
        </p:nvSpPr>
        <p:spPr bwMode="auto">
          <a:xfrm>
            <a:off x="1143000" y="65532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a:latin typeface="Times" panose="02020603050405020304" pitchFamily="18" charset="0"/>
              </a:rPr>
              <a:t>Copyright © 2002 Pearson Education, Inc., publishing as Benjamin Cummings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CD8BBCE-DBEA-41D7-BE7A-7300A7E838E0}"/>
              </a:ext>
            </a:extLst>
          </p:cNvPr>
          <p:cNvSpPr>
            <a:spLocks noGrp="1" noChangeArrowheads="1"/>
          </p:cNvSpPr>
          <p:nvPr>
            <p:ph type="title"/>
          </p:nvPr>
        </p:nvSpPr>
        <p:spPr>
          <a:xfrm>
            <a:off x="4800600" y="76200"/>
            <a:ext cx="4267200" cy="792163"/>
          </a:xfrm>
        </p:spPr>
        <p:txBody>
          <a:bodyPr/>
          <a:lstStyle/>
          <a:p>
            <a:pPr eaLnBrk="1" hangingPunct="1"/>
            <a:r>
              <a:rPr lang="en-US" altLang="en-US" b="1">
                <a:solidFill>
                  <a:srgbClr val="006600"/>
                </a:solidFill>
              </a:rPr>
              <a:t>Germination</a:t>
            </a:r>
          </a:p>
        </p:txBody>
      </p:sp>
      <p:sp>
        <p:nvSpPr>
          <p:cNvPr id="43011" name="Rectangle 3">
            <a:extLst>
              <a:ext uri="{FF2B5EF4-FFF2-40B4-BE49-F238E27FC236}">
                <a16:creationId xmlns:a16="http://schemas.microsoft.com/office/drawing/2014/main" id="{6324136B-3603-47FD-A188-F509F1DCD296}"/>
              </a:ext>
            </a:extLst>
          </p:cNvPr>
          <p:cNvSpPr>
            <a:spLocks noGrp="1" noChangeArrowheads="1"/>
          </p:cNvSpPr>
          <p:nvPr>
            <p:ph type="body" idx="1"/>
          </p:nvPr>
        </p:nvSpPr>
        <p:spPr>
          <a:xfrm>
            <a:off x="0" y="76200"/>
            <a:ext cx="4970463" cy="6781800"/>
          </a:xfrm>
        </p:spPr>
        <p:txBody>
          <a:bodyPr/>
          <a:lstStyle/>
          <a:p>
            <a:pPr eaLnBrk="1" hangingPunct="1">
              <a:lnSpc>
                <a:spcPct val="90000"/>
              </a:lnSpc>
            </a:pPr>
            <a:r>
              <a:rPr lang="en-US" altLang="en-US" sz="2000" b="1"/>
              <a:t>D</a:t>
            </a:r>
            <a:r>
              <a:rPr lang="en-US" altLang="en-US" sz="2000"/>
              <a:t>efined as </a:t>
            </a:r>
            <a:r>
              <a:rPr lang="en-US" altLang="en-US" sz="2000" b="1"/>
              <a:t>the emergence</a:t>
            </a:r>
            <a:r>
              <a:rPr lang="en-US" altLang="en-US" sz="2000"/>
              <a:t> of the </a:t>
            </a:r>
            <a:r>
              <a:rPr lang="en-US" altLang="en-US" sz="2000" b="1">
                <a:solidFill>
                  <a:srgbClr val="FF0000"/>
                </a:solidFill>
              </a:rPr>
              <a:t>radicle</a:t>
            </a:r>
            <a:r>
              <a:rPr lang="en-US" altLang="en-US" sz="2000"/>
              <a:t> (first root) from the seed coat</a:t>
            </a:r>
          </a:p>
          <a:p>
            <a:pPr eaLnBrk="1" hangingPunct="1">
              <a:lnSpc>
                <a:spcPct val="90000"/>
              </a:lnSpc>
            </a:pPr>
            <a:endParaRPr lang="en-US" altLang="en-US" sz="2000"/>
          </a:p>
          <a:p>
            <a:pPr eaLnBrk="1" hangingPunct="1">
              <a:lnSpc>
                <a:spcPct val="90000"/>
              </a:lnSpc>
            </a:pPr>
            <a:r>
              <a:rPr lang="en-US" altLang="en-US" sz="2000"/>
              <a:t>Germination begins when a seed absorbs </a:t>
            </a:r>
            <a:r>
              <a:rPr lang="en-US" altLang="en-US" sz="2000" b="1"/>
              <a:t>water</a:t>
            </a:r>
          </a:p>
          <a:p>
            <a:pPr lvl="1" eaLnBrk="1" hangingPunct="1">
              <a:lnSpc>
                <a:spcPct val="90000"/>
              </a:lnSpc>
            </a:pPr>
            <a:r>
              <a:rPr lang="en-US" altLang="en-US" sz="1600"/>
              <a:t>Mature seeds are often extremely dry</a:t>
            </a:r>
          </a:p>
          <a:p>
            <a:pPr lvl="1" eaLnBrk="1" hangingPunct="1">
              <a:lnSpc>
                <a:spcPct val="90000"/>
              </a:lnSpc>
            </a:pPr>
            <a:r>
              <a:rPr lang="en-US" altLang="en-US" sz="1600"/>
              <a:t>need enough water to moisten the seeds but not enough to soak them. </a:t>
            </a:r>
          </a:p>
          <a:p>
            <a:pPr lvl="1" eaLnBrk="1" hangingPunct="1">
              <a:lnSpc>
                <a:spcPct val="90000"/>
              </a:lnSpc>
            </a:pPr>
            <a:r>
              <a:rPr lang="en-US" altLang="en-US" sz="1600"/>
              <a:t>The uptake of water by seeds is called </a:t>
            </a:r>
            <a:r>
              <a:rPr lang="en-US" altLang="en-US" sz="1600" b="1" i="1" u="sng">
                <a:solidFill>
                  <a:srgbClr val="660066"/>
                </a:solidFill>
              </a:rPr>
              <a:t>imbibition</a:t>
            </a:r>
            <a:r>
              <a:rPr lang="en-US" altLang="en-US" sz="1600"/>
              <a:t>, which leads to the swelling and the breaking of the seed coat</a:t>
            </a:r>
            <a:endParaRPr lang="en-US" altLang="en-US" sz="1600" b="1"/>
          </a:p>
          <a:p>
            <a:pPr eaLnBrk="1" hangingPunct="1">
              <a:lnSpc>
                <a:spcPct val="90000"/>
              </a:lnSpc>
            </a:pPr>
            <a:endParaRPr lang="en-US" altLang="en-US" sz="2000" b="1"/>
          </a:p>
          <a:p>
            <a:pPr eaLnBrk="1" hangingPunct="1">
              <a:lnSpc>
                <a:spcPct val="90000"/>
              </a:lnSpc>
            </a:pPr>
            <a:r>
              <a:rPr lang="en-US" altLang="en-US" sz="2000" b="1"/>
              <a:t>Oxygen</a:t>
            </a:r>
            <a:r>
              <a:rPr lang="en-US" altLang="en-US" sz="2000"/>
              <a:t> is available for metabolism</a:t>
            </a:r>
          </a:p>
          <a:p>
            <a:pPr eaLnBrk="1" hangingPunct="1">
              <a:lnSpc>
                <a:spcPct val="90000"/>
              </a:lnSpc>
            </a:pPr>
            <a:endParaRPr lang="en-US" altLang="en-US" sz="2000"/>
          </a:p>
          <a:p>
            <a:pPr eaLnBrk="1" hangingPunct="1">
              <a:lnSpc>
                <a:spcPct val="90000"/>
              </a:lnSpc>
            </a:pPr>
            <a:r>
              <a:rPr lang="en-US" altLang="en-US" sz="2000"/>
              <a:t>Often requires an </a:t>
            </a:r>
            <a:r>
              <a:rPr lang="en-US" altLang="en-US" sz="2000" b="1"/>
              <a:t>additional environmental signal</a:t>
            </a:r>
            <a:r>
              <a:rPr lang="en-US" altLang="en-US" sz="2000"/>
              <a:t> such as specific wavelength of light</a:t>
            </a:r>
          </a:p>
          <a:p>
            <a:pPr eaLnBrk="1" hangingPunct="1">
              <a:lnSpc>
                <a:spcPct val="90000"/>
              </a:lnSpc>
            </a:pPr>
            <a:endParaRPr lang="en-US" altLang="en-US" sz="2000"/>
          </a:p>
          <a:p>
            <a:pPr eaLnBrk="1" hangingPunct="1">
              <a:lnSpc>
                <a:spcPct val="90000"/>
              </a:lnSpc>
            </a:pPr>
            <a:r>
              <a:rPr lang="en-US" altLang="en-US" sz="2000"/>
              <a:t>Others need to be passed through an animal's digestive tract to weaken the seed coat enough to allow the seedling to emerge</a:t>
            </a:r>
          </a:p>
          <a:p>
            <a:pPr eaLnBrk="1" hangingPunct="1">
              <a:lnSpc>
                <a:spcPct val="90000"/>
              </a:lnSpc>
              <a:buFontTx/>
              <a:buNone/>
            </a:pPr>
            <a:r>
              <a:rPr lang="en-US" altLang="en-US"/>
              <a:t>		</a:t>
            </a:r>
          </a:p>
        </p:txBody>
      </p:sp>
      <p:pic>
        <p:nvPicPr>
          <p:cNvPr id="43012" name="Picture 4">
            <a:extLst>
              <a:ext uri="{FF2B5EF4-FFF2-40B4-BE49-F238E27FC236}">
                <a16:creationId xmlns:a16="http://schemas.microsoft.com/office/drawing/2014/main" id="{15F9E332-9DBD-4AFC-9DFA-44AB55300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95400"/>
            <a:ext cx="38989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3" name="Text Box 9">
            <a:extLst>
              <a:ext uri="{FF2B5EF4-FFF2-40B4-BE49-F238E27FC236}">
                <a16:creationId xmlns:a16="http://schemas.microsoft.com/office/drawing/2014/main" id="{B88FC85D-AD26-47E2-A7E2-C49A5A42D3E3}"/>
              </a:ext>
            </a:extLst>
          </p:cNvPr>
          <p:cNvSpPr txBox="1">
            <a:spLocks noChangeArrowheads="1"/>
          </p:cNvSpPr>
          <p:nvPr/>
        </p:nvSpPr>
        <p:spPr bwMode="auto">
          <a:xfrm>
            <a:off x="5715000" y="6324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b="1"/>
              <a:t>From the wikimedia free licensed media file repository</a:t>
            </a:r>
            <a:endParaRPr lang="en-US" altLang="en-US" sz="240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av65819_37_17">
            <a:extLst>
              <a:ext uri="{FF2B5EF4-FFF2-40B4-BE49-F238E27FC236}">
                <a16:creationId xmlns:a16="http://schemas.microsoft.com/office/drawing/2014/main" id="{92DA0C2B-36D2-4635-AEF4-CE16CC092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2454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a:extLst>
              <a:ext uri="{FF2B5EF4-FFF2-40B4-BE49-F238E27FC236}">
                <a16:creationId xmlns:a16="http://schemas.microsoft.com/office/drawing/2014/main" id="{BBAF4E49-46A9-4880-9187-5A6765C9B55D}"/>
              </a:ext>
            </a:extLst>
          </p:cNvPr>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3700" b="1">
                <a:solidFill>
                  <a:srgbClr val="006600"/>
                </a:solidFill>
              </a:rPr>
              <a:t>Releasing Sugars From  Cotyledon...So the Embryo Can Grow</a:t>
            </a:r>
          </a:p>
        </p:txBody>
      </p:sp>
      <p:sp>
        <p:nvSpPr>
          <p:cNvPr id="44036" name="Rectangle 4">
            <a:extLst>
              <a:ext uri="{FF2B5EF4-FFF2-40B4-BE49-F238E27FC236}">
                <a16:creationId xmlns:a16="http://schemas.microsoft.com/office/drawing/2014/main" id="{75A8C1D9-A17E-40BE-A64A-8F729265842F}"/>
              </a:ext>
            </a:extLst>
          </p:cNvPr>
          <p:cNvSpPr>
            <a:spLocks noChangeArrowheads="1"/>
          </p:cNvSpPr>
          <p:nvPr/>
        </p:nvSpPr>
        <p:spPr bwMode="auto">
          <a:xfrm>
            <a:off x="1143000" y="65532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b="1">
                <a:latin typeface="Times" panose="02020603050405020304" pitchFamily="18" charset="0"/>
              </a:rPr>
              <a:t>Copyright © 2002 Pearson Education, Inc., publishing as Benjamin Cummings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DD8078A8-CE57-491E-B5C2-D3E0E36B2194}"/>
              </a:ext>
            </a:extLst>
          </p:cNvPr>
          <p:cNvSpPr>
            <a:spLocks noGrp="1" noChangeArrowheads="1"/>
          </p:cNvSpPr>
          <p:nvPr>
            <p:ph type="title"/>
          </p:nvPr>
        </p:nvSpPr>
        <p:spPr>
          <a:xfrm>
            <a:off x="0" y="76200"/>
            <a:ext cx="9144000" cy="1143000"/>
          </a:xfrm>
          <a:noFill/>
        </p:spPr>
        <p:txBody>
          <a:bodyPr/>
          <a:lstStyle/>
          <a:p>
            <a:pPr eaLnBrk="1" hangingPunct="1"/>
            <a:r>
              <a:rPr lang="en-US" altLang="en-US" sz="3700" b="1">
                <a:solidFill>
                  <a:srgbClr val="006600"/>
                </a:solidFill>
              </a:rPr>
              <a:t>Releasing Sugars From  Cotyledon...So the Embryo Can Grow</a:t>
            </a:r>
          </a:p>
        </p:txBody>
      </p:sp>
      <p:sp>
        <p:nvSpPr>
          <p:cNvPr id="45059" name="Rectangle 2">
            <a:extLst>
              <a:ext uri="{FF2B5EF4-FFF2-40B4-BE49-F238E27FC236}">
                <a16:creationId xmlns:a16="http://schemas.microsoft.com/office/drawing/2014/main" id="{72CA65B2-8F45-4FD1-B8E2-18B5F82D0139}"/>
              </a:ext>
            </a:extLst>
          </p:cNvPr>
          <p:cNvSpPr>
            <a:spLocks noGrp="1" noChangeArrowheads="1"/>
          </p:cNvSpPr>
          <p:nvPr>
            <p:ph type="body" sz="half" idx="1"/>
          </p:nvPr>
        </p:nvSpPr>
        <p:spPr>
          <a:xfrm>
            <a:off x="152400" y="1600200"/>
            <a:ext cx="4724400" cy="5029200"/>
          </a:xfrm>
        </p:spPr>
        <p:txBody>
          <a:bodyPr/>
          <a:lstStyle/>
          <a:p>
            <a:pPr eaLnBrk="1" hangingPunct="1">
              <a:buFontTx/>
              <a:buNone/>
            </a:pPr>
            <a:r>
              <a:rPr lang="en-US" altLang="en-US" sz="2400"/>
              <a:t>Embryo produces </a:t>
            </a:r>
            <a:r>
              <a:rPr lang="en-US" altLang="en-US" sz="2400" b="1" u="sng">
                <a:solidFill>
                  <a:srgbClr val="660066"/>
                </a:solidFill>
              </a:rPr>
              <a:t>gibberellic acid</a:t>
            </a:r>
          </a:p>
          <a:p>
            <a:pPr eaLnBrk="1" hangingPunct="1">
              <a:buFontTx/>
              <a:buNone/>
            </a:pPr>
            <a:endParaRPr lang="en-US" altLang="en-US" sz="2400">
              <a:solidFill>
                <a:srgbClr val="660066"/>
              </a:solidFill>
            </a:endParaRPr>
          </a:p>
          <a:p>
            <a:pPr eaLnBrk="1" hangingPunct="1">
              <a:buFontTx/>
              <a:buNone/>
            </a:pPr>
            <a:r>
              <a:rPr lang="en-US" altLang="en-US" sz="2400"/>
              <a:t>	-This hormone signals the </a:t>
            </a:r>
            <a:r>
              <a:rPr lang="en-US" altLang="en-US" sz="2400" b="1">
                <a:solidFill>
                  <a:srgbClr val="FF0000"/>
                </a:solidFill>
              </a:rPr>
              <a:t>aleurone</a:t>
            </a:r>
            <a:r>
              <a:rPr lang="en-US" altLang="en-US" sz="2400"/>
              <a:t> (outer endosperm layer) to produce </a:t>
            </a:r>
            <a:r>
              <a:rPr lang="en-US" altLang="en-US" sz="2400">
                <a:latin typeface="Symbol" panose="05050102010706020507" pitchFamily="18" charset="2"/>
              </a:rPr>
              <a:t>a</a:t>
            </a:r>
            <a:r>
              <a:rPr lang="en-US" altLang="en-US" sz="2400"/>
              <a:t>-amylase</a:t>
            </a:r>
          </a:p>
          <a:p>
            <a:pPr eaLnBrk="1" hangingPunct="1">
              <a:buFontTx/>
              <a:buNone/>
            </a:pPr>
            <a:endParaRPr lang="en-US" altLang="en-US" sz="2400"/>
          </a:p>
          <a:p>
            <a:pPr eaLnBrk="1" hangingPunct="1">
              <a:buFontTx/>
              <a:buNone/>
            </a:pPr>
            <a:r>
              <a:rPr lang="en-US" altLang="en-US" sz="2400"/>
              <a:t>		-Breaks down the endosperm’s starch into sugars that are passed to embryo</a:t>
            </a:r>
          </a:p>
        </p:txBody>
      </p:sp>
      <p:pic>
        <p:nvPicPr>
          <p:cNvPr id="45060" name="Picture 5" descr="546starchhydrolysis2">
            <a:extLst>
              <a:ext uri="{FF2B5EF4-FFF2-40B4-BE49-F238E27FC236}">
                <a16:creationId xmlns:a16="http://schemas.microsoft.com/office/drawing/2014/main" id="{DCBB9DBB-0108-4564-B523-775F633B198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295400"/>
            <a:ext cx="38862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9C3AFA7-885F-42D0-98A0-BC1E72ACA1E8}"/>
              </a:ext>
            </a:extLst>
          </p:cNvPr>
          <p:cNvSpPr>
            <a:spLocks noGrp="1" noChangeArrowheads="1"/>
          </p:cNvSpPr>
          <p:nvPr>
            <p:ph type="title"/>
          </p:nvPr>
        </p:nvSpPr>
        <p:spPr>
          <a:xfrm>
            <a:off x="4953000" y="76200"/>
            <a:ext cx="4038600" cy="715963"/>
          </a:xfrm>
        </p:spPr>
        <p:txBody>
          <a:bodyPr/>
          <a:lstStyle/>
          <a:p>
            <a:pPr eaLnBrk="1" hangingPunct="1"/>
            <a:r>
              <a:rPr lang="en-US" altLang="en-US" sz="4000" b="1">
                <a:solidFill>
                  <a:srgbClr val="006600"/>
                </a:solidFill>
              </a:rPr>
              <a:t>Germination</a:t>
            </a:r>
          </a:p>
        </p:txBody>
      </p:sp>
      <p:sp>
        <p:nvSpPr>
          <p:cNvPr id="46083" name="Rectangle 3">
            <a:extLst>
              <a:ext uri="{FF2B5EF4-FFF2-40B4-BE49-F238E27FC236}">
                <a16:creationId xmlns:a16="http://schemas.microsoft.com/office/drawing/2014/main" id="{8D513272-9A99-47E4-B877-F898FBA3610D}"/>
              </a:ext>
            </a:extLst>
          </p:cNvPr>
          <p:cNvSpPr>
            <a:spLocks noGrp="1" noChangeArrowheads="1"/>
          </p:cNvSpPr>
          <p:nvPr>
            <p:ph type="body" sz="half" idx="1"/>
          </p:nvPr>
        </p:nvSpPr>
        <p:spPr>
          <a:xfrm>
            <a:off x="228600" y="152400"/>
            <a:ext cx="4419600" cy="6553200"/>
          </a:xfrm>
        </p:spPr>
        <p:txBody>
          <a:bodyPr/>
          <a:lstStyle/>
          <a:p>
            <a:pPr eaLnBrk="1" hangingPunct="1">
              <a:lnSpc>
                <a:spcPct val="90000"/>
              </a:lnSpc>
              <a:buFontTx/>
              <a:buNone/>
            </a:pPr>
            <a:r>
              <a:rPr lang="en-US" altLang="en-US" sz="2000" b="1"/>
              <a:t>New growth comes from delicate meristems </a:t>
            </a:r>
          </a:p>
          <a:p>
            <a:pPr eaLnBrk="1" hangingPunct="1">
              <a:lnSpc>
                <a:spcPct val="90000"/>
              </a:lnSpc>
              <a:buFontTx/>
              <a:buNone/>
            </a:pPr>
            <a:endParaRPr lang="en-US" altLang="en-US" sz="1200"/>
          </a:p>
          <a:p>
            <a:pPr eaLnBrk="1" hangingPunct="1">
              <a:lnSpc>
                <a:spcPct val="90000"/>
              </a:lnSpc>
              <a:buFontTx/>
              <a:buNone/>
            </a:pPr>
            <a:r>
              <a:rPr lang="en-US" altLang="en-US" sz="2000"/>
              <a:t>As the </a:t>
            </a:r>
            <a:r>
              <a:rPr lang="en-US" altLang="en-US" sz="2000" b="1">
                <a:solidFill>
                  <a:srgbClr val="FF0000"/>
                </a:solidFill>
              </a:rPr>
              <a:t>sporophyte pushes through the seed coat</a:t>
            </a:r>
            <a:r>
              <a:rPr lang="en-US" altLang="en-US" sz="2000"/>
              <a:t>, it orients with the environment such that the root grows down &amp; shoot grows up</a:t>
            </a:r>
          </a:p>
          <a:p>
            <a:pPr eaLnBrk="1" hangingPunct="1">
              <a:lnSpc>
                <a:spcPct val="90000"/>
              </a:lnSpc>
              <a:buFontTx/>
              <a:buNone/>
            </a:pPr>
            <a:endParaRPr lang="en-US" altLang="en-US" sz="1000"/>
          </a:p>
          <a:p>
            <a:pPr eaLnBrk="1" hangingPunct="1">
              <a:lnSpc>
                <a:spcPct val="90000"/>
              </a:lnSpc>
              <a:buFontTx/>
              <a:buNone/>
            </a:pPr>
            <a:endParaRPr lang="en-US" altLang="en-US" sz="1000"/>
          </a:p>
          <a:p>
            <a:pPr eaLnBrk="1" hangingPunct="1">
              <a:lnSpc>
                <a:spcPct val="90000"/>
              </a:lnSpc>
              <a:buFontTx/>
              <a:buNone/>
            </a:pPr>
            <a:r>
              <a:rPr lang="en-US" altLang="en-US" sz="2000"/>
              <a:t>	</a:t>
            </a:r>
            <a:r>
              <a:rPr lang="en-US" altLang="en-US" sz="2000" b="1"/>
              <a:t>-</a:t>
            </a:r>
            <a:r>
              <a:rPr lang="en-US" altLang="en-US" sz="2000" b="1" u="sng">
                <a:solidFill>
                  <a:srgbClr val="663300"/>
                </a:solidFill>
              </a:rPr>
              <a:t>Usually</a:t>
            </a:r>
            <a:r>
              <a:rPr lang="en-US" altLang="en-US" sz="2000" b="1">
                <a:solidFill>
                  <a:srgbClr val="663300"/>
                </a:solidFill>
              </a:rPr>
              <a:t>, the root emerges before the shoot</a:t>
            </a:r>
          </a:p>
          <a:p>
            <a:pPr eaLnBrk="1" hangingPunct="1">
              <a:lnSpc>
                <a:spcPct val="90000"/>
              </a:lnSpc>
              <a:buFontTx/>
              <a:buNone/>
            </a:pPr>
            <a:endParaRPr lang="en-US" altLang="en-US" sz="1200" b="1"/>
          </a:p>
          <a:p>
            <a:pPr eaLnBrk="1" hangingPunct="1">
              <a:lnSpc>
                <a:spcPct val="90000"/>
              </a:lnSpc>
              <a:buFontTx/>
              <a:buNone/>
            </a:pPr>
            <a:r>
              <a:rPr lang="en-US" altLang="en-US" sz="2000" b="1"/>
              <a:t>	-</a:t>
            </a:r>
            <a:r>
              <a:rPr lang="en-US" altLang="en-US" sz="2000" b="1">
                <a:solidFill>
                  <a:srgbClr val="006600"/>
                </a:solidFill>
              </a:rPr>
              <a:t>The shoot becomes photosynthetic</a:t>
            </a:r>
            <a:r>
              <a:rPr lang="en-US" altLang="en-US" sz="2000"/>
              <a:t>, and the postembryonic phase is under way</a:t>
            </a:r>
          </a:p>
          <a:p>
            <a:pPr eaLnBrk="1" hangingPunct="1">
              <a:lnSpc>
                <a:spcPct val="90000"/>
              </a:lnSpc>
              <a:buFontTx/>
              <a:buNone/>
            </a:pPr>
            <a:endParaRPr lang="en-US" altLang="en-US" sz="1200"/>
          </a:p>
          <a:p>
            <a:pPr eaLnBrk="1" hangingPunct="1">
              <a:lnSpc>
                <a:spcPct val="90000"/>
              </a:lnSpc>
              <a:buFontTx/>
              <a:buNone/>
            </a:pPr>
            <a:r>
              <a:rPr lang="en-US" altLang="en-US" sz="2000"/>
              <a:t>Cotyledons may be held above or below the ground</a:t>
            </a:r>
          </a:p>
          <a:p>
            <a:pPr eaLnBrk="1" hangingPunct="1">
              <a:lnSpc>
                <a:spcPct val="90000"/>
              </a:lnSpc>
              <a:buFontTx/>
              <a:buNone/>
            </a:pPr>
            <a:endParaRPr lang="en-US" altLang="en-US" sz="1200"/>
          </a:p>
          <a:p>
            <a:pPr eaLnBrk="1" hangingPunct="1">
              <a:lnSpc>
                <a:spcPct val="90000"/>
              </a:lnSpc>
              <a:buFontTx/>
              <a:buNone/>
            </a:pPr>
            <a:r>
              <a:rPr lang="en-US" altLang="en-US" sz="2000"/>
              <a:t>	-May become photosynthetic or shrivel</a:t>
            </a:r>
          </a:p>
        </p:txBody>
      </p:sp>
      <p:pic>
        <p:nvPicPr>
          <p:cNvPr id="46084" name="Picture 5" descr="germination-process-voandzeia">
            <a:extLst>
              <a:ext uri="{FF2B5EF4-FFF2-40B4-BE49-F238E27FC236}">
                <a16:creationId xmlns:a16="http://schemas.microsoft.com/office/drawing/2014/main" id="{D7B6BCE0-ED6C-427E-815C-01612C81AE2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295400"/>
            <a:ext cx="44958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5" name="Text Box 9">
            <a:extLst>
              <a:ext uri="{FF2B5EF4-FFF2-40B4-BE49-F238E27FC236}">
                <a16:creationId xmlns:a16="http://schemas.microsoft.com/office/drawing/2014/main" id="{B51846F0-59A6-4EF3-A159-EC32B95BE15B}"/>
              </a:ext>
            </a:extLst>
          </p:cNvPr>
          <p:cNvSpPr txBox="1">
            <a:spLocks noChangeArrowheads="1"/>
          </p:cNvSpPr>
          <p:nvPr/>
        </p:nvSpPr>
        <p:spPr bwMode="auto">
          <a:xfrm>
            <a:off x="5715000" y="6324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b="1"/>
              <a:t>From the wikimedia free licensed media file repository</a:t>
            </a:r>
            <a:endParaRPr lang="en-US" altLang="en-US" sz="240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rav65819_37_18">
            <a:extLst>
              <a:ext uri="{FF2B5EF4-FFF2-40B4-BE49-F238E27FC236}">
                <a16:creationId xmlns:a16="http://schemas.microsoft.com/office/drawing/2014/main" id="{7E38B5FE-613B-40D2-A5F1-0B69853553E1}"/>
              </a:ext>
            </a:extLst>
          </p:cNvPr>
          <p:cNvPicPr>
            <a:picLocks noChangeAspect="1" noChangeArrowheads="1"/>
          </p:cNvPicPr>
          <p:nvPr/>
        </p:nvPicPr>
        <p:blipFill>
          <a:blip r:embed="rId3">
            <a:lum contrast="46000"/>
            <a:extLst>
              <a:ext uri="{28A0092B-C50C-407E-A947-70E740481C1C}">
                <a14:useLocalDpi xmlns:a14="http://schemas.microsoft.com/office/drawing/2010/main" val="0"/>
              </a:ext>
            </a:extLst>
          </a:blip>
          <a:srcRect/>
          <a:stretch>
            <a:fillRect/>
          </a:stretch>
        </p:blipFill>
        <p:spPr bwMode="auto">
          <a:xfrm>
            <a:off x="0" y="1219200"/>
            <a:ext cx="91440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a:extLst>
              <a:ext uri="{FF2B5EF4-FFF2-40B4-BE49-F238E27FC236}">
                <a16:creationId xmlns:a16="http://schemas.microsoft.com/office/drawing/2014/main" id="{4E4A2145-BF83-4359-B0AB-7365D49E0A77}"/>
              </a:ext>
            </a:extLst>
          </p:cNvPr>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4400" b="1">
                <a:solidFill>
                  <a:srgbClr val="006600"/>
                </a:solidFill>
              </a:rPr>
              <a:t>Germination</a:t>
            </a:r>
          </a:p>
        </p:txBody>
      </p:sp>
      <p:sp>
        <p:nvSpPr>
          <p:cNvPr id="47108" name="Rectangle 4">
            <a:extLst>
              <a:ext uri="{FF2B5EF4-FFF2-40B4-BE49-F238E27FC236}">
                <a16:creationId xmlns:a16="http://schemas.microsoft.com/office/drawing/2014/main" id="{D5F00574-82AA-4443-BBC1-2DEE60310C60}"/>
              </a:ext>
            </a:extLst>
          </p:cNvPr>
          <p:cNvSpPr>
            <a:spLocks noChangeArrowheads="1"/>
          </p:cNvSpPr>
          <p:nvPr/>
        </p:nvSpPr>
        <p:spPr bwMode="auto">
          <a:xfrm>
            <a:off x="1371600" y="66294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b="1">
                <a:latin typeface="Times" panose="02020603050405020304" pitchFamily="18" charset="0"/>
              </a:rPr>
              <a:t>Copyright © 2002 Pearson Education, Inc., publishing as Benjamin Cummings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9102E7E-B85B-4358-868E-317E28BB0D66}"/>
              </a:ext>
            </a:extLst>
          </p:cNvPr>
          <p:cNvSpPr>
            <a:spLocks noGrp="1" noChangeArrowheads="1"/>
          </p:cNvSpPr>
          <p:nvPr>
            <p:ph type="title" idx="4294967295"/>
          </p:nvPr>
        </p:nvSpPr>
        <p:spPr>
          <a:xfrm>
            <a:off x="457200" y="1265238"/>
            <a:ext cx="8229600" cy="3992562"/>
          </a:xfrm>
        </p:spPr>
        <p:txBody>
          <a:bodyPr/>
          <a:lstStyle/>
          <a:p>
            <a:pPr eaLnBrk="1" hangingPunct="1"/>
            <a:r>
              <a:rPr lang="en-US" altLang="en-US" sz="8000" b="1">
                <a:solidFill>
                  <a:srgbClr val="006600"/>
                </a:solidFill>
              </a:rPr>
              <a:t>ANY 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6F99B62-BB63-4087-8EFD-A831842E50F3}"/>
              </a:ext>
            </a:extLst>
          </p:cNvPr>
          <p:cNvSpPr>
            <a:spLocks noGrp="1" noChangeArrowheads="1"/>
          </p:cNvSpPr>
          <p:nvPr>
            <p:ph type="title"/>
          </p:nvPr>
        </p:nvSpPr>
        <p:spPr>
          <a:xfrm>
            <a:off x="457200" y="76200"/>
            <a:ext cx="8229600" cy="762000"/>
          </a:xfrm>
        </p:spPr>
        <p:txBody>
          <a:bodyPr/>
          <a:lstStyle/>
          <a:p>
            <a:pPr eaLnBrk="1" hangingPunct="1"/>
            <a:r>
              <a:rPr lang="en-US" altLang="en-US" b="1">
                <a:solidFill>
                  <a:srgbClr val="006600"/>
                </a:solidFill>
              </a:rPr>
              <a:t>Meristems</a:t>
            </a:r>
          </a:p>
        </p:txBody>
      </p:sp>
      <p:sp>
        <p:nvSpPr>
          <p:cNvPr id="6147" name="Rectangle 3">
            <a:extLst>
              <a:ext uri="{FF2B5EF4-FFF2-40B4-BE49-F238E27FC236}">
                <a16:creationId xmlns:a16="http://schemas.microsoft.com/office/drawing/2014/main" id="{5DEE00E5-41E3-485D-8B24-76C1918398D7}"/>
              </a:ext>
            </a:extLst>
          </p:cNvPr>
          <p:cNvSpPr>
            <a:spLocks noGrp="1" noChangeArrowheads="1"/>
          </p:cNvSpPr>
          <p:nvPr>
            <p:ph type="body" sz="half" idx="1"/>
          </p:nvPr>
        </p:nvSpPr>
        <p:spPr>
          <a:xfrm>
            <a:off x="76200" y="838200"/>
            <a:ext cx="5257800" cy="6019800"/>
          </a:xfrm>
        </p:spPr>
        <p:txBody>
          <a:bodyPr/>
          <a:lstStyle/>
          <a:p>
            <a:pPr eaLnBrk="1" hangingPunct="1">
              <a:lnSpc>
                <a:spcPct val="80000"/>
              </a:lnSpc>
            </a:pPr>
            <a:r>
              <a:rPr lang="en-US" altLang="en-US" sz="2000"/>
              <a:t>The tissue in most plants consisting of undifferentiated cells (</a:t>
            </a:r>
            <a:r>
              <a:rPr lang="en-US" altLang="en-US" sz="2000" b="1"/>
              <a:t>meristematic cells</a:t>
            </a:r>
            <a:r>
              <a:rPr lang="en-US" altLang="en-US" sz="2000"/>
              <a:t>), found in zones of the plant where growth can take place. </a:t>
            </a:r>
          </a:p>
          <a:p>
            <a:pPr eaLnBrk="1" hangingPunct="1">
              <a:lnSpc>
                <a:spcPct val="80000"/>
              </a:lnSpc>
            </a:pPr>
            <a:endParaRPr lang="en-US" altLang="en-US" sz="2000"/>
          </a:p>
          <a:p>
            <a:pPr eaLnBrk="1" hangingPunct="1">
              <a:lnSpc>
                <a:spcPct val="80000"/>
              </a:lnSpc>
            </a:pPr>
            <a:r>
              <a:rPr lang="en-US" altLang="en-US" sz="2000"/>
              <a:t>Meristematic cells are analogous in function to stem cells in animals, are incompletely or not differentiated, and are capable of continued cellular division. </a:t>
            </a:r>
          </a:p>
          <a:p>
            <a:pPr eaLnBrk="1" hangingPunct="1">
              <a:lnSpc>
                <a:spcPct val="80000"/>
              </a:lnSpc>
            </a:pPr>
            <a:endParaRPr lang="en-US" altLang="en-US" sz="2000"/>
          </a:p>
          <a:p>
            <a:pPr eaLnBrk="1" hangingPunct="1">
              <a:lnSpc>
                <a:spcPct val="80000"/>
              </a:lnSpc>
            </a:pPr>
            <a:r>
              <a:rPr lang="en-US" altLang="en-US" sz="2000"/>
              <a:t>Furthermore, the cells are small and protoplasm fills the cell completely.</a:t>
            </a:r>
          </a:p>
          <a:p>
            <a:pPr eaLnBrk="1" hangingPunct="1">
              <a:lnSpc>
                <a:spcPct val="80000"/>
              </a:lnSpc>
            </a:pPr>
            <a:r>
              <a:rPr lang="en-US" altLang="en-US" sz="2000"/>
              <a:t> </a:t>
            </a:r>
          </a:p>
          <a:p>
            <a:pPr eaLnBrk="1" hangingPunct="1">
              <a:lnSpc>
                <a:spcPct val="80000"/>
              </a:lnSpc>
            </a:pPr>
            <a:r>
              <a:rPr lang="en-US" altLang="en-US" sz="2000"/>
              <a:t>The vacuoles are extremely small. The cytoplasm does not contain chloroplasts although they are present in rudimentary form (</a:t>
            </a:r>
            <a:r>
              <a:rPr lang="en-US" altLang="en-US" sz="2000" b="1" i="1">
                <a:solidFill>
                  <a:srgbClr val="FF0000"/>
                </a:solidFill>
              </a:rPr>
              <a:t>proplastids</a:t>
            </a:r>
            <a:r>
              <a:rPr lang="en-US" altLang="en-US" sz="2000"/>
              <a:t>). </a:t>
            </a:r>
          </a:p>
          <a:p>
            <a:pPr eaLnBrk="1" hangingPunct="1">
              <a:lnSpc>
                <a:spcPct val="80000"/>
              </a:lnSpc>
            </a:pPr>
            <a:endParaRPr lang="en-US" altLang="en-US" sz="2000"/>
          </a:p>
          <a:p>
            <a:pPr eaLnBrk="1" hangingPunct="1">
              <a:lnSpc>
                <a:spcPct val="80000"/>
              </a:lnSpc>
            </a:pPr>
            <a:r>
              <a:rPr lang="en-US" altLang="en-US" sz="2000"/>
              <a:t>Meristematic cells are packed closely together without intercellular cavities. </a:t>
            </a:r>
          </a:p>
        </p:txBody>
      </p:sp>
      <p:grpSp>
        <p:nvGrpSpPr>
          <p:cNvPr id="6148" name="Group 8">
            <a:extLst>
              <a:ext uri="{FF2B5EF4-FFF2-40B4-BE49-F238E27FC236}">
                <a16:creationId xmlns:a16="http://schemas.microsoft.com/office/drawing/2014/main" id="{55FE2515-4546-4CF7-AF72-0F263006C9D3}"/>
              </a:ext>
            </a:extLst>
          </p:cNvPr>
          <p:cNvGrpSpPr>
            <a:grpSpLocks/>
          </p:cNvGrpSpPr>
          <p:nvPr/>
        </p:nvGrpSpPr>
        <p:grpSpPr bwMode="auto">
          <a:xfrm>
            <a:off x="5486400" y="762000"/>
            <a:ext cx="3810000" cy="5975350"/>
            <a:chOff x="3254" y="768"/>
            <a:chExt cx="2506" cy="3764"/>
          </a:xfrm>
        </p:grpSpPr>
        <p:pic>
          <p:nvPicPr>
            <p:cNvPr id="6149" name="Picture 5" descr="240px-M%C3%A9rist%C3%A8me_couches">
              <a:extLst>
                <a:ext uri="{FF2B5EF4-FFF2-40B4-BE49-F238E27FC236}">
                  <a16:creationId xmlns:a16="http://schemas.microsoft.com/office/drawing/2014/main" id="{9422E557-648D-40BD-B5F7-1D7514C67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 y="768"/>
              <a:ext cx="2304" cy="2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Text Box 7">
              <a:extLst>
                <a:ext uri="{FF2B5EF4-FFF2-40B4-BE49-F238E27FC236}">
                  <a16:creationId xmlns:a16="http://schemas.microsoft.com/office/drawing/2014/main" id="{A5FCFA78-E61B-4CA6-A2A8-DD52AFF1DFF5}"/>
                </a:ext>
              </a:extLst>
            </p:cNvPr>
            <p:cNvSpPr txBox="1">
              <a:spLocks noChangeArrowheads="1"/>
            </p:cNvSpPr>
            <p:nvPr/>
          </p:nvSpPr>
          <p:spPr bwMode="auto">
            <a:xfrm>
              <a:off x="3254" y="2780"/>
              <a:ext cx="2506" cy="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1600" b="1"/>
                <a:t>Tunica-Corpus model</a:t>
              </a:r>
              <a:r>
                <a:rPr lang="en-US" altLang="en-US" sz="1600"/>
                <a:t> of the apical </a:t>
              </a:r>
            </a:p>
            <a:p>
              <a:pPr eaLnBrk="1" hangingPunct="1">
                <a:spcBef>
                  <a:spcPct val="0"/>
                </a:spcBef>
                <a:buFontTx/>
                <a:buNone/>
              </a:pPr>
              <a:r>
                <a:rPr lang="en-US" altLang="en-US" sz="1600"/>
                <a:t>meristem (growing tip). The epidermal</a:t>
              </a:r>
            </a:p>
            <a:p>
              <a:pPr eaLnBrk="1" hangingPunct="1">
                <a:spcBef>
                  <a:spcPct val="0"/>
                </a:spcBef>
                <a:buFontTx/>
                <a:buNone/>
              </a:pPr>
              <a:r>
                <a:rPr lang="en-US" altLang="en-US" sz="1600"/>
                <a:t> (L1) and subepidermal (L2) layers form </a:t>
              </a:r>
            </a:p>
            <a:p>
              <a:pPr eaLnBrk="1" hangingPunct="1">
                <a:spcBef>
                  <a:spcPct val="0"/>
                </a:spcBef>
                <a:buFontTx/>
                <a:buNone/>
              </a:pPr>
              <a:r>
                <a:rPr lang="en-US" altLang="en-US" sz="1600"/>
                <a:t>the outer layers called the </a:t>
              </a:r>
              <a:r>
                <a:rPr lang="en-US" altLang="en-US" sz="1600" b="1" i="1">
                  <a:solidFill>
                    <a:srgbClr val="FF0000"/>
                  </a:solidFill>
                </a:rPr>
                <a:t>tunica</a:t>
              </a:r>
              <a:r>
                <a:rPr lang="en-US" altLang="en-US" sz="1600"/>
                <a:t>. </a:t>
              </a:r>
            </a:p>
            <a:p>
              <a:pPr eaLnBrk="1" hangingPunct="1">
                <a:spcBef>
                  <a:spcPct val="0"/>
                </a:spcBef>
                <a:buFontTx/>
                <a:buNone/>
              </a:pPr>
              <a:r>
                <a:rPr lang="en-US" altLang="en-US" sz="1600"/>
                <a:t>The inner L3 layer is called the </a:t>
              </a:r>
              <a:r>
                <a:rPr lang="en-US" altLang="en-US" sz="1600" b="1" i="1">
                  <a:solidFill>
                    <a:srgbClr val="FF0000"/>
                  </a:solidFill>
                </a:rPr>
                <a:t>corpus</a:t>
              </a:r>
              <a:r>
                <a:rPr lang="en-US" altLang="en-US" sz="1600"/>
                <a:t>. </a:t>
              </a:r>
            </a:p>
            <a:p>
              <a:pPr eaLnBrk="1" hangingPunct="1">
                <a:spcBef>
                  <a:spcPct val="0"/>
                </a:spcBef>
                <a:buFontTx/>
                <a:buNone/>
              </a:pPr>
              <a:r>
                <a:rPr lang="en-US" altLang="en-US" sz="1600"/>
                <a:t>Cells in the L1 and L2 layers divide in </a:t>
              </a:r>
            </a:p>
            <a:p>
              <a:pPr eaLnBrk="1" hangingPunct="1">
                <a:spcBef>
                  <a:spcPct val="0"/>
                </a:spcBef>
                <a:buFontTx/>
                <a:buNone/>
              </a:pPr>
              <a:r>
                <a:rPr lang="en-US" altLang="en-US" sz="1600"/>
                <a:t>a sideways fashion which keeps these </a:t>
              </a:r>
            </a:p>
            <a:p>
              <a:pPr eaLnBrk="1" hangingPunct="1">
                <a:spcBef>
                  <a:spcPct val="0"/>
                </a:spcBef>
                <a:buFontTx/>
                <a:buNone/>
              </a:pPr>
              <a:r>
                <a:rPr lang="en-US" altLang="en-US" sz="1600"/>
                <a:t>layers distinct, while the L3 layer divides in a more random fashion.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F1C672F-51B0-4AB9-8DDF-CA841EC034AD}"/>
              </a:ext>
            </a:extLst>
          </p:cNvPr>
          <p:cNvSpPr>
            <a:spLocks noGrp="1" noChangeArrowheads="1"/>
          </p:cNvSpPr>
          <p:nvPr>
            <p:ph type="title"/>
          </p:nvPr>
        </p:nvSpPr>
        <p:spPr>
          <a:xfrm>
            <a:off x="457200" y="76200"/>
            <a:ext cx="8229600" cy="685800"/>
          </a:xfrm>
        </p:spPr>
        <p:txBody>
          <a:bodyPr/>
          <a:lstStyle/>
          <a:p>
            <a:pPr eaLnBrk="1" hangingPunct="1"/>
            <a:r>
              <a:rPr lang="en-US" altLang="en-US" sz="4000" b="1">
                <a:solidFill>
                  <a:srgbClr val="006600"/>
                </a:solidFill>
              </a:rPr>
              <a:t>Floral Meristems</a:t>
            </a:r>
          </a:p>
        </p:txBody>
      </p:sp>
      <p:sp>
        <p:nvSpPr>
          <p:cNvPr id="7171" name="Rectangle 3">
            <a:extLst>
              <a:ext uri="{FF2B5EF4-FFF2-40B4-BE49-F238E27FC236}">
                <a16:creationId xmlns:a16="http://schemas.microsoft.com/office/drawing/2014/main" id="{D39F2F95-0CA0-44B6-9611-99297018AD7B}"/>
              </a:ext>
            </a:extLst>
          </p:cNvPr>
          <p:cNvSpPr>
            <a:spLocks noGrp="1" noChangeArrowheads="1"/>
          </p:cNvSpPr>
          <p:nvPr>
            <p:ph type="body" sz="half" idx="1"/>
          </p:nvPr>
        </p:nvSpPr>
        <p:spPr>
          <a:xfrm>
            <a:off x="0" y="685800"/>
            <a:ext cx="5029200" cy="6019800"/>
          </a:xfrm>
        </p:spPr>
        <p:txBody>
          <a:bodyPr/>
          <a:lstStyle/>
          <a:p>
            <a:pPr eaLnBrk="1" hangingPunct="1">
              <a:lnSpc>
                <a:spcPct val="90000"/>
              </a:lnSpc>
            </a:pPr>
            <a:r>
              <a:rPr lang="en-US" altLang="en-US" sz="2000"/>
              <a:t>When plants begin the developmental process known as flowering, the shoot apical meristem is transformed into an </a:t>
            </a:r>
            <a:r>
              <a:rPr lang="en-US" altLang="en-US" sz="2000" b="1" i="1">
                <a:solidFill>
                  <a:srgbClr val="660066"/>
                </a:solidFill>
              </a:rPr>
              <a:t>inflorescence meristem</a:t>
            </a:r>
            <a:r>
              <a:rPr lang="en-US" altLang="en-US" sz="2000"/>
              <a:t> .</a:t>
            </a:r>
          </a:p>
          <a:p>
            <a:pPr eaLnBrk="1" hangingPunct="1">
              <a:lnSpc>
                <a:spcPct val="90000"/>
              </a:lnSpc>
            </a:pPr>
            <a:endParaRPr lang="en-US" altLang="en-US" sz="2000"/>
          </a:p>
          <a:p>
            <a:pPr eaLnBrk="1" hangingPunct="1">
              <a:lnSpc>
                <a:spcPct val="90000"/>
              </a:lnSpc>
            </a:pPr>
            <a:r>
              <a:rPr lang="en-US" altLang="en-US" sz="2000"/>
              <a:t>Goes on to produce the floral meristem which produces the familiar sepals, petals, stamens (</a:t>
            </a:r>
            <a:r>
              <a:rPr lang="en-US" altLang="en-US" sz="2000" b="1" i="1">
                <a:solidFill>
                  <a:srgbClr val="FF0000"/>
                </a:solidFill>
              </a:rPr>
              <a:t>Male</a:t>
            </a:r>
            <a:r>
              <a:rPr lang="en-US" altLang="en-US" sz="2000"/>
              <a:t>), and carpels (</a:t>
            </a:r>
            <a:r>
              <a:rPr lang="en-US" altLang="en-US" sz="2000" b="1" i="1">
                <a:solidFill>
                  <a:srgbClr val="FF0000"/>
                </a:solidFill>
              </a:rPr>
              <a:t>Female</a:t>
            </a:r>
            <a:r>
              <a:rPr lang="en-US" altLang="en-US" sz="2000"/>
              <a:t>) of the flower. </a:t>
            </a:r>
          </a:p>
          <a:p>
            <a:pPr eaLnBrk="1" hangingPunct="1">
              <a:lnSpc>
                <a:spcPct val="90000"/>
              </a:lnSpc>
            </a:pPr>
            <a:endParaRPr lang="en-US" altLang="en-US" sz="2000"/>
          </a:p>
          <a:p>
            <a:pPr eaLnBrk="1" hangingPunct="1">
              <a:lnSpc>
                <a:spcPct val="90000"/>
              </a:lnSpc>
            </a:pPr>
            <a:r>
              <a:rPr lang="en-US" altLang="en-US" sz="2000"/>
              <a:t>Responsible for determinate growth, the limited growth of the flower to a particular size and form. </a:t>
            </a:r>
          </a:p>
          <a:p>
            <a:pPr eaLnBrk="1" hangingPunct="1">
              <a:lnSpc>
                <a:spcPct val="90000"/>
              </a:lnSpc>
            </a:pPr>
            <a:endParaRPr lang="en-US" altLang="en-US" sz="2000"/>
          </a:p>
          <a:p>
            <a:pPr eaLnBrk="1" hangingPunct="1">
              <a:lnSpc>
                <a:spcPct val="90000"/>
              </a:lnSpc>
            </a:pPr>
            <a:r>
              <a:rPr lang="en-US" altLang="en-US" sz="2000"/>
              <a:t>The transition from shoot meristem to floral meristem requires floral meristem identity genes, that both specify the floral organs and cause the termination of the production of stem cells. </a:t>
            </a:r>
          </a:p>
          <a:p>
            <a:pPr eaLnBrk="1" hangingPunct="1">
              <a:lnSpc>
                <a:spcPct val="90000"/>
              </a:lnSpc>
            </a:pPr>
            <a:endParaRPr lang="en-US" altLang="en-US" sz="2000"/>
          </a:p>
        </p:txBody>
      </p:sp>
      <p:pic>
        <p:nvPicPr>
          <p:cNvPr id="7172" name="Picture 6">
            <a:extLst>
              <a:ext uri="{FF2B5EF4-FFF2-40B4-BE49-F238E27FC236}">
                <a16:creationId xmlns:a16="http://schemas.microsoft.com/office/drawing/2014/main" id="{22EC96E0-05D6-4E98-BF12-8ABC12D9599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3000" b="5000"/>
          <a:stretch>
            <a:fillRect/>
          </a:stretch>
        </p:blipFill>
        <p:spPr>
          <a:xfrm>
            <a:off x="4953000" y="685800"/>
            <a:ext cx="4191000"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8">
            <a:extLst>
              <a:ext uri="{FF2B5EF4-FFF2-40B4-BE49-F238E27FC236}">
                <a16:creationId xmlns:a16="http://schemas.microsoft.com/office/drawing/2014/main" id="{BF5EC4D2-B89B-4814-91AA-A3FF40E45637}"/>
              </a:ext>
            </a:extLst>
          </p:cNvPr>
          <p:cNvSpPr txBox="1">
            <a:spLocks noChangeArrowheads="1"/>
          </p:cNvSpPr>
          <p:nvPr/>
        </p:nvSpPr>
        <p:spPr bwMode="auto">
          <a:xfrm>
            <a:off x="5715000" y="6324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b="1"/>
              <a:t>From the wikimedia free licensed media file repository</a:t>
            </a:r>
            <a:endParaRPr lang="en-US"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B6E1966-FE14-4DB0-A869-8A4903799D6C}"/>
              </a:ext>
            </a:extLst>
          </p:cNvPr>
          <p:cNvSpPr>
            <a:spLocks noGrp="1" noChangeArrowheads="1"/>
          </p:cNvSpPr>
          <p:nvPr>
            <p:ph type="title"/>
          </p:nvPr>
        </p:nvSpPr>
        <p:spPr>
          <a:xfrm>
            <a:off x="457200" y="76200"/>
            <a:ext cx="8229600" cy="685800"/>
          </a:xfrm>
        </p:spPr>
        <p:txBody>
          <a:bodyPr/>
          <a:lstStyle/>
          <a:p>
            <a:pPr eaLnBrk="1" hangingPunct="1"/>
            <a:r>
              <a:rPr lang="en-US" altLang="en-US" sz="4000" b="1">
                <a:solidFill>
                  <a:srgbClr val="006600"/>
                </a:solidFill>
              </a:rPr>
              <a:t>Floral Meristems</a:t>
            </a:r>
          </a:p>
        </p:txBody>
      </p:sp>
      <p:sp>
        <p:nvSpPr>
          <p:cNvPr id="8195" name="Rectangle 3">
            <a:extLst>
              <a:ext uri="{FF2B5EF4-FFF2-40B4-BE49-F238E27FC236}">
                <a16:creationId xmlns:a16="http://schemas.microsoft.com/office/drawing/2014/main" id="{F0B831F5-A8ED-44C8-80AD-A6E2B251CF79}"/>
              </a:ext>
            </a:extLst>
          </p:cNvPr>
          <p:cNvSpPr>
            <a:spLocks noGrp="1" noChangeArrowheads="1"/>
          </p:cNvSpPr>
          <p:nvPr>
            <p:ph type="body" sz="half" idx="1"/>
          </p:nvPr>
        </p:nvSpPr>
        <p:spPr>
          <a:xfrm>
            <a:off x="0" y="685800"/>
            <a:ext cx="5334000" cy="6019800"/>
          </a:xfrm>
        </p:spPr>
        <p:txBody>
          <a:bodyPr/>
          <a:lstStyle/>
          <a:p>
            <a:pPr eaLnBrk="1" hangingPunct="1"/>
            <a:r>
              <a:rPr lang="en-US" altLang="en-US" sz="2000"/>
              <a:t>The transition from shoot meristem to floral meristem requires floral meristem identity genes, that both specify the floral organs and cause the termination of the production of stem cells. </a:t>
            </a:r>
          </a:p>
          <a:p>
            <a:pPr eaLnBrk="1" hangingPunct="1"/>
            <a:endParaRPr lang="en-US" altLang="en-US" sz="2000"/>
          </a:p>
          <a:p>
            <a:pPr eaLnBrk="1" hangingPunct="1"/>
            <a:r>
              <a:rPr lang="en-US" altLang="en-US" sz="2000" b="1" i="1">
                <a:solidFill>
                  <a:srgbClr val="FF0000"/>
                </a:solidFill>
              </a:rPr>
              <a:t>AGAMOUS</a:t>
            </a:r>
            <a:r>
              <a:rPr lang="en-US" altLang="en-US" sz="2000" b="1">
                <a:solidFill>
                  <a:srgbClr val="FF0000"/>
                </a:solidFill>
              </a:rPr>
              <a:t> (</a:t>
            </a:r>
            <a:r>
              <a:rPr lang="en-US" altLang="en-US" sz="2000" b="1" i="1">
                <a:solidFill>
                  <a:srgbClr val="FF0000"/>
                </a:solidFill>
              </a:rPr>
              <a:t>AG</a:t>
            </a:r>
            <a:r>
              <a:rPr lang="en-US" altLang="en-US" sz="2000" b="1">
                <a:solidFill>
                  <a:srgbClr val="FF0000"/>
                </a:solidFill>
              </a:rPr>
              <a:t>)</a:t>
            </a:r>
            <a:r>
              <a:rPr lang="en-US" altLang="en-US" sz="2000"/>
              <a:t> is a floral homeotic gene required for floral meristem termination and necessary for proper development of the stamens and carpels. </a:t>
            </a:r>
          </a:p>
          <a:p>
            <a:pPr eaLnBrk="1" hangingPunct="1"/>
            <a:endParaRPr lang="en-US" altLang="en-US" sz="2000" i="1"/>
          </a:p>
          <a:p>
            <a:pPr eaLnBrk="1" hangingPunct="1"/>
            <a:r>
              <a:rPr lang="en-US" altLang="en-US" sz="2000" b="1" i="1">
                <a:solidFill>
                  <a:srgbClr val="FF0000"/>
                </a:solidFill>
              </a:rPr>
              <a:t>AG</a:t>
            </a:r>
            <a:r>
              <a:rPr lang="en-US" altLang="en-US" sz="2000" b="1">
                <a:solidFill>
                  <a:srgbClr val="FF0000"/>
                </a:solidFill>
              </a:rPr>
              <a:t> </a:t>
            </a:r>
            <a:r>
              <a:rPr lang="en-US" altLang="en-US" sz="2000"/>
              <a:t>is necessary to prevent the conversion of floral meristems to inflorescence shoot meristems, but is not involved in the transition from shoot to floral meristem </a:t>
            </a:r>
          </a:p>
          <a:p>
            <a:pPr eaLnBrk="1" hangingPunct="1"/>
            <a:endParaRPr lang="en-US" altLang="en-US" sz="2000"/>
          </a:p>
        </p:txBody>
      </p:sp>
      <p:pic>
        <p:nvPicPr>
          <p:cNvPr id="8196" name="Picture 4">
            <a:extLst>
              <a:ext uri="{FF2B5EF4-FFF2-40B4-BE49-F238E27FC236}">
                <a16:creationId xmlns:a16="http://schemas.microsoft.com/office/drawing/2014/main" id="{4B052CD3-C5EF-404E-83A9-3D603A8290E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3000" b="5000"/>
          <a:stretch>
            <a:fillRect/>
          </a:stretch>
        </p:blipFill>
        <p:spPr>
          <a:xfrm>
            <a:off x="5334000" y="685800"/>
            <a:ext cx="38100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 Box 5">
            <a:extLst>
              <a:ext uri="{FF2B5EF4-FFF2-40B4-BE49-F238E27FC236}">
                <a16:creationId xmlns:a16="http://schemas.microsoft.com/office/drawing/2014/main" id="{B37EEC26-4025-48B7-A196-EC60E913BAAC}"/>
              </a:ext>
            </a:extLst>
          </p:cNvPr>
          <p:cNvSpPr txBox="1">
            <a:spLocks noChangeArrowheads="1"/>
          </p:cNvSpPr>
          <p:nvPr/>
        </p:nvSpPr>
        <p:spPr bwMode="auto">
          <a:xfrm>
            <a:off x="5715000" y="6324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b="1"/>
              <a:t>From the wikimedia free licensed media file repository</a:t>
            </a:r>
            <a:endParaRPr lang="en-US" alt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111F97C-8A8B-4B69-9877-4CF95D521D7A}"/>
              </a:ext>
            </a:extLst>
          </p:cNvPr>
          <p:cNvSpPr>
            <a:spLocks noGrp="1" noChangeArrowheads="1"/>
          </p:cNvSpPr>
          <p:nvPr>
            <p:ph type="title"/>
          </p:nvPr>
        </p:nvSpPr>
        <p:spPr>
          <a:xfrm>
            <a:off x="457200" y="76200"/>
            <a:ext cx="8229600" cy="1143000"/>
          </a:xfrm>
        </p:spPr>
        <p:txBody>
          <a:bodyPr/>
          <a:lstStyle/>
          <a:p>
            <a:pPr eaLnBrk="1" hangingPunct="1"/>
            <a:r>
              <a:rPr lang="en-US" altLang="en-US" b="1">
                <a:solidFill>
                  <a:srgbClr val="006600"/>
                </a:solidFill>
              </a:rPr>
              <a:t>Gymnosperm reproduction</a:t>
            </a:r>
          </a:p>
        </p:txBody>
      </p:sp>
      <p:sp>
        <p:nvSpPr>
          <p:cNvPr id="9219" name="Rectangle 3">
            <a:extLst>
              <a:ext uri="{FF2B5EF4-FFF2-40B4-BE49-F238E27FC236}">
                <a16:creationId xmlns:a16="http://schemas.microsoft.com/office/drawing/2014/main" id="{19BB632C-3B1C-4990-8014-CC09DEFB4192}"/>
              </a:ext>
            </a:extLst>
          </p:cNvPr>
          <p:cNvSpPr>
            <a:spLocks noGrp="1" noChangeArrowheads="1"/>
          </p:cNvSpPr>
          <p:nvPr>
            <p:ph type="body" sz="half" idx="1"/>
          </p:nvPr>
        </p:nvSpPr>
        <p:spPr>
          <a:xfrm>
            <a:off x="152400" y="1066800"/>
            <a:ext cx="5867400" cy="5791200"/>
          </a:xfrm>
        </p:spPr>
        <p:txBody>
          <a:bodyPr/>
          <a:lstStyle/>
          <a:p>
            <a:pPr eaLnBrk="1" hangingPunct="1">
              <a:buClr>
                <a:srgbClr val="339933"/>
              </a:buClr>
            </a:pPr>
            <a:r>
              <a:rPr lang="en-US" altLang="en-US" sz="2800"/>
              <a:t>Term "gymnosperm" comes from the Greek word</a:t>
            </a:r>
          </a:p>
          <a:p>
            <a:pPr eaLnBrk="1" hangingPunct="1">
              <a:buClr>
                <a:srgbClr val="339933"/>
              </a:buClr>
              <a:buFontTx/>
              <a:buNone/>
            </a:pPr>
            <a:r>
              <a:rPr lang="en-US" altLang="en-US" sz="2800" i="1"/>
              <a:t>    gymnospermos, </a:t>
            </a:r>
            <a:r>
              <a:rPr lang="en-US" altLang="en-US" sz="2800"/>
              <a:t> "naked seeds", after the unenclosed condition of their seeds (</a:t>
            </a:r>
            <a:r>
              <a:rPr lang="en-US" altLang="en-US" sz="2800" b="1" i="1" u="sng"/>
              <a:t>ovules in their unfertilized state</a:t>
            </a:r>
            <a:r>
              <a:rPr lang="en-US" altLang="en-US" sz="2800"/>
              <a:t>). </a:t>
            </a:r>
          </a:p>
          <a:p>
            <a:pPr eaLnBrk="1" hangingPunct="1">
              <a:buClr>
                <a:srgbClr val="339933"/>
              </a:buClr>
              <a:buFontTx/>
              <a:buNone/>
            </a:pPr>
            <a:endParaRPr lang="en-US" altLang="en-US" sz="2800"/>
          </a:p>
          <a:p>
            <a:pPr eaLnBrk="1" hangingPunct="1">
              <a:buClr>
                <a:srgbClr val="339933"/>
              </a:buClr>
            </a:pPr>
            <a:r>
              <a:rPr lang="en-US" altLang="en-US" sz="2800"/>
              <a:t> Gymnosperm seeds develop either on the surface of scale- or leaf-like appendages of cones, or at the end of short stalks (</a:t>
            </a:r>
            <a:r>
              <a:rPr lang="en-US" altLang="en-US" sz="2800" i="1"/>
              <a:t>Ginkgo</a:t>
            </a:r>
            <a:r>
              <a:rPr lang="en-US" altLang="en-US" sz="2800"/>
              <a:t>). </a:t>
            </a:r>
            <a:endParaRPr lang="en-US" altLang="en-US" sz="2800">
              <a:solidFill>
                <a:srgbClr val="000000"/>
              </a:solidFill>
            </a:endParaRPr>
          </a:p>
          <a:p>
            <a:pPr eaLnBrk="1" hangingPunct="1">
              <a:buClr>
                <a:srgbClr val="339933"/>
              </a:buClr>
            </a:pPr>
            <a:endParaRPr lang="en-US" altLang="en-US" sz="2800"/>
          </a:p>
        </p:txBody>
      </p:sp>
      <p:grpSp>
        <p:nvGrpSpPr>
          <p:cNvPr id="9220" name="Group 4">
            <a:extLst>
              <a:ext uri="{FF2B5EF4-FFF2-40B4-BE49-F238E27FC236}">
                <a16:creationId xmlns:a16="http://schemas.microsoft.com/office/drawing/2014/main" id="{810A5249-3199-4EF9-BF39-D997724DF445}"/>
              </a:ext>
            </a:extLst>
          </p:cNvPr>
          <p:cNvGrpSpPr>
            <a:grpSpLocks/>
          </p:cNvGrpSpPr>
          <p:nvPr/>
        </p:nvGrpSpPr>
        <p:grpSpPr bwMode="auto">
          <a:xfrm>
            <a:off x="6096000" y="990600"/>
            <a:ext cx="3048000" cy="5291138"/>
            <a:chOff x="3840" y="672"/>
            <a:chExt cx="1653" cy="3333"/>
          </a:xfrm>
        </p:grpSpPr>
        <p:pic>
          <p:nvPicPr>
            <p:cNvPr id="9222" name="Picture 5" descr="Pollen Cones are Inconspicuous and Short-Lived - Clearly Ambiguous">
              <a:extLst>
                <a:ext uri="{FF2B5EF4-FFF2-40B4-BE49-F238E27FC236}">
                  <a16:creationId xmlns:a16="http://schemas.microsoft.com/office/drawing/2014/main" id="{DC8971F9-BDC3-4342-BEA0-15C97A845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 y="672"/>
              <a:ext cx="1653" cy="16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3" name="Picture 6" descr="Seed Cones are Hard and Large - foxypar4">
              <a:extLst>
                <a:ext uri="{FF2B5EF4-FFF2-40B4-BE49-F238E27FC236}">
                  <a16:creationId xmlns:a16="http://schemas.microsoft.com/office/drawing/2014/main" id="{9EEDF33E-B4F6-4FDA-BA5E-B9F651D0B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 y="2352"/>
              <a:ext cx="1653" cy="16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221" name="Text Box 7">
            <a:extLst>
              <a:ext uri="{FF2B5EF4-FFF2-40B4-BE49-F238E27FC236}">
                <a16:creationId xmlns:a16="http://schemas.microsoft.com/office/drawing/2014/main" id="{798F3CE6-02DC-43ED-BD8C-62A66BB2DF66}"/>
              </a:ext>
            </a:extLst>
          </p:cNvPr>
          <p:cNvSpPr txBox="1">
            <a:spLocks noChangeArrowheads="1"/>
          </p:cNvSpPr>
          <p:nvPr/>
        </p:nvSpPr>
        <p:spPr bwMode="auto">
          <a:xfrm>
            <a:off x="6096000" y="6324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b="1"/>
              <a:t>From the wikimedia free licensed media file repository</a:t>
            </a:r>
            <a:endParaRPr lang="en-US" alt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5244154-CA8F-4203-9316-8342ECA9EE4F}"/>
              </a:ext>
            </a:extLst>
          </p:cNvPr>
          <p:cNvSpPr>
            <a:spLocks noGrp="1" noChangeArrowheads="1"/>
          </p:cNvSpPr>
          <p:nvPr>
            <p:ph type="title"/>
          </p:nvPr>
        </p:nvSpPr>
        <p:spPr>
          <a:xfrm>
            <a:off x="457200" y="76200"/>
            <a:ext cx="8229600" cy="1143000"/>
          </a:xfrm>
        </p:spPr>
        <p:txBody>
          <a:bodyPr/>
          <a:lstStyle/>
          <a:p>
            <a:pPr eaLnBrk="1" hangingPunct="1"/>
            <a:r>
              <a:rPr lang="en-US" altLang="en-US" b="1">
                <a:solidFill>
                  <a:srgbClr val="006600"/>
                </a:solidFill>
              </a:rPr>
              <a:t>Gymnosperm reproduction</a:t>
            </a:r>
          </a:p>
        </p:txBody>
      </p:sp>
      <p:sp>
        <p:nvSpPr>
          <p:cNvPr id="10243" name="Rectangle 3">
            <a:extLst>
              <a:ext uri="{FF2B5EF4-FFF2-40B4-BE49-F238E27FC236}">
                <a16:creationId xmlns:a16="http://schemas.microsoft.com/office/drawing/2014/main" id="{92493963-5429-4495-A4F7-BD394E6747CC}"/>
              </a:ext>
            </a:extLst>
          </p:cNvPr>
          <p:cNvSpPr>
            <a:spLocks noGrp="1" noChangeArrowheads="1"/>
          </p:cNvSpPr>
          <p:nvPr>
            <p:ph type="body" sz="half" idx="1"/>
          </p:nvPr>
        </p:nvSpPr>
        <p:spPr>
          <a:xfrm>
            <a:off x="152400" y="1066800"/>
            <a:ext cx="5791200" cy="5791200"/>
          </a:xfrm>
        </p:spPr>
        <p:txBody>
          <a:bodyPr/>
          <a:lstStyle/>
          <a:p>
            <a:pPr eaLnBrk="1" hangingPunct="1">
              <a:lnSpc>
                <a:spcPct val="90000"/>
              </a:lnSpc>
              <a:buClr>
                <a:srgbClr val="339933"/>
              </a:buClr>
            </a:pPr>
            <a:r>
              <a:rPr lang="en-US" altLang="en-US" sz="2800">
                <a:solidFill>
                  <a:srgbClr val="000000"/>
                </a:solidFill>
              </a:rPr>
              <a:t>The life cycle of a pine illustrates the three key adaptations to terrestrial life in seed plants:</a:t>
            </a:r>
          </a:p>
          <a:p>
            <a:pPr lvl="1" eaLnBrk="1" hangingPunct="1">
              <a:lnSpc>
                <a:spcPct val="90000"/>
              </a:lnSpc>
              <a:buClr>
                <a:srgbClr val="339933"/>
              </a:buClr>
            </a:pPr>
            <a:r>
              <a:rPr lang="en-US" altLang="en-US" sz="2400">
                <a:solidFill>
                  <a:srgbClr val="000000"/>
                </a:solidFill>
              </a:rPr>
              <a:t>increasing dominance of the sporophyte</a:t>
            </a:r>
          </a:p>
          <a:p>
            <a:pPr lvl="1" eaLnBrk="1" hangingPunct="1">
              <a:lnSpc>
                <a:spcPct val="90000"/>
              </a:lnSpc>
              <a:buClr>
                <a:srgbClr val="339933"/>
              </a:buClr>
            </a:pPr>
            <a:r>
              <a:rPr lang="en-US" altLang="en-US" sz="2400">
                <a:solidFill>
                  <a:srgbClr val="000000"/>
                </a:solidFill>
              </a:rPr>
              <a:t>seeds as a resistant, dispersal stage</a:t>
            </a:r>
          </a:p>
          <a:p>
            <a:pPr lvl="1" eaLnBrk="1" hangingPunct="1">
              <a:lnSpc>
                <a:spcPct val="90000"/>
              </a:lnSpc>
              <a:buClr>
                <a:srgbClr val="339933"/>
              </a:buClr>
            </a:pPr>
            <a:r>
              <a:rPr lang="en-US" altLang="en-US" sz="2400">
                <a:solidFill>
                  <a:srgbClr val="000000"/>
                </a:solidFill>
              </a:rPr>
              <a:t>pollen as an airborne agent bringing gametes together.</a:t>
            </a:r>
          </a:p>
          <a:p>
            <a:pPr eaLnBrk="1" hangingPunct="1">
              <a:lnSpc>
                <a:spcPct val="90000"/>
              </a:lnSpc>
              <a:buClr>
                <a:srgbClr val="339933"/>
              </a:buClr>
            </a:pPr>
            <a:r>
              <a:rPr lang="en-US" altLang="en-US" sz="2800">
                <a:solidFill>
                  <a:srgbClr val="000000"/>
                </a:solidFill>
              </a:rPr>
              <a:t>The pine tree, a </a:t>
            </a:r>
            <a:r>
              <a:rPr lang="en-US" altLang="en-US" sz="2800" b="1" i="1" u="sng">
                <a:solidFill>
                  <a:srgbClr val="660066"/>
                </a:solidFill>
              </a:rPr>
              <a:t>sporophyte</a:t>
            </a:r>
            <a:r>
              <a:rPr lang="en-US" altLang="en-US" sz="2800">
                <a:solidFill>
                  <a:srgbClr val="000000"/>
                </a:solidFill>
              </a:rPr>
              <a:t>, produces its sporangia on scalelike sporophylls that are packed densely on cones.</a:t>
            </a:r>
          </a:p>
          <a:p>
            <a:pPr eaLnBrk="1" hangingPunct="1">
              <a:lnSpc>
                <a:spcPct val="90000"/>
              </a:lnSpc>
              <a:buClr>
                <a:srgbClr val="339933"/>
              </a:buClr>
            </a:pPr>
            <a:endParaRPr lang="en-US" altLang="en-US" sz="2800"/>
          </a:p>
        </p:txBody>
      </p:sp>
      <p:grpSp>
        <p:nvGrpSpPr>
          <p:cNvPr id="10244" name="Group 10">
            <a:extLst>
              <a:ext uri="{FF2B5EF4-FFF2-40B4-BE49-F238E27FC236}">
                <a16:creationId xmlns:a16="http://schemas.microsoft.com/office/drawing/2014/main" id="{634831A7-0144-43D2-B4FE-BCB7464CBFD3}"/>
              </a:ext>
            </a:extLst>
          </p:cNvPr>
          <p:cNvGrpSpPr>
            <a:grpSpLocks/>
          </p:cNvGrpSpPr>
          <p:nvPr/>
        </p:nvGrpSpPr>
        <p:grpSpPr bwMode="auto">
          <a:xfrm>
            <a:off x="6096000" y="1066800"/>
            <a:ext cx="3048000" cy="5291138"/>
            <a:chOff x="3840" y="672"/>
            <a:chExt cx="1653" cy="3333"/>
          </a:xfrm>
        </p:grpSpPr>
        <p:pic>
          <p:nvPicPr>
            <p:cNvPr id="10246" name="Picture 5" descr="Pollen Cones are Inconspicuous and Short-Lived - Clearly Ambiguous">
              <a:extLst>
                <a:ext uri="{FF2B5EF4-FFF2-40B4-BE49-F238E27FC236}">
                  <a16:creationId xmlns:a16="http://schemas.microsoft.com/office/drawing/2014/main" id="{D06A3FA8-E38F-4380-B0A1-3DF55DAD2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 y="672"/>
              <a:ext cx="1653" cy="16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7" name="Picture 8" descr="Seed Cones are Hard and Large - foxypar4">
              <a:extLst>
                <a:ext uri="{FF2B5EF4-FFF2-40B4-BE49-F238E27FC236}">
                  <a16:creationId xmlns:a16="http://schemas.microsoft.com/office/drawing/2014/main" id="{D0A422E2-91FD-439D-8EA3-F4E89022E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 y="2352"/>
              <a:ext cx="1653" cy="16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245" name="Text Box 11">
            <a:extLst>
              <a:ext uri="{FF2B5EF4-FFF2-40B4-BE49-F238E27FC236}">
                <a16:creationId xmlns:a16="http://schemas.microsoft.com/office/drawing/2014/main" id="{74A4D0BC-11E5-4C6C-A04D-90A2D0A04C34}"/>
              </a:ext>
            </a:extLst>
          </p:cNvPr>
          <p:cNvSpPr txBox="1">
            <a:spLocks noChangeArrowheads="1"/>
          </p:cNvSpPr>
          <p:nvPr/>
        </p:nvSpPr>
        <p:spPr bwMode="auto">
          <a:xfrm>
            <a:off x="6096000" y="6324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1200" b="1"/>
              <a:t>From the wikimedia free licensed media file repository</a:t>
            </a:r>
            <a:endParaRPr lang="en-US" altLang="en-US" sz="24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3792</TotalTime>
  <Words>2328</Words>
  <Application>Microsoft Office PowerPoint</Application>
  <PresentationFormat>On-screen Show (4:3)</PresentationFormat>
  <Paragraphs>457</Paragraphs>
  <Slides>46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Comic Sans MS</vt:lpstr>
      <vt:lpstr>Symbol</vt:lpstr>
      <vt:lpstr>Times</vt:lpstr>
      <vt:lpstr>Times New Roman</vt:lpstr>
      <vt:lpstr>Wingdings</vt:lpstr>
      <vt:lpstr>ヒラギノ角ゴ Pro W3</vt:lpstr>
      <vt:lpstr>Default Design</vt:lpstr>
      <vt:lpstr> Life cycles and reproductive structures</vt:lpstr>
      <vt:lpstr>Outline</vt:lpstr>
      <vt:lpstr>Outline</vt:lpstr>
      <vt:lpstr>Outline</vt:lpstr>
      <vt:lpstr>Meristems</vt:lpstr>
      <vt:lpstr>Floral Meristems</vt:lpstr>
      <vt:lpstr>Floral Meristems</vt:lpstr>
      <vt:lpstr>Gymnosperm reproduction</vt:lpstr>
      <vt:lpstr>Gymnosperm reproduction</vt:lpstr>
      <vt:lpstr>The life cycle of a pine demonstrates  the key reproductive adaptations of  seed plants</vt:lpstr>
      <vt:lpstr>PowerPoint Presentation</vt:lpstr>
      <vt:lpstr>Reproduction in pines begins with the appearance of cones on a pine tree.</vt:lpstr>
      <vt:lpstr>Reproduction in pines begins with the appearance of cones on a pine tree.</vt:lpstr>
      <vt:lpstr>Reproduction in pines begins with the appearance of cones on a pine tree.</vt:lpstr>
      <vt:lpstr>conifers</vt:lpstr>
      <vt:lpstr>Angiosperm Reproduction</vt:lpstr>
      <vt:lpstr>Flower Production</vt:lpstr>
      <vt:lpstr>The ABC Model</vt:lpstr>
      <vt:lpstr>PowerPoint Presentation</vt:lpstr>
      <vt:lpstr>PowerPoint Presentation</vt:lpstr>
      <vt:lpstr>Flowers Are Composed of Four Organs</vt:lpstr>
      <vt:lpstr>Organ identity genes ABC model</vt:lpstr>
      <vt:lpstr>The ABC Model</vt:lpstr>
      <vt:lpstr>Model for Flowering</vt:lpstr>
      <vt:lpstr>Testing the ABC Model</vt:lpstr>
      <vt:lpstr>What are MADS box genes?</vt:lpstr>
      <vt:lpstr>Stamen (Male) </vt:lpstr>
      <vt:lpstr>Stamen (Male) </vt:lpstr>
      <vt:lpstr>Stamen (Male) </vt:lpstr>
      <vt:lpstr>Carpels (Female) </vt:lpstr>
      <vt:lpstr>Carpels (Female)</vt:lpstr>
      <vt:lpstr>The Carpel</vt:lpstr>
      <vt:lpstr>Angiosperm Reproduction</vt:lpstr>
      <vt:lpstr>The life cycle of an angiosperm begins with the formation of a mature flower on a sporophyte plant and culminates in a germinating seed.</vt:lpstr>
      <vt:lpstr>Angiosperm Reproduction</vt:lpstr>
      <vt:lpstr>Angiosperm Reproduction</vt:lpstr>
      <vt:lpstr>Angiosperm Reproduction</vt:lpstr>
      <vt:lpstr>Angiosperm Reproduction</vt:lpstr>
      <vt:lpstr>Angiosperm Reproduction</vt:lpstr>
      <vt:lpstr>An Overview of Development in Arabidopsis</vt:lpstr>
      <vt:lpstr>Germination</vt:lpstr>
      <vt:lpstr>PowerPoint Presentation</vt:lpstr>
      <vt:lpstr>Releasing Sugars From  Cotyledon...So the Embryo Can Grow</vt:lpstr>
      <vt:lpstr>Germination</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cycles and reproductive structures</dc:title>
  <dc:creator>Mazz Marry</dc:creator>
  <cp:lastModifiedBy>Andrew Marry</cp:lastModifiedBy>
  <cp:revision>42</cp:revision>
  <dcterms:created xsi:type="dcterms:W3CDTF">2011-01-26T02:59:26Z</dcterms:created>
  <dcterms:modified xsi:type="dcterms:W3CDTF">2019-01-09T17:43:22Z</dcterms:modified>
</cp:coreProperties>
</file>