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29" r:id="rId14"/>
    <p:sldMasterId id="2147483842" r:id="rId15"/>
    <p:sldMasterId id="2147483855" r:id="rId16"/>
    <p:sldMasterId id="2147483869" r:id="rId17"/>
    <p:sldMasterId id="2147483883" r:id="rId18"/>
    <p:sldMasterId id="2147483897" r:id="rId19"/>
  </p:sldMasterIdLst>
  <p:notesMasterIdLst>
    <p:notesMasterId r:id="rId67"/>
  </p:notesMasterIdLst>
  <p:sldIdLst>
    <p:sldId id="256" r:id="rId20"/>
    <p:sldId id="257" r:id="rId21"/>
    <p:sldId id="258" r:id="rId22"/>
    <p:sldId id="264" r:id="rId23"/>
    <p:sldId id="265" r:id="rId24"/>
    <p:sldId id="266" r:id="rId25"/>
    <p:sldId id="259" r:id="rId26"/>
    <p:sldId id="260" r:id="rId27"/>
    <p:sldId id="263" r:id="rId28"/>
    <p:sldId id="261" r:id="rId29"/>
    <p:sldId id="262" r:id="rId30"/>
    <p:sldId id="267" r:id="rId31"/>
    <p:sldId id="268" r:id="rId32"/>
    <p:sldId id="317" r:id="rId33"/>
    <p:sldId id="318" r:id="rId34"/>
    <p:sldId id="319" r:id="rId35"/>
    <p:sldId id="320" r:id="rId36"/>
    <p:sldId id="321" r:id="rId37"/>
    <p:sldId id="322" r:id="rId38"/>
    <p:sldId id="323" r:id="rId39"/>
    <p:sldId id="324" r:id="rId40"/>
    <p:sldId id="269" r:id="rId41"/>
    <p:sldId id="325" r:id="rId42"/>
    <p:sldId id="326" r:id="rId43"/>
    <p:sldId id="327" r:id="rId44"/>
    <p:sldId id="328" r:id="rId45"/>
    <p:sldId id="270" r:id="rId46"/>
    <p:sldId id="271" r:id="rId47"/>
    <p:sldId id="275" r:id="rId48"/>
    <p:sldId id="272" r:id="rId49"/>
    <p:sldId id="273" r:id="rId50"/>
    <p:sldId id="333" r:id="rId51"/>
    <p:sldId id="274" r:id="rId52"/>
    <p:sldId id="282" r:id="rId53"/>
    <p:sldId id="277" r:id="rId54"/>
    <p:sldId id="283" r:id="rId55"/>
    <p:sldId id="331" r:id="rId56"/>
    <p:sldId id="332" r:id="rId57"/>
    <p:sldId id="312" r:id="rId58"/>
    <p:sldId id="314" r:id="rId59"/>
    <p:sldId id="316" r:id="rId60"/>
    <p:sldId id="278" r:id="rId61"/>
    <p:sldId id="335" r:id="rId62"/>
    <p:sldId id="336" r:id="rId63"/>
    <p:sldId id="334" r:id="rId64"/>
    <p:sldId id="280" r:id="rId65"/>
    <p:sldId id="313"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6633"/>
    <a:srgbClr val="9966FF"/>
    <a:srgbClr val="800080"/>
    <a:srgbClr val="003399"/>
    <a:srgbClr val="FF0000"/>
    <a:srgbClr val="FF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125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829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AFE403-9C68-4A0A-B439-6B68B0B0B612}" type="slidenum">
              <a:rPr lang="en-US" altLang="en-US"/>
              <a:pPr>
                <a:defRPr/>
              </a:pPr>
              <a:t>‹#›</a:t>
            </a:fld>
            <a:endParaRPr lang="en-US" altLang="en-US"/>
          </a:p>
        </p:txBody>
      </p:sp>
    </p:spTree>
    <p:extLst>
      <p:ext uri="{BB962C8B-B14F-4D97-AF65-F5344CB8AC3E}">
        <p14:creationId xmlns:p14="http://schemas.microsoft.com/office/powerpoint/2010/main" val="1091345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C4EB1FC-3A61-4F83-BEE4-95FEF0E88CD8}" type="slidenum">
              <a:rPr lang="en-US" altLang="en-US">
                <a:solidFill>
                  <a:prstClr val="black"/>
                </a:solidFill>
                <a:latin typeface="Times" pitchFamily="18" charset="0"/>
              </a:rPr>
              <a:pPr eaLnBrk="1" hangingPunct="1"/>
              <a:t>15</a:t>
            </a:fld>
            <a:endParaRPr lang="en-US" altLang="en-US">
              <a:solidFill>
                <a:prstClr val="black"/>
              </a:solidFill>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82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fld id="{BC719136-E8C8-4D38-A6B7-0C1B01B633EA}" type="slidenum">
              <a:rPr lang="en-US" altLang="en-US" sz="1200" smtClean="0">
                <a:solidFill>
                  <a:prstClr val="black"/>
                </a:solidFill>
                <a:latin typeface="Times" pitchFamily="18" charset="0"/>
              </a:rPr>
              <a:pPr algn="r" eaLnBrk="1" hangingPunct="1"/>
              <a:t>16</a:t>
            </a:fld>
            <a:endParaRPr lang="en-US" altLang="en-US" sz="1200" smtClean="0">
              <a:solidFill>
                <a:prstClr val="black"/>
              </a:solidFill>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839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fld id="{D0DA2295-5049-4EB1-823A-9B877CA72F3B}" type="slidenum">
              <a:rPr lang="en-US" altLang="en-US" sz="1200" smtClean="0">
                <a:solidFill>
                  <a:prstClr val="black"/>
                </a:solidFill>
                <a:latin typeface="Times" pitchFamily="18" charset="0"/>
              </a:rPr>
              <a:pPr algn="r" eaLnBrk="1" hangingPunct="1"/>
              <a:t>17</a:t>
            </a:fld>
            <a:endParaRPr lang="en-US" altLang="en-US" sz="1200" smtClean="0">
              <a:solidFill>
                <a:prstClr val="black"/>
              </a:solidFill>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0418B8E-7EC9-4069-AF3A-E2A99A3F766D}" type="slidenum">
              <a:rPr lang="en-US" altLang="en-US">
                <a:solidFill>
                  <a:prstClr val="black"/>
                </a:solidFill>
                <a:latin typeface="Times" pitchFamily="18" charset="0"/>
              </a:rPr>
              <a:pPr eaLnBrk="1" hangingPunct="1"/>
              <a:t>18</a:t>
            </a:fld>
            <a:endParaRPr lang="en-US" altLang="en-US">
              <a:solidFill>
                <a:prstClr val="black"/>
              </a:solidFill>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a:fld id="{0D4B0A55-C012-49B5-9AC8-44A4755A8656}" type="slidenum">
              <a:rPr lang="en-US" altLang="en-US" sz="1200" smtClean="0">
                <a:solidFill>
                  <a:prstClr val="black"/>
                </a:solidFill>
                <a:latin typeface="Times" pitchFamily="18" charset="0"/>
              </a:rPr>
              <a:pPr algn="r"/>
              <a:t>23</a:t>
            </a:fld>
            <a:endParaRPr lang="en-US" altLang="en-US" sz="1200" smtClean="0">
              <a:solidFill>
                <a:prstClr val="black"/>
              </a:solidFill>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a:fld id="{516E1FA9-2E38-4675-93D6-BE543FD6D362}" type="slidenum">
              <a:rPr lang="en-US" altLang="en-US" sz="1200" smtClean="0">
                <a:solidFill>
                  <a:prstClr val="black"/>
                </a:solidFill>
                <a:latin typeface="Times" pitchFamily="18" charset="0"/>
              </a:rPr>
              <a:pPr algn="r"/>
              <a:t>24</a:t>
            </a:fld>
            <a:endParaRPr lang="en-US" altLang="en-US" sz="1200" smtClean="0">
              <a:solidFill>
                <a:prstClr val="black"/>
              </a:solidFill>
              <a:latin typeface="Times"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2E7EE6-D3B4-42FC-A138-CD09C85CF33A}" type="slidenum">
              <a:rPr lang="en-US" altLang="en-US"/>
              <a:pPr>
                <a:defRPr/>
              </a:pPr>
              <a:t>‹#›</a:t>
            </a:fld>
            <a:endParaRPr lang="en-US" altLang="en-US"/>
          </a:p>
        </p:txBody>
      </p:sp>
    </p:spTree>
    <p:extLst>
      <p:ext uri="{BB962C8B-B14F-4D97-AF65-F5344CB8AC3E}">
        <p14:creationId xmlns:p14="http://schemas.microsoft.com/office/powerpoint/2010/main" val="321166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237E9E2-A3F1-4EB7-887F-4E7B6D3E29CF}" type="slidenum">
              <a:rPr lang="en-US" altLang="en-US"/>
              <a:pPr>
                <a:defRPr/>
              </a:pPr>
              <a:t>‹#›</a:t>
            </a:fld>
            <a:endParaRPr lang="en-US" altLang="en-US"/>
          </a:p>
        </p:txBody>
      </p:sp>
    </p:spTree>
    <p:extLst>
      <p:ext uri="{BB962C8B-B14F-4D97-AF65-F5344CB8AC3E}">
        <p14:creationId xmlns:p14="http://schemas.microsoft.com/office/powerpoint/2010/main" val="209901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35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2296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902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5995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03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08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186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3267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804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03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CAECAA-D3E9-414F-8BDB-660AEFDBCF03}" type="slidenum">
              <a:rPr lang="en-US" altLang="en-US"/>
              <a:pPr>
                <a:defRPr/>
              </a:pPr>
              <a:t>‹#›</a:t>
            </a:fld>
            <a:endParaRPr lang="en-US" altLang="en-US"/>
          </a:p>
        </p:txBody>
      </p:sp>
    </p:spTree>
    <p:extLst>
      <p:ext uri="{BB962C8B-B14F-4D97-AF65-F5344CB8AC3E}">
        <p14:creationId xmlns:p14="http://schemas.microsoft.com/office/powerpoint/2010/main" val="28529281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0457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379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920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500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7902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7601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333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1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746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5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2B6C57C-4991-4FEE-8409-7716E971905B}" type="slidenum">
              <a:rPr lang="en-US" altLang="en-US"/>
              <a:pPr>
                <a:defRPr/>
              </a:pPr>
              <a:t>‹#›</a:t>
            </a:fld>
            <a:endParaRPr lang="en-US" altLang="en-US"/>
          </a:p>
        </p:txBody>
      </p:sp>
    </p:spTree>
    <p:extLst>
      <p:ext uri="{BB962C8B-B14F-4D97-AF65-F5344CB8AC3E}">
        <p14:creationId xmlns:p14="http://schemas.microsoft.com/office/powerpoint/2010/main" val="38570460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2579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495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768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3512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3319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7207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7940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5280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9280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99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570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4366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0807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638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060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6598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676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761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283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574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2873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967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113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3333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12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310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9762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958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9000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3566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67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9001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0554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0971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6652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17775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724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7322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777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4D87D-2C27-459D-8D36-17D0ADD8B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584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47462-87C8-4446-ABDF-C22DB72A1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0198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2BA16-7DEA-4CFA-88D3-0C0B8B75F2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7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9212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8A309-6F30-4C6D-88A5-C1786F690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9632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24436-C36E-4EDE-82D0-25FE5D3F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0961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445E80-B68D-4208-9E65-02ACFD8AB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5667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999662-7A50-4721-85D3-73AFA4ACE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52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CE451-F1C3-4A0B-9A81-DEDFCCD20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9181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559E17-C5FF-476A-B50C-272E18CDA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708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B4341-0012-4BE0-8730-2FC1CE005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7851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42F1-9752-4FFD-A0AF-DAAB4EE83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2246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FE827-6943-454B-B107-3E18D4214B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3327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4D87D-2C27-459D-8D36-17D0ADD8B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5739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47462-87C8-4446-ABDF-C22DB72A1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4372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2BA16-7DEA-4CFA-88D3-0C0B8B75F2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4353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8A309-6F30-4C6D-88A5-C1786F690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73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24436-C36E-4EDE-82D0-25FE5D3F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2221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445E80-B68D-4208-9E65-02ACFD8AB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2301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999662-7A50-4721-85D3-73AFA4ACE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798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CE451-F1C3-4A0B-9A81-DEDFCCD20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7008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559E17-C5FF-476A-B50C-272E18CDA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7692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B4341-0012-4BE0-8730-2FC1CE005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5456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42F1-9752-4FFD-A0AF-DAAB4EE83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557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9006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FE827-6943-454B-B107-3E18D4214B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7761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2234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1390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641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9779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6617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2303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8746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773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994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9024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5845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025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4026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848121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930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8038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93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6273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122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59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EEEF5-4691-42E4-A2E7-D2FA67145366}" type="slidenum">
              <a:rPr lang="en-US" altLang="en-US"/>
              <a:pPr>
                <a:defRPr/>
              </a:pPr>
              <a:t>‹#›</a:t>
            </a:fld>
            <a:endParaRPr lang="en-US" altLang="en-US"/>
          </a:p>
        </p:txBody>
      </p:sp>
    </p:spTree>
    <p:extLst>
      <p:ext uri="{BB962C8B-B14F-4D97-AF65-F5344CB8AC3E}">
        <p14:creationId xmlns:p14="http://schemas.microsoft.com/office/powerpoint/2010/main" val="312286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3665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2424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35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3514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5810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3272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4640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018676"/>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6310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1656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43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8135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8654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7407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8510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1746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1746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2229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5284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6852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3237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61964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2524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055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6771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1204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5723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5302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7390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5178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5076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3333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04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1399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6234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100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188641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966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814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508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450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454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47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FDF4274-6C50-4F3A-A565-6963211F66EF}" type="slidenum">
              <a:rPr lang="en-US" altLang="en-US"/>
              <a:pPr>
                <a:defRPr/>
              </a:pPr>
              <a:t>‹#›</a:t>
            </a:fld>
            <a:endParaRPr lang="en-US" altLang="en-US"/>
          </a:p>
        </p:txBody>
      </p:sp>
    </p:spTree>
    <p:extLst>
      <p:ext uri="{BB962C8B-B14F-4D97-AF65-F5344CB8AC3E}">
        <p14:creationId xmlns:p14="http://schemas.microsoft.com/office/powerpoint/2010/main" val="2092662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2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420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018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622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63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142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632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45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17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44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51ABCB-BDDB-4B39-8E85-EBACFE38205B}" type="slidenum">
              <a:rPr lang="en-US" altLang="en-US"/>
              <a:pPr>
                <a:defRPr/>
              </a:pPr>
              <a:t>‹#›</a:t>
            </a:fld>
            <a:endParaRPr lang="en-US" altLang="en-US"/>
          </a:p>
        </p:txBody>
      </p:sp>
    </p:spTree>
    <p:extLst>
      <p:ext uri="{BB962C8B-B14F-4D97-AF65-F5344CB8AC3E}">
        <p14:creationId xmlns:p14="http://schemas.microsoft.com/office/powerpoint/2010/main" val="59801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597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29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857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03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86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725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420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362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004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57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BFFED90-9433-4229-9100-E718D8066C86}" type="slidenum">
              <a:rPr lang="en-US" altLang="en-US"/>
              <a:pPr>
                <a:defRPr/>
              </a:pPr>
              <a:t>‹#›</a:t>
            </a:fld>
            <a:endParaRPr lang="en-US" altLang="en-US"/>
          </a:p>
        </p:txBody>
      </p:sp>
    </p:spTree>
    <p:extLst>
      <p:ext uri="{BB962C8B-B14F-4D97-AF65-F5344CB8AC3E}">
        <p14:creationId xmlns:p14="http://schemas.microsoft.com/office/powerpoint/2010/main" val="1580664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73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49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654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680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478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205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905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510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944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2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DC4189D-4509-43A3-9C40-7BC95493423B}" type="slidenum">
              <a:rPr lang="en-US" altLang="en-US"/>
              <a:pPr>
                <a:defRPr/>
              </a:pPr>
              <a:t>‹#›</a:t>
            </a:fld>
            <a:endParaRPr lang="en-US" altLang="en-US"/>
          </a:p>
        </p:txBody>
      </p:sp>
    </p:spTree>
    <p:extLst>
      <p:ext uri="{BB962C8B-B14F-4D97-AF65-F5344CB8AC3E}">
        <p14:creationId xmlns:p14="http://schemas.microsoft.com/office/powerpoint/2010/main" val="2361990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673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251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71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951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000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131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611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996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969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30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7B1181B-8317-403B-8A0D-E3385CCD2722}" type="slidenum">
              <a:rPr lang="en-US" altLang="en-US"/>
              <a:pPr>
                <a:defRPr/>
              </a:pPr>
              <a:t>‹#›</a:t>
            </a:fld>
            <a:endParaRPr lang="en-US" altLang="en-US"/>
          </a:p>
        </p:txBody>
      </p:sp>
    </p:spTree>
    <p:extLst>
      <p:ext uri="{BB962C8B-B14F-4D97-AF65-F5344CB8AC3E}">
        <p14:creationId xmlns:p14="http://schemas.microsoft.com/office/powerpoint/2010/main" val="1595932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969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876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9519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015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106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678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325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79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055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68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3472D01-91CD-4239-A806-94AFD5A82245}" type="slidenum">
              <a:rPr lang="en-US" altLang="en-US"/>
              <a:pPr>
                <a:defRPr/>
              </a:pPr>
              <a:t>‹#›</a:t>
            </a:fld>
            <a:endParaRPr lang="en-US" altLang="en-US"/>
          </a:p>
        </p:txBody>
      </p:sp>
    </p:spTree>
    <p:extLst>
      <p:ext uri="{BB962C8B-B14F-4D97-AF65-F5344CB8AC3E}">
        <p14:creationId xmlns:p14="http://schemas.microsoft.com/office/powerpoint/2010/main" val="1955221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86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1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301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835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7652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12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9480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864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955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222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143842-59EB-4616-8B62-64CE2F6A3E16}" type="slidenum">
              <a:rPr lang="en-US" altLang="en-US"/>
              <a:pPr>
                <a:defRPr/>
              </a:pPr>
              <a:t>‹#›</a:t>
            </a:fld>
            <a:endParaRPr lang="en-US" altLang="en-US"/>
          </a:p>
        </p:txBody>
      </p:sp>
    </p:spTree>
    <p:extLst>
      <p:ext uri="{BB962C8B-B14F-4D97-AF65-F5344CB8AC3E}">
        <p14:creationId xmlns:p14="http://schemas.microsoft.com/office/powerpoint/2010/main" val="9555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83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04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0989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1961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159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073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694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4574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3310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33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B6C4905-5294-439F-9EF5-191E9322F7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01814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6670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00830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55927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B624A21-068C-4D0B-8572-875837AF3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7874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B624A21-068C-4D0B-8572-875837AF3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19930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3066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88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0496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31751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5872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537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0143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509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64922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0994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96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1375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6.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8.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0.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8.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831975"/>
          </a:xfrm>
        </p:spPr>
        <p:txBody>
          <a:bodyPr/>
          <a:lstStyle/>
          <a:p>
            <a:pPr eaLnBrk="1" hangingPunct="1"/>
            <a:r>
              <a:rPr lang="en-US" altLang="en-US" sz="4800" b="1" dirty="0">
                <a:solidFill>
                  <a:srgbClr val="008000"/>
                </a:solidFill>
                <a:latin typeface="Comic Sans MS" pitchFamily="66" charset="0"/>
              </a:rPr>
              <a:t>Plant Physiology talk </a:t>
            </a:r>
            <a:r>
              <a:rPr lang="en-US" altLang="en-US" sz="4800" b="1" dirty="0" smtClean="0">
                <a:solidFill>
                  <a:srgbClr val="008000"/>
                </a:solidFill>
                <a:latin typeface="Comic Sans MS" pitchFamily="66" charset="0"/>
              </a:rPr>
              <a:t>Two</a:t>
            </a:r>
            <a:r>
              <a:rPr lang="en-US" altLang="en-US" sz="4800" b="1" dirty="0">
                <a:solidFill>
                  <a:srgbClr val="008000"/>
                </a:solidFill>
                <a:latin typeface="Comic Sans MS" pitchFamily="66" charset="0"/>
              </a:rPr>
              <a:t/>
            </a:r>
            <a:br>
              <a:rPr lang="en-US" altLang="en-US" sz="4800" b="1" dirty="0">
                <a:solidFill>
                  <a:srgbClr val="008000"/>
                </a:solidFill>
                <a:latin typeface="Comic Sans MS" pitchFamily="66" charset="0"/>
              </a:rPr>
            </a:br>
            <a:r>
              <a:rPr lang="en-US" altLang="en-US" sz="8000" dirty="0" smtClean="0">
                <a:solidFill>
                  <a:srgbClr val="008000"/>
                </a:solidFill>
                <a:latin typeface="Comic Sans MS" pitchFamily="66" charset="0"/>
              </a:rPr>
              <a:t>Plant Cells</a:t>
            </a:r>
            <a:endParaRPr lang="en-US" altLang="en-US" dirty="0" smtClean="0">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The Plant Cell</a:t>
            </a:r>
          </a:p>
        </p:txBody>
      </p:sp>
      <p:pic>
        <p:nvPicPr>
          <p:cNvPr id="11267" name="Picture 5" descr="pp0104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763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295400"/>
          </a:xfrm>
        </p:spPr>
        <p:txBody>
          <a:bodyPr/>
          <a:lstStyle/>
          <a:p>
            <a:pPr eaLnBrk="1" hangingPunct="1"/>
            <a:r>
              <a:rPr lang="en-US" altLang="en-US" b="1" smtClean="0">
                <a:solidFill>
                  <a:srgbClr val="008000"/>
                </a:solidFill>
                <a:latin typeface="Comic Sans MS" pitchFamily="66" charset="0"/>
              </a:rPr>
              <a:t>The Plant Cell</a:t>
            </a:r>
          </a:p>
        </p:txBody>
      </p:sp>
      <p:sp>
        <p:nvSpPr>
          <p:cNvPr id="12291" name="Rectangle 3"/>
          <p:cNvSpPr>
            <a:spLocks noGrp="1" noChangeArrowheads="1"/>
          </p:cNvSpPr>
          <p:nvPr>
            <p:ph type="body" idx="1"/>
          </p:nvPr>
        </p:nvSpPr>
        <p:spPr>
          <a:xfrm>
            <a:off x="228600" y="990600"/>
            <a:ext cx="8686800" cy="5562600"/>
          </a:xfrm>
        </p:spPr>
        <p:txBody>
          <a:bodyPr/>
          <a:lstStyle/>
          <a:p>
            <a:pPr eaLnBrk="1" hangingPunct="1">
              <a:lnSpc>
                <a:spcPct val="90000"/>
              </a:lnSpc>
            </a:pPr>
            <a:r>
              <a:rPr lang="en-US" altLang="en-US" sz="2800" smtClean="0">
                <a:latin typeface="Comic Sans MS" pitchFamily="66" charset="0"/>
              </a:rPr>
              <a:t>All plant cells have the same basic eukaryotic organization</a:t>
            </a:r>
          </a:p>
          <a:p>
            <a:pPr lvl="1" eaLnBrk="1" hangingPunct="1">
              <a:lnSpc>
                <a:spcPct val="90000"/>
              </a:lnSpc>
            </a:pPr>
            <a:r>
              <a:rPr lang="en-US" altLang="en-US" sz="2400" b="1" i="1" smtClean="0">
                <a:latin typeface="Comic Sans MS" pitchFamily="66" charset="0"/>
              </a:rPr>
              <a:t>However</a:t>
            </a:r>
            <a:r>
              <a:rPr lang="en-US" altLang="en-US" sz="2400" smtClean="0">
                <a:latin typeface="Comic Sans MS" pitchFamily="66" charset="0"/>
              </a:rPr>
              <a:t>, at maturity when they become specialized, plant cells may differ greatly from one another in their structures and functions</a:t>
            </a:r>
          </a:p>
          <a:p>
            <a:pPr lvl="2" eaLnBrk="1" hangingPunct="1">
              <a:lnSpc>
                <a:spcPct val="90000"/>
              </a:lnSpc>
            </a:pPr>
            <a:r>
              <a:rPr lang="en-US" altLang="en-US" sz="2000" b="1" i="1" smtClean="0">
                <a:latin typeface="Comic Sans MS" pitchFamily="66" charset="0"/>
              </a:rPr>
              <a:t>Even those physically next to each other</a:t>
            </a:r>
            <a:r>
              <a:rPr lang="en-US" altLang="en-US" sz="2000" smtClean="0">
                <a:latin typeface="Comic Sans MS" pitchFamily="66" charset="0"/>
              </a:rPr>
              <a:t>.</a:t>
            </a:r>
          </a:p>
          <a:p>
            <a:pPr lvl="2" eaLnBrk="1" hangingPunct="1">
              <a:lnSpc>
                <a:spcPct val="90000"/>
              </a:lnSpc>
            </a:pPr>
            <a:r>
              <a:rPr lang="en-US" altLang="en-US" sz="2000" b="1" i="1" smtClean="0">
                <a:latin typeface="Comic Sans MS" pitchFamily="66" charset="0"/>
              </a:rPr>
              <a:t>Even the nucleus can be lost in some plant cells</a:t>
            </a:r>
          </a:p>
          <a:p>
            <a:pPr lvl="2" eaLnBrk="1" hangingPunct="1">
              <a:lnSpc>
                <a:spcPct val="90000"/>
              </a:lnSpc>
            </a:pPr>
            <a:endParaRPr lang="en-US" altLang="en-US" sz="2000" b="1" i="1" smtClean="0">
              <a:latin typeface="Comic Sans MS" pitchFamily="66" charset="0"/>
            </a:endParaRPr>
          </a:p>
          <a:p>
            <a:pPr eaLnBrk="1" hangingPunct="1">
              <a:lnSpc>
                <a:spcPct val="90000"/>
              </a:lnSpc>
            </a:pPr>
            <a:r>
              <a:rPr lang="en-US" altLang="en-US" sz="2800" smtClean="0">
                <a:latin typeface="Comic Sans MS" pitchFamily="66" charset="0"/>
              </a:rPr>
              <a:t>Contains many organelles with specific functions</a:t>
            </a:r>
          </a:p>
          <a:p>
            <a:pPr eaLnBrk="1" hangingPunct="1">
              <a:lnSpc>
                <a:spcPct val="90000"/>
              </a:lnSpc>
            </a:pPr>
            <a:endParaRPr lang="en-US" altLang="en-US" sz="2800" smtClean="0">
              <a:latin typeface="Comic Sans MS" pitchFamily="66" charset="0"/>
            </a:endParaRPr>
          </a:p>
          <a:p>
            <a:pPr eaLnBrk="1" hangingPunct="1">
              <a:lnSpc>
                <a:spcPct val="90000"/>
              </a:lnSpc>
            </a:pPr>
            <a:r>
              <a:rPr lang="en-US" altLang="en-US" sz="2800" smtClean="0">
                <a:latin typeface="Comic Sans MS" pitchFamily="66" charset="0"/>
              </a:rPr>
              <a:t>Enclosed by a membrane which defines their boundaries</a:t>
            </a:r>
          </a:p>
          <a:p>
            <a:pPr eaLnBrk="1" hangingPunct="1">
              <a:lnSpc>
                <a:spcPct val="90000"/>
              </a:lnSpc>
            </a:pPr>
            <a:r>
              <a:rPr lang="en-US" altLang="en-US" sz="2800" b="1" i="1" smtClean="0">
                <a:solidFill>
                  <a:srgbClr val="800080"/>
                </a:solidFill>
                <a:latin typeface="Comic Sans MS" pitchFamily="66" charset="0"/>
              </a:rPr>
              <a:t>Don’t Forget the Cell Wall!!!!!!!!!!</a:t>
            </a:r>
          </a:p>
          <a:p>
            <a:pPr eaLnBrk="1" hangingPunct="1">
              <a:lnSpc>
                <a:spcPct val="90000"/>
              </a:lnSpc>
            </a:pPr>
            <a:endParaRPr lang="en-US" altLang="en-US" sz="2800" b="1" i="1" smtClean="0">
              <a:solidFill>
                <a:srgbClr val="800080"/>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The Plasma Membrane</a:t>
            </a:r>
          </a:p>
        </p:txBody>
      </p:sp>
      <p:sp>
        <p:nvSpPr>
          <p:cNvPr id="13315" name="Rectangle 3"/>
          <p:cNvSpPr>
            <a:spLocks noGrp="1" noChangeArrowheads="1"/>
          </p:cNvSpPr>
          <p:nvPr>
            <p:ph type="body" idx="1"/>
          </p:nvPr>
        </p:nvSpPr>
        <p:spPr>
          <a:xfrm>
            <a:off x="0" y="1066800"/>
            <a:ext cx="4191000" cy="5486400"/>
          </a:xfrm>
        </p:spPr>
        <p:txBody>
          <a:bodyPr/>
          <a:lstStyle/>
          <a:p>
            <a:pPr eaLnBrk="1" hangingPunct="1">
              <a:lnSpc>
                <a:spcPct val="80000"/>
              </a:lnSpc>
            </a:pPr>
            <a:r>
              <a:rPr lang="en-US" altLang="en-US" sz="2400" smtClean="0">
                <a:latin typeface="Comic Sans MS" pitchFamily="66" charset="0"/>
              </a:rPr>
              <a:t>Composed of a phospholipid bilayer and proteins</a:t>
            </a:r>
            <a:r>
              <a:rPr lang="en-US" altLang="en-US" smtClean="0">
                <a:latin typeface="Comic Sans MS" pitchFamily="66" charset="0"/>
              </a:rPr>
              <a:t>.</a:t>
            </a:r>
          </a:p>
          <a:p>
            <a:pPr eaLnBrk="1" hangingPunct="1">
              <a:lnSpc>
                <a:spcPct val="80000"/>
              </a:lnSpc>
            </a:pPr>
            <a:endParaRPr lang="en-US" altLang="en-US" smtClean="0">
              <a:latin typeface="Comic Sans MS" pitchFamily="66" charset="0"/>
            </a:endParaRPr>
          </a:p>
          <a:p>
            <a:pPr eaLnBrk="1" hangingPunct="1">
              <a:lnSpc>
                <a:spcPct val="80000"/>
              </a:lnSpc>
            </a:pPr>
            <a:r>
              <a:rPr lang="en-US" altLang="en-US" sz="2400" smtClean="0">
                <a:latin typeface="Comic Sans MS" pitchFamily="66" charset="0"/>
              </a:rPr>
              <a:t>The phospholipid sets up the bilayer structure</a:t>
            </a:r>
          </a:p>
          <a:p>
            <a:pPr eaLnBrk="1" hangingPunct="1">
              <a:lnSpc>
                <a:spcPct val="80000"/>
              </a:lnSpc>
            </a:pPr>
            <a:endParaRPr lang="en-US" altLang="en-US" sz="2400" smtClean="0">
              <a:latin typeface="Comic Sans MS" pitchFamily="66" charset="0"/>
            </a:endParaRPr>
          </a:p>
          <a:p>
            <a:pPr eaLnBrk="1" hangingPunct="1">
              <a:lnSpc>
                <a:spcPct val="80000"/>
              </a:lnSpc>
            </a:pPr>
            <a:r>
              <a:rPr lang="en-US" altLang="en-US" sz="2400" smtClean="0">
                <a:latin typeface="Comic Sans MS" pitchFamily="66" charset="0"/>
              </a:rPr>
              <a:t>Phospholipids have hydrophilic heads and fatty acid tails.</a:t>
            </a:r>
          </a:p>
          <a:p>
            <a:pPr eaLnBrk="1" hangingPunct="1">
              <a:lnSpc>
                <a:spcPct val="80000"/>
              </a:lnSpc>
            </a:pPr>
            <a:endParaRPr lang="en-US" altLang="en-US" sz="2400" smtClean="0">
              <a:latin typeface="Comic Sans MS" pitchFamily="66" charset="0"/>
            </a:endParaRPr>
          </a:p>
          <a:p>
            <a:pPr eaLnBrk="1" hangingPunct="1">
              <a:lnSpc>
                <a:spcPct val="80000"/>
              </a:lnSpc>
            </a:pPr>
            <a:r>
              <a:rPr lang="en-US" altLang="en-US" sz="2400" smtClean="0">
                <a:latin typeface="Comic Sans MS" pitchFamily="66" charset="0"/>
              </a:rPr>
              <a:t>The plasma membrane is fluid--that is proteins move in a fluid lipid background</a:t>
            </a:r>
          </a:p>
        </p:txBody>
      </p:sp>
      <p:pic>
        <p:nvPicPr>
          <p:cNvPr id="13316" name="Picture 4" descr="pp0105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0"/>
            <a:ext cx="472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p0105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14400"/>
            <a:ext cx="4572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p:cNvSpPr>
            <a:spLocks noGrp="1" noChangeArrowheads="1"/>
          </p:cNvSpPr>
          <p:nvPr>
            <p:ph type="title"/>
          </p:nvPr>
        </p:nvSpPr>
        <p:spPr>
          <a:xfrm>
            <a:off x="457200" y="152400"/>
            <a:ext cx="8229600" cy="1143000"/>
          </a:xfrm>
        </p:spPr>
        <p:txBody>
          <a:bodyPr/>
          <a:lstStyle/>
          <a:p>
            <a:pPr eaLnBrk="1" hangingPunct="1"/>
            <a:r>
              <a:rPr lang="en-US" altLang="en-US" b="1" smtClean="0">
                <a:solidFill>
                  <a:srgbClr val="008000"/>
                </a:solidFill>
                <a:latin typeface="Comic Sans MS" pitchFamily="66" charset="0"/>
              </a:rPr>
              <a:t>The Plasma Membrane</a:t>
            </a:r>
          </a:p>
        </p:txBody>
      </p:sp>
      <p:sp>
        <p:nvSpPr>
          <p:cNvPr id="14340" name="Rectangle 3"/>
          <p:cNvSpPr>
            <a:spLocks noGrp="1" noChangeArrowheads="1"/>
          </p:cNvSpPr>
          <p:nvPr>
            <p:ph type="body" idx="1"/>
          </p:nvPr>
        </p:nvSpPr>
        <p:spPr>
          <a:xfrm>
            <a:off x="0" y="1143000"/>
            <a:ext cx="4724400" cy="5486400"/>
          </a:xfrm>
        </p:spPr>
        <p:txBody>
          <a:bodyPr/>
          <a:lstStyle/>
          <a:p>
            <a:pPr eaLnBrk="1" hangingPunct="1"/>
            <a:r>
              <a:rPr lang="en-US" altLang="en-US" sz="2800" b="1" i="1" smtClean="0">
                <a:solidFill>
                  <a:srgbClr val="800080"/>
                </a:solidFill>
                <a:latin typeface="Comic Sans MS" pitchFamily="66" charset="0"/>
              </a:rPr>
              <a:t>Phospholipids</a:t>
            </a:r>
            <a:r>
              <a:rPr lang="en-US" altLang="en-US" sz="2800" smtClean="0">
                <a:latin typeface="Comic Sans MS" pitchFamily="66" charset="0"/>
              </a:rPr>
              <a:t>:</a:t>
            </a:r>
          </a:p>
          <a:p>
            <a:pPr eaLnBrk="1" hangingPunct="1"/>
            <a:r>
              <a:rPr lang="en-US" altLang="en-US" sz="2400" smtClean="0">
                <a:latin typeface="Comic Sans MS" pitchFamily="66" charset="0"/>
              </a:rPr>
              <a:t>Two fatty acids covalently linked to a </a:t>
            </a:r>
            <a:r>
              <a:rPr lang="en-US" altLang="en-US" sz="2400" b="1" i="1" smtClean="0">
                <a:solidFill>
                  <a:srgbClr val="9966FF"/>
                </a:solidFill>
                <a:latin typeface="Comic Sans MS" pitchFamily="66" charset="0"/>
              </a:rPr>
              <a:t>glycerol</a:t>
            </a:r>
            <a:r>
              <a:rPr lang="en-US" altLang="en-US" sz="2400" smtClean="0">
                <a:latin typeface="Comic Sans MS" pitchFamily="66" charset="0"/>
              </a:rPr>
              <a:t>, which is linked to a </a:t>
            </a:r>
            <a:r>
              <a:rPr lang="en-US" altLang="en-US" sz="2400" b="1" i="1" smtClean="0">
                <a:solidFill>
                  <a:srgbClr val="FF9900"/>
                </a:solidFill>
                <a:latin typeface="Comic Sans MS" pitchFamily="66" charset="0"/>
              </a:rPr>
              <a:t>phosphate</a:t>
            </a:r>
            <a:r>
              <a:rPr lang="en-US" altLang="en-US" sz="2400" smtClean="0">
                <a:latin typeface="Comic Sans MS" pitchFamily="66" charset="0"/>
              </a:rPr>
              <a:t>.</a:t>
            </a:r>
          </a:p>
          <a:p>
            <a:pPr eaLnBrk="1" hangingPunct="1"/>
            <a:r>
              <a:rPr lang="en-US" altLang="en-US" sz="2400" smtClean="0">
                <a:latin typeface="Comic Sans MS" pitchFamily="66" charset="0"/>
              </a:rPr>
              <a:t>All attached to a “head group”, such as </a:t>
            </a:r>
            <a:r>
              <a:rPr lang="en-US" altLang="en-US" sz="2400" b="1" i="1" smtClean="0">
                <a:solidFill>
                  <a:srgbClr val="996633"/>
                </a:solidFill>
                <a:latin typeface="Comic Sans MS" pitchFamily="66" charset="0"/>
              </a:rPr>
              <a:t>choline</a:t>
            </a:r>
            <a:r>
              <a:rPr lang="en-US" altLang="en-US" sz="2400" smtClean="0">
                <a:latin typeface="Comic Sans MS" pitchFamily="66" charset="0"/>
              </a:rPr>
              <a:t>, an amino acid.</a:t>
            </a:r>
          </a:p>
          <a:p>
            <a:pPr eaLnBrk="1" hangingPunct="1"/>
            <a:r>
              <a:rPr lang="en-US" altLang="en-US" sz="2400" smtClean="0">
                <a:latin typeface="Comic Sans MS" pitchFamily="66" charset="0"/>
              </a:rPr>
              <a:t>Head group POLAR – so </a:t>
            </a:r>
            <a:r>
              <a:rPr lang="en-US" altLang="en-US" sz="2400" b="1" i="1" smtClean="0">
                <a:solidFill>
                  <a:srgbClr val="FF0000"/>
                </a:solidFill>
                <a:latin typeface="Comic Sans MS" pitchFamily="66" charset="0"/>
              </a:rPr>
              <a:t>hydrophilic</a:t>
            </a:r>
            <a:r>
              <a:rPr lang="en-US" altLang="en-US" sz="2400" smtClean="0">
                <a:latin typeface="Comic Sans MS" pitchFamily="66" charset="0"/>
              </a:rPr>
              <a:t> (loves water)</a:t>
            </a:r>
          </a:p>
          <a:p>
            <a:pPr eaLnBrk="1" hangingPunct="1"/>
            <a:r>
              <a:rPr lang="en-US" altLang="en-US" sz="2400" smtClean="0">
                <a:latin typeface="Comic Sans MS" pitchFamily="66" charset="0"/>
              </a:rPr>
              <a:t>Tail is non-polar -</a:t>
            </a:r>
            <a:r>
              <a:rPr lang="en-US" altLang="en-US" sz="2400" b="1" i="1" smtClean="0">
                <a:solidFill>
                  <a:srgbClr val="FF0000"/>
                </a:solidFill>
                <a:latin typeface="Comic Sans MS" pitchFamily="66" charset="0"/>
              </a:rPr>
              <a:t>hydrophobic</a:t>
            </a:r>
          </a:p>
          <a:p>
            <a:pPr eaLnBrk="1" hangingPunct="1"/>
            <a:r>
              <a:rPr lang="en-US" altLang="en-US" sz="2400" smtClean="0">
                <a:latin typeface="Comic Sans MS" pitchFamily="66" charset="0"/>
              </a:rPr>
              <a:t>The tail varies in length from 14 to 28 carbons.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76200"/>
            <a:ext cx="7772400" cy="1143000"/>
          </a:xfrm>
        </p:spPr>
        <p:txBody>
          <a:bodyPr/>
          <a:lstStyle/>
          <a:p>
            <a:pPr eaLnBrk="1" hangingPunct="1"/>
            <a:r>
              <a:rPr lang="en-US" altLang="en-US" b="1" smtClean="0">
                <a:solidFill>
                  <a:srgbClr val="008000"/>
                </a:solidFill>
                <a:latin typeface="Comic Sans MS" pitchFamily="66" charset="0"/>
              </a:rPr>
              <a:t>The Fluid Mosaic Model</a:t>
            </a:r>
          </a:p>
        </p:txBody>
      </p:sp>
      <p:sp>
        <p:nvSpPr>
          <p:cNvPr id="7171" name="Rectangle 3"/>
          <p:cNvSpPr>
            <a:spLocks noGrp="1" noChangeArrowheads="1"/>
          </p:cNvSpPr>
          <p:nvPr>
            <p:ph type="body" idx="4294967295"/>
          </p:nvPr>
        </p:nvSpPr>
        <p:spPr>
          <a:xfrm>
            <a:off x="0" y="990600"/>
            <a:ext cx="4800600" cy="5562600"/>
          </a:xfrm>
        </p:spPr>
        <p:txBody>
          <a:bodyPr/>
          <a:lstStyle/>
          <a:p>
            <a:pPr eaLnBrk="1" hangingPunct="1">
              <a:lnSpc>
                <a:spcPct val="90000"/>
              </a:lnSpc>
            </a:pPr>
            <a:r>
              <a:rPr lang="en-US" altLang="en-US" sz="2400" smtClean="0">
                <a:latin typeface="Comic Sans MS" pitchFamily="66" charset="0"/>
              </a:rPr>
              <a:t>Originally proposed by S. Jonathan Singer and Garth Nicolson in 1972.</a:t>
            </a:r>
            <a:r>
              <a:rPr lang="en-US" altLang="en-US" sz="2400" smtClean="0"/>
              <a:t> </a:t>
            </a:r>
          </a:p>
          <a:p>
            <a:pPr eaLnBrk="1" hangingPunct="1">
              <a:lnSpc>
                <a:spcPct val="90000"/>
              </a:lnSpc>
            </a:pPr>
            <a:endParaRPr lang="en-US" altLang="en-US" sz="2400" smtClean="0">
              <a:latin typeface="Comic Sans MS" pitchFamily="66" charset="0"/>
            </a:endParaRPr>
          </a:p>
          <a:p>
            <a:pPr eaLnBrk="1" hangingPunct="1">
              <a:lnSpc>
                <a:spcPct val="90000"/>
              </a:lnSpc>
            </a:pPr>
            <a:r>
              <a:rPr lang="en-US" altLang="en-US" sz="2400" smtClean="0">
                <a:latin typeface="Comic Sans MS" pitchFamily="66" charset="0"/>
              </a:rPr>
              <a:t>Allows for dynamic nature of membrane</a:t>
            </a:r>
          </a:p>
          <a:p>
            <a:pPr eaLnBrk="1" hangingPunct="1">
              <a:lnSpc>
                <a:spcPct val="90000"/>
              </a:lnSpc>
            </a:pPr>
            <a:endParaRPr lang="en-US" altLang="en-US" sz="2400" smtClean="0">
              <a:latin typeface="Comic Sans MS" pitchFamily="66" charset="0"/>
            </a:endParaRPr>
          </a:p>
          <a:p>
            <a:pPr eaLnBrk="1" hangingPunct="1">
              <a:lnSpc>
                <a:spcPct val="90000"/>
              </a:lnSpc>
            </a:pPr>
            <a:r>
              <a:rPr lang="en-US" altLang="en-US" sz="2400" smtClean="0">
                <a:latin typeface="Comic Sans MS" pitchFamily="66" charset="0"/>
              </a:rPr>
              <a:t>Little transition of lipids can take place without specific enzymes to mediate transfer - </a:t>
            </a:r>
            <a:r>
              <a:rPr lang="en-US" altLang="en-US" sz="2400" b="1" i="1" smtClean="0">
                <a:solidFill>
                  <a:srgbClr val="FF0000"/>
                </a:solidFill>
                <a:latin typeface="Comic Sans MS" pitchFamily="66" charset="0"/>
              </a:rPr>
              <a:t>flippase</a:t>
            </a:r>
            <a:r>
              <a:rPr lang="en-US" altLang="en-US" sz="2400" smtClean="0">
                <a:latin typeface="Comic Sans MS" pitchFamily="66" charset="0"/>
              </a:rPr>
              <a:t>.</a:t>
            </a:r>
          </a:p>
          <a:p>
            <a:pPr eaLnBrk="1" hangingPunct="1">
              <a:lnSpc>
                <a:spcPct val="90000"/>
              </a:lnSpc>
            </a:pPr>
            <a:endParaRPr lang="en-US" altLang="en-US" sz="2400" smtClean="0">
              <a:latin typeface="Comic Sans MS" pitchFamily="66" charset="0"/>
            </a:endParaRPr>
          </a:p>
        </p:txBody>
      </p:sp>
      <p:pic>
        <p:nvPicPr>
          <p:cNvPr id="7172" name="Picture 4" descr="pp010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41148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52201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0"/>
            <a:ext cx="7772400" cy="1143000"/>
          </a:xfrm>
        </p:spPr>
        <p:txBody>
          <a:bodyPr/>
          <a:lstStyle/>
          <a:p>
            <a:pPr eaLnBrk="1" hangingPunct="1"/>
            <a:r>
              <a:rPr lang="en-US" altLang="en-US" b="1" smtClean="0">
                <a:solidFill>
                  <a:srgbClr val="008000"/>
                </a:solidFill>
                <a:latin typeface="Comic Sans MS" pitchFamily="66" charset="0"/>
              </a:rPr>
              <a:t>Flippase</a:t>
            </a:r>
          </a:p>
        </p:txBody>
      </p:sp>
      <p:sp>
        <p:nvSpPr>
          <p:cNvPr id="8195" name="Content Placeholder 2"/>
          <p:cNvSpPr>
            <a:spLocks noGrp="1"/>
          </p:cNvSpPr>
          <p:nvPr>
            <p:ph idx="1"/>
          </p:nvPr>
        </p:nvSpPr>
        <p:spPr>
          <a:xfrm>
            <a:off x="304800" y="1295400"/>
            <a:ext cx="4343400" cy="4800600"/>
          </a:xfrm>
        </p:spPr>
        <p:txBody>
          <a:bodyPr/>
          <a:lstStyle/>
          <a:p>
            <a:pPr eaLnBrk="1" hangingPunct="1"/>
            <a:r>
              <a:rPr lang="en-US" altLang="en-US" sz="2400" smtClean="0">
                <a:latin typeface="Comic Sans MS" pitchFamily="66" charset="0"/>
              </a:rPr>
              <a:t>Enzymes located in the membrane responsible for aiding the movement of phospholipid molecules between the two leaflets that compose a cell's membrane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Two types:</a:t>
            </a:r>
          </a:p>
          <a:p>
            <a:pPr lvl="1" eaLnBrk="1" hangingPunct="1"/>
            <a:r>
              <a:rPr lang="en-US" altLang="en-US" b="1" smtClean="0">
                <a:solidFill>
                  <a:srgbClr val="FF0000"/>
                </a:solidFill>
                <a:latin typeface="Comic Sans MS" pitchFamily="66" charset="0"/>
              </a:rPr>
              <a:t>Transverse</a:t>
            </a:r>
          </a:p>
          <a:p>
            <a:pPr lvl="1" eaLnBrk="1" hangingPunct="1"/>
            <a:r>
              <a:rPr lang="en-US" altLang="en-US" b="1" smtClean="0">
                <a:solidFill>
                  <a:srgbClr val="FF0000"/>
                </a:solidFill>
                <a:latin typeface="Comic Sans MS" pitchFamily="66" charset="0"/>
              </a:rPr>
              <a:t>Lateral</a:t>
            </a:r>
            <a:endParaRPr lang="en-US" altLang="en-US" sz="2000" smtClean="0">
              <a:latin typeface="Comic Sans MS" pitchFamily="66" charset="0"/>
            </a:endParaRPr>
          </a:p>
          <a:p>
            <a:pPr eaLnBrk="1" hangingPunct="1"/>
            <a:endParaRPr lang="en-US" altLang="en-US" sz="2400" smtClean="0">
              <a:latin typeface="Comic Sans MS" pitchFamily="66" charset="0"/>
            </a:endParaRPr>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813" y="990600"/>
            <a:ext cx="40655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02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685800" y="76200"/>
            <a:ext cx="7772400" cy="1143000"/>
          </a:xfrm>
        </p:spPr>
        <p:txBody>
          <a:bodyPr/>
          <a:lstStyle/>
          <a:p>
            <a:pPr eaLnBrk="1" hangingPunct="1"/>
            <a:r>
              <a:rPr lang="en-US" altLang="en-US" sz="4000" b="1" smtClean="0">
                <a:solidFill>
                  <a:srgbClr val="008000"/>
                </a:solidFill>
                <a:latin typeface="Comic Sans MS" pitchFamily="66" charset="0"/>
              </a:rPr>
              <a:t>Transverse Diffusion</a:t>
            </a:r>
            <a:r>
              <a:rPr lang="en-US" altLang="en-US" sz="4000" b="1" smtClean="0">
                <a:solidFill>
                  <a:srgbClr val="FF0000"/>
                </a:solidFill>
                <a:latin typeface="Comic Sans MS" pitchFamily="66" charset="0"/>
              </a:rPr>
              <a:t/>
            </a:r>
            <a:br>
              <a:rPr lang="en-US" altLang="en-US" sz="4000" b="1" smtClean="0">
                <a:solidFill>
                  <a:srgbClr val="FF0000"/>
                </a:solidFill>
                <a:latin typeface="Comic Sans MS" pitchFamily="66" charset="0"/>
              </a:rPr>
            </a:br>
            <a:endParaRPr lang="en-US" altLang="en-US" sz="4000" b="1" smtClean="0">
              <a:solidFill>
                <a:srgbClr val="FF0000"/>
              </a:solidFill>
              <a:latin typeface="Comic Sans MS" pitchFamily="66" charset="0"/>
            </a:endParaRPr>
          </a:p>
        </p:txBody>
      </p:sp>
      <p:sp>
        <p:nvSpPr>
          <p:cNvPr id="9219" name="Content Placeholder 2"/>
          <p:cNvSpPr>
            <a:spLocks noGrp="1"/>
          </p:cNvSpPr>
          <p:nvPr>
            <p:ph idx="4294967295"/>
          </p:nvPr>
        </p:nvSpPr>
        <p:spPr>
          <a:xfrm>
            <a:off x="152400" y="685800"/>
            <a:ext cx="4724400" cy="6172200"/>
          </a:xfrm>
        </p:spPr>
        <p:txBody>
          <a:bodyPr/>
          <a:lstStyle/>
          <a:p>
            <a:pPr eaLnBrk="1" hangingPunct="1"/>
            <a:r>
              <a:rPr lang="en-US" altLang="en-US" sz="2400" smtClean="0">
                <a:latin typeface="Comic Sans MS" pitchFamily="66" charset="0"/>
              </a:rPr>
              <a:t>Or </a:t>
            </a:r>
            <a:r>
              <a:rPr lang="en-US" altLang="en-US" sz="2400" b="1" smtClean="0">
                <a:latin typeface="Comic Sans MS" pitchFamily="66" charset="0"/>
              </a:rPr>
              <a:t>flip-flop</a:t>
            </a:r>
            <a:r>
              <a:rPr lang="en-US" altLang="en-US" sz="2400" smtClean="0">
                <a:latin typeface="Comic Sans MS" pitchFamily="66" charset="0"/>
              </a:rPr>
              <a:t> involves the movement of a lipid or protein from one membrane surface to the other.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Is a fairly </a:t>
            </a:r>
            <a:r>
              <a:rPr lang="en-US" altLang="en-US" sz="2400" b="1" i="1" smtClean="0">
                <a:solidFill>
                  <a:srgbClr val="FF0000"/>
                </a:solidFill>
                <a:latin typeface="Comic Sans MS" pitchFamily="66" charset="0"/>
              </a:rPr>
              <a:t>slow</a:t>
            </a:r>
            <a:r>
              <a:rPr lang="en-US" altLang="en-US" sz="2400" smtClean="0">
                <a:latin typeface="Comic Sans MS" pitchFamily="66" charset="0"/>
              </a:rPr>
              <a:t> process due to the fact that a relatively significant amount of energy is required for flip-flopping to occur. </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50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685800" y="76200"/>
            <a:ext cx="7772400" cy="1143000"/>
          </a:xfrm>
        </p:spPr>
        <p:txBody>
          <a:bodyPr/>
          <a:lstStyle/>
          <a:p>
            <a:pPr eaLnBrk="1" hangingPunct="1"/>
            <a:r>
              <a:rPr lang="en-US" altLang="en-US" sz="4000" b="1" smtClean="0">
                <a:solidFill>
                  <a:srgbClr val="008000"/>
                </a:solidFill>
                <a:latin typeface="Comic Sans MS" pitchFamily="66" charset="0"/>
              </a:rPr>
              <a:t>Transverse Diffusion</a:t>
            </a:r>
            <a:r>
              <a:rPr lang="en-US" altLang="en-US" sz="4000" b="1" smtClean="0">
                <a:solidFill>
                  <a:srgbClr val="FF0000"/>
                </a:solidFill>
                <a:latin typeface="Comic Sans MS" pitchFamily="66" charset="0"/>
              </a:rPr>
              <a:t/>
            </a:r>
            <a:br>
              <a:rPr lang="en-US" altLang="en-US" sz="4000" b="1" smtClean="0">
                <a:solidFill>
                  <a:srgbClr val="FF0000"/>
                </a:solidFill>
                <a:latin typeface="Comic Sans MS" pitchFamily="66" charset="0"/>
              </a:rPr>
            </a:br>
            <a:endParaRPr lang="en-US" altLang="en-US" sz="4000" b="1" smtClean="0">
              <a:solidFill>
                <a:srgbClr val="FF0000"/>
              </a:solidFill>
              <a:latin typeface="Comic Sans MS" pitchFamily="66" charset="0"/>
            </a:endParaRPr>
          </a:p>
        </p:txBody>
      </p:sp>
      <p:sp>
        <p:nvSpPr>
          <p:cNvPr id="10243" name="Content Placeholder 2"/>
          <p:cNvSpPr>
            <a:spLocks noGrp="1"/>
          </p:cNvSpPr>
          <p:nvPr>
            <p:ph idx="4294967295"/>
          </p:nvPr>
        </p:nvSpPr>
        <p:spPr>
          <a:xfrm>
            <a:off x="152400" y="685800"/>
            <a:ext cx="4724400" cy="6172200"/>
          </a:xfrm>
        </p:spPr>
        <p:txBody>
          <a:bodyPr/>
          <a:lstStyle/>
          <a:p>
            <a:pPr eaLnBrk="1" hangingPunct="1"/>
            <a:r>
              <a:rPr lang="en-US" altLang="en-US" sz="2400" smtClean="0">
                <a:latin typeface="Comic Sans MS" pitchFamily="66" charset="0"/>
              </a:rPr>
              <a:t>Most large proteins do not flip-flop due to their extensive polar regions, which are unfavorable in the hydrophobic core of a membrane bilayer.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This allows the asymmetry of membranes to be retained for long periods, which is an important aspect of cell regulation.</a:t>
            </a:r>
            <a:r>
              <a:rPr lang="en-US" altLang="en-US" smtClean="0"/>
              <a:t> </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6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76200"/>
            <a:ext cx="7772400" cy="1143000"/>
          </a:xfrm>
        </p:spPr>
        <p:txBody>
          <a:bodyPr/>
          <a:lstStyle/>
          <a:p>
            <a:pPr eaLnBrk="1" hangingPunct="1"/>
            <a:r>
              <a:rPr lang="en-US" altLang="en-US" sz="4000" b="1" smtClean="0">
                <a:solidFill>
                  <a:srgbClr val="008000"/>
                </a:solidFill>
                <a:latin typeface="Comic Sans MS" pitchFamily="66" charset="0"/>
              </a:rPr>
              <a:t>Lateral Diffusion</a:t>
            </a:r>
            <a:r>
              <a:rPr lang="en-US" altLang="en-US" sz="4000" b="1" smtClean="0">
                <a:solidFill>
                  <a:srgbClr val="FF0000"/>
                </a:solidFill>
                <a:latin typeface="Comic Sans MS" pitchFamily="66" charset="0"/>
              </a:rPr>
              <a:t/>
            </a:r>
            <a:br>
              <a:rPr lang="en-US" altLang="en-US" sz="4000" b="1" smtClean="0">
                <a:solidFill>
                  <a:srgbClr val="FF0000"/>
                </a:solidFill>
                <a:latin typeface="Comic Sans MS" pitchFamily="66" charset="0"/>
              </a:rPr>
            </a:br>
            <a:endParaRPr lang="en-US" altLang="en-US" sz="4000" b="1" smtClean="0">
              <a:solidFill>
                <a:srgbClr val="FF0000"/>
              </a:solidFill>
              <a:latin typeface="Comic Sans MS" pitchFamily="66" charset="0"/>
            </a:endParaRPr>
          </a:p>
        </p:txBody>
      </p:sp>
      <p:sp>
        <p:nvSpPr>
          <p:cNvPr id="11267" name="Content Placeholder 2"/>
          <p:cNvSpPr>
            <a:spLocks noGrp="1"/>
          </p:cNvSpPr>
          <p:nvPr>
            <p:ph idx="1"/>
          </p:nvPr>
        </p:nvSpPr>
        <p:spPr>
          <a:xfrm>
            <a:off x="152400" y="685800"/>
            <a:ext cx="4724400" cy="6172200"/>
          </a:xfrm>
        </p:spPr>
        <p:txBody>
          <a:bodyPr/>
          <a:lstStyle/>
          <a:p>
            <a:pPr eaLnBrk="1" hangingPunct="1"/>
            <a:r>
              <a:rPr lang="en-US" altLang="en-US" sz="2400" smtClean="0">
                <a:latin typeface="Comic Sans MS" pitchFamily="66" charset="0"/>
              </a:rPr>
              <a:t>Refers to the lateral movement of lipids and proteins found in the membrane.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Membrane lipids and proteins are generally free to move laterally if they are not restricted by certain interactions.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Is a fairly </a:t>
            </a:r>
            <a:r>
              <a:rPr lang="en-US" altLang="en-US" sz="2400" b="1" i="1" smtClean="0">
                <a:solidFill>
                  <a:srgbClr val="FF0000"/>
                </a:solidFill>
                <a:latin typeface="Comic Sans MS" pitchFamily="66" charset="0"/>
              </a:rPr>
              <a:t>quick</a:t>
            </a:r>
            <a:r>
              <a:rPr lang="en-US" altLang="en-US" sz="2400" smtClean="0">
                <a:latin typeface="Comic Sans MS" pitchFamily="66" charset="0"/>
              </a:rPr>
              <a:t> and spontaneous process</a:t>
            </a:r>
            <a:r>
              <a:rPr lang="en-US" altLang="en-US" smtClean="0"/>
              <a:t>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795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685800" y="76200"/>
            <a:ext cx="7772400" cy="1143000"/>
          </a:xfrm>
        </p:spPr>
        <p:txBody>
          <a:bodyPr/>
          <a:lstStyle/>
          <a:p>
            <a:pPr eaLnBrk="1" hangingPunct="1"/>
            <a:r>
              <a:rPr lang="en-US" altLang="en-US" b="1" smtClean="0">
                <a:solidFill>
                  <a:srgbClr val="008000"/>
                </a:solidFill>
                <a:latin typeface="Comic Sans MS" pitchFamily="66" charset="0"/>
              </a:rPr>
              <a:t>Flippase</a:t>
            </a:r>
          </a:p>
        </p:txBody>
      </p:sp>
      <p:sp>
        <p:nvSpPr>
          <p:cNvPr id="12291" name="Rectangle 3"/>
          <p:cNvSpPr>
            <a:spLocks noGrp="1" noChangeArrowheads="1"/>
          </p:cNvSpPr>
          <p:nvPr>
            <p:ph type="body" sz="half" idx="1"/>
          </p:nvPr>
        </p:nvSpPr>
        <p:spPr>
          <a:xfrm>
            <a:off x="152400" y="990600"/>
            <a:ext cx="4572000" cy="5562600"/>
          </a:xfrm>
        </p:spPr>
        <p:txBody>
          <a:bodyPr/>
          <a:lstStyle/>
          <a:p>
            <a:pPr eaLnBrk="1" hangingPunct="1"/>
            <a:r>
              <a:rPr lang="en-US" altLang="en-US" sz="2400" smtClean="0">
                <a:latin typeface="Comic Sans MS" pitchFamily="66" charset="0"/>
              </a:rPr>
              <a:t>Potential role of ATP-dependent lipid flippases in vesicle formation. </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ATP-dependent lipid translocation might help deform the membrane by moving lipid mass towards the cytoplasmic leaflet</a:t>
            </a:r>
          </a:p>
        </p:txBody>
      </p:sp>
      <p:pic>
        <p:nvPicPr>
          <p:cNvPr id="1229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49813" y="1066800"/>
            <a:ext cx="4065587" cy="5410200"/>
          </a:xfrm>
        </p:spPr>
      </p:pic>
    </p:spTree>
    <p:extLst>
      <p:ext uri="{BB962C8B-B14F-4D97-AF65-F5344CB8AC3E}">
        <p14:creationId xmlns:p14="http://schemas.microsoft.com/office/powerpoint/2010/main" val="56687192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325562"/>
          </a:xfrm>
        </p:spPr>
        <p:txBody>
          <a:bodyPr/>
          <a:lstStyle/>
          <a:p>
            <a:pPr eaLnBrk="1" hangingPunct="1"/>
            <a:r>
              <a:rPr lang="en-US" altLang="en-US" sz="4000" smtClean="0">
                <a:solidFill>
                  <a:srgbClr val="008000"/>
                </a:solidFill>
                <a:latin typeface="Comic Sans MS" pitchFamily="66" charset="0"/>
              </a:rPr>
              <a:t>Overview of Plant Structure</a:t>
            </a:r>
          </a:p>
        </p:txBody>
      </p:sp>
      <p:sp>
        <p:nvSpPr>
          <p:cNvPr id="3075" name="Rectangle 3"/>
          <p:cNvSpPr>
            <a:spLocks noGrp="1" noChangeArrowheads="1"/>
          </p:cNvSpPr>
          <p:nvPr>
            <p:ph type="body" idx="1"/>
          </p:nvPr>
        </p:nvSpPr>
        <p:spPr>
          <a:xfrm>
            <a:off x="457200" y="1600200"/>
            <a:ext cx="8229600" cy="5029200"/>
          </a:xfrm>
        </p:spPr>
        <p:txBody>
          <a:bodyPr/>
          <a:lstStyle/>
          <a:p>
            <a:pPr eaLnBrk="1" hangingPunct="1"/>
            <a:r>
              <a:rPr lang="en-US" altLang="en-US" sz="2800" smtClean="0">
                <a:latin typeface="Comic Sans MS" pitchFamily="66" charset="0"/>
              </a:rPr>
              <a:t>Plants are Earth’s Primary Producers</a:t>
            </a:r>
          </a:p>
          <a:p>
            <a:pPr lvl="1" eaLnBrk="1" hangingPunct="1"/>
            <a:r>
              <a:rPr lang="en-US" altLang="en-US" sz="2400" smtClean="0">
                <a:latin typeface="Comic Sans MS" pitchFamily="66" charset="0"/>
              </a:rPr>
              <a:t>Harvest Energy from sunlight by converting </a:t>
            </a:r>
            <a:r>
              <a:rPr lang="en-US" altLang="en-US" sz="2400" b="1" i="1" smtClean="0">
                <a:solidFill>
                  <a:srgbClr val="FF9900"/>
                </a:solidFill>
                <a:latin typeface="Comic Sans MS" pitchFamily="66" charset="0"/>
              </a:rPr>
              <a:t>light</a:t>
            </a:r>
            <a:r>
              <a:rPr lang="en-US" altLang="en-US" sz="2400" smtClean="0">
                <a:latin typeface="Comic Sans MS" pitchFamily="66" charset="0"/>
              </a:rPr>
              <a:t> energy into </a:t>
            </a:r>
            <a:r>
              <a:rPr lang="en-US" altLang="en-US" sz="2400" b="1" i="1" smtClean="0">
                <a:solidFill>
                  <a:srgbClr val="FF0000"/>
                </a:solidFill>
                <a:latin typeface="Comic Sans MS" pitchFamily="66" charset="0"/>
              </a:rPr>
              <a:t>chemical</a:t>
            </a:r>
            <a:r>
              <a:rPr lang="en-US" altLang="en-US" sz="2400" smtClean="0">
                <a:latin typeface="Comic Sans MS" pitchFamily="66" charset="0"/>
              </a:rPr>
              <a:t> energy</a:t>
            </a:r>
          </a:p>
          <a:p>
            <a:pPr eaLnBrk="1" hangingPunct="1"/>
            <a:r>
              <a:rPr lang="en-US" altLang="en-US" sz="2800" smtClean="0">
                <a:latin typeface="Comic Sans MS" pitchFamily="66" charset="0"/>
              </a:rPr>
              <a:t>They store this Chemical Energy in bonds formed when the synthesize </a:t>
            </a:r>
            <a:r>
              <a:rPr lang="en-US" altLang="en-US" sz="2800" b="1" i="1" smtClean="0">
                <a:solidFill>
                  <a:srgbClr val="003399"/>
                </a:solidFill>
                <a:latin typeface="Comic Sans MS" pitchFamily="66" charset="0"/>
              </a:rPr>
              <a:t>Carbohydrates</a:t>
            </a:r>
            <a:r>
              <a:rPr lang="en-US" altLang="en-US" sz="2800" smtClean="0">
                <a:latin typeface="Comic Sans MS" pitchFamily="66" charset="0"/>
              </a:rPr>
              <a:t> from Carbon Dioxide and Water.</a:t>
            </a:r>
          </a:p>
          <a:p>
            <a:pPr eaLnBrk="1" hangingPunct="1"/>
            <a:endParaRPr lang="en-US" altLang="en-US" sz="2800" smtClean="0">
              <a:latin typeface="Comic Sans MS" pitchFamily="66" charset="0"/>
            </a:endParaRPr>
          </a:p>
          <a:p>
            <a:pPr eaLnBrk="1" hangingPunct="1"/>
            <a:r>
              <a:rPr lang="en-US" altLang="en-US" sz="2800" smtClean="0">
                <a:latin typeface="Comic Sans MS" pitchFamily="66" charset="0"/>
              </a:rPr>
              <a:t>Non- motile</a:t>
            </a:r>
          </a:p>
          <a:p>
            <a:pPr lvl="1" eaLnBrk="1" hangingPunct="1"/>
            <a:r>
              <a:rPr lang="en-US" altLang="en-US" sz="2400" smtClean="0">
                <a:latin typeface="Comic Sans MS" pitchFamily="66" charset="0"/>
              </a:rPr>
              <a:t>Have evolved to grow towards resources throughout their life span.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b="1" smtClean="0">
                <a:solidFill>
                  <a:srgbClr val="008000"/>
                </a:solidFill>
                <a:latin typeface="Comic Sans MS" pitchFamily="66" charset="0"/>
              </a:rPr>
              <a:t>Flippase</a:t>
            </a:r>
          </a:p>
        </p:txBody>
      </p:sp>
      <p:sp>
        <p:nvSpPr>
          <p:cNvPr id="13315" name="Rectangle 3"/>
          <p:cNvSpPr>
            <a:spLocks noGrp="1" noChangeArrowheads="1"/>
          </p:cNvSpPr>
          <p:nvPr>
            <p:ph type="body" sz="half" idx="1"/>
          </p:nvPr>
        </p:nvSpPr>
        <p:spPr>
          <a:xfrm>
            <a:off x="0" y="1066800"/>
            <a:ext cx="4953000" cy="5791200"/>
          </a:xfrm>
        </p:spPr>
        <p:txBody>
          <a:bodyPr/>
          <a:lstStyle/>
          <a:p>
            <a:pPr eaLnBrk="1" hangingPunct="1"/>
            <a:r>
              <a:rPr lang="en-US" altLang="en-US" sz="2000" smtClean="0">
                <a:latin typeface="Comic Sans MS" pitchFamily="66" charset="0"/>
              </a:rPr>
              <a:t>This area asymmetry will increase the spontaneous curvature of the bilayer, and may thus help deform the membrane during vesicle budding.</a:t>
            </a:r>
          </a:p>
          <a:p>
            <a:pPr eaLnBrk="1" hangingPunct="1"/>
            <a:endParaRPr lang="en-US" altLang="en-US" sz="2000" smtClean="0">
              <a:latin typeface="Comic Sans MS" pitchFamily="66" charset="0"/>
            </a:endParaRPr>
          </a:p>
          <a:p>
            <a:pPr eaLnBrk="1" hangingPunct="1"/>
            <a:r>
              <a:rPr lang="en-US" altLang="en-US" sz="2000" b="1" smtClean="0">
                <a:solidFill>
                  <a:srgbClr val="FF0000"/>
                </a:solidFill>
                <a:latin typeface="Comic Sans MS" pitchFamily="66" charset="0"/>
              </a:rPr>
              <a:t>Lem3-Cdc50</a:t>
            </a:r>
            <a:r>
              <a:rPr lang="en-US" altLang="en-US" sz="2000" smtClean="0">
                <a:latin typeface="Comic Sans MS" pitchFamily="66" charset="0"/>
              </a:rPr>
              <a:t> proteins regulate the localization and activity of P4-ATPases. </a:t>
            </a:r>
          </a:p>
          <a:p>
            <a:pPr eaLnBrk="1" hangingPunct="1"/>
            <a:endParaRPr lang="en-US" altLang="en-US" sz="2000" smtClean="0">
              <a:latin typeface="Comic Sans MS" pitchFamily="66" charset="0"/>
            </a:endParaRPr>
          </a:p>
          <a:p>
            <a:pPr eaLnBrk="1" hangingPunct="1"/>
            <a:r>
              <a:rPr lang="en-US" altLang="en-US" sz="2000" b="1" smtClean="0">
                <a:solidFill>
                  <a:srgbClr val="FF0000"/>
                </a:solidFill>
                <a:latin typeface="Comic Sans MS" pitchFamily="66" charset="0"/>
              </a:rPr>
              <a:t>P4-ATPases</a:t>
            </a:r>
            <a:r>
              <a:rPr lang="en-US" altLang="en-US" sz="2000" smtClean="0">
                <a:latin typeface="Comic Sans MS" pitchFamily="66" charset="0"/>
              </a:rPr>
              <a:t> play a pivotal role in the biogenesis of intracellular transport vesicles, polarized protein transport and protein maturation.</a:t>
            </a:r>
          </a:p>
          <a:p>
            <a:pPr eaLnBrk="1" hangingPunct="1"/>
            <a:endParaRPr lang="en-US" altLang="en-US" sz="2000" smtClean="0">
              <a:latin typeface="Comic Sans MS" pitchFamily="66" charset="0"/>
            </a:endParaRPr>
          </a:p>
          <a:p>
            <a:pPr eaLnBrk="1" hangingPunct="1"/>
            <a:r>
              <a:rPr lang="en-US" altLang="en-US" sz="2000" smtClean="0">
                <a:latin typeface="Comic Sans MS" pitchFamily="66" charset="0"/>
              </a:rPr>
              <a:t> </a:t>
            </a:r>
          </a:p>
          <a:p>
            <a:pPr eaLnBrk="1" hangingPunct="1"/>
            <a:endParaRPr lang="en-US" altLang="en-US" sz="2000" smtClean="0">
              <a:latin typeface="Comic Sans MS" pitchFamily="66" charset="0"/>
            </a:endParaRPr>
          </a:p>
          <a:p>
            <a:pPr eaLnBrk="1" hangingPunct="1"/>
            <a:endParaRPr lang="en-US" altLang="en-US" sz="2000" smtClean="0">
              <a:latin typeface="Comic Sans MS" pitchFamily="66" charset="0"/>
            </a:endParaRPr>
          </a:p>
        </p:txBody>
      </p:sp>
      <p:pic>
        <p:nvPicPr>
          <p:cNvPr id="1331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066800"/>
            <a:ext cx="3810000" cy="5410200"/>
          </a:xfrm>
        </p:spPr>
      </p:pic>
    </p:spTree>
    <p:extLst>
      <p:ext uri="{BB962C8B-B14F-4D97-AF65-F5344CB8AC3E}">
        <p14:creationId xmlns:p14="http://schemas.microsoft.com/office/powerpoint/2010/main" val="415492136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76200"/>
            <a:ext cx="7772400" cy="1143000"/>
          </a:xfrm>
        </p:spPr>
        <p:txBody>
          <a:bodyPr/>
          <a:lstStyle/>
          <a:p>
            <a:pPr eaLnBrk="1" hangingPunct="1"/>
            <a:r>
              <a:rPr lang="en-US" altLang="en-US" b="1" smtClean="0">
                <a:solidFill>
                  <a:srgbClr val="008000"/>
                </a:solidFill>
                <a:latin typeface="Comic Sans MS" pitchFamily="66" charset="0"/>
              </a:rPr>
              <a:t>Flippase</a:t>
            </a:r>
          </a:p>
        </p:txBody>
      </p:sp>
      <p:sp>
        <p:nvSpPr>
          <p:cNvPr id="14339" name="Rectangle 3"/>
          <p:cNvSpPr>
            <a:spLocks noGrp="1" noChangeArrowheads="1"/>
          </p:cNvSpPr>
          <p:nvPr>
            <p:ph type="body" sz="half" idx="1"/>
          </p:nvPr>
        </p:nvSpPr>
        <p:spPr>
          <a:xfrm>
            <a:off x="0" y="1066800"/>
            <a:ext cx="5029200" cy="5791200"/>
          </a:xfrm>
        </p:spPr>
        <p:txBody>
          <a:bodyPr/>
          <a:lstStyle/>
          <a:p>
            <a:pPr eaLnBrk="1" hangingPunct="1"/>
            <a:r>
              <a:rPr lang="en-US" altLang="en-US" sz="2000" smtClean="0">
                <a:latin typeface="Comic Sans MS" pitchFamily="66" charset="0"/>
              </a:rPr>
              <a:t>Interaction of P4-ATPases with peripheral </a:t>
            </a:r>
            <a:r>
              <a:rPr lang="en-US" altLang="en-US" sz="2000" b="1" i="1" smtClean="0">
                <a:solidFill>
                  <a:srgbClr val="FF0000"/>
                </a:solidFill>
                <a:latin typeface="Comic Sans MS" pitchFamily="66" charset="0"/>
              </a:rPr>
              <a:t>guanine nucleotide-exchange factors</a:t>
            </a:r>
            <a:r>
              <a:rPr lang="en-US" altLang="en-US" sz="2000" smtClean="0">
                <a:latin typeface="Comic Sans MS" pitchFamily="66" charset="0"/>
              </a:rPr>
              <a:t> (GEFs) might cause activation of small GTPases.</a:t>
            </a:r>
          </a:p>
          <a:p>
            <a:pPr eaLnBrk="1" hangingPunct="1"/>
            <a:endParaRPr lang="en-US" altLang="en-US" sz="2000" smtClean="0">
              <a:latin typeface="Comic Sans MS" pitchFamily="66" charset="0"/>
            </a:endParaRPr>
          </a:p>
          <a:p>
            <a:pPr eaLnBrk="1" hangingPunct="1"/>
            <a:r>
              <a:rPr lang="en-US" altLang="en-US" sz="2000" b="1" smtClean="0">
                <a:solidFill>
                  <a:srgbClr val="FF0000"/>
                </a:solidFill>
                <a:latin typeface="Comic Sans MS" pitchFamily="66" charset="0"/>
              </a:rPr>
              <a:t>GTPases </a:t>
            </a:r>
            <a:r>
              <a:rPr lang="en-US" altLang="en-US" sz="2000" smtClean="0">
                <a:latin typeface="Comic Sans MS" pitchFamily="66" charset="0"/>
              </a:rPr>
              <a:t>subsequently bind to the membrane and facilitate the assembly of coat proteins (if required) </a:t>
            </a:r>
          </a:p>
          <a:p>
            <a:pPr eaLnBrk="1" hangingPunct="1"/>
            <a:endParaRPr lang="en-US" altLang="en-US" sz="2000" smtClean="0">
              <a:latin typeface="Comic Sans MS" pitchFamily="66" charset="0"/>
            </a:endParaRPr>
          </a:p>
          <a:p>
            <a:pPr eaLnBrk="1" hangingPunct="1"/>
            <a:r>
              <a:rPr lang="en-US" altLang="en-US" sz="2000" smtClean="0">
                <a:latin typeface="Comic Sans MS" pitchFamily="66" charset="0"/>
              </a:rPr>
              <a:t>And thus, the endo-membrane system allows gene expression, post-translational modification, and secretion to occur!</a:t>
            </a:r>
          </a:p>
          <a:p>
            <a:pPr eaLnBrk="1" hangingPunct="1"/>
            <a:endParaRPr lang="en-US" altLang="en-US" sz="2000" smtClean="0">
              <a:latin typeface="Comic Sans MS" pitchFamily="66" charset="0"/>
            </a:endParaRPr>
          </a:p>
          <a:p>
            <a:pPr eaLnBrk="1" hangingPunct="1"/>
            <a:endParaRPr lang="en-US" altLang="en-US" sz="2000" smtClean="0">
              <a:latin typeface="Comic Sans MS" pitchFamily="66" charset="0"/>
            </a:endParaRPr>
          </a:p>
        </p:txBody>
      </p:sp>
      <p:pic>
        <p:nvPicPr>
          <p:cNvPr id="14340"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066800"/>
            <a:ext cx="3810000" cy="5410200"/>
          </a:xfrm>
        </p:spPr>
      </p:pic>
    </p:spTree>
    <p:extLst>
      <p:ext uri="{BB962C8B-B14F-4D97-AF65-F5344CB8AC3E}">
        <p14:creationId xmlns:p14="http://schemas.microsoft.com/office/powerpoint/2010/main" val="382703250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b="1" smtClean="0">
                <a:solidFill>
                  <a:srgbClr val="008000"/>
                </a:solidFill>
                <a:latin typeface="Comic Sans MS" pitchFamily="66" charset="0"/>
              </a:rPr>
              <a:t>The Plasma Membrane</a:t>
            </a:r>
          </a:p>
        </p:txBody>
      </p:sp>
      <p:sp>
        <p:nvSpPr>
          <p:cNvPr id="15363" name="Rectangle 3"/>
          <p:cNvSpPr>
            <a:spLocks noGrp="1" noChangeArrowheads="1"/>
          </p:cNvSpPr>
          <p:nvPr>
            <p:ph type="body" idx="1"/>
          </p:nvPr>
        </p:nvSpPr>
        <p:spPr>
          <a:xfrm>
            <a:off x="0" y="1600200"/>
            <a:ext cx="8991600" cy="4953000"/>
          </a:xfrm>
        </p:spPr>
        <p:txBody>
          <a:bodyPr/>
          <a:lstStyle/>
          <a:p>
            <a:pPr eaLnBrk="1" hangingPunct="1"/>
            <a:r>
              <a:rPr lang="en-US" altLang="en-US" sz="2800" b="1" i="1" smtClean="0">
                <a:solidFill>
                  <a:srgbClr val="800080"/>
                </a:solidFill>
                <a:latin typeface="Comic Sans MS" pitchFamily="66" charset="0"/>
              </a:rPr>
              <a:t>Proteins</a:t>
            </a:r>
            <a:r>
              <a:rPr lang="en-US" altLang="en-US" sz="2800" smtClean="0">
                <a:latin typeface="Comic Sans MS" pitchFamily="66" charset="0"/>
              </a:rPr>
              <a:t>:</a:t>
            </a:r>
          </a:p>
          <a:p>
            <a:pPr eaLnBrk="1" hangingPunct="1"/>
            <a:r>
              <a:rPr lang="en-US" altLang="en-US" sz="2800" b="1" i="1" smtClean="0">
                <a:solidFill>
                  <a:srgbClr val="FF0000"/>
                </a:solidFill>
                <a:latin typeface="Comic Sans MS" pitchFamily="66" charset="0"/>
              </a:rPr>
              <a:t>Integral proteins</a:t>
            </a:r>
            <a:r>
              <a:rPr lang="en-US" altLang="en-US" sz="2800" smtClean="0">
                <a:latin typeface="Comic Sans MS" pitchFamily="66" charset="0"/>
              </a:rPr>
              <a:t>:</a:t>
            </a:r>
          </a:p>
          <a:p>
            <a:pPr lvl="1" eaLnBrk="1" hangingPunct="1"/>
            <a:r>
              <a:rPr lang="en-US" altLang="en-US" sz="2400" smtClean="0">
                <a:latin typeface="Comic Sans MS" pitchFamily="66" charset="0"/>
              </a:rPr>
              <a:t>Embedded in lipid bylayer – serve as “ion pumps”</a:t>
            </a:r>
          </a:p>
          <a:p>
            <a:pPr lvl="1" eaLnBrk="1" hangingPunct="1"/>
            <a:r>
              <a:rPr lang="en-US" altLang="en-US" sz="2400" smtClean="0">
                <a:latin typeface="Comic Sans MS" pitchFamily="66" charset="0"/>
              </a:rPr>
              <a:t>They pump ions across the membrane against their concentration gradient</a:t>
            </a:r>
          </a:p>
          <a:p>
            <a:pPr eaLnBrk="1" hangingPunct="1"/>
            <a:r>
              <a:rPr lang="en-US" altLang="en-US" sz="2800" b="1" i="1" smtClean="0">
                <a:solidFill>
                  <a:srgbClr val="FF0000"/>
                </a:solidFill>
                <a:latin typeface="Comic Sans MS" pitchFamily="66" charset="0"/>
              </a:rPr>
              <a:t>Peripheral proteins</a:t>
            </a:r>
            <a:r>
              <a:rPr lang="en-US" altLang="en-US" sz="2800" smtClean="0">
                <a:latin typeface="Comic Sans MS" pitchFamily="66" charset="0"/>
              </a:rPr>
              <a:t>:</a:t>
            </a:r>
          </a:p>
          <a:p>
            <a:pPr lvl="1" eaLnBrk="1" hangingPunct="1"/>
            <a:r>
              <a:rPr lang="en-US" altLang="en-US" sz="2400" smtClean="0">
                <a:latin typeface="Comic Sans MS" pitchFamily="66" charset="0"/>
              </a:rPr>
              <a:t>Bound to membrane surface by ionic bonds.</a:t>
            </a:r>
          </a:p>
          <a:p>
            <a:pPr lvl="1" eaLnBrk="1" hangingPunct="1"/>
            <a:r>
              <a:rPr lang="en-US" altLang="en-US" sz="2400" smtClean="0">
                <a:latin typeface="Comic Sans MS" pitchFamily="66" charset="0"/>
              </a:rPr>
              <a:t>Interact with components of the cytoskeleton</a:t>
            </a:r>
          </a:p>
          <a:p>
            <a:pPr eaLnBrk="1" hangingPunct="1"/>
            <a:r>
              <a:rPr lang="en-US" altLang="en-US" sz="2800" b="1" i="1" smtClean="0">
                <a:solidFill>
                  <a:srgbClr val="FF0000"/>
                </a:solidFill>
                <a:latin typeface="Comic Sans MS" pitchFamily="66" charset="0"/>
              </a:rPr>
              <a:t>Anchored proteins</a:t>
            </a:r>
            <a:r>
              <a:rPr lang="en-US" altLang="en-US" sz="2800" smtClean="0">
                <a:latin typeface="Comic Sans MS" pitchFamily="66" charset="0"/>
              </a:rPr>
              <a:t>:</a:t>
            </a:r>
          </a:p>
          <a:p>
            <a:pPr lvl="1" eaLnBrk="1" hangingPunct="1"/>
            <a:r>
              <a:rPr lang="en-US" altLang="en-US" sz="2400" smtClean="0">
                <a:latin typeface="Comic Sans MS" pitchFamily="66" charset="0"/>
              </a:rPr>
              <a:t>Bound to surface via lipid molecules</a:t>
            </a:r>
          </a:p>
          <a:p>
            <a:pPr eaLnBrk="1" hangingPunct="1"/>
            <a:endParaRPr lang="en-US" altLang="en-US" smtClean="0">
              <a:latin typeface="Comic Sans MS" pitchFamily="66"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0" y="0"/>
            <a:ext cx="7772400" cy="2667000"/>
          </a:xfrm>
        </p:spPr>
        <p:txBody>
          <a:bodyPr/>
          <a:lstStyle/>
          <a:p>
            <a:pPr eaLnBrk="1" hangingPunct="1"/>
            <a:r>
              <a:rPr lang="en-US" altLang="en-US" sz="2000" b="1" smtClean="0">
                <a:latin typeface="Comic Sans MS" pitchFamily="66" charset="0"/>
              </a:rPr>
              <a:t>Proteins</a:t>
            </a:r>
            <a:r>
              <a:rPr lang="en-US" altLang="en-US" sz="2000" smtClean="0">
                <a:latin typeface="Comic Sans MS" pitchFamily="66" charset="0"/>
              </a:rPr>
              <a:t> - Add function and structure to membrane</a:t>
            </a:r>
          </a:p>
          <a:p>
            <a:pPr eaLnBrk="1" hangingPunct="1"/>
            <a:r>
              <a:rPr lang="en-US" altLang="en-US" sz="2000" b="1" smtClean="0">
                <a:solidFill>
                  <a:srgbClr val="FF0000"/>
                </a:solidFill>
                <a:latin typeface="Comic Sans MS" pitchFamily="66" charset="0"/>
              </a:rPr>
              <a:t>Extrinsic proteins (peripheral)</a:t>
            </a:r>
          </a:p>
          <a:p>
            <a:pPr lvl="1" eaLnBrk="1" hangingPunct="1"/>
            <a:r>
              <a:rPr lang="en-US" altLang="en-US" sz="2000" smtClean="0">
                <a:latin typeface="Comic Sans MS" pitchFamily="66" charset="0"/>
              </a:rPr>
              <a:t>Loosely attached to membrane</a:t>
            </a:r>
          </a:p>
          <a:p>
            <a:pPr lvl="1" eaLnBrk="1" hangingPunct="1"/>
            <a:r>
              <a:rPr lang="en-US" altLang="en-US" sz="2000" smtClean="0">
                <a:latin typeface="Comic Sans MS" pitchFamily="66" charset="0"/>
              </a:rPr>
              <a:t>ionic bonds with polar head groups and carbohydrates</a:t>
            </a:r>
          </a:p>
          <a:p>
            <a:pPr lvl="1" eaLnBrk="1" hangingPunct="1"/>
            <a:r>
              <a:rPr lang="en-US" altLang="en-US" sz="2000" smtClean="0">
                <a:latin typeface="Comic Sans MS" pitchFamily="66" charset="0"/>
              </a:rPr>
              <a:t>hydrophobic bonds with lipid</a:t>
            </a:r>
          </a:p>
          <a:p>
            <a:pPr lvl="1" eaLnBrk="1" hangingPunct="1"/>
            <a:r>
              <a:rPr lang="en-US" altLang="en-US" sz="2000" smtClean="0">
                <a:latin typeface="Comic Sans MS" pitchFamily="66" charset="0"/>
              </a:rPr>
              <a:t>proteins have lipids tails</a:t>
            </a:r>
          </a:p>
          <a:p>
            <a:pPr eaLnBrk="1" hangingPunct="1"/>
            <a:endParaRPr lang="en-US" altLang="en-US" sz="2000" smtClean="0">
              <a:latin typeface="Comic Sans MS" pitchFamily="66" charset="0"/>
            </a:endParaRPr>
          </a:p>
          <a:p>
            <a:pPr eaLnBrk="1" hangingPunct="1">
              <a:buFontTx/>
              <a:buNone/>
            </a:pPr>
            <a:endParaRPr lang="en-US" altLang="en-US" sz="1800" smtClean="0"/>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35540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5800" y="76200"/>
            <a:ext cx="7772400" cy="1143000"/>
          </a:xfrm>
        </p:spPr>
        <p:txBody>
          <a:bodyPr/>
          <a:lstStyle/>
          <a:p>
            <a:pPr eaLnBrk="1" hangingPunct="1"/>
            <a:r>
              <a:rPr lang="en-US" altLang="en-US" b="1" smtClean="0">
                <a:solidFill>
                  <a:srgbClr val="008000"/>
                </a:solidFill>
                <a:latin typeface="Comic Sans MS" pitchFamily="66" charset="0"/>
              </a:rPr>
              <a:t>Integral proteins</a:t>
            </a:r>
          </a:p>
        </p:txBody>
      </p:sp>
      <p:sp>
        <p:nvSpPr>
          <p:cNvPr id="20483" name="Rectangle 3"/>
          <p:cNvSpPr>
            <a:spLocks noGrp="1" noChangeArrowheads="1"/>
          </p:cNvSpPr>
          <p:nvPr>
            <p:ph type="body" idx="4294967295"/>
          </p:nvPr>
        </p:nvSpPr>
        <p:spPr>
          <a:xfrm>
            <a:off x="76200" y="1066800"/>
            <a:ext cx="9067800" cy="2438400"/>
          </a:xfrm>
        </p:spPr>
        <p:txBody>
          <a:bodyPr/>
          <a:lstStyle/>
          <a:p>
            <a:pPr eaLnBrk="1" hangingPunct="1">
              <a:buFontTx/>
              <a:buChar char="-"/>
            </a:pPr>
            <a:r>
              <a:rPr lang="en-US" altLang="en-US" sz="2800" smtClean="0">
                <a:latin typeface="Comic Sans MS" pitchFamily="66" charset="0"/>
              </a:rPr>
              <a:t>tightly bound to membrane - span both sides</a:t>
            </a:r>
          </a:p>
          <a:p>
            <a:pPr eaLnBrk="1" hangingPunct="1">
              <a:buFontTx/>
              <a:buChar char="-"/>
            </a:pPr>
            <a:endParaRPr lang="en-US" altLang="en-US" sz="2800" smtClean="0">
              <a:latin typeface="Comic Sans MS" pitchFamily="66" charset="0"/>
            </a:endParaRPr>
          </a:p>
          <a:p>
            <a:pPr eaLnBrk="1" hangingPunct="1">
              <a:buFont typeface="Wingdings" pitchFamily="2" charset="2"/>
              <a:buNone/>
            </a:pPr>
            <a:r>
              <a:rPr lang="en-US" altLang="en-US" sz="2800" smtClean="0">
                <a:latin typeface="Comic Sans MS" pitchFamily="66" charset="0"/>
              </a:rPr>
              <a:t>Protein has both polar and hydrophobic sections removed only through disrupting membrane with detergents</a:t>
            </a:r>
          </a:p>
          <a:p>
            <a:pPr eaLnBrk="1" hangingPunct="1">
              <a:buFontTx/>
              <a:buNone/>
            </a:pPr>
            <a:endParaRPr lang="en-US" altLang="en-US" sz="2800" smtClean="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78256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685800" y="76200"/>
            <a:ext cx="7772400" cy="762000"/>
          </a:xfrm>
        </p:spPr>
        <p:txBody>
          <a:bodyPr/>
          <a:lstStyle/>
          <a:p>
            <a:pPr eaLnBrk="1" hangingPunct="1"/>
            <a:r>
              <a:rPr lang="en-US" altLang="en-US" sz="3600" b="1" smtClean="0">
                <a:solidFill>
                  <a:srgbClr val="008000"/>
                </a:solidFill>
                <a:latin typeface="Comic Sans MS" pitchFamily="66" charset="0"/>
              </a:rPr>
              <a:t>Transmembrane</a:t>
            </a:r>
            <a:r>
              <a:rPr lang="en-US" altLang="en-US" b="1" smtClean="0">
                <a:solidFill>
                  <a:srgbClr val="008000"/>
                </a:solidFill>
                <a:latin typeface="Comic Sans MS" pitchFamily="66" charset="0"/>
              </a:rPr>
              <a:t> proteins</a:t>
            </a:r>
          </a:p>
        </p:txBody>
      </p:sp>
      <p:sp>
        <p:nvSpPr>
          <p:cNvPr id="21507" name="Rectangle 3"/>
          <p:cNvSpPr>
            <a:spLocks noGrp="1"/>
          </p:cNvSpPr>
          <p:nvPr>
            <p:ph type="body" sz="half" idx="4294967295"/>
          </p:nvPr>
        </p:nvSpPr>
        <p:spPr>
          <a:xfrm>
            <a:off x="0" y="914400"/>
            <a:ext cx="4648200" cy="5715000"/>
          </a:xfrm>
        </p:spPr>
        <p:txBody>
          <a:bodyPr/>
          <a:lstStyle/>
          <a:p>
            <a:pPr eaLnBrk="1" hangingPunct="1">
              <a:lnSpc>
                <a:spcPct val="80000"/>
              </a:lnSpc>
            </a:pPr>
            <a:r>
              <a:rPr lang="en-US" altLang="en-US" sz="2000" smtClean="0">
                <a:latin typeface="Comic Sans MS" pitchFamily="66" charset="0"/>
              </a:rPr>
              <a:t>Has a total molecular weight of about 31,000 and is approximately 40% protein and 60% carbohydrate. </a:t>
            </a:r>
          </a:p>
          <a:p>
            <a:pPr eaLnBrk="1" hangingPunct="1">
              <a:lnSpc>
                <a:spcPct val="80000"/>
              </a:lnSpc>
            </a:pPr>
            <a:endParaRPr lang="en-US" altLang="en-US" sz="2000" smtClean="0">
              <a:latin typeface="Comic Sans MS" pitchFamily="66" charset="0"/>
            </a:endParaRPr>
          </a:p>
          <a:p>
            <a:pPr eaLnBrk="1" hangingPunct="1">
              <a:lnSpc>
                <a:spcPct val="80000"/>
              </a:lnSpc>
            </a:pPr>
            <a:r>
              <a:rPr lang="en-US" altLang="en-US" sz="2000" smtClean="0">
                <a:latin typeface="Comic Sans MS" pitchFamily="66" charset="0"/>
              </a:rPr>
              <a:t>The primary structure consists of a segment of 19 hydrophobic amino acid residues with a short hydrophilic sequence on one end and a longer hydrophilic sequence on the other end. </a:t>
            </a:r>
          </a:p>
          <a:p>
            <a:pPr eaLnBrk="1" hangingPunct="1">
              <a:lnSpc>
                <a:spcPct val="80000"/>
              </a:lnSpc>
            </a:pPr>
            <a:endParaRPr lang="en-US" altLang="en-US" sz="2000" smtClean="0">
              <a:latin typeface="Comic Sans MS" pitchFamily="66" charset="0"/>
            </a:endParaRPr>
          </a:p>
          <a:p>
            <a:pPr eaLnBrk="1" hangingPunct="1">
              <a:lnSpc>
                <a:spcPct val="80000"/>
              </a:lnSpc>
            </a:pPr>
            <a:r>
              <a:rPr lang="en-US" altLang="en-US" sz="2000" smtClean="0">
                <a:latin typeface="Comic Sans MS" pitchFamily="66" charset="0"/>
              </a:rPr>
              <a:t>The 19-residue sequence is just the right length to span the cell membrane if it is coiled in the shape of an </a:t>
            </a:r>
            <a:r>
              <a:rPr lang="en-US" altLang="en-US" sz="2000" b="1" i="1" smtClean="0">
                <a:solidFill>
                  <a:srgbClr val="FF0000"/>
                </a:solidFill>
                <a:latin typeface="Comic Sans MS" pitchFamily="66" charset="0"/>
              </a:rPr>
              <a:t>α-helix.</a:t>
            </a:r>
            <a:r>
              <a:rPr lang="en-US" altLang="en-US" sz="2000" smtClean="0">
                <a:latin typeface="Comic Sans MS" pitchFamily="66" charset="0"/>
              </a:rPr>
              <a:t> </a:t>
            </a:r>
          </a:p>
          <a:p>
            <a:pPr eaLnBrk="1" hangingPunct="1">
              <a:lnSpc>
                <a:spcPct val="80000"/>
              </a:lnSpc>
            </a:pPr>
            <a:endParaRPr lang="en-US" altLang="en-US" sz="2000" smtClean="0">
              <a:latin typeface="Comic Sans MS" pitchFamily="66" charset="0"/>
            </a:endParaRPr>
          </a:p>
          <a:p>
            <a:pPr eaLnBrk="1" hangingPunct="1">
              <a:lnSpc>
                <a:spcPct val="80000"/>
              </a:lnSpc>
            </a:pPr>
            <a:r>
              <a:rPr lang="en-US" altLang="en-US" sz="2000" smtClean="0">
                <a:latin typeface="Comic Sans MS" pitchFamily="66" charset="0"/>
              </a:rPr>
              <a:t>The large hydrophilic sequence includes the amino terminal residue of the polypeptide chain.  </a:t>
            </a:r>
          </a:p>
        </p:txBody>
      </p:sp>
      <p:pic>
        <p:nvPicPr>
          <p:cNvPr id="2150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572000" y="914400"/>
            <a:ext cx="4572000" cy="5791200"/>
          </a:xfrm>
        </p:spPr>
      </p:pic>
    </p:spTree>
    <p:extLst>
      <p:ext uri="{BB962C8B-B14F-4D97-AF65-F5344CB8AC3E}">
        <p14:creationId xmlns:p14="http://schemas.microsoft.com/office/powerpoint/2010/main" val="141373766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685800" y="76200"/>
            <a:ext cx="7772400" cy="762000"/>
          </a:xfrm>
        </p:spPr>
        <p:txBody>
          <a:bodyPr/>
          <a:lstStyle/>
          <a:p>
            <a:pPr eaLnBrk="1" hangingPunct="1"/>
            <a:r>
              <a:rPr lang="en-US" altLang="en-US" sz="3600" b="1" smtClean="0">
                <a:solidFill>
                  <a:srgbClr val="008000"/>
                </a:solidFill>
                <a:latin typeface="Comic Sans MS" pitchFamily="66" charset="0"/>
              </a:rPr>
              <a:t>Transmembrane</a:t>
            </a:r>
            <a:r>
              <a:rPr lang="en-US" altLang="en-US" b="1" smtClean="0">
                <a:solidFill>
                  <a:srgbClr val="008000"/>
                </a:solidFill>
                <a:latin typeface="Comic Sans MS" pitchFamily="66" charset="0"/>
              </a:rPr>
              <a:t> proteins</a:t>
            </a:r>
          </a:p>
        </p:txBody>
      </p:sp>
      <p:sp>
        <p:nvSpPr>
          <p:cNvPr id="22531" name="Rectangle 3"/>
          <p:cNvSpPr>
            <a:spLocks noGrp="1"/>
          </p:cNvSpPr>
          <p:nvPr>
            <p:ph type="body" sz="half" idx="4294967295"/>
          </p:nvPr>
        </p:nvSpPr>
        <p:spPr>
          <a:xfrm>
            <a:off x="0" y="914400"/>
            <a:ext cx="4648200" cy="5715000"/>
          </a:xfrm>
        </p:spPr>
        <p:txBody>
          <a:bodyPr/>
          <a:lstStyle/>
          <a:p>
            <a:pPr eaLnBrk="1" hangingPunct="1"/>
            <a:r>
              <a:rPr lang="en-US" altLang="en-US" sz="2000" smtClean="0">
                <a:latin typeface="Comic Sans MS" pitchFamily="66" charset="0"/>
              </a:rPr>
              <a:t>General “</a:t>
            </a:r>
            <a:r>
              <a:rPr lang="en-US" altLang="en-US" sz="2000" b="1" i="1" smtClean="0">
                <a:solidFill>
                  <a:srgbClr val="FF0000"/>
                </a:solidFill>
                <a:latin typeface="Comic Sans MS" pitchFamily="66" charset="0"/>
              </a:rPr>
              <a:t>Rules of thumb</a:t>
            </a:r>
            <a:r>
              <a:rPr lang="en-US" altLang="en-US" sz="2000" smtClean="0">
                <a:latin typeface="Comic Sans MS" pitchFamily="66" charset="0"/>
              </a:rPr>
              <a:t>”</a:t>
            </a:r>
          </a:p>
          <a:p>
            <a:pPr eaLnBrk="1" hangingPunct="1"/>
            <a:endParaRPr lang="en-US" altLang="en-US" sz="2000" smtClean="0">
              <a:latin typeface="Comic Sans MS" pitchFamily="66" charset="0"/>
            </a:endParaRPr>
          </a:p>
          <a:p>
            <a:pPr eaLnBrk="1" hangingPunct="1"/>
            <a:r>
              <a:rPr lang="en-US" altLang="en-US" sz="2000" smtClean="0">
                <a:latin typeface="Comic Sans MS" pitchFamily="66" charset="0"/>
              </a:rPr>
              <a:t>takes about 20 aa to cross membrane</a:t>
            </a:r>
          </a:p>
          <a:p>
            <a:pPr lvl="1" eaLnBrk="1" hangingPunct="1">
              <a:buSzPct val="45000"/>
              <a:buFont typeface="Wingdings" pitchFamily="2" charset="2"/>
              <a:buChar char="l"/>
            </a:pPr>
            <a:r>
              <a:rPr lang="en-US" altLang="en-US" sz="2000" smtClean="0">
                <a:latin typeface="Comic Sans MS" pitchFamily="66" charset="0"/>
              </a:rPr>
              <a:t>many proteins cross many times </a:t>
            </a:r>
          </a:p>
          <a:p>
            <a:pPr lvl="1" eaLnBrk="1" hangingPunct="1">
              <a:buSzPct val="45000"/>
              <a:buFont typeface="Wingdings" pitchFamily="2" charset="2"/>
              <a:buChar char="l"/>
            </a:pPr>
            <a:r>
              <a:rPr lang="en-US" altLang="en-US" sz="2000" smtClean="0">
                <a:latin typeface="Comic Sans MS" pitchFamily="66" charset="0"/>
              </a:rPr>
              <a:t>odd # of transmembrane regions,</a:t>
            </a:r>
          </a:p>
          <a:p>
            <a:pPr lvl="3" eaLnBrk="1" hangingPunct="1">
              <a:buSzPct val="45000"/>
              <a:buFont typeface="Wingdings" pitchFamily="2" charset="2"/>
              <a:buChar char="l"/>
            </a:pPr>
            <a:r>
              <a:rPr lang="en-US" altLang="en-US" smtClean="0">
                <a:latin typeface="Comic Sans MS" pitchFamily="66" charset="0"/>
              </a:rPr>
              <a:t>-COOH terminal usually cytosolic</a:t>
            </a:r>
          </a:p>
          <a:p>
            <a:pPr lvl="3" eaLnBrk="1" hangingPunct="1">
              <a:buSzPct val="45000"/>
              <a:buFont typeface="Wingdings" pitchFamily="2" charset="2"/>
              <a:buChar char="l"/>
            </a:pPr>
            <a:r>
              <a:rPr lang="en-US" altLang="en-US" smtClean="0">
                <a:latin typeface="Comic Sans MS" pitchFamily="66" charset="0"/>
              </a:rPr>
              <a:t>-NH</a:t>
            </a:r>
            <a:r>
              <a:rPr lang="en-US" altLang="en-US" baseline="-25000" smtClean="0">
                <a:latin typeface="Comic Sans MS" pitchFamily="66" charset="0"/>
              </a:rPr>
              <a:t>3</a:t>
            </a:r>
            <a:r>
              <a:rPr lang="en-US" altLang="en-US" baseline="30000" smtClean="0">
                <a:latin typeface="Comic Sans MS" pitchFamily="66" charset="0"/>
              </a:rPr>
              <a:t>+</a:t>
            </a:r>
            <a:r>
              <a:rPr lang="en-US" altLang="en-US" smtClean="0">
                <a:latin typeface="Comic Sans MS" pitchFamily="66" charset="0"/>
              </a:rPr>
              <a:t> terminal extracellular</a:t>
            </a:r>
          </a:p>
          <a:p>
            <a:pPr lvl="1" eaLnBrk="1" hangingPunct="1">
              <a:buSzPct val="45000"/>
              <a:buFont typeface="Wingdings" pitchFamily="2" charset="2"/>
              <a:buChar char="l"/>
            </a:pPr>
            <a:r>
              <a:rPr lang="en-US" altLang="en-US" sz="2000" smtClean="0">
                <a:latin typeface="Comic Sans MS" pitchFamily="66" charset="0"/>
              </a:rPr>
              <a:t>can be predicted by amino acid sequence</a:t>
            </a:r>
          </a:p>
          <a:p>
            <a:pPr lvl="1" eaLnBrk="1" hangingPunct="1">
              <a:buSzPct val="45000"/>
              <a:buFont typeface="Wingdings" pitchFamily="2" charset="2"/>
              <a:buChar char="l"/>
            </a:pPr>
            <a:r>
              <a:rPr lang="en-US" altLang="en-US" sz="2000" smtClean="0">
                <a:latin typeface="Comic Sans MS" pitchFamily="66" charset="0"/>
              </a:rPr>
              <a:t>high % of side chains will be hydrophobic</a:t>
            </a:r>
          </a:p>
        </p:txBody>
      </p:sp>
      <p:pic>
        <p:nvPicPr>
          <p:cNvPr id="22532"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029200" y="914400"/>
            <a:ext cx="4114800" cy="5791200"/>
          </a:xfrm>
        </p:spPr>
      </p:pic>
    </p:spTree>
    <p:extLst>
      <p:ext uri="{BB962C8B-B14F-4D97-AF65-F5344CB8AC3E}">
        <p14:creationId xmlns:p14="http://schemas.microsoft.com/office/powerpoint/2010/main" val="74237126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lstStyle/>
          <a:p>
            <a:pPr eaLnBrk="1" hangingPunct="1"/>
            <a:r>
              <a:rPr lang="en-US" altLang="en-US" b="1" smtClean="0">
                <a:solidFill>
                  <a:srgbClr val="008000"/>
                </a:solidFill>
                <a:latin typeface="Comic Sans MS" pitchFamily="66" charset="0"/>
              </a:rPr>
              <a:t>The nucleus</a:t>
            </a:r>
          </a:p>
        </p:txBody>
      </p:sp>
      <p:sp>
        <p:nvSpPr>
          <p:cNvPr id="16387" name="Rectangle 3"/>
          <p:cNvSpPr>
            <a:spLocks noGrp="1" noChangeArrowheads="1"/>
          </p:cNvSpPr>
          <p:nvPr>
            <p:ph type="body" idx="1"/>
          </p:nvPr>
        </p:nvSpPr>
        <p:spPr>
          <a:xfrm>
            <a:off x="0" y="914400"/>
            <a:ext cx="4648200" cy="5943600"/>
          </a:xfrm>
        </p:spPr>
        <p:txBody>
          <a:bodyPr/>
          <a:lstStyle/>
          <a:p>
            <a:pPr eaLnBrk="1" hangingPunct="1"/>
            <a:r>
              <a:rPr lang="en-US" altLang="en-US" sz="2400" smtClean="0">
                <a:latin typeface="Comic Sans MS" pitchFamily="66" charset="0"/>
              </a:rPr>
              <a:t>Contains </a:t>
            </a:r>
            <a:r>
              <a:rPr lang="en-US" altLang="en-US" sz="2400" b="1" i="1" smtClean="0">
                <a:latin typeface="Comic Sans MS" pitchFamily="66" charset="0"/>
              </a:rPr>
              <a:t>almost all</a:t>
            </a:r>
            <a:r>
              <a:rPr lang="en-US" altLang="en-US" sz="2400" smtClean="0">
                <a:latin typeface="Comic Sans MS" pitchFamily="66" charset="0"/>
              </a:rPr>
              <a:t> of the genetic material</a:t>
            </a:r>
          </a:p>
          <a:p>
            <a:pPr eaLnBrk="1" hangingPunct="1"/>
            <a:r>
              <a:rPr lang="en-US" altLang="en-US" sz="2400" smtClean="0">
                <a:latin typeface="Comic Sans MS" pitchFamily="66" charset="0"/>
              </a:rPr>
              <a:t>What it contains is called the </a:t>
            </a:r>
            <a:r>
              <a:rPr lang="en-US" altLang="en-US" sz="2400" b="1" i="1" smtClean="0">
                <a:solidFill>
                  <a:srgbClr val="FF0000"/>
                </a:solidFill>
                <a:latin typeface="Comic Sans MS" pitchFamily="66" charset="0"/>
              </a:rPr>
              <a:t>nuclear genome</a:t>
            </a:r>
            <a:r>
              <a:rPr lang="en-US" altLang="en-US" sz="2400" smtClean="0">
                <a:latin typeface="Comic Sans MS" pitchFamily="66" charset="0"/>
              </a:rPr>
              <a:t> – this varies greatly between plant species.</a:t>
            </a:r>
          </a:p>
          <a:p>
            <a:pPr eaLnBrk="1" hangingPunct="1"/>
            <a:r>
              <a:rPr lang="en-US" altLang="en-US" sz="2400" smtClean="0">
                <a:latin typeface="Comic Sans MS" pitchFamily="66" charset="0"/>
              </a:rPr>
              <a:t>Surrounded by </a:t>
            </a:r>
            <a:r>
              <a:rPr lang="en-US" altLang="en-US" sz="2400" b="1" i="1" smtClean="0">
                <a:solidFill>
                  <a:srgbClr val="FF0000"/>
                </a:solidFill>
                <a:latin typeface="Comic Sans MS" pitchFamily="66" charset="0"/>
              </a:rPr>
              <a:t>nuclear envelope-</a:t>
            </a:r>
            <a:r>
              <a:rPr lang="en-US" altLang="en-US" sz="2400" smtClean="0">
                <a:latin typeface="Comic Sans MS" pitchFamily="66" charset="0"/>
              </a:rPr>
              <a:t> double membrane - </a:t>
            </a:r>
            <a:r>
              <a:rPr lang="en-US" altLang="en-US" sz="2400" b="1" i="1" smtClean="0">
                <a:latin typeface="Comic Sans MS" pitchFamily="66" charset="0"/>
              </a:rPr>
              <a:t>same as the plasma membrane</a:t>
            </a:r>
            <a:r>
              <a:rPr lang="en-US" altLang="en-US" sz="2400" smtClean="0">
                <a:latin typeface="Comic Sans MS" pitchFamily="66" charset="0"/>
              </a:rPr>
              <a:t>.</a:t>
            </a:r>
          </a:p>
          <a:p>
            <a:pPr eaLnBrk="1" hangingPunct="1"/>
            <a:r>
              <a:rPr lang="en-US" altLang="en-US" sz="2400" smtClean="0">
                <a:latin typeface="Comic Sans MS" pitchFamily="66" charset="0"/>
              </a:rPr>
              <a:t>The </a:t>
            </a:r>
            <a:r>
              <a:rPr lang="en-US" altLang="en-US" sz="2400" b="1" i="1" smtClean="0">
                <a:solidFill>
                  <a:srgbClr val="FF0000"/>
                </a:solidFill>
                <a:latin typeface="Comic Sans MS" pitchFamily="66" charset="0"/>
              </a:rPr>
              <a:t>nuclear pores</a:t>
            </a:r>
            <a:r>
              <a:rPr lang="en-US" altLang="en-US" sz="2400" smtClean="0">
                <a:latin typeface="Comic Sans MS" pitchFamily="66" charset="0"/>
              </a:rPr>
              <a:t> allow for the passage of macromolecules and ribosomal subunits in and out of the nucleus. </a:t>
            </a:r>
          </a:p>
        </p:txBody>
      </p:sp>
      <p:pic>
        <p:nvPicPr>
          <p:cNvPr id="16388" name="Picture 4" descr="0064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600"/>
            <a:ext cx="4343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1143000"/>
          </a:xfrm>
        </p:spPr>
        <p:txBody>
          <a:bodyPr/>
          <a:lstStyle/>
          <a:p>
            <a:pPr eaLnBrk="1" hangingPunct="1"/>
            <a:r>
              <a:rPr lang="en-US" altLang="en-US" sz="4000" b="1" smtClean="0">
                <a:solidFill>
                  <a:srgbClr val="008000"/>
                </a:solidFill>
                <a:latin typeface="Comic Sans MS" pitchFamily="66" charset="0"/>
              </a:rPr>
              <a:t>The Endoplasmic reticulum</a:t>
            </a:r>
          </a:p>
        </p:txBody>
      </p:sp>
      <p:sp>
        <p:nvSpPr>
          <p:cNvPr id="17411" name="Rectangle 3"/>
          <p:cNvSpPr>
            <a:spLocks noGrp="1" noChangeArrowheads="1"/>
          </p:cNvSpPr>
          <p:nvPr>
            <p:ph type="body" idx="1"/>
          </p:nvPr>
        </p:nvSpPr>
        <p:spPr>
          <a:xfrm>
            <a:off x="0" y="1143000"/>
            <a:ext cx="5105400" cy="5715000"/>
          </a:xfrm>
        </p:spPr>
        <p:txBody>
          <a:bodyPr/>
          <a:lstStyle/>
          <a:p>
            <a:pPr eaLnBrk="1" hangingPunct="1">
              <a:lnSpc>
                <a:spcPct val="80000"/>
              </a:lnSpc>
            </a:pPr>
            <a:r>
              <a:rPr lang="en-US" altLang="en-US" sz="2400" smtClean="0">
                <a:latin typeface="Comic Sans MS" pitchFamily="66" charset="0"/>
              </a:rPr>
              <a:t>Connected to the nuclear envelope</a:t>
            </a:r>
          </a:p>
          <a:p>
            <a:pPr eaLnBrk="1" hangingPunct="1">
              <a:lnSpc>
                <a:spcPct val="80000"/>
              </a:lnSpc>
            </a:pPr>
            <a:r>
              <a:rPr lang="en-US" altLang="en-US" sz="2400" smtClean="0">
                <a:latin typeface="Comic Sans MS" pitchFamily="66" charset="0"/>
              </a:rPr>
              <a:t>3D-network of continuous tubules that course through the cytoplasm.</a:t>
            </a:r>
          </a:p>
          <a:p>
            <a:pPr eaLnBrk="1" hangingPunct="1">
              <a:lnSpc>
                <a:spcPct val="80000"/>
              </a:lnSpc>
            </a:pPr>
            <a:endParaRPr lang="en-US" altLang="en-US" sz="2400" smtClean="0">
              <a:latin typeface="Comic Sans MS" pitchFamily="66" charset="0"/>
            </a:endParaRPr>
          </a:p>
          <a:p>
            <a:pPr eaLnBrk="1" hangingPunct="1">
              <a:lnSpc>
                <a:spcPct val="80000"/>
              </a:lnSpc>
            </a:pPr>
            <a:r>
              <a:rPr lang="en-US" altLang="en-US" sz="2400" b="1" i="1" smtClean="0">
                <a:solidFill>
                  <a:srgbClr val="FF0000"/>
                </a:solidFill>
                <a:latin typeface="Comic Sans MS" pitchFamily="66" charset="0"/>
              </a:rPr>
              <a:t>Rough ER</a:t>
            </a:r>
            <a:r>
              <a:rPr lang="en-US" altLang="en-US" sz="2400" smtClean="0">
                <a:latin typeface="Comic Sans MS" pitchFamily="66" charset="0"/>
              </a:rPr>
              <a:t>: Synthesize, process, and sort proteins targeted to membranes, vacuoles, or the secretory pathway.</a:t>
            </a:r>
          </a:p>
          <a:p>
            <a:pPr eaLnBrk="1" hangingPunct="1">
              <a:lnSpc>
                <a:spcPct val="80000"/>
              </a:lnSpc>
            </a:pPr>
            <a:r>
              <a:rPr lang="en-US" altLang="en-US" sz="2400" b="1" i="1" smtClean="0">
                <a:solidFill>
                  <a:srgbClr val="FF0000"/>
                </a:solidFill>
                <a:latin typeface="Comic Sans MS" pitchFamily="66" charset="0"/>
              </a:rPr>
              <a:t>Smooth ER:</a:t>
            </a:r>
            <a:r>
              <a:rPr lang="en-US" altLang="en-US" sz="2400" smtClean="0">
                <a:latin typeface="Comic Sans MS" pitchFamily="66" charset="0"/>
              </a:rPr>
              <a:t>  Synthesize lipids and oils.  </a:t>
            </a:r>
          </a:p>
          <a:p>
            <a:pPr eaLnBrk="1" hangingPunct="1">
              <a:lnSpc>
                <a:spcPct val="80000"/>
              </a:lnSpc>
            </a:pPr>
            <a:r>
              <a:rPr lang="en-US" altLang="en-US" sz="2400" smtClean="0">
                <a:latin typeface="Comic Sans MS" pitchFamily="66" charset="0"/>
              </a:rPr>
              <a:t>Also:</a:t>
            </a:r>
          </a:p>
          <a:p>
            <a:pPr lvl="1" eaLnBrk="1" hangingPunct="1">
              <a:lnSpc>
                <a:spcPct val="80000"/>
              </a:lnSpc>
            </a:pPr>
            <a:r>
              <a:rPr lang="en-US" altLang="en-US" sz="2000" smtClean="0">
                <a:latin typeface="Comic Sans MS" pitchFamily="66" charset="0"/>
              </a:rPr>
              <a:t>Acts as an anchor points for actin filaments </a:t>
            </a:r>
          </a:p>
          <a:p>
            <a:pPr lvl="1" eaLnBrk="1" hangingPunct="1">
              <a:lnSpc>
                <a:spcPct val="80000"/>
              </a:lnSpc>
            </a:pPr>
            <a:r>
              <a:rPr lang="en-US" altLang="en-US" sz="2000" smtClean="0">
                <a:latin typeface="Comic Sans MS" pitchFamily="66" charset="0"/>
              </a:rPr>
              <a:t>Controls cytosolic concentrations of calcium ions</a:t>
            </a:r>
          </a:p>
        </p:txBody>
      </p:sp>
      <p:pic>
        <p:nvPicPr>
          <p:cNvPr id="17412" name="Picture 4" descr="03_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914400"/>
            <a:ext cx="3810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pPr eaLnBrk="1" hangingPunct="1"/>
            <a:r>
              <a:rPr lang="en-US" altLang="en-US" sz="4000" b="1" smtClean="0">
                <a:solidFill>
                  <a:srgbClr val="008000"/>
                </a:solidFill>
                <a:latin typeface="Comic Sans MS" pitchFamily="66" charset="0"/>
              </a:rPr>
              <a:t>The Endoplasmic reticulum</a:t>
            </a:r>
          </a:p>
        </p:txBody>
      </p:sp>
      <p:sp>
        <p:nvSpPr>
          <p:cNvPr id="18435" name="Rectangle 3"/>
          <p:cNvSpPr>
            <a:spLocks noGrp="1" noChangeArrowheads="1"/>
          </p:cNvSpPr>
          <p:nvPr>
            <p:ph type="body" idx="1"/>
          </p:nvPr>
        </p:nvSpPr>
        <p:spPr>
          <a:xfrm>
            <a:off x="0" y="1143000"/>
            <a:ext cx="4876800" cy="5715000"/>
          </a:xfrm>
        </p:spPr>
        <p:txBody>
          <a:bodyPr/>
          <a:lstStyle/>
          <a:p>
            <a:pPr eaLnBrk="1" hangingPunct="1">
              <a:lnSpc>
                <a:spcPct val="90000"/>
              </a:lnSpc>
            </a:pPr>
            <a:r>
              <a:rPr lang="en-US" altLang="en-US" sz="2400" smtClean="0">
                <a:latin typeface="Comic Sans MS" pitchFamily="66" charset="0"/>
              </a:rPr>
              <a:t>Proteins are made in the Rough ER lumen by an attached ribosome.</a:t>
            </a:r>
          </a:p>
          <a:p>
            <a:pPr eaLnBrk="1" hangingPunct="1">
              <a:lnSpc>
                <a:spcPct val="90000"/>
              </a:lnSpc>
            </a:pPr>
            <a:r>
              <a:rPr lang="en-US" altLang="en-US" sz="2400" smtClean="0">
                <a:latin typeface="Comic Sans MS" pitchFamily="66" charset="0"/>
              </a:rPr>
              <a:t>Protein detaches from the ribosome</a:t>
            </a:r>
          </a:p>
          <a:p>
            <a:pPr eaLnBrk="1" hangingPunct="1">
              <a:lnSpc>
                <a:spcPct val="90000"/>
              </a:lnSpc>
            </a:pPr>
            <a:r>
              <a:rPr lang="en-US" altLang="en-US" sz="2400" smtClean="0">
                <a:latin typeface="Comic Sans MS" pitchFamily="66" charset="0"/>
              </a:rPr>
              <a:t>The ER folds in on itself to form a </a:t>
            </a:r>
            <a:r>
              <a:rPr lang="en-US" altLang="en-US" sz="2400" b="1" i="1" smtClean="0">
                <a:solidFill>
                  <a:srgbClr val="FF0000"/>
                </a:solidFill>
                <a:latin typeface="Comic Sans MS" pitchFamily="66" charset="0"/>
              </a:rPr>
              <a:t>transport vesicle</a:t>
            </a:r>
          </a:p>
          <a:p>
            <a:pPr eaLnBrk="1" hangingPunct="1">
              <a:lnSpc>
                <a:spcPct val="90000"/>
              </a:lnSpc>
            </a:pPr>
            <a:r>
              <a:rPr lang="en-US" altLang="en-US" sz="2400" smtClean="0">
                <a:latin typeface="Comic Sans MS" pitchFamily="66" charset="0"/>
              </a:rPr>
              <a:t>This transport vesicle “buds off” and moves to the cytoplasm</a:t>
            </a:r>
          </a:p>
          <a:p>
            <a:pPr eaLnBrk="1" hangingPunct="1">
              <a:lnSpc>
                <a:spcPct val="90000"/>
              </a:lnSpc>
            </a:pPr>
            <a:r>
              <a:rPr lang="en-US" altLang="en-US" sz="2400" smtClean="0">
                <a:latin typeface="Comic Sans MS" pitchFamily="66" charset="0"/>
              </a:rPr>
              <a:t>Either:</a:t>
            </a:r>
          </a:p>
          <a:p>
            <a:pPr lvl="1" eaLnBrk="1" hangingPunct="1">
              <a:lnSpc>
                <a:spcPct val="90000"/>
              </a:lnSpc>
            </a:pPr>
            <a:r>
              <a:rPr lang="en-US" altLang="en-US" sz="2400" smtClean="0">
                <a:latin typeface="Comic Sans MS" pitchFamily="66" charset="0"/>
              </a:rPr>
              <a:t>Fuses with plasma membrane</a:t>
            </a:r>
          </a:p>
          <a:p>
            <a:pPr lvl="1" eaLnBrk="1" hangingPunct="1">
              <a:lnSpc>
                <a:spcPct val="90000"/>
              </a:lnSpc>
            </a:pPr>
            <a:r>
              <a:rPr lang="en-US" altLang="en-US" sz="2400" smtClean="0">
                <a:latin typeface="Comic Sans MS" pitchFamily="66" charset="0"/>
              </a:rPr>
              <a:t>Fuses with </a:t>
            </a:r>
            <a:r>
              <a:rPr lang="en-US" altLang="en-US" sz="2400" b="1" i="1" smtClean="0">
                <a:solidFill>
                  <a:srgbClr val="008000"/>
                </a:solidFill>
                <a:latin typeface="Comic Sans MS" pitchFamily="66" charset="0"/>
              </a:rPr>
              <a:t>Golgi Apparatus</a:t>
            </a:r>
          </a:p>
        </p:txBody>
      </p:sp>
      <p:pic>
        <p:nvPicPr>
          <p:cNvPr id="18436" name="Picture 4" descr="0065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411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smtClean="0">
                <a:solidFill>
                  <a:srgbClr val="008000"/>
                </a:solidFill>
                <a:latin typeface="Comic Sans MS" pitchFamily="66" charset="0"/>
              </a:rPr>
              <a:t>Overview of Plant Structure</a:t>
            </a:r>
          </a:p>
        </p:txBody>
      </p:sp>
      <p:sp>
        <p:nvSpPr>
          <p:cNvPr id="4099" name="Rectangle 3"/>
          <p:cNvSpPr>
            <a:spLocks noGrp="1" noChangeArrowheads="1"/>
          </p:cNvSpPr>
          <p:nvPr>
            <p:ph type="body" idx="1"/>
          </p:nvPr>
        </p:nvSpPr>
        <p:spPr>
          <a:xfrm>
            <a:off x="152400" y="1143000"/>
            <a:ext cx="4800600" cy="5562600"/>
          </a:xfrm>
        </p:spPr>
        <p:txBody>
          <a:bodyPr/>
          <a:lstStyle/>
          <a:p>
            <a:pPr eaLnBrk="1" hangingPunct="1"/>
            <a:r>
              <a:rPr lang="en-US" altLang="en-US" sz="2800" smtClean="0">
                <a:latin typeface="Comic Sans MS" pitchFamily="66" charset="0"/>
              </a:rPr>
              <a:t>The vegetative body consists of:</a:t>
            </a:r>
          </a:p>
          <a:p>
            <a:pPr eaLnBrk="1" hangingPunct="1"/>
            <a:r>
              <a:rPr lang="en-US" altLang="en-US" sz="2800" b="1" smtClean="0">
                <a:solidFill>
                  <a:srgbClr val="003399"/>
                </a:solidFill>
                <a:latin typeface="Comic Sans MS" pitchFamily="66" charset="0"/>
              </a:rPr>
              <a:t>Leaf:</a:t>
            </a:r>
            <a:r>
              <a:rPr lang="en-US" altLang="en-US" sz="2800" smtClean="0">
                <a:latin typeface="Comic Sans MS" pitchFamily="66" charset="0"/>
              </a:rPr>
              <a:t> </a:t>
            </a:r>
            <a:r>
              <a:rPr lang="en-US" altLang="en-US" sz="2800" b="1" i="1" smtClean="0">
                <a:solidFill>
                  <a:srgbClr val="FF0000"/>
                </a:solidFill>
                <a:latin typeface="Comic Sans MS" pitchFamily="66" charset="0"/>
              </a:rPr>
              <a:t>Photosynthesis</a:t>
            </a:r>
          </a:p>
          <a:p>
            <a:pPr eaLnBrk="1" hangingPunct="1"/>
            <a:r>
              <a:rPr lang="en-US" altLang="en-US" sz="2800" b="1" smtClean="0">
                <a:solidFill>
                  <a:srgbClr val="003399"/>
                </a:solidFill>
                <a:latin typeface="Comic Sans MS" pitchFamily="66" charset="0"/>
              </a:rPr>
              <a:t>Stem:</a:t>
            </a:r>
            <a:r>
              <a:rPr lang="en-US" altLang="en-US" sz="2800" b="1" i="1" smtClean="0">
                <a:solidFill>
                  <a:srgbClr val="FF0000"/>
                </a:solidFill>
                <a:latin typeface="Comic Sans MS" pitchFamily="66" charset="0"/>
              </a:rPr>
              <a:t> Support</a:t>
            </a:r>
          </a:p>
          <a:p>
            <a:pPr eaLnBrk="1" hangingPunct="1"/>
            <a:r>
              <a:rPr lang="en-US" altLang="en-US" sz="2800" b="1" smtClean="0">
                <a:solidFill>
                  <a:srgbClr val="003399"/>
                </a:solidFill>
                <a:latin typeface="Comic Sans MS" pitchFamily="66" charset="0"/>
              </a:rPr>
              <a:t>Roots:</a:t>
            </a:r>
            <a:r>
              <a:rPr lang="en-US" altLang="en-US" sz="2800" smtClean="0">
                <a:latin typeface="Comic Sans MS" pitchFamily="66" charset="0"/>
              </a:rPr>
              <a:t> </a:t>
            </a:r>
            <a:r>
              <a:rPr lang="en-US" altLang="en-US" sz="2800" b="1" i="1" smtClean="0">
                <a:solidFill>
                  <a:srgbClr val="FF0000"/>
                </a:solidFill>
                <a:latin typeface="Comic Sans MS" pitchFamily="66" charset="0"/>
              </a:rPr>
              <a:t>anchorage</a:t>
            </a:r>
            <a:r>
              <a:rPr lang="en-US" altLang="en-US" sz="2800" smtClean="0">
                <a:latin typeface="Comic Sans MS" pitchFamily="66" charset="0"/>
              </a:rPr>
              <a:t> and absorption of </a:t>
            </a:r>
            <a:r>
              <a:rPr lang="en-US" altLang="en-US" sz="2800" b="1" i="1" smtClean="0">
                <a:solidFill>
                  <a:srgbClr val="FF0000"/>
                </a:solidFill>
                <a:latin typeface="Comic Sans MS" pitchFamily="66" charset="0"/>
              </a:rPr>
              <a:t>water</a:t>
            </a:r>
            <a:r>
              <a:rPr lang="en-US" altLang="en-US" sz="2800" smtClean="0">
                <a:latin typeface="Comic Sans MS" pitchFamily="66" charset="0"/>
              </a:rPr>
              <a:t> &amp; </a:t>
            </a:r>
            <a:r>
              <a:rPr lang="en-US" altLang="en-US" sz="2800" b="1" i="1" smtClean="0">
                <a:solidFill>
                  <a:srgbClr val="FF0000"/>
                </a:solidFill>
                <a:latin typeface="Comic Sans MS" pitchFamily="66" charset="0"/>
              </a:rPr>
              <a:t>minerals</a:t>
            </a:r>
            <a:r>
              <a:rPr lang="en-US" altLang="en-US" sz="2800" smtClean="0">
                <a:latin typeface="Comic Sans MS" pitchFamily="66" charset="0"/>
              </a:rPr>
              <a:t>.</a:t>
            </a:r>
          </a:p>
          <a:p>
            <a:pPr eaLnBrk="1" hangingPunct="1"/>
            <a:r>
              <a:rPr lang="en-US" altLang="en-US" sz="2800" b="1" smtClean="0">
                <a:solidFill>
                  <a:srgbClr val="003399"/>
                </a:solidFill>
                <a:latin typeface="Comic Sans MS" pitchFamily="66" charset="0"/>
              </a:rPr>
              <a:t>Nodes:</a:t>
            </a:r>
            <a:r>
              <a:rPr lang="en-US" altLang="en-US" sz="2800" smtClean="0">
                <a:latin typeface="Comic Sans MS" pitchFamily="66" charset="0"/>
              </a:rPr>
              <a:t>  leaf attached to stem.</a:t>
            </a:r>
          </a:p>
          <a:p>
            <a:pPr eaLnBrk="1" hangingPunct="1"/>
            <a:r>
              <a:rPr lang="en-US" altLang="en-US" sz="2800" b="1" smtClean="0">
                <a:solidFill>
                  <a:srgbClr val="003399"/>
                </a:solidFill>
                <a:latin typeface="Comic Sans MS" pitchFamily="66" charset="0"/>
              </a:rPr>
              <a:t>Internode:</a:t>
            </a:r>
            <a:r>
              <a:rPr lang="en-US" altLang="en-US" sz="2800" smtClean="0">
                <a:latin typeface="Comic Sans MS" pitchFamily="66" charset="0"/>
              </a:rPr>
              <a:t> Region of stem between two nodes</a:t>
            </a:r>
          </a:p>
          <a:p>
            <a:pPr eaLnBrk="1" hangingPunct="1"/>
            <a:endParaRPr lang="en-US" altLang="en-US" sz="2800" smtClean="0">
              <a:latin typeface="Comic Sans MS" pitchFamily="66" charset="0"/>
            </a:endParaRPr>
          </a:p>
        </p:txBody>
      </p:sp>
      <p:pic>
        <p:nvPicPr>
          <p:cNvPr id="4100" name="Picture 4" descr="pp0101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434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The Golgi Network</a:t>
            </a:r>
          </a:p>
        </p:txBody>
      </p:sp>
      <p:sp>
        <p:nvSpPr>
          <p:cNvPr id="19459" name="Rectangle 3"/>
          <p:cNvSpPr>
            <a:spLocks noGrp="1" noChangeArrowheads="1"/>
          </p:cNvSpPr>
          <p:nvPr>
            <p:ph type="body" idx="1"/>
          </p:nvPr>
        </p:nvSpPr>
        <p:spPr>
          <a:xfrm>
            <a:off x="0" y="1143000"/>
            <a:ext cx="4648200" cy="5562600"/>
          </a:xfrm>
        </p:spPr>
        <p:txBody>
          <a:bodyPr/>
          <a:lstStyle/>
          <a:p>
            <a:pPr eaLnBrk="1" hangingPunct="1">
              <a:lnSpc>
                <a:spcPct val="90000"/>
              </a:lnSpc>
            </a:pPr>
            <a:r>
              <a:rPr lang="en-US" altLang="en-US" sz="2400" smtClean="0">
                <a:latin typeface="Comic Sans MS" pitchFamily="66" charset="0"/>
              </a:rPr>
              <a:t>Proteins or lipids made in the ER contained in transport vesicles fuse with the Golgi.</a:t>
            </a:r>
          </a:p>
          <a:p>
            <a:pPr eaLnBrk="1" hangingPunct="1">
              <a:lnSpc>
                <a:spcPct val="90000"/>
              </a:lnSpc>
            </a:pPr>
            <a:endParaRPr lang="en-US" altLang="en-US" sz="2400" smtClean="0">
              <a:latin typeface="Comic Sans MS" pitchFamily="66" charset="0"/>
            </a:endParaRPr>
          </a:p>
          <a:p>
            <a:pPr eaLnBrk="1" hangingPunct="1">
              <a:lnSpc>
                <a:spcPct val="90000"/>
              </a:lnSpc>
            </a:pPr>
            <a:r>
              <a:rPr lang="en-US" altLang="en-US" sz="2400" smtClean="0">
                <a:latin typeface="Comic Sans MS" pitchFamily="66" charset="0"/>
              </a:rPr>
              <a:t>The Golgi modifies proteins and lipids from the ER, sorts them and packages them into </a:t>
            </a:r>
            <a:r>
              <a:rPr lang="en-US" altLang="en-US" sz="2400" b="1" i="1" smtClean="0">
                <a:solidFill>
                  <a:srgbClr val="FF0000"/>
                </a:solidFill>
                <a:latin typeface="Comic Sans MS" pitchFamily="66" charset="0"/>
              </a:rPr>
              <a:t>transport vesicles</a:t>
            </a:r>
            <a:r>
              <a:rPr lang="en-US" altLang="en-US" sz="2400" smtClean="0">
                <a:latin typeface="Comic Sans MS" pitchFamily="66" charset="0"/>
              </a:rPr>
              <a:t>.</a:t>
            </a:r>
          </a:p>
          <a:p>
            <a:pPr eaLnBrk="1" hangingPunct="1">
              <a:lnSpc>
                <a:spcPct val="90000"/>
              </a:lnSpc>
            </a:pPr>
            <a:r>
              <a:rPr lang="en-US" altLang="en-US" sz="2400" smtClean="0">
                <a:latin typeface="Comic Sans MS" pitchFamily="66" charset="0"/>
              </a:rPr>
              <a:t>This transport vesicle “buds off” and moves to the cytoplasm.</a:t>
            </a:r>
          </a:p>
          <a:p>
            <a:pPr eaLnBrk="1" hangingPunct="1">
              <a:lnSpc>
                <a:spcPct val="90000"/>
              </a:lnSpc>
            </a:pPr>
            <a:r>
              <a:rPr lang="en-US" altLang="en-US" sz="2400" smtClean="0">
                <a:latin typeface="Comic Sans MS" pitchFamily="66" charset="0"/>
              </a:rPr>
              <a:t>Fuse with plasma membrane.</a:t>
            </a:r>
          </a:p>
          <a:p>
            <a:pPr eaLnBrk="1" hangingPunct="1">
              <a:lnSpc>
                <a:spcPct val="90000"/>
              </a:lnSpc>
            </a:pPr>
            <a:r>
              <a:rPr lang="en-US" altLang="en-US" sz="2400" smtClean="0">
                <a:latin typeface="Comic Sans MS" pitchFamily="66" charset="0"/>
              </a:rPr>
              <a:t> </a:t>
            </a:r>
          </a:p>
          <a:p>
            <a:pPr eaLnBrk="1" hangingPunct="1">
              <a:lnSpc>
                <a:spcPct val="90000"/>
              </a:lnSpc>
            </a:pPr>
            <a:endParaRPr lang="en-US" altLang="en-US" sz="2400" smtClean="0">
              <a:latin typeface="Comic Sans MS" pitchFamily="66" charset="0"/>
            </a:endParaRPr>
          </a:p>
        </p:txBody>
      </p:sp>
      <p:pic>
        <p:nvPicPr>
          <p:cNvPr id="19460" name="Picture 4" descr="06_16EndomembraneSystem_2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0"/>
            <a:ext cx="8382000" cy="1219200"/>
          </a:xfrm>
        </p:spPr>
        <p:txBody>
          <a:bodyPr/>
          <a:lstStyle/>
          <a:p>
            <a:pPr eaLnBrk="1" hangingPunct="1"/>
            <a:r>
              <a:rPr lang="en-US" altLang="en-US" b="1" smtClean="0">
                <a:solidFill>
                  <a:srgbClr val="008000"/>
                </a:solidFill>
                <a:latin typeface="Comic Sans MS" pitchFamily="66" charset="0"/>
              </a:rPr>
              <a:t>The Golgi Network</a:t>
            </a:r>
          </a:p>
        </p:txBody>
      </p:sp>
      <p:pic>
        <p:nvPicPr>
          <p:cNvPr id="20483" name="Picture 6" descr="Golgi-a"/>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914400"/>
            <a:ext cx="4752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Golgi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438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457200" y="0"/>
            <a:ext cx="8229600" cy="868363"/>
          </a:xfrm>
        </p:spPr>
        <p:txBody>
          <a:bodyPr/>
          <a:lstStyle/>
          <a:p>
            <a:pPr eaLnBrk="1" hangingPunct="1"/>
            <a:r>
              <a:rPr lang="en-US" altLang="en-US" b="1" dirty="0" smtClean="0">
                <a:solidFill>
                  <a:srgbClr val="008000"/>
                </a:solidFill>
              </a:rPr>
              <a:t>Golgi Trafficking</a:t>
            </a:r>
          </a:p>
        </p:txBody>
      </p:sp>
      <p:pic>
        <p:nvPicPr>
          <p:cNvPr id="44035" name="Picture 6" descr="The image “http://www.aspb.org/publications/biotext/imagelibrary/imagelibrary/chapter1/Figure1.28.jpg” cannot be displayed, because it contains err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38" y="1447800"/>
            <a:ext cx="80057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1143000"/>
            <a:ext cx="5200463" cy="369332"/>
          </a:xfrm>
          <a:prstGeom prst="rect">
            <a:avLst/>
          </a:prstGeom>
          <a:noFill/>
        </p:spPr>
        <p:txBody>
          <a:bodyPr wrap="none" rtlCol="0">
            <a:spAutoFit/>
          </a:bodyPr>
          <a:lstStyle/>
          <a:p>
            <a:r>
              <a:rPr lang="en-US" dirty="0" smtClean="0"/>
              <a:t>Xyloglucan			        </a:t>
            </a:r>
            <a:r>
              <a:rPr lang="en-US" dirty="0" err="1" smtClean="0"/>
              <a:t>Pectins</a:t>
            </a:r>
            <a:endParaRPr lang="en-US" dirty="0"/>
          </a:p>
        </p:txBody>
      </p:sp>
    </p:spTree>
    <p:extLst>
      <p:ext uri="{BB962C8B-B14F-4D97-AF65-F5344CB8AC3E}">
        <p14:creationId xmlns:p14="http://schemas.microsoft.com/office/powerpoint/2010/main" val="1479731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b="1" smtClean="0">
                <a:solidFill>
                  <a:srgbClr val="008000"/>
                </a:solidFill>
                <a:latin typeface="Comic Sans MS" pitchFamily="66" charset="0"/>
              </a:rPr>
              <a:t>The Mitochondria</a:t>
            </a:r>
            <a:r>
              <a:rPr lang="en-US" altLang="en-US" smtClean="0">
                <a:solidFill>
                  <a:srgbClr val="008000"/>
                </a:solidFill>
                <a:latin typeface="Showcard Gothic" pitchFamily="82" charset="0"/>
              </a:rPr>
              <a:t> </a:t>
            </a:r>
          </a:p>
        </p:txBody>
      </p:sp>
      <p:pic>
        <p:nvPicPr>
          <p:cNvPr id="21507" name="Picture 4" descr="06_17Mitochondrion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04925"/>
            <a:ext cx="43434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Grp="1" noChangeArrowheads="1"/>
          </p:cNvSpPr>
          <p:nvPr>
            <p:ph type="body" idx="1"/>
          </p:nvPr>
        </p:nvSpPr>
        <p:spPr>
          <a:xfrm>
            <a:off x="0" y="1371600"/>
            <a:ext cx="4572000" cy="5486400"/>
          </a:xfrm>
          <a:noFill/>
        </p:spPr>
        <p:txBody>
          <a:bodyPr/>
          <a:lstStyle/>
          <a:p>
            <a:pPr eaLnBrk="1" hangingPunct="1">
              <a:lnSpc>
                <a:spcPct val="90000"/>
              </a:lnSpc>
            </a:pPr>
            <a:r>
              <a:rPr lang="en-US" altLang="en-US" sz="2400" smtClean="0">
                <a:latin typeface="Comic Sans MS" pitchFamily="66" charset="0"/>
              </a:rPr>
              <a:t>Contain their own DNA and protein-synthesizing machinery</a:t>
            </a:r>
          </a:p>
          <a:p>
            <a:pPr lvl="1" eaLnBrk="1" hangingPunct="1">
              <a:lnSpc>
                <a:spcPct val="90000"/>
              </a:lnSpc>
            </a:pPr>
            <a:r>
              <a:rPr lang="en-US" altLang="en-US" sz="2400" smtClean="0">
                <a:latin typeface="Comic Sans MS" pitchFamily="66" charset="0"/>
              </a:rPr>
              <a:t>Ribosomes, transfer RNAs, nucleotides.</a:t>
            </a:r>
          </a:p>
          <a:p>
            <a:pPr lvl="1" eaLnBrk="1" hangingPunct="1">
              <a:lnSpc>
                <a:spcPct val="90000"/>
              </a:lnSpc>
            </a:pPr>
            <a:r>
              <a:rPr lang="en-US" altLang="en-US" sz="2400" smtClean="0">
                <a:latin typeface="Comic Sans MS" pitchFamily="66" charset="0"/>
              </a:rPr>
              <a:t>Thought to have evolved from </a:t>
            </a:r>
            <a:r>
              <a:rPr lang="en-US" altLang="en-US" sz="2400" b="1" i="1" smtClean="0">
                <a:solidFill>
                  <a:srgbClr val="FF0000"/>
                </a:solidFill>
                <a:latin typeface="Comic Sans MS" pitchFamily="66" charset="0"/>
              </a:rPr>
              <a:t>endosymbiotic bacteria</a:t>
            </a:r>
            <a:r>
              <a:rPr lang="en-US" altLang="en-US" sz="2400" smtClean="0">
                <a:latin typeface="Comic Sans MS" pitchFamily="66" charset="0"/>
              </a:rPr>
              <a:t>.</a:t>
            </a:r>
          </a:p>
          <a:p>
            <a:pPr lvl="1" eaLnBrk="1" hangingPunct="1">
              <a:lnSpc>
                <a:spcPct val="90000"/>
              </a:lnSpc>
            </a:pPr>
            <a:r>
              <a:rPr lang="en-US" altLang="en-US" sz="2400" smtClean="0">
                <a:latin typeface="Comic Sans MS" pitchFamily="66" charset="0"/>
              </a:rPr>
              <a:t>Divide by fusion</a:t>
            </a:r>
          </a:p>
          <a:p>
            <a:pPr lvl="1" eaLnBrk="1" hangingPunct="1">
              <a:lnSpc>
                <a:spcPct val="90000"/>
              </a:lnSpc>
            </a:pPr>
            <a:r>
              <a:rPr lang="en-US" altLang="en-US" sz="2400" smtClean="0">
                <a:latin typeface="Comic Sans MS" pitchFamily="66" charset="0"/>
              </a:rPr>
              <a:t>The DNA is in the form of circular chromosomes, like bacteria</a:t>
            </a:r>
          </a:p>
          <a:p>
            <a:pPr lvl="1" eaLnBrk="1" hangingPunct="1">
              <a:lnSpc>
                <a:spcPct val="90000"/>
              </a:lnSpc>
            </a:pPr>
            <a:r>
              <a:rPr lang="en-US" altLang="en-US" sz="2400" smtClean="0">
                <a:latin typeface="Comic Sans MS" pitchFamily="66" charset="0"/>
              </a:rPr>
              <a:t>DNA replication is independent from DNA replication in the nucleus</a:t>
            </a:r>
          </a:p>
          <a:p>
            <a:pPr lvl="1" eaLnBrk="1" hangingPunct="1">
              <a:lnSpc>
                <a:spcPct val="90000"/>
              </a:lnSpc>
            </a:pPr>
            <a:endParaRPr lang="en-US" altLang="en-US" sz="2400" smtClean="0">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219200"/>
          </a:xfrm>
        </p:spPr>
        <p:txBody>
          <a:bodyPr/>
          <a:lstStyle/>
          <a:p>
            <a:pPr eaLnBrk="1" hangingPunct="1"/>
            <a:r>
              <a:rPr lang="en-US" altLang="en-US" b="1" smtClean="0">
                <a:solidFill>
                  <a:srgbClr val="008000"/>
                </a:solidFill>
                <a:latin typeface="Comic Sans MS" pitchFamily="66" charset="0"/>
              </a:rPr>
              <a:t>The Mitochondria</a:t>
            </a:r>
          </a:p>
        </p:txBody>
      </p:sp>
      <p:sp>
        <p:nvSpPr>
          <p:cNvPr id="22531" name="Rectangle 3"/>
          <p:cNvSpPr>
            <a:spLocks noGrp="1" noChangeArrowheads="1"/>
          </p:cNvSpPr>
          <p:nvPr>
            <p:ph type="body" idx="1"/>
          </p:nvPr>
        </p:nvSpPr>
        <p:spPr>
          <a:xfrm>
            <a:off x="0" y="914400"/>
            <a:ext cx="4572000" cy="5791200"/>
          </a:xfrm>
        </p:spPr>
        <p:txBody>
          <a:bodyPr/>
          <a:lstStyle/>
          <a:p>
            <a:pPr lvl="1" eaLnBrk="1" hangingPunct="1">
              <a:lnSpc>
                <a:spcPct val="90000"/>
              </a:lnSpc>
              <a:buFontTx/>
              <a:buNone/>
            </a:pPr>
            <a:r>
              <a:rPr lang="en-US" altLang="en-US" sz="2000" b="1" u="sng" smtClean="0">
                <a:solidFill>
                  <a:srgbClr val="003399"/>
                </a:solidFill>
                <a:latin typeface="Comic Sans MS" pitchFamily="66" charset="0"/>
              </a:rPr>
              <a:t>Site of Cellular Respiration</a:t>
            </a:r>
          </a:p>
          <a:p>
            <a:pPr eaLnBrk="1" hangingPunct="1">
              <a:lnSpc>
                <a:spcPct val="90000"/>
              </a:lnSpc>
            </a:pPr>
            <a:r>
              <a:rPr lang="en-US" altLang="en-US" sz="2000" smtClean="0">
                <a:latin typeface="Comic Sans MS" pitchFamily="66" charset="0"/>
              </a:rPr>
              <a:t>This process requires oxygen.</a:t>
            </a:r>
          </a:p>
          <a:p>
            <a:pPr eaLnBrk="1" hangingPunct="1">
              <a:lnSpc>
                <a:spcPct val="90000"/>
              </a:lnSpc>
            </a:pPr>
            <a:r>
              <a:rPr lang="en-US" altLang="en-US" sz="2000" smtClean="0">
                <a:latin typeface="Comic Sans MS" pitchFamily="66" charset="0"/>
              </a:rPr>
              <a:t>Composed of three stages:</a:t>
            </a:r>
          </a:p>
          <a:p>
            <a:pPr eaLnBrk="1" hangingPunct="1">
              <a:lnSpc>
                <a:spcPct val="90000"/>
              </a:lnSpc>
            </a:pPr>
            <a:endParaRPr lang="en-US" altLang="en-US" sz="2000" smtClean="0">
              <a:latin typeface="Comic Sans MS" pitchFamily="66" charset="0"/>
            </a:endParaRPr>
          </a:p>
          <a:p>
            <a:pPr lvl="1" eaLnBrk="1" hangingPunct="1">
              <a:lnSpc>
                <a:spcPct val="90000"/>
              </a:lnSpc>
            </a:pPr>
            <a:r>
              <a:rPr lang="en-US" altLang="en-US" sz="2000" b="1" i="1" smtClean="0">
                <a:solidFill>
                  <a:srgbClr val="FF0000"/>
                </a:solidFill>
                <a:latin typeface="Comic Sans MS" pitchFamily="66" charset="0"/>
              </a:rPr>
              <a:t>Glycolysis</a:t>
            </a:r>
            <a:r>
              <a:rPr lang="en-US" altLang="en-US" sz="2000" smtClean="0">
                <a:latin typeface="Comic Sans MS" pitchFamily="66" charset="0"/>
              </a:rPr>
              <a:t>--glucose splitting, occurs in the cell.  Glucose is converted to Pyruvate.</a:t>
            </a:r>
          </a:p>
          <a:p>
            <a:pPr lvl="1" eaLnBrk="1" hangingPunct="1">
              <a:lnSpc>
                <a:spcPct val="90000"/>
              </a:lnSpc>
            </a:pPr>
            <a:endParaRPr lang="en-US" altLang="en-US" sz="2000" smtClean="0">
              <a:latin typeface="Comic Sans MS" pitchFamily="66" charset="0"/>
            </a:endParaRPr>
          </a:p>
          <a:p>
            <a:pPr lvl="1" eaLnBrk="1" hangingPunct="1">
              <a:lnSpc>
                <a:spcPct val="90000"/>
              </a:lnSpc>
            </a:pPr>
            <a:r>
              <a:rPr lang="en-US" altLang="en-US" sz="2000" b="1" i="1" smtClean="0">
                <a:solidFill>
                  <a:srgbClr val="FF0000"/>
                </a:solidFill>
                <a:latin typeface="Comic Sans MS" pitchFamily="66" charset="0"/>
              </a:rPr>
              <a:t>Krebs cycle-</a:t>
            </a:r>
            <a:r>
              <a:rPr lang="en-US" altLang="en-US" sz="2000" smtClean="0">
                <a:latin typeface="Comic Sans MS" pitchFamily="66" charset="0"/>
              </a:rPr>
              <a:t>-Electrons are removed--carriers are charged and CO</a:t>
            </a:r>
            <a:r>
              <a:rPr lang="en-US" altLang="en-US" sz="1800" smtClean="0">
                <a:latin typeface="Comic Sans MS" pitchFamily="66" charset="0"/>
              </a:rPr>
              <a:t>2</a:t>
            </a:r>
            <a:r>
              <a:rPr lang="en-US" altLang="en-US" sz="2000" smtClean="0">
                <a:latin typeface="Comic Sans MS" pitchFamily="66" charset="0"/>
              </a:rPr>
              <a:t> is produced. This occurs  in the mitochondrion.</a:t>
            </a:r>
          </a:p>
          <a:p>
            <a:pPr lvl="1" eaLnBrk="1" hangingPunct="1">
              <a:lnSpc>
                <a:spcPct val="90000"/>
              </a:lnSpc>
            </a:pPr>
            <a:endParaRPr lang="en-US" altLang="en-US" sz="2000" smtClean="0">
              <a:latin typeface="Comic Sans MS" pitchFamily="66" charset="0"/>
            </a:endParaRPr>
          </a:p>
          <a:p>
            <a:pPr lvl="1" eaLnBrk="1" hangingPunct="1">
              <a:lnSpc>
                <a:spcPct val="90000"/>
              </a:lnSpc>
            </a:pPr>
            <a:r>
              <a:rPr lang="en-US" altLang="en-US" sz="2000" b="1" i="1" smtClean="0">
                <a:solidFill>
                  <a:srgbClr val="FF0000"/>
                </a:solidFill>
                <a:latin typeface="Comic Sans MS" pitchFamily="66" charset="0"/>
              </a:rPr>
              <a:t>Electron transport-</a:t>
            </a:r>
            <a:r>
              <a:rPr lang="en-US" altLang="en-US" sz="2000" smtClean="0">
                <a:latin typeface="Comic Sans MS" pitchFamily="66" charset="0"/>
              </a:rPr>
              <a:t>-electrons are transferred to oxygen.  This produces H2O and ATP. Occurs in the mito.</a:t>
            </a:r>
          </a:p>
        </p:txBody>
      </p:sp>
      <p:pic>
        <p:nvPicPr>
          <p:cNvPr id="22532" name="Picture 4" descr="pp0115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388" y="990600"/>
            <a:ext cx="464661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smtClean="0">
                <a:solidFill>
                  <a:srgbClr val="008000"/>
                </a:solidFill>
                <a:latin typeface="Comic Sans MS" pitchFamily="66" charset="0"/>
              </a:rPr>
              <a:t>The Chloroplast</a:t>
            </a:r>
          </a:p>
        </p:txBody>
      </p:sp>
      <p:pic>
        <p:nvPicPr>
          <p:cNvPr id="23555" name="Picture 5" descr="06_18Chloroplast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191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Grp="1" noChangeArrowheads="1"/>
          </p:cNvSpPr>
          <p:nvPr>
            <p:ph type="body" idx="1"/>
          </p:nvPr>
        </p:nvSpPr>
        <p:spPr>
          <a:xfrm>
            <a:off x="0" y="1295400"/>
            <a:ext cx="4572000" cy="5257800"/>
          </a:xfrm>
          <a:noFill/>
        </p:spPr>
        <p:txBody>
          <a:bodyPr/>
          <a:lstStyle/>
          <a:p>
            <a:pPr eaLnBrk="1" hangingPunct="1">
              <a:lnSpc>
                <a:spcPct val="80000"/>
              </a:lnSpc>
            </a:pPr>
            <a:r>
              <a:rPr lang="en-US" altLang="en-US" sz="2400" smtClean="0">
                <a:latin typeface="Comic Sans MS" pitchFamily="66" charset="0"/>
              </a:rPr>
              <a:t>Contain their own DNA and protein-synthesizing machinery</a:t>
            </a:r>
          </a:p>
          <a:p>
            <a:pPr lvl="1" eaLnBrk="1" hangingPunct="1">
              <a:lnSpc>
                <a:spcPct val="80000"/>
              </a:lnSpc>
            </a:pPr>
            <a:r>
              <a:rPr lang="en-US" altLang="en-US" sz="2400" smtClean="0">
                <a:latin typeface="Comic Sans MS" pitchFamily="66" charset="0"/>
              </a:rPr>
              <a:t>Ribosomes, transfer RNAs, nucleotides.</a:t>
            </a:r>
          </a:p>
          <a:p>
            <a:pPr lvl="1" eaLnBrk="1" hangingPunct="1">
              <a:lnSpc>
                <a:spcPct val="80000"/>
              </a:lnSpc>
            </a:pPr>
            <a:r>
              <a:rPr lang="en-US" altLang="en-US" sz="2400" smtClean="0">
                <a:latin typeface="Comic Sans MS" pitchFamily="66" charset="0"/>
              </a:rPr>
              <a:t>Thought to have evolved from </a:t>
            </a:r>
            <a:r>
              <a:rPr lang="en-US" altLang="en-US" sz="2400" b="1" i="1" smtClean="0">
                <a:solidFill>
                  <a:srgbClr val="FF0000"/>
                </a:solidFill>
                <a:latin typeface="Comic Sans MS" pitchFamily="66" charset="0"/>
              </a:rPr>
              <a:t>endosymbiotic bacteria</a:t>
            </a:r>
            <a:r>
              <a:rPr lang="en-US" altLang="en-US" sz="2400" smtClean="0">
                <a:latin typeface="Comic Sans MS" pitchFamily="66" charset="0"/>
              </a:rPr>
              <a:t>.</a:t>
            </a:r>
          </a:p>
          <a:p>
            <a:pPr lvl="1" eaLnBrk="1" hangingPunct="1">
              <a:lnSpc>
                <a:spcPct val="80000"/>
              </a:lnSpc>
            </a:pPr>
            <a:r>
              <a:rPr lang="en-US" altLang="en-US" sz="2400" smtClean="0">
                <a:latin typeface="Comic Sans MS" pitchFamily="66" charset="0"/>
              </a:rPr>
              <a:t>Divide by fusion</a:t>
            </a:r>
          </a:p>
          <a:p>
            <a:pPr lvl="1" eaLnBrk="1" hangingPunct="1">
              <a:lnSpc>
                <a:spcPct val="80000"/>
              </a:lnSpc>
            </a:pPr>
            <a:r>
              <a:rPr lang="en-US" altLang="en-US" sz="2400" smtClean="0">
                <a:latin typeface="Comic Sans MS" pitchFamily="66" charset="0"/>
              </a:rPr>
              <a:t>The DNA is in the form of circular chromosomes, like bacteria</a:t>
            </a:r>
          </a:p>
          <a:p>
            <a:pPr lvl="1" eaLnBrk="1" hangingPunct="1">
              <a:lnSpc>
                <a:spcPct val="80000"/>
              </a:lnSpc>
            </a:pPr>
            <a:r>
              <a:rPr lang="en-US" altLang="en-US" sz="2400" smtClean="0">
                <a:latin typeface="Comic Sans MS" pitchFamily="66" charset="0"/>
              </a:rPr>
              <a:t>DNA replication is independent from DNA replication in the nucleus</a:t>
            </a:r>
          </a:p>
          <a:p>
            <a:pPr lvl="1" eaLnBrk="1" hangingPunct="1">
              <a:lnSpc>
                <a:spcPct val="80000"/>
              </a:lnSpc>
            </a:pPr>
            <a:endParaRPr lang="en-US" altLang="en-US" sz="2400" smtClean="0">
              <a:latin typeface="Comic Sans M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1143000"/>
          </a:xfrm>
        </p:spPr>
        <p:txBody>
          <a:bodyPr/>
          <a:lstStyle/>
          <a:p>
            <a:pPr eaLnBrk="1" hangingPunct="1"/>
            <a:r>
              <a:rPr lang="en-US" altLang="en-US" b="1" smtClean="0">
                <a:solidFill>
                  <a:srgbClr val="008000"/>
                </a:solidFill>
                <a:latin typeface="Comic Sans MS" pitchFamily="66" charset="0"/>
              </a:rPr>
              <a:t>The Chloroplast</a:t>
            </a:r>
          </a:p>
        </p:txBody>
      </p:sp>
      <p:sp>
        <p:nvSpPr>
          <p:cNvPr id="24579" name="Rectangle 3"/>
          <p:cNvSpPr>
            <a:spLocks noGrp="1" noChangeArrowheads="1"/>
          </p:cNvSpPr>
          <p:nvPr>
            <p:ph type="body" idx="1"/>
          </p:nvPr>
        </p:nvSpPr>
        <p:spPr>
          <a:xfrm>
            <a:off x="0" y="1143000"/>
            <a:ext cx="4724400" cy="5715000"/>
          </a:xfrm>
        </p:spPr>
        <p:txBody>
          <a:bodyPr/>
          <a:lstStyle/>
          <a:p>
            <a:pPr eaLnBrk="1" hangingPunct="1">
              <a:lnSpc>
                <a:spcPct val="90000"/>
              </a:lnSpc>
            </a:pPr>
            <a:r>
              <a:rPr lang="en-US" altLang="en-US" sz="2400" smtClean="0">
                <a:latin typeface="Comic Sans MS" pitchFamily="66" charset="0"/>
              </a:rPr>
              <a:t>Membranes contain chlophyll and it’s associated proteins</a:t>
            </a:r>
          </a:p>
          <a:p>
            <a:pPr lvl="1" eaLnBrk="1" hangingPunct="1">
              <a:lnSpc>
                <a:spcPct val="90000"/>
              </a:lnSpc>
            </a:pPr>
            <a:r>
              <a:rPr lang="en-US" altLang="en-US" sz="2400" b="1" i="1" smtClean="0">
                <a:solidFill>
                  <a:srgbClr val="FF0000"/>
                </a:solidFill>
                <a:latin typeface="Comic Sans MS" pitchFamily="66" charset="0"/>
              </a:rPr>
              <a:t>Site of photosynthesis</a:t>
            </a:r>
          </a:p>
          <a:p>
            <a:pPr eaLnBrk="1" hangingPunct="1">
              <a:lnSpc>
                <a:spcPct val="90000"/>
              </a:lnSpc>
            </a:pPr>
            <a:r>
              <a:rPr lang="en-US" altLang="en-US" sz="2400" smtClean="0">
                <a:latin typeface="Comic Sans MS" pitchFamily="66" charset="0"/>
              </a:rPr>
              <a:t>Have inner &amp; outer membranes</a:t>
            </a:r>
          </a:p>
          <a:p>
            <a:pPr eaLnBrk="1" hangingPunct="1">
              <a:lnSpc>
                <a:spcPct val="90000"/>
              </a:lnSpc>
            </a:pPr>
            <a:r>
              <a:rPr lang="en-US" altLang="en-US" sz="2400" smtClean="0">
                <a:latin typeface="Comic Sans MS" pitchFamily="66" charset="0"/>
              </a:rPr>
              <a:t>3</a:t>
            </a:r>
            <a:r>
              <a:rPr lang="en-US" altLang="en-US" sz="2400" baseline="30000" smtClean="0">
                <a:latin typeface="Comic Sans MS" pitchFamily="66" charset="0"/>
              </a:rPr>
              <a:t>rd</a:t>
            </a:r>
            <a:r>
              <a:rPr lang="en-US" altLang="en-US" sz="2400" smtClean="0">
                <a:latin typeface="Comic Sans MS" pitchFamily="66" charset="0"/>
              </a:rPr>
              <a:t> membrane system</a:t>
            </a:r>
          </a:p>
          <a:p>
            <a:pPr lvl="1" eaLnBrk="1" hangingPunct="1">
              <a:lnSpc>
                <a:spcPct val="90000"/>
              </a:lnSpc>
            </a:pPr>
            <a:r>
              <a:rPr lang="en-US" altLang="en-US" sz="2000" b="1" i="1" smtClean="0">
                <a:solidFill>
                  <a:srgbClr val="FF0000"/>
                </a:solidFill>
                <a:latin typeface="Comic Sans MS" pitchFamily="66" charset="0"/>
              </a:rPr>
              <a:t>Thylakoids</a:t>
            </a:r>
          </a:p>
          <a:p>
            <a:pPr eaLnBrk="1" hangingPunct="1">
              <a:lnSpc>
                <a:spcPct val="90000"/>
              </a:lnSpc>
            </a:pPr>
            <a:r>
              <a:rPr lang="en-US" altLang="en-US" sz="2400" smtClean="0">
                <a:latin typeface="Comic Sans MS" pitchFamily="66" charset="0"/>
              </a:rPr>
              <a:t>Stack of Thylakoids = </a:t>
            </a:r>
            <a:r>
              <a:rPr lang="en-US" altLang="en-US" sz="2400" b="1" i="1" smtClean="0">
                <a:solidFill>
                  <a:srgbClr val="FF0000"/>
                </a:solidFill>
                <a:latin typeface="Comic Sans MS" pitchFamily="66" charset="0"/>
              </a:rPr>
              <a:t>Granum</a:t>
            </a:r>
          </a:p>
          <a:p>
            <a:pPr eaLnBrk="1" hangingPunct="1">
              <a:lnSpc>
                <a:spcPct val="90000"/>
              </a:lnSpc>
            </a:pPr>
            <a:r>
              <a:rPr lang="en-US" altLang="en-US" sz="2400" smtClean="0">
                <a:latin typeface="Comic Sans MS" pitchFamily="66" charset="0"/>
              </a:rPr>
              <a:t>Surrounded by </a:t>
            </a:r>
            <a:r>
              <a:rPr lang="en-US" altLang="en-US" sz="2400" b="1" i="1" smtClean="0">
                <a:solidFill>
                  <a:srgbClr val="FF0000"/>
                </a:solidFill>
                <a:latin typeface="Comic Sans MS" pitchFamily="66" charset="0"/>
              </a:rPr>
              <a:t>Stroma</a:t>
            </a:r>
          </a:p>
          <a:p>
            <a:pPr lvl="1" eaLnBrk="1" hangingPunct="1">
              <a:lnSpc>
                <a:spcPct val="90000"/>
              </a:lnSpc>
            </a:pPr>
            <a:r>
              <a:rPr lang="en-US" altLang="en-US" sz="2000" smtClean="0">
                <a:latin typeface="Comic Sans MS" pitchFamily="66" charset="0"/>
              </a:rPr>
              <a:t>Works like mitochondria</a:t>
            </a:r>
          </a:p>
          <a:p>
            <a:pPr eaLnBrk="1" hangingPunct="1">
              <a:lnSpc>
                <a:spcPct val="90000"/>
              </a:lnSpc>
            </a:pPr>
            <a:r>
              <a:rPr lang="en-US" altLang="en-US" sz="2400" smtClean="0">
                <a:latin typeface="Comic Sans MS" pitchFamily="66" charset="0"/>
              </a:rPr>
              <a:t>During photosynthesis, ATP from stroma provide the energy for the production of sugar molecules</a:t>
            </a:r>
          </a:p>
        </p:txBody>
      </p:sp>
      <p:pic>
        <p:nvPicPr>
          <p:cNvPr id="24580" name="Picture 4" descr="pp0116c"/>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066800"/>
            <a:ext cx="4419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 y="76200"/>
            <a:ext cx="4191000" cy="715963"/>
          </a:xfrm>
        </p:spPr>
        <p:txBody>
          <a:bodyPr/>
          <a:lstStyle/>
          <a:p>
            <a:pPr eaLnBrk="1" hangingPunct="1"/>
            <a:r>
              <a:rPr lang="en-US" altLang="en-US" sz="4000" b="1" smtClean="0">
                <a:solidFill>
                  <a:srgbClr val="008000"/>
                </a:solidFill>
                <a:latin typeface="Comic Sans MS" pitchFamily="66" charset="0"/>
              </a:rPr>
              <a:t>The Vacuole</a:t>
            </a:r>
          </a:p>
        </p:txBody>
      </p:sp>
      <p:sp>
        <p:nvSpPr>
          <p:cNvPr id="29699" name="Rectangle 3"/>
          <p:cNvSpPr>
            <a:spLocks noGrp="1" noChangeArrowheads="1"/>
          </p:cNvSpPr>
          <p:nvPr>
            <p:ph type="body" idx="1"/>
          </p:nvPr>
        </p:nvSpPr>
        <p:spPr>
          <a:xfrm>
            <a:off x="0" y="685800"/>
            <a:ext cx="4648200" cy="5867400"/>
          </a:xfrm>
        </p:spPr>
        <p:txBody>
          <a:bodyPr/>
          <a:lstStyle/>
          <a:p>
            <a:pPr eaLnBrk="1" hangingPunct="1">
              <a:lnSpc>
                <a:spcPct val="80000"/>
              </a:lnSpc>
            </a:pPr>
            <a:r>
              <a:rPr lang="en-US" altLang="en-US" sz="2400" dirty="0" smtClean="0">
                <a:latin typeface="Comic Sans MS" pitchFamily="66" charset="0"/>
              </a:rPr>
              <a:t>Can be 80 – 90% of the plant cell</a:t>
            </a:r>
          </a:p>
          <a:p>
            <a:pPr eaLnBrk="1" hangingPunct="1">
              <a:lnSpc>
                <a:spcPct val="80000"/>
              </a:lnSpc>
            </a:pPr>
            <a:endParaRPr lang="en-US" altLang="en-US" sz="2400" dirty="0" smtClean="0">
              <a:latin typeface="Comic Sans MS" pitchFamily="66" charset="0"/>
            </a:endParaRPr>
          </a:p>
          <a:p>
            <a:pPr eaLnBrk="1" hangingPunct="1">
              <a:lnSpc>
                <a:spcPct val="80000"/>
              </a:lnSpc>
            </a:pPr>
            <a:r>
              <a:rPr lang="en-US" altLang="en-US" sz="2400" dirty="0" smtClean="0">
                <a:latin typeface="Comic Sans MS" pitchFamily="66" charset="0"/>
              </a:rPr>
              <a:t>Contained within a vacuolar membrane (</a:t>
            </a:r>
            <a:r>
              <a:rPr lang="en-US" altLang="en-US" sz="2400" b="1" i="1" dirty="0" smtClean="0">
                <a:solidFill>
                  <a:srgbClr val="FF0000"/>
                </a:solidFill>
                <a:latin typeface="Comic Sans MS" pitchFamily="66" charset="0"/>
              </a:rPr>
              <a:t>Tonoplast</a:t>
            </a:r>
            <a:r>
              <a:rPr lang="en-US" altLang="en-US" sz="2400" dirty="0" smtClean="0">
                <a:latin typeface="Comic Sans MS" pitchFamily="66" charset="0"/>
              </a:rPr>
              <a:t>)</a:t>
            </a:r>
          </a:p>
          <a:p>
            <a:pPr eaLnBrk="1" hangingPunct="1">
              <a:lnSpc>
                <a:spcPct val="80000"/>
              </a:lnSpc>
            </a:pPr>
            <a:r>
              <a:rPr lang="en-US" altLang="en-US" sz="2400" dirty="0" smtClean="0">
                <a:latin typeface="Comic Sans MS" pitchFamily="66" charset="0"/>
              </a:rPr>
              <a:t>Contains:</a:t>
            </a:r>
          </a:p>
          <a:p>
            <a:pPr lvl="1" eaLnBrk="1" hangingPunct="1">
              <a:lnSpc>
                <a:spcPct val="80000"/>
              </a:lnSpc>
            </a:pPr>
            <a:r>
              <a:rPr lang="en-US" altLang="en-US" sz="2400" b="1" i="1" u="sng" dirty="0" smtClean="0">
                <a:solidFill>
                  <a:srgbClr val="003399"/>
                </a:solidFill>
                <a:latin typeface="Comic Sans MS" pitchFamily="66" charset="0"/>
              </a:rPr>
              <a:t>Water, inorganic ions, organic acids, sugars, enzymes, and secondary metabolites</a:t>
            </a:r>
            <a:r>
              <a:rPr lang="en-US" altLang="en-US" sz="2400" dirty="0" smtClean="0">
                <a:latin typeface="Comic Sans MS" pitchFamily="66" charset="0"/>
              </a:rPr>
              <a:t>.</a:t>
            </a:r>
          </a:p>
          <a:p>
            <a:pPr lvl="1" eaLnBrk="1" hangingPunct="1">
              <a:lnSpc>
                <a:spcPct val="80000"/>
              </a:lnSpc>
            </a:pPr>
            <a:endParaRPr lang="en-US" altLang="en-US" sz="2400" dirty="0" smtClean="0">
              <a:latin typeface="Comic Sans MS" pitchFamily="66" charset="0"/>
            </a:endParaRPr>
          </a:p>
          <a:p>
            <a:pPr eaLnBrk="1" hangingPunct="1">
              <a:lnSpc>
                <a:spcPct val="80000"/>
              </a:lnSpc>
            </a:pPr>
            <a:r>
              <a:rPr lang="en-US" altLang="en-US" sz="2400" dirty="0" smtClean="0">
                <a:latin typeface="Comic Sans MS" pitchFamily="66" charset="0"/>
              </a:rPr>
              <a:t>Required for plant cell enlargement</a:t>
            </a:r>
          </a:p>
          <a:p>
            <a:pPr eaLnBrk="1" hangingPunct="1">
              <a:lnSpc>
                <a:spcPct val="80000"/>
              </a:lnSpc>
            </a:pPr>
            <a:endParaRPr lang="en-US" altLang="en-US" sz="2400" dirty="0" smtClean="0">
              <a:latin typeface="Comic Sans MS" pitchFamily="66" charset="0"/>
            </a:endParaRPr>
          </a:p>
          <a:p>
            <a:pPr eaLnBrk="1" hangingPunct="1">
              <a:lnSpc>
                <a:spcPct val="80000"/>
              </a:lnSpc>
            </a:pPr>
            <a:r>
              <a:rPr lang="en-US" altLang="en-US" sz="2400" b="1" i="1" u="sng" dirty="0" smtClean="0">
                <a:solidFill>
                  <a:srgbClr val="FF0000"/>
                </a:solidFill>
                <a:latin typeface="Comic Sans MS" pitchFamily="66" charset="0"/>
              </a:rPr>
              <a:t>The turgor pressure generated by vacuoles provides the structural rigidity needed to keep herbaceous plants upright</a:t>
            </a:r>
            <a:r>
              <a:rPr lang="en-US" altLang="en-US" sz="2400" dirty="0" smtClean="0">
                <a:latin typeface="Comic Sans MS" pitchFamily="66" charset="0"/>
              </a:rPr>
              <a:t>.</a:t>
            </a:r>
          </a:p>
        </p:txBody>
      </p:sp>
      <p:pic>
        <p:nvPicPr>
          <p:cNvPr id="29701" name="Picture 5" descr="pp0611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95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8600" y="76200"/>
            <a:ext cx="3657600" cy="838200"/>
          </a:xfrm>
        </p:spPr>
        <p:txBody>
          <a:bodyPr/>
          <a:lstStyle/>
          <a:p>
            <a:r>
              <a:rPr lang="en-US" altLang="en-US" b="1" smtClean="0">
                <a:solidFill>
                  <a:srgbClr val="008000"/>
                </a:solidFill>
                <a:latin typeface="Comic Sans MS" pitchFamily="66" charset="0"/>
              </a:rPr>
              <a:t>The Vacuole</a:t>
            </a:r>
          </a:p>
        </p:txBody>
      </p:sp>
      <p:sp>
        <p:nvSpPr>
          <p:cNvPr id="115715" name="Rectangle 3"/>
          <p:cNvSpPr>
            <a:spLocks noGrp="1" noChangeArrowheads="1"/>
          </p:cNvSpPr>
          <p:nvPr>
            <p:ph type="body" sz="half" idx="1"/>
          </p:nvPr>
        </p:nvSpPr>
        <p:spPr>
          <a:xfrm>
            <a:off x="0" y="762000"/>
            <a:ext cx="4495800" cy="6096000"/>
          </a:xfrm>
        </p:spPr>
        <p:txBody>
          <a:bodyPr/>
          <a:lstStyle/>
          <a:p>
            <a:pPr>
              <a:lnSpc>
                <a:spcPct val="80000"/>
              </a:lnSpc>
              <a:buFontTx/>
              <a:buNone/>
            </a:pPr>
            <a:r>
              <a:rPr lang="en-US" altLang="en-US" sz="1400" b="1" i="1" u="sng" smtClean="0">
                <a:solidFill>
                  <a:srgbClr val="FF0000"/>
                </a:solidFill>
                <a:latin typeface="Comic Sans MS" pitchFamily="66" charset="0"/>
              </a:rPr>
              <a:t>In general, the functions of the vacuole include:</a:t>
            </a:r>
          </a:p>
          <a:p>
            <a:pPr>
              <a:lnSpc>
                <a:spcPct val="80000"/>
              </a:lnSpc>
              <a:buFontTx/>
              <a:buNone/>
            </a:pPr>
            <a:endParaRPr lang="en-US" altLang="en-US" sz="1400" smtClean="0">
              <a:latin typeface="Comic Sans MS" pitchFamily="66" charset="0"/>
            </a:endParaRPr>
          </a:p>
          <a:p>
            <a:pPr>
              <a:lnSpc>
                <a:spcPct val="80000"/>
              </a:lnSpc>
            </a:pPr>
            <a:r>
              <a:rPr lang="en-US" altLang="en-US" sz="1600" smtClean="0">
                <a:latin typeface="Comic Sans MS" pitchFamily="66" charset="0"/>
              </a:rPr>
              <a:t>Isolating materials that might be harmful or a threat to the cell</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Containing waste products</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Containing water in plant cells</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Maintaining internal hydrostatic pressure or turgor within the cell</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Maintaining an acidic internal pH</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Containing small molecules</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Exporting unwanted substances from the cell</a:t>
            </a:r>
          </a:p>
          <a:p>
            <a:pPr>
              <a:lnSpc>
                <a:spcPct val="80000"/>
              </a:lnSpc>
            </a:pPr>
            <a:endParaRPr lang="en-US" altLang="en-US" sz="1600" smtClean="0">
              <a:latin typeface="Comic Sans MS" pitchFamily="66" charset="0"/>
            </a:endParaRPr>
          </a:p>
          <a:p>
            <a:pPr>
              <a:lnSpc>
                <a:spcPct val="80000"/>
              </a:lnSpc>
            </a:pPr>
            <a:r>
              <a:rPr lang="en-US" altLang="en-US" sz="1600" smtClean="0">
                <a:latin typeface="Comic Sans MS" pitchFamily="66" charset="0"/>
              </a:rPr>
              <a:t>Allows plants to support structures such as leaves and flowers due to the pressure of the central vacuole</a:t>
            </a:r>
          </a:p>
          <a:p>
            <a:pPr>
              <a:lnSpc>
                <a:spcPct val="80000"/>
              </a:lnSpc>
            </a:pPr>
            <a:endParaRPr lang="en-US" altLang="en-US" sz="1600" smtClean="0">
              <a:latin typeface="Comic Sans MS" pitchFamily="66" charset="0"/>
            </a:endParaRPr>
          </a:p>
          <a:p>
            <a:pPr>
              <a:lnSpc>
                <a:spcPct val="80000"/>
              </a:lnSpc>
            </a:pPr>
            <a:r>
              <a:rPr lang="en-US" altLang="en-US" sz="1600" b="1" i="1" u="sng" smtClean="0">
                <a:solidFill>
                  <a:srgbClr val="003399"/>
                </a:solidFill>
                <a:latin typeface="Comic Sans MS" pitchFamily="66" charset="0"/>
              </a:rPr>
              <a:t>In seeds, stored proteins needed for germination are kept in 'protein bodies', which are modified vacuole</a:t>
            </a:r>
          </a:p>
          <a:p>
            <a:pPr>
              <a:lnSpc>
                <a:spcPct val="80000"/>
              </a:lnSpc>
            </a:pPr>
            <a:endParaRPr lang="en-US" altLang="en-US" sz="1600" smtClean="0">
              <a:latin typeface="Comic Sans MS" pitchFamily="66" charset="0"/>
            </a:endParaRPr>
          </a:p>
        </p:txBody>
      </p:sp>
      <p:pic>
        <p:nvPicPr>
          <p:cNvPr id="115716" name="Picture 4" descr="pp06111"/>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0"/>
            <a:ext cx="4343400" cy="6858000"/>
          </a:xfrm>
          <a:noFill/>
          <a:ln/>
        </p:spPr>
      </p:pic>
    </p:spTree>
    <p:extLst>
      <p:ext uri="{BB962C8B-B14F-4D97-AF65-F5344CB8AC3E}">
        <p14:creationId xmlns:p14="http://schemas.microsoft.com/office/powerpoint/2010/main" val="2366302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The cytoskeleton</a:t>
            </a:r>
          </a:p>
        </p:txBody>
      </p:sp>
      <p:sp>
        <p:nvSpPr>
          <p:cNvPr id="26627" name="Rectangle 3"/>
          <p:cNvSpPr>
            <a:spLocks noGrp="1" noChangeArrowheads="1"/>
          </p:cNvSpPr>
          <p:nvPr>
            <p:ph type="body" sz="half" idx="1"/>
          </p:nvPr>
        </p:nvSpPr>
        <p:spPr>
          <a:xfrm>
            <a:off x="0" y="990600"/>
            <a:ext cx="4876800" cy="5867400"/>
          </a:xfrm>
        </p:spPr>
        <p:txBody>
          <a:bodyPr/>
          <a:lstStyle/>
          <a:p>
            <a:pPr eaLnBrk="1" hangingPunct="1"/>
            <a:r>
              <a:rPr lang="en-US" altLang="en-US" sz="2800" b="1" i="1" smtClean="0">
                <a:latin typeface="Comic Sans MS" pitchFamily="66" charset="0"/>
              </a:rPr>
              <a:t>Three main components:</a:t>
            </a:r>
          </a:p>
          <a:p>
            <a:pPr eaLnBrk="1" hangingPunct="1"/>
            <a:r>
              <a:rPr lang="en-US" altLang="en-US" sz="2400" b="1" i="1" smtClean="0">
                <a:solidFill>
                  <a:srgbClr val="FF0000"/>
                </a:solidFill>
                <a:latin typeface="Comic Sans MS" pitchFamily="66" charset="0"/>
              </a:rPr>
              <a:t>Microtubules</a:t>
            </a:r>
            <a:r>
              <a:rPr lang="en-US" altLang="en-US" sz="2400" smtClean="0">
                <a:solidFill>
                  <a:srgbClr val="FF0000"/>
                </a:solidFill>
                <a:latin typeface="Comic Sans MS" pitchFamily="66" charset="0"/>
              </a:rPr>
              <a:t>:</a:t>
            </a:r>
            <a:r>
              <a:rPr lang="en-US" altLang="en-US" sz="2400" smtClean="0">
                <a:latin typeface="Comic Sans MS" pitchFamily="66" charset="0"/>
              </a:rPr>
              <a:t> are </a:t>
            </a:r>
            <a:r>
              <a:rPr lang="en-US" altLang="en-US" sz="2400" smtClean="0">
                <a:latin typeface="Symbol" pitchFamily="18" charset="2"/>
              </a:rPr>
              <a:t>a</a:t>
            </a:r>
            <a:r>
              <a:rPr lang="en-US" altLang="en-US" sz="2400" smtClean="0">
                <a:latin typeface="Comic Sans MS" pitchFamily="66" charset="0"/>
              </a:rPr>
              <a:t> and </a:t>
            </a:r>
            <a:r>
              <a:rPr lang="en-US" altLang="en-US" sz="2400" smtClean="0">
                <a:latin typeface="Symbol" pitchFamily="18" charset="2"/>
              </a:rPr>
              <a:t>b</a:t>
            </a:r>
            <a:r>
              <a:rPr lang="en-US" altLang="en-US" sz="2400" smtClean="0">
                <a:latin typeface="Comic Sans MS" pitchFamily="66" charset="0"/>
              </a:rPr>
              <a:t> proteins that create scaffolding in a cell.  MTs are formed from the protein tubulin.  </a:t>
            </a:r>
            <a:r>
              <a:rPr lang="en-US" altLang="en-US" sz="2400" b="1" i="1" smtClean="0">
                <a:solidFill>
                  <a:srgbClr val="FF0000"/>
                </a:solidFill>
                <a:latin typeface="Comic Sans MS" pitchFamily="66" charset="0"/>
              </a:rPr>
              <a:t>13 rows of tubulin =1 microtubule</a:t>
            </a:r>
          </a:p>
          <a:p>
            <a:pPr eaLnBrk="1" hangingPunct="1"/>
            <a:endParaRPr lang="en-US" altLang="en-US" sz="2400" b="1" i="1" smtClean="0">
              <a:solidFill>
                <a:srgbClr val="FF0000"/>
              </a:solidFill>
              <a:latin typeface="Comic Sans MS" pitchFamily="66" charset="0"/>
            </a:endParaRPr>
          </a:p>
          <a:p>
            <a:pPr eaLnBrk="1" hangingPunct="1"/>
            <a:r>
              <a:rPr lang="en-US" altLang="en-US" sz="2400" b="1" i="1" smtClean="0">
                <a:solidFill>
                  <a:srgbClr val="FF0000"/>
                </a:solidFill>
                <a:latin typeface="Comic Sans MS" pitchFamily="66" charset="0"/>
              </a:rPr>
              <a:t>Microfilaments</a:t>
            </a:r>
            <a:r>
              <a:rPr lang="en-US" altLang="en-US" sz="2400" smtClean="0">
                <a:latin typeface="Comic Sans MS" pitchFamily="66" charset="0"/>
              </a:rPr>
              <a:t>: solid (7 nm) made from </a:t>
            </a:r>
            <a:r>
              <a:rPr lang="en-US" altLang="en-US" sz="2400" b="1" i="1" smtClean="0">
                <a:solidFill>
                  <a:srgbClr val="FF0000"/>
                </a:solidFill>
                <a:latin typeface="Comic Sans MS" pitchFamily="66" charset="0"/>
              </a:rPr>
              <a:t>G-actin</a:t>
            </a:r>
            <a:r>
              <a:rPr lang="en-US" altLang="en-US" sz="2400" smtClean="0">
                <a:latin typeface="Comic Sans MS" pitchFamily="66" charset="0"/>
              </a:rPr>
              <a:t> protein.  Consists of 2 chains of actin subunits that intertwine in a helical fashion</a:t>
            </a:r>
          </a:p>
        </p:txBody>
      </p:sp>
      <p:pic>
        <p:nvPicPr>
          <p:cNvPr id="26628" name="Picture 4" descr="pp01210"/>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143000"/>
            <a:ext cx="4114800" cy="57150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b="1" smtClean="0">
                <a:solidFill>
                  <a:srgbClr val="008000"/>
                </a:solidFill>
                <a:latin typeface="Showcard Gothic" pitchFamily="82" charset="0"/>
              </a:rPr>
              <a:t>The leaf</a:t>
            </a:r>
          </a:p>
        </p:txBody>
      </p:sp>
      <p:pic>
        <p:nvPicPr>
          <p:cNvPr id="5123" name="Picture 4" descr="pp0101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The cytoskeleton</a:t>
            </a:r>
          </a:p>
        </p:txBody>
      </p:sp>
      <p:sp>
        <p:nvSpPr>
          <p:cNvPr id="27651" name="Rectangle 3"/>
          <p:cNvSpPr>
            <a:spLocks noGrp="1" noChangeArrowheads="1"/>
          </p:cNvSpPr>
          <p:nvPr>
            <p:ph type="body" sz="half" idx="1"/>
          </p:nvPr>
        </p:nvSpPr>
        <p:spPr>
          <a:xfrm>
            <a:off x="152400" y="1219200"/>
            <a:ext cx="4800600" cy="5486400"/>
          </a:xfrm>
        </p:spPr>
        <p:txBody>
          <a:bodyPr/>
          <a:lstStyle/>
          <a:p>
            <a:pPr eaLnBrk="1" hangingPunct="1"/>
            <a:r>
              <a:rPr lang="en-US" altLang="en-US" sz="2800" b="1" i="1" smtClean="0">
                <a:solidFill>
                  <a:srgbClr val="FF0000"/>
                </a:solidFill>
                <a:latin typeface="Comic Sans MS" pitchFamily="66" charset="0"/>
              </a:rPr>
              <a:t>Intermediate filaments</a:t>
            </a:r>
            <a:r>
              <a:rPr lang="en-US" altLang="en-US" sz="2800" smtClean="0">
                <a:latin typeface="Comic Sans MS" pitchFamily="66" charset="0"/>
              </a:rPr>
              <a:t>: a diverse group of helically wound linear proteins.</a:t>
            </a:r>
          </a:p>
          <a:p>
            <a:pPr eaLnBrk="1" hangingPunct="1"/>
            <a:r>
              <a:rPr lang="en-US" altLang="en-US" sz="2800" smtClean="0">
                <a:latin typeface="Comic Sans MS" pitchFamily="66" charset="0"/>
              </a:rPr>
              <a:t>Dimers line up parallel to each other</a:t>
            </a:r>
          </a:p>
          <a:p>
            <a:pPr eaLnBrk="1" hangingPunct="1"/>
            <a:r>
              <a:rPr lang="en-US" altLang="en-US" sz="2800" smtClean="0">
                <a:latin typeface="Comic Sans MS" pitchFamily="66" charset="0"/>
              </a:rPr>
              <a:t>These form anti-parallel Tetramers</a:t>
            </a:r>
          </a:p>
          <a:p>
            <a:pPr eaLnBrk="1" hangingPunct="1"/>
            <a:r>
              <a:rPr lang="en-US" altLang="en-US" sz="2800" smtClean="0">
                <a:latin typeface="Comic Sans MS" pitchFamily="66" charset="0"/>
              </a:rPr>
              <a:t>These join together to form a filament</a:t>
            </a:r>
          </a:p>
        </p:txBody>
      </p:sp>
      <p:pic>
        <p:nvPicPr>
          <p:cNvPr id="27652" name="Picture 4" descr="pp01220"/>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1219200"/>
            <a:ext cx="4114800" cy="5486400"/>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smtClean="0">
                <a:solidFill>
                  <a:srgbClr val="008000"/>
                </a:solidFill>
                <a:latin typeface="Comic Sans MS" pitchFamily="66" charset="0"/>
              </a:rPr>
              <a:t>The cytoskeleton</a:t>
            </a:r>
          </a:p>
        </p:txBody>
      </p:sp>
      <p:sp>
        <p:nvSpPr>
          <p:cNvPr id="28675" name="Rectangle 3"/>
          <p:cNvSpPr>
            <a:spLocks noGrp="1" noChangeArrowheads="1"/>
          </p:cNvSpPr>
          <p:nvPr>
            <p:ph type="body" idx="1"/>
          </p:nvPr>
        </p:nvSpPr>
        <p:spPr>
          <a:xfrm>
            <a:off x="152400" y="1600200"/>
            <a:ext cx="8991600" cy="4525963"/>
          </a:xfrm>
        </p:spPr>
        <p:txBody>
          <a:bodyPr/>
          <a:lstStyle/>
          <a:p>
            <a:pPr eaLnBrk="1" hangingPunct="1"/>
            <a:r>
              <a:rPr lang="en-US" altLang="en-US" smtClean="0">
                <a:latin typeface="Comic Sans MS" pitchFamily="66" charset="0"/>
              </a:rPr>
              <a:t>All these elements can assemble and disassemble</a:t>
            </a:r>
          </a:p>
          <a:p>
            <a:pPr eaLnBrk="1" hangingPunct="1"/>
            <a:endParaRPr lang="en-US" altLang="en-US" smtClean="0">
              <a:latin typeface="Comic Sans MS" pitchFamily="66" charset="0"/>
            </a:endParaRPr>
          </a:p>
          <a:p>
            <a:pPr eaLnBrk="1" hangingPunct="1"/>
            <a:r>
              <a:rPr lang="en-US" altLang="en-US" smtClean="0">
                <a:latin typeface="Comic Sans MS" pitchFamily="66" charset="0"/>
              </a:rPr>
              <a:t>Involved in plant cell division </a:t>
            </a:r>
          </a:p>
          <a:p>
            <a:pPr lvl="1" eaLnBrk="1" hangingPunct="1"/>
            <a:r>
              <a:rPr lang="en-US" altLang="en-US" sz="3200" smtClean="0">
                <a:latin typeface="Comic Sans MS" pitchFamily="66" charset="0"/>
              </a:rPr>
              <a:t>During mitosis</a:t>
            </a:r>
          </a:p>
          <a:p>
            <a:pPr lvl="2" eaLnBrk="1" hangingPunct="1"/>
            <a:r>
              <a:rPr lang="en-US" altLang="en-US" sz="2800" b="1" i="1" smtClean="0">
                <a:latin typeface="Comic Sans MS" pitchFamily="66" charset="0"/>
              </a:rPr>
              <a:t>Process of division that produces two daughter cells with identical chromosomal content of parent cell</a:t>
            </a:r>
          </a:p>
          <a:p>
            <a:pPr lvl="2" eaLnBrk="1" hangingPunct="1"/>
            <a:endParaRPr lang="en-US" altLang="en-US" sz="2800" smtClean="0">
              <a:latin typeface="Comic Sans MS"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6200"/>
            <a:ext cx="8229600" cy="1143000"/>
          </a:xfrm>
        </p:spPr>
        <p:txBody>
          <a:bodyPr/>
          <a:lstStyle/>
          <a:p>
            <a:pPr eaLnBrk="1" hangingPunct="1"/>
            <a:r>
              <a:rPr lang="en-US" altLang="en-US" b="1" smtClean="0">
                <a:solidFill>
                  <a:srgbClr val="008000"/>
                </a:solidFill>
                <a:latin typeface="Comic Sans MS" pitchFamily="66" charset="0"/>
              </a:rPr>
              <a:t>Plamodesmarta</a:t>
            </a:r>
          </a:p>
        </p:txBody>
      </p:sp>
      <p:sp>
        <p:nvSpPr>
          <p:cNvPr id="29699" name="Rectangle 3"/>
          <p:cNvSpPr>
            <a:spLocks noGrp="1" noChangeArrowheads="1"/>
          </p:cNvSpPr>
          <p:nvPr>
            <p:ph type="body" sz="half" idx="1"/>
          </p:nvPr>
        </p:nvSpPr>
        <p:spPr>
          <a:xfrm>
            <a:off x="152400" y="1143000"/>
            <a:ext cx="4876800" cy="5562600"/>
          </a:xfrm>
        </p:spPr>
        <p:txBody>
          <a:bodyPr/>
          <a:lstStyle/>
          <a:p>
            <a:pPr eaLnBrk="1" hangingPunct="1"/>
            <a:r>
              <a:rPr lang="en-US" altLang="en-US" sz="2400" smtClean="0">
                <a:latin typeface="Comic Sans MS" pitchFamily="66" charset="0"/>
              </a:rPr>
              <a:t>Each contains a tube called a </a:t>
            </a:r>
            <a:r>
              <a:rPr lang="en-US" altLang="en-US" sz="2400" b="1" i="1" smtClean="0">
                <a:solidFill>
                  <a:srgbClr val="FF0000"/>
                </a:solidFill>
                <a:latin typeface="Comic Sans MS" pitchFamily="66" charset="0"/>
              </a:rPr>
              <a:t>Desmotubule</a:t>
            </a:r>
            <a:r>
              <a:rPr lang="en-US" altLang="en-US" sz="2400" smtClean="0">
                <a:latin typeface="Comic Sans MS" pitchFamily="66" charset="0"/>
              </a:rPr>
              <a:t>, which is part of the ER.</a:t>
            </a:r>
          </a:p>
          <a:p>
            <a:pPr eaLnBrk="1" hangingPunct="1"/>
            <a:r>
              <a:rPr lang="en-US" altLang="en-US" sz="2400" smtClean="0">
                <a:latin typeface="Comic Sans MS" pitchFamily="66" charset="0"/>
              </a:rPr>
              <a:t>This is what connects adjacent cell and allow chemical communication and transport of material throughout the whole plant.</a:t>
            </a:r>
          </a:p>
          <a:p>
            <a:pPr eaLnBrk="1" hangingPunct="1"/>
            <a:endParaRPr lang="en-US" altLang="en-US" sz="2400" smtClean="0">
              <a:latin typeface="Comic Sans MS" pitchFamily="66" charset="0"/>
            </a:endParaRPr>
          </a:p>
          <a:p>
            <a:pPr eaLnBrk="1" hangingPunct="1"/>
            <a:r>
              <a:rPr lang="en-US" altLang="en-US" sz="2400" smtClean="0">
                <a:latin typeface="Comic Sans MS" pitchFamily="66" charset="0"/>
              </a:rPr>
              <a:t>The restriction acts to control the size of the molecules which pass through. </a:t>
            </a:r>
          </a:p>
        </p:txBody>
      </p:sp>
      <p:pic>
        <p:nvPicPr>
          <p:cNvPr id="29700" name="Picture 8" descr="pp0127b"/>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219200"/>
            <a:ext cx="4191000" cy="56388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6200"/>
            <a:ext cx="8229600" cy="1143000"/>
          </a:xfrm>
        </p:spPr>
        <p:txBody>
          <a:bodyPr/>
          <a:lstStyle/>
          <a:p>
            <a:pPr eaLnBrk="1" hangingPunct="1"/>
            <a:r>
              <a:rPr lang="en-US" altLang="en-US" b="1" dirty="0" smtClean="0">
                <a:solidFill>
                  <a:srgbClr val="008000"/>
                </a:solidFill>
              </a:rPr>
              <a:t>The Plant Cell wall</a:t>
            </a:r>
          </a:p>
        </p:txBody>
      </p:sp>
      <p:sp>
        <p:nvSpPr>
          <p:cNvPr id="9219" name="Rectangle 3"/>
          <p:cNvSpPr>
            <a:spLocks noGrp="1" noChangeArrowheads="1"/>
          </p:cNvSpPr>
          <p:nvPr>
            <p:ph type="body" sz="half" idx="1"/>
          </p:nvPr>
        </p:nvSpPr>
        <p:spPr>
          <a:xfrm>
            <a:off x="0" y="1143000"/>
            <a:ext cx="4800600" cy="5715000"/>
          </a:xfrm>
        </p:spPr>
        <p:txBody>
          <a:bodyPr/>
          <a:lstStyle/>
          <a:p>
            <a:pPr eaLnBrk="1" hangingPunct="1"/>
            <a:r>
              <a:rPr lang="en-US" altLang="en-US" sz="2400" smtClean="0"/>
              <a:t>The cell wall is the organelle that ultimately controls the shape of plant cells and consequently of organs and whole organisms.</a:t>
            </a:r>
          </a:p>
          <a:p>
            <a:pPr eaLnBrk="1" hangingPunct="1"/>
            <a:endParaRPr lang="en-US" altLang="en-US" sz="2400" smtClean="0"/>
          </a:p>
          <a:p>
            <a:pPr eaLnBrk="1" hangingPunct="1"/>
            <a:r>
              <a:rPr lang="en-US" altLang="en-US" sz="2400" smtClean="0"/>
              <a:t>It is sometimes naturally strengthened and made considerably more resistant to such abuses as pathogen infection by the release of specific oligosaccharides and enzymes and by overlaying or impregnation with cutin, suberin, waxes or silica</a:t>
            </a:r>
          </a:p>
        </p:txBody>
      </p:sp>
      <p:graphicFrame>
        <p:nvGraphicFramePr>
          <p:cNvPr id="9220" name="Object 4"/>
          <p:cNvGraphicFramePr>
            <a:graphicFrameLocks noGrp="1"/>
          </p:cNvGraphicFramePr>
          <p:nvPr>
            <p:ph sz="half" idx="2"/>
          </p:nvPr>
        </p:nvGraphicFramePr>
        <p:xfrm>
          <a:off x="4648200" y="1219200"/>
          <a:ext cx="4495800" cy="5638800"/>
        </p:xfrm>
        <a:graphic>
          <a:graphicData uri="http://schemas.openxmlformats.org/presentationml/2006/ole">
            <mc:AlternateContent xmlns:mc="http://schemas.openxmlformats.org/markup-compatibility/2006">
              <mc:Choice xmlns:v="urn:schemas-microsoft-com:vml" Requires="v">
                <p:oleObj spid="_x0000_s2056" name="Image" r:id="rId3" imgW="5185976" imgH="4042683" progId="Photoshop.Image.7">
                  <p:embed/>
                </p:oleObj>
              </mc:Choice>
              <mc:Fallback>
                <p:oleObj name="Image" r:id="rId3" imgW="5185976" imgH="4042683" progId="Photoshop.Image.7">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49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90715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6200" y="0"/>
            <a:ext cx="9067800" cy="944563"/>
          </a:xfrm>
        </p:spPr>
        <p:txBody>
          <a:bodyPr/>
          <a:lstStyle/>
          <a:p>
            <a:pPr eaLnBrk="1" hangingPunct="1"/>
            <a:r>
              <a:rPr lang="en-US" altLang="en-US" sz="2800" b="1" dirty="0" smtClean="0">
                <a:solidFill>
                  <a:srgbClr val="008000"/>
                </a:solidFill>
              </a:rPr>
              <a:t>Major structural components of the primary cell wall and their likely arrangement</a:t>
            </a:r>
          </a:p>
        </p:txBody>
      </p:sp>
      <p:pic>
        <p:nvPicPr>
          <p:cNvPr id="4505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90600"/>
            <a:ext cx="9144000" cy="586740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2823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76200"/>
            <a:ext cx="8229600" cy="1143000"/>
          </a:xfrm>
        </p:spPr>
        <p:txBody>
          <a:bodyPr/>
          <a:lstStyle/>
          <a:p>
            <a:pPr eaLnBrk="1" hangingPunct="1"/>
            <a:r>
              <a:rPr lang="en-US" altLang="en-US" b="1" dirty="0" smtClean="0">
                <a:solidFill>
                  <a:srgbClr val="008000"/>
                </a:solidFill>
              </a:rPr>
              <a:t>The Plant cell wall</a:t>
            </a:r>
          </a:p>
        </p:txBody>
      </p:sp>
      <p:sp>
        <p:nvSpPr>
          <p:cNvPr id="5123" name="Rectangle 3"/>
          <p:cNvSpPr>
            <a:spLocks noGrp="1" noChangeArrowheads="1"/>
          </p:cNvSpPr>
          <p:nvPr>
            <p:ph type="body" idx="1"/>
          </p:nvPr>
        </p:nvSpPr>
        <p:spPr>
          <a:xfrm>
            <a:off x="0" y="1219200"/>
            <a:ext cx="9144000" cy="5638800"/>
          </a:xfrm>
        </p:spPr>
        <p:txBody>
          <a:bodyPr/>
          <a:lstStyle/>
          <a:p>
            <a:pPr lvl="2" eaLnBrk="1" hangingPunct="1">
              <a:lnSpc>
                <a:spcPct val="80000"/>
              </a:lnSpc>
            </a:pPr>
            <a:r>
              <a:rPr lang="en-US" altLang="en-US" b="1" dirty="0" smtClean="0">
                <a:solidFill>
                  <a:srgbClr val="FF3300"/>
                </a:solidFill>
              </a:rPr>
              <a:t>Critical to:</a:t>
            </a:r>
          </a:p>
          <a:p>
            <a:pPr lvl="2" eaLnBrk="1" hangingPunct="1">
              <a:lnSpc>
                <a:spcPct val="80000"/>
              </a:lnSpc>
            </a:pPr>
            <a:r>
              <a:rPr lang="en-US" altLang="en-US" sz="2000" b="1" dirty="0" smtClean="0">
                <a:solidFill>
                  <a:srgbClr val="006600"/>
                </a:solidFill>
              </a:rPr>
              <a:t>	      </a:t>
            </a:r>
            <a:r>
              <a:rPr lang="en-US" altLang="en-US" b="1" dirty="0" smtClean="0">
                <a:solidFill>
                  <a:srgbClr val="006600"/>
                </a:solidFill>
              </a:rPr>
              <a:t>plant cell growth </a:t>
            </a:r>
          </a:p>
          <a:p>
            <a:pPr lvl="2" eaLnBrk="1" hangingPunct="1">
              <a:lnSpc>
                <a:spcPct val="80000"/>
              </a:lnSpc>
            </a:pPr>
            <a:r>
              <a:rPr lang="en-US" altLang="en-US" b="1" dirty="0" smtClean="0">
                <a:solidFill>
                  <a:srgbClr val="006600"/>
                </a:solidFill>
              </a:rPr>
              <a:t>	      plant growth and development</a:t>
            </a:r>
          </a:p>
          <a:p>
            <a:pPr lvl="2" eaLnBrk="1" hangingPunct="1">
              <a:lnSpc>
                <a:spcPct val="80000"/>
              </a:lnSpc>
            </a:pPr>
            <a:r>
              <a:rPr lang="en-US" altLang="en-US" b="1" dirty="0" smtClean="0">
                <a:solidFill>
                  <a:srgbClr val="006600"/>
                </a:solidFill>
              </a:rPr>
              <a:t>	      differentiation </a:t>
            </a:r>
          </a:p>
          <a:p>
            <a:pPr lvl="2" eaLnBrk="1" hangingPunct="1">
              <a:lnSpc>
                <a:spcPct val="80000"/>
              </a:lnSpc>
            </a:pPr>
            <a:r>
              <a:rPr lang="en-US" altLang="en-US" b="1" dirty="0" smtClean="0">
                <a:solidFill>
                  <a:srgbClr val="006600"/>
                </a:solidFill>
              </a:rPr>
              <a:t>	      response to biotic and abiotic stress</a:t>
            </a:r>
          </a:p>
          <a:p>
            <a:pPr lvl="2" eaLnBrk="1" hangingPunct="1">
              <a:lnSpc>
                <a:spcPct val="80000"/>
              </a:lnSpc>
            </a:pPr>
            <a:endParaRPr lang="en-US" altLang="en-US" b="1" dirty="0" smtClean="0">
              <a:solidFill>
                <a:srgbClr val="006600"/>
              </a:solidFill>
            </a:endParaRPr>
          </a:p>
          <a:p>
            <a:pPr lvl="2" eaLnBrk="1" hangingPunct="1">
              <a:lnSpc>
                <a:spcPct val="80000"/>
              </a:lnSpc>
            </a:pPr>
            <a:r>
              <a:rPr lang="en-US" altLang="en-US" b="1" dirty="0" smtClean="0">
                <a:solidFill>
                  <a:srgbClr val="FF3300"/>
                </a:solidFill>
              </a:rPr>
              <a:t>Impact human activities in many ways:</a:t>
            </a:r>
          </a:p>
          <a:p>
            <a:pPr lvl="2" eaLnBrk="1" hangingPunct="1">
              <a:lnSpc>
                <a:spcPct val="80000"/>
              </a:lnSpc>
            </a:pPr>
            <a:r>
              <a:rPr lang="en-US" altLang="en-US" sz="2000" b="1" dirty="0" smtClean="0">
                <a:solidFill>
                  <a:srgbClr val="006600"/>
                </a:solidFill>
              </a:rPr>
              <a:t>		</a:t>
            </a:r>
            <a:r>
              <a:rPr lang="en-US" altLang="en-US" b="1" dirty="0" smtClean="0">
                <a:solidFill>
                  <a:srgbClr val="006600"/>
                </a:solidFill>
              </a:rPr>
              <a:t>wood </a:t>
            </a:r>
          </a:p>
          <a:p>
            <a:pPr lvl="2" eaLnBrk="1" hangingPunct="1">
              <a:lnSpc>
                <a:spcPct val="80000"/>
              </a:lnSpc>
            </a:pPr>
            <a:r>
              <a:rPr lang="en-US" altLang="en-US" b="1" dirty="0" smtClean="0">
                <a:solidFill>
                  <a:srgbClr val="006600"/>
                </a:solidFill>
              </a:rPr>
              <a:t>		paper </a:t>
            </a:r>
          </a:p>
          <a:p>
            <a:pPr lvl="2" eaLnBrk="1" hangingPunct="1">
              <a:lnSpc>
                <a:spcPct val="80000"/>
              </a:lnSpc>
            </a:pPr>
            <a:r>
              <a:rPr lang="en-US" altLang="en-US" b="1" dirty="0" smtClean="0">
                <a:solidFill>
                  <a:srgbClr val="006600"/>
                </a:solidFill>
              </a:rPr>
              <a:t>		textile </a:t>
            </a:r>
          </a:p>
          <a:p>
            <a:pPr lvl="2" eaLnBrk="1" hangingPunct="1">
              <a:lnSpc>
                <a:spcPct val="80000"/>
              </a:lnSpc>
            </a:pPr>
            <a:r>
              <a:rPr lang="en-US" altLang="en-US" b="1" dirty="0" smtClean="0">
                <a:solidFill>
                  <a:srgbClr val="006600"/>
                </a:solidFill>
              </a:rPr>
              <a:t>		fuel</a:t>
            </a:r>
          </a:p>
          <a:p>
            <a:pPr lvl="2" eaLnBrk="1" hangingPunct="1">
              <a:lnSpc>
                <a:spcPct val="80000"/>
              </a:lnSpc>
            </a:pPr>
            <a:r>
              <a:rPr lang="en-US" altLang="en-US" b="1" dirty="0" smtClean="0">
                <a:solidFill>
                  <a:srgbClr val="006600"/>
                </a:solidFill>
              </a:rPr>
              <a:t>		food </a:t>
            </a:r>
          </a:p>
          <a:p>
            <a:pPr lvl="2" eaLnBrk="1" hangingPunct="1">
              <a:lnSpc>
                <a:spcPct val="80000"/>
              </a:lnSpc>
            </a:pPr>
            <a:r>
              <a:rPr lang="en-US" altLang="en-US" b="1" dirty="0" smtClean="0">
                <a:solidFill>
                  <a:srgbClr val="006600"/>
                </a:solidFill>
              </a:rPr>
              <a:t>		livestock feed</a:t>
            </a:r>
          </a:p>
          <a:p>
            <a:pPr lvl="2" eaLnBrk="1" hangingPunct="1">
              <a:lnSpc>
                <a:spcPct val="80000"/>
              </a:lnSpc>
            </a:pPr>
            <a:r>
              <a:rPr lang="en-US" altLang="en-US" b="1" dirty="0" smtClean="0">
                <a:solidFill>
                  <a:srgbClr val="006600"/>
                </a:solidFill>
              </a:rPr>
              <a:t>		brewing </a:t>
            </a:r>
          </a:p>
          <a:p>
            <a:pPr lvl="2" eaLnBrk="1" hangingPunct="1">
              <a:lnSpc>
                <a:spcPct val="80000"/>
              </a:lnSpc>
            </a:pPr>
            <a:r>
              <a:rPr lang="en-US" altLang="en-US" b="1" dirty="0" smtClean="0">
                <a:solidFill>
                  <a:srgbClr val="006600"/>
                </a:solidFill>
              </a:rPr>
              <a:t>		pharmaceuticals</a:t>
            </a:r>
          </a:p>
        </p:txBody>
      </p:sp>
    </p:spTree>
    <p:extLst>
      <p:ext uri="{BB962C8B-B14F-4D97-AF65-F5344CB8AC3E}">
        <p14:creationId xmlns:p14="http://schemas.microsoft.com/office/powerpoint/2010/main" val="8423492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smtClean="0">
                <a:solidFill>
                  <a:srgbClr val="008000"/>
                </a:solidFill>
                <a:latin typeface="Comic Sans MS" pitchFamily="66" charset="0"/>
              </a:rPr>
              <a:t>The Plant Cell wall</a:t>
            </a:r>
          </a:p>
        </p:txBody>
      </p:sp>
      <p:sp>
        <p:nvSpPr>
          <p:cNvPr id="30723" name="Rectangle 3"/>
          <p:cNvSpPr>
            <a:spLocks noGrp="1" noChangeArrowheads="1"/>
          </p:cNvSpPr>
          <p:nvPr>
            <p:ph type="body" idx="1"/>
          </p:nvPr>
        </p:nvSpPr>
        <p:spPr>
          <a:xfrm>
            <a:off x="228600" y="1524000"/>
            <a:ext cx="3962400" cy="5105400"/>
          </a:xfrm>
        </p:spPr>
        <p:txBody>
          <a:bodyPr/>
          <a:lstStyle/>
          <a:p>
            <a:pPr eaLnBrk="1" hangingPunct="1">
              <a:lnSpc>
                <a:spcPct val="90000"/>
              </a:lnSpc>
            </a:pPr>
            <a:r>
              <a:rPr lang="en-US" altLang="en-US" sz="2400" smtClean="0">
                <a:latin typeface="Comic Sans MS" pitchFamily="66" charset="0"/>
              </a:rPr>
              <a:t>Cell walls are held together by the </a:t>
            </a:r>
            <a:r>
              <a:rPr lang="en-US" altLang="en-US" sz="2400" b="1" i="1" smtClean="0">
                <a:solidFill>
                  <a:srgbClr val="FF0000"/>
                </a:solidFill>
                <a:latin typeface="Comic Sans MS" pitchFamily="66" charset="0"/>
              </a:rPr>
              <a:t>middle Lamella</a:t>
            </a:r>
            <a:r>
              <a:rPr lang="en-US" altLang="en-US" sz="2400" smtClean="0">
                <a:latin typeface="Comic Sans MS" pitchFamily="66" charset="0"/>
              </a:rPr>
              <a:t>.</a:t>
            </a:r>
          </a:p>
          <a:p>
            <a:pPr eaLnBrk="1" hangingPunct="1">
              <a:lnSpc>
                <a:spcPct val="90000"/>
              </a:lnSpc>
            </a:pPr>
            <a:r>
              <a:rPr lang="en-US" altLang="en-US" sz="2400" smtClean="0">
                <a:latin typeface="Comic Sans MS" pitchFamily="66" charset="0"/>
              </a:rPr>
              <a:t>Made up of:</a:t>
            </a:r>
          </a:p>
          <a:p>
            <a:pPr eaLnBrk="1" hangingPunct="1">
              <a:lnSpc>
                <a:spcPct val="90000"/>
              </a:lnSpc>
            </a:pPr>
            <a:r>
              <a:rPr lang="en-US" altLang="en-US" sz="2400" smtClean="0">
                <a:latin typeface="Comic Sans MS" pitchFamily="66" charset="0"/>
              </a:rPr>
              <a:t>Cellulose</a:t>
            </a:r>
          </a:p>
          <a:p>
            <a:pPr eaLnBrk="1" hangingPunct="1">
              <a:lnSpc>
                <a:spcPct val="90000"/>
              </a:lnSpc>
            </a:pPr>
            <a:r>
              <a:rPr lang="en-US" altLang="en-US" sz="2400" smtClean="0">
                <a:latin typeface="Comic Sans MS" pitchFamily="66" charset="0"/>
              </a:rPr>
              <a:t>Xyloglucan</a:t>
            </a:r>
          </a:p>
          <a:p>
            <a:pPr eaLnBrk="1" hangingPunct="1">
              <a:lnSpc>
                <a:spcPct val="90000"/>
              </a:lnSpc>
            </a:pPr>
            <a:r>
              <a:rPr lang="en-US" altLang="en-US" sz="2400" smtClean="0">
                <a:latin typeface="Comic Sans MS" pitchFamily="66" charset="0"/>
              </a:rPr>
              <a:t>Pectin</a:t>
            </a:r>
          </a:p>
          <a:p>
            <a:pPr eaLnBrk="1" hangingPunct="1">
              <a:lnSpc>
                <a:spcPct val="90000"/>
              </a:lnSpc>
            </a:pPr>
            <a:r>
              <a:rPr lang="en-US" altLang="en-US" sz="2400" smtClean="0">
                <a:latin typeface="Comic Sans MS" pitchFamily="66" charset="0"/>
              </a:rPr>
              <a:t>Proteins</a:t>
            </a:r>
          </a:p>
          <a:p>
            <a:pPr eaLnBrk="1" hangingPunct="1">
              <a:lnSpc>
                <a:spcPct val="90000"/>
              </a:lnSpc>
            </a:pPr>
            <a:r>
              <a:rPr lang="en-US" altLang="en-US" sz="2400" smtClean="0">
                <a:latin typeface="Comic Sans MS" pitchFamily="66" charset="0"/>
              </a:rPr>
              <a:t>Ca ions</a:t>
            </a:r>
          </a:p>
          <a:p>
            <a:pPr eaLnBrk="1" hangingPunct="1">
              <a:lnSpc>
                <a:spcPct val="90000"/>
              </a:lnSpc>
            </a:pPr>
            <a:r>
              <a:rPr lang="en-US" altLang="en-US" sz="2400" smtClean="0">
                <a:latin typeface="Comic Sans MS" pitchFamily="66" charset="0"/>
              </a:rPr>
              <a:t>Lignin</a:t>
            </a:r>
          </a:p>
          <a:p>
            <a:pPr eaLnBrk="1" hangingPunct="1">
              <a:lnSpc>
                <a:spcPct val="90000"/>
              </a:lnSpc>
            </a:pPr>
            <a:r>
              <a:rPr lang="en-US" altLang="en-US" sz="2400" smtClean="0">
                <a:latin typeface="Comic Sans MS" pitchFamily="66" charset="0"/>
              </a:rPr>
              <a:t>other ions</a:t>
            </a:r>
          </a:p>
          <a:p>
            <a:pPr eaLnBrk="1" hangingPunct="1">
              <a:lnSpc>
                <a:spcPct val="90000"/>
              </a:lnSpc>
            </a:pPr>
            <a:r>
              <a:rPr lang="en-US" altLang="en-US" sz="2400" smtClean="0">
                <a:latin typeface="Comic Sans MS" pitchFamily="66" charset="0"/>
              </a:rPr>
              <a:t>Water</a:t>
            </a:r>
          </a:p>
        </p:txBody>
      </p:sp>
      <p:pic>
        <p:nvPicPr>
          <p:cNvPr id="30724" name="Picture 5" descr="06_28PlantCellWalls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1371600"/>
            <a:ext cx="48577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265238"/>
            <a:ext cx="8229600" cy="3992562"/>
          </a:xfrm>
        </p:spPr>
        <p:txBody>
          <a:bodyPr/>
          <a:lstStyle/>
          <a:p>
            <a:pPr eaLnBrk="1" hangingPunct="1"/>
            <a:r>
              <a:rPr lang="en-US" altLang="en-US" sz="8000" b="1" smtClean="0">
                <a:solidFill>
                  <a:srgbClr val="008000"/>
                </a:solidFill>
                <a:latin typeface="Comic Sans MS" pitchFamily="66" charset="0"/>
              </a:rPr>
              <a:t>ANY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b="1" smtClean="0">
                <a:solidFill>
                  <a:srgbClr val="008000"/>
                </a:solidFill>
                <a:latin typeface="Showcard Gothic" pitchFamily="82" charset="0"/>
              </a:rPr>
              <a:t>The stem</a:t>
            </a:r>
          </a:p>
        </p:txBody>
      </p:sp>
      <p:pic>
        <p:nvPicPr>
          <p:cNvPr id="6147" name="Picture 4" descr="pp010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b="1" smtClean="0">
                <a:solidFill>
                  <a:srgbClr val="008000"/>
                </a:solidFill>
                <a:latin typeface="Showcard Gothic" pitchFamily="82" charset="0"/>
              </a:rPr>
              <a:t>The Root</a:t>
            </a:r>
          </a:p>
        </p:txBody>
      </p:sp>
      <p:pic>
        <p:nvPicPr>
          <p:cNvPr id="7171" name="Picture 4" descr="pp0101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417638"/>
          </a:xfrm>
        </p:spPr>
        <p:txBody>
          <a:bodyPr/>
          <a:lstStyle/>
          <a:p>
            <a:pPr eaLnBrk="1" hangingPunct="1"/>
            <a:r>
              <a:rPr lang="en-US" altLang="en-US" sz="4000" smtClean="0">
                <a:solidFill>
                  <a:srgbClr val="008000"/>
                </a:solidFill>
                <a:latin typeface="Comic Sans MS" pitchFamily="66" charset="0"/>
              </a:rPr>
              <a:t>Overview of Plant Structure</a:t>
            </a:r>
          </a:p>
        </p:txBody>
      </p:sp>
      <p:sp>
        <p:nvSpPr>
          <p:cNvPr id="8195" name="Rectangle 3"/>
          <p:cNvSpPr>
            <a:spLocks noGrp="1" noChangeArrowheads="1"/>
          </p:cNvSpPr>
          <p:nvPr>
            <p:ph type="body" idx="1"/>
          </p:nvPr>
        </p:nvSpPr>
        <p:spPr>
          <a:xfrm>
            <a:off x="457200" y="1066800"/>
            <a:ext cx="8458200" cy="5486400"/>
          </a:xfrm>
        </p:spPr>
        <p:txBody>
          <a:bodyPr/>
          <a:lstStyle/>
          <a:p>
            <a:pPr eaLnBrk="1" hangingPunct="1"/>
            <a:r>
              <a:rPr lang="en-US" altLang="en-US" smtClean="0">
                <a:latin typeface="Comic Sans MS" pitchFamily="66" charset="0"/>
              </a:rPr>
              <a:t>Two general types of plants:</a:t>
            </a:r>
          </a:p>
          <a:p>
            <a:pPr eaLnBrk="1" hangingPunct="1"/>
            <a:r>
              <a:rPr lang="en-US" altLang="en-US" b="1" i="1" smtClean="0">
                <a:solidFill>
                  <a:srgbClr val="800080"/>
                </a:solidFill>
                <a:latin typeface="Comic Sans MS" pitchFamily="66" charset="0"/>
              </a:rPr>
              <a:t>Angiosperms</a:t>
            </a:r>
            <a:r>
              <a:rPr lang="en-US" altLang="en-US" smtClean="0">
                <a:latin typeface="Comic Sans MS" pitchFamily="66" charset="0"/>
              </a:rPr>
              <a:t>:</a:t>
            </a:r>
          </a:p>
          <a:p>
            <a:pPr lvl="1" eaLnBrk="1" hangingPunct="1"/>
            <a:r>
              <a:rPr lang="en-US" altLang="en-US" smtClean="0">
                <a:latin typeface="Comic Sans MS" pitchFamily="66" charset="0"/>
              </a:rPr>
              <a:t>More advanced type of plant</a:t>
            </a:r>
          </a:p>
          <a:p>
            <a:pPr lvl="2" eaLnBrk="1" hangingPunct="1"/>
            <a:r>
              <a:rPr lang="en-US" altLang="en-US" smtClean="0">
                <a:latin typeface="Comic Sans MS" pitchFamily="66" charset="0"/>
              </a:rPr>
              <a:t>About 250,000 species known</a:t>
            </a:r>
          </a:p>
          <a:p>
            <a:pPr lvl="2" eaLnBrk="1" hangingPunct="1"/>
            <a:r>
              <a:rPr lang="en-US" altLang="en-US" smtClean="0">
                <a:latin typeface="Comic Sans MS" pitchFamily="66" charset="0"/>
              </a:rPr>
              <a:t>Major innovation is the Flower</a:t>
            </a:r>
          </a:p>
          <a:p>
            <a:pPr lvl="3" eaLnBrk="1" hangingPunct="1"/>
            <a:r>
              <a:rPr lang="en-US" altLang="en-US" sz="2400" smtClean="0">
                <a:latin typeface="Comic Sans MS" pitchFamily="66" charset="0"/>
              </a:rPr>
              <a:t>So these are also known as flowing plants!</a:t>
            </a:r>
          </a:p>
          <a:p>
            <a:pPr eaLnBrk="1" hangingPunct="1"/>
            <a:r>
              <a:rPr lang="en-US" altLang="en-US" b="1" i="1" smtClean="0">
                <a:solidFill>
                  <a:srgbClr val="800080"/>
                </a:solidFill>
                <a:latin typeface="Comic Sans MS" pitchFamily="66" charset="0"/>
              </a:rPr>
              <a:t>Gymnosperms</a:t>
            </a:r>
            <a:r>
              <a:rPr lang="en-US" altLang="en-US" smtClean="0">
                <a:latin typeface="Comic Sans MS" pitchFamily="66" charset="0"/>
              </a:rPr>
              <a:t>:</a:t>
            </a:r>
          </a:p>
          <a:p>
            <a:pPr lvl="1" eaLnBrk="1" hangingPunct="1"/>
            <a:r>
              <a:rPr lang="en-US" altLang="en-US" smtClean="0">
                <a:latin typeface="Comic Sans MS" pitchFamily="66" charset="0"/>
              </a:rPr>
              <a:t>Less advanced than angiosperms</a:t>
            </a:r>
          </a:p>
          <a:p>
            <a:pPr lvl="2" eaLnBrk="1" hangingPunct="1"/>
            <a:r>
              <a:rPr lang="en-US" altLang="en-US" smtClean="0">
                <a:latin typeface="Comic Sans MS" pitchFamily="66" charset="0"/>
              </a:rPr>
              <a:t>About 700 species known</a:t>
            </a:r>
          </a:p>
          <a:p>
            <a:pPr lvl="2" eaLnBrk="1" hangingPunct="1"/>
            <a:r>
              <a:rPr lang="en-US" altLang="en-US" smtClean="0">
                <a:latin typeface="Comic Sans MS" pitchFamily="66" charset="0"/>
              </a:rPr>
              <a:t>Largest group is the conifer (cone bearer)</a:t>
            </a:r>
          </a:p>
          <a:p>
            <a:pPr lvl="3" eaLnBrk="1" hangingPunct="1"/>
            <a:r>
              <a:rPr lang="en-US" altLang="en-US" sz="2400" smtClean="0">
                <a:latin typeface="Comic Sans MS" pitchFamily="66" charset="0"/>
              </a:rPr>
              <a:t>ie, pine, fir, spruce, and redwood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xy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396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52400" y="1143000"/>
            <a:ext cx="4876800" cy="5486400"/>
          </a:xfrm>
        </p:spPr>
        <p:txBody>
          <a:bodyPr/>
          <a:lstStyle/>
          <a:p>
            <a:pPr eaLnBrk="1" hangingPunct="1">
              <a:lnSpc>
                <a:spcPct val="80000"/>
              </a:lnSpc>
            </a:pPr>
            <a:r>
              <a:rPr lang="en-US" altLang="en-US" sz="2800" b="1" i="1" smtClean="0">
                <a:solidFill>
                  <a:srgbClr val="800080"/>
                </a:solidFill>
                <a:latin typeface="Comic Sans MS" pitchFamily="66" charset="0"/>
              </a:rPr>
              <a:t>Xylem:</a:t>
            </a:r>
          </a:p>
          <a:p>
            <a:pPr lvl="1" eaLnBrk="1" hangingPunct="1">
              <a:lnSpc>
                <a:spcPct val="80000"/>
              </a:lnSpc>
            </a:pPr>
            <a:r>
              <a:rPr lang="en-US" altLang="en-US" sz="2400" smtClean="0">
                <a:latin typeface="Comic Sans MS" pitchFamily="66" charset="0"/>
              </a:rPr>
              <a:t>Main water-conducting tissue of vascular plants</a:t>
            </a:r>
            <a:r>
              <a:rPr lang="en-US" altLang="en-US" smtClean="0">
                <a:latin typeface="Comic Sans MS" pitchFamily="66" charset="0"/>
              </a:rPr>
              <a:t>.</a:t>
            </a:r>
          </a:p>
          <a:p>
            <a:pPr lvl="1" eaLnBrk="1" hangingPunct="1">
              <a:lnSpc>
                <a:spcPct val="80000"/>
              </a:lnSpc>
            </a:pPr>
            <a:r>
              <a:rPr lang="en-US" altLang="en-US" sz="2400" smtClean="0">
                <a:latin typeface="Comic Sans MS" pitchFamily="66" charset="0"/>
              </a:rPr>
              <a:t>arise from individual cylindrical cells oriented end to end.</a:t>
            </a:r>
            <a:r>
              <a:rPr lang="en-US" altLang="en-US" smtClean="0">
                <a:latin typeface="Comic Sans MS" pitchFamily="66" charset="0"/>
              </a:rPr>
              <a:t>  </a:t>
            </a:r>
          </a:p>
          <a:p>
            <a:pPr lvl="1" eaLnBrk="1" hangingPunct="1">
              <a:lnSpc>
                <a:spcPct val="80000"/>
              </a:lnSpc>
            </a:pPr>
            <a:r>
              <a:rPr lang="en-US" altLang="en-US" sz="2400" smtClean="0">
                <a:latin typeface="Comic Sans MS" pitchFamily="66" charset="0"/>
              </a:rPr>
              <a:t>At maturity the end walls of these cells dissolve away and the cytoplasmic contents die.</a:t>
            </a:r>
          </a:p>
          <a:p>
            <a:pPr lvl="1" eaLnBrk="1" hangingPunct="1">
              <a:lnSpc>
                <a:spcPct val="80000"/>
              </a:lnSpc>
            </a:pPr>
            <a:r>
              <a:rPr lang="en-US" altLang="en-US" sz="2400" smtClean="0">
                <a:latin typeface="Comic Sans MS" pitchFamily="66" charset="0"/>
              </a:rPr>
              <a:t> </a:t>
            </a:r>
            <a:r>
              <a:rPr lang="en-US" altLang="en-US" sz="2400" b="1" i="1" smtClean="0">
                <a:solidFill>
                  <a:srgbClr val="FF0000"/>
                </a:solidFill>
                <a:latin typeface="Comic Sans MS" pitchFamily="66" charset="0"/>
              </a:rPr>
              <a:t>The result is the xylem vessel, a continuous nonliving duct</a:t>
            </a:r>
            <a:r>
              <a:rPr lang="en-US" altLang="en-US" sz="2400" smtClean="0">
                <a:latin typeface="Comic Sans MS" pitchFamily="66" charset="0"/>
              </a:rPr>
              <a:t>. </a:t>
            </a:r>
          </a:p>
          <a:p>
            <a:pPr lvl="1" eaLnBrk="1" hangingPunct="1">
              <a:lnSpc>
                <a:spcPct val="80000"/>
              </a:lnSpc>
            </a:pPr>
            <a:r>
              <a:rPr lang="en-US" altLang="en-US" sz="2400" smtClean="0">
                <a:latin typeface="Comic Sans MS" pitchFamily="66" charset="0"/>
              </a:rPr>
              <a:t>carry water and some dissolved solutes, such as inorganic ions, up the plant </a:t>
            </a:r>
          </a:p>
        </p:txBody>
      </p:sp>
      <p:sp>
        <p:nvSpPr>
          <p:cNvPr id="9220" name="Rectangle 2"/>
          <p:cNvSpPr>
            <a:spLocks noGrp="1" noChangeArrowheads="1"/>
          </p:cNvSpPr>
          <p:nvPr>
            <p:ph type="title"/>
          </p:nvPr>
        </p:nvSpPr>
        <p:spPr/>
        <p:txBody>
          <a:bodyPr/>
          <a:lstStyle/>
          <a:p>
            <a:pPr eaLnBrk="1" hangingPunct="1"/>
            <a:r>
              <a:rPr lang="en-US" altLang="en-US" sz="4000" smtClean="0">
                <a:solidFill>
                  <a:srgbClr val="008000"/>
                </a:solidFill>
                <a:latin typeface="Comic Sans MS" pitchFamily="66" charset="0"/>
              </a:rPr>
              <a:t>Overview of Plant Structure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smtClean="0">
                <a:solidFill>
                  <a:srgbClr val="008000"/>
                </a:solidFill>
                <a:latin typeface="Comic Sans MS" pitchFamily="66" charset="0"/>
              </a:rPr>
              <a:t>Overview of Plant Structure</a:t>
            </a:r>
          </a:p>
        </p:txBody>
      </p:sp>
      <p:pic>
        <p:nvPicPr>
          <p:cNvPr id="10243" name="Picture 4" descr="phlo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219200"/>
            <a:ext cx="31718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0" y="1143000"/>
            <a:ext cx="5943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US" altLang="en-US" sz="2800" b="1" i="1">
                <a:solidFill>
                  <a:srgbClr val="800080"/>
                </a:solidFill>
                <a:latin typeface="Comic Sans MS" pitchFamily="66" charset="0"/>
              </a:rPr>
              <a:t>Phloem:</a:t>
            </a:r>
          </a:p>
          <a:p>
            <a:pPr lvl="1" eaLnBrk="1" hangingPunct="1"/>
            <a:r>
              <a:rPr lang="en-US" altLang="en-US" sz="2000">
                <a:latin typeface="Comic Sans MS" pitchFamily="66" charset="0"/>
              </a:rPr>
              <a:t>The main components of phloem are </a:t>
            </a:r>
          </a:p>
          <a:p>
            <a:pPr lvl="2" eaLnBrk="1" hangingPunct="1"/>
            <a:r>
              <a:rPr lang="en-US" altLang="en-US" sz="2000" b="1" i="1">
                <a:latin typeface="Comic Sans MS" pitchFamily="66" charset="0"/>
              </a:rPr>
              <a:t>sieve elements</a:t>
            </a:r>
            <a:endParaRPr lang="en-US" altLang="en-US" sz="2000" i="1">
              <a:latin typeface="Comic Sans MS" pitchFamily="66" charset="0"/>
            </a:endParaRPr>
          </a:p>
          <a:p>
            <a:pPr lvl="2" eaLnBrk="1" hangingPunct="1"/>
            <a:r>
              <a:rPr lang="en-US" altLang="en-US" sz="2000" b="1" i="1">
                <a:latin typeface="Comic Sans MS" pitchFamily="66" charset="0"/>
              </a:rPr>
              <a:t>companion cells</a:t>
            </a:r>
            <a:r>
              <a:rPr lang="en-US" altLang="en-US" sz="2000">
                <a:latin typeface="Comic Sans MS" pitchFamily="66" charset="0"/>
              </a:rPr>
              <a:t>.</a:t>
            </a:r>
          </a:p>
          <a:p>
            <a:pPr lvl="1" eaLnBrk="1" hangingPunct="1"/>
            <a:r>
              <a:rPr lang="en-US" altLang="en-US" sz="2000">
                <a:latin typeface="Comic Sans MS" pitchFamily="66" charset="0"/>
              </a:rPr>
              <a:t>Sieve elements have no nucleus and only a sparse collection of other organelles .  </a:t>
            </a:r>
            <a:r>
              <a:rPr lang="en-US" altLang="en-US" sz="2000" b="1" i="1">
                <a:solidFill>
                  <a:srgbClr val="FF0000"/>
                </a:solidFill>
                <a:latin typeface="Comic Sans MS" pitchFamily="66" charset="0"/>
              </a:rPr>
              <a:t>Companion cell provides energy</a:t>
            </a:r>
          </a:p>
          <a:p>
            <a:pPr lvl="1" eaLnBrk="1" hangingPunct="1"/>
            <a:endParaRPr lang="en-US" altLang="en-US" sz="2000" b="1" i="1">
              <a:solidFill>
                <a:srgbClr val="FF0000"/>
              </a:solidFill>
              <a:latin typeface="Comic Sans MS" pitchFamily="66" charset="0"/>
            </a:endParaRPr>
          </a:p>
          <a:p>
            <a:pPr lvl="1" eaLnBrk="1" hangingPunct="1"/>
            <a:r>
              <a:rPr lang="en-US" altLang="en-US" sz="2000">
                <a:latin typeface="Comic Sans MS" pitchFamily="66" charset="0"/>
              </a:rPr>
              <a:t>so-named because end walls are perforated - allows cytoplasmic connections between vertically-stacked cells .</a:t>
            </a:r>
          </a:p>
          <a:p>
            <a:pPr lvl="1" eaLnBrk="1" hangingPunct="1"/>
            <a:endParaRPr lang="en-US" altLang="en-US" sz="2000">
              <a:latin typeface="Comic Sans MS" pitchFamily="66" charset="0"/>
            </a:endParaRPr>
          </a:p>
          <a:p>
            <a:pPr lvl="1" eaLnBrk="1" hangingPunct="1"/>
            <a:r>
              <a:rPr lang="en-US" altLang="en-US" sz="2000">
                <a:latin typeface="Comic Sans MS" pitchFamily="66" charset="0"/>
              </a:rPr>
              <a:t>conducts sugars and amino acids - from the leaves, to the rest of the plant </a:t>
            </a:r>
          </a:p>
          <a:p>
            <a:pPr lvl="1" eaLnBrk="1" hangingPunct="1"/>
            <a:endParaRPr lang="en-US" altLang="en-US" sz="2000">
              <a:latin typeface="Comic Sans MS" pitchFamily="66"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549</TotalTime>
  <Words>1816</Words>
  <Application>Microsoft Office PowerPoint</Application>
  <PresentationFormat>On-screen Show (4:3)</PresentationFormat>
  <Paragraphs>311</Paragraphs>
  <Slides>47</Slides>
  <Notes>7</Notes>
  <HiddenSlides>0</HiddenSlides>
  <MMClips>0</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47</vt:i4>
      </vt:variant>
    </vt:vector>
  </HeadingPairs>
  <TitlesOfParts>
    <vt:vector size="67" baseType="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Image</vt:lpstr>
      <vt:lpstr>Plant Physiology talk Two Plant Cells</vt:lpstr>
      <vt:lpstr>Overview of Plant Structure</vt:lpstr>
      <vt:lpstr>Overview of Plant Structure</vt:lpstr>
      <vt:lpstr>The leaf</vt:lpstr>
      <vt:lpstr>The stem</vt:lpstr>
      <vt:lpstr>The Root</vt:lpstr>
      <vt:lpstr>Overview of Plant Structure</vt:lpstr>
      <vt:lpstr>Overview of Plant Structure</vt:lpstr>
      <vt:lpstr>Overview of Plant Structure</vt:lpstr>
      <vt:lpstr>The Plant Cell</vt:lpstr>
      <vt:lpstr>The Plant Cell</vt:lpstr>
      <vt:lpstr>The Plasma Membrane</vt:lpstr>
      <vt:lpstr>The Plasma Membrane</vt:lpstr>
      <vt:lpstr>The Fluid Mosaic Model</vt:lpstr>
      <vt:lpstr>Flippase</vt:lpstr>
      <vt:lpstr>Transverse Diffusion </vt:lpstr>
      <vt:lpstr>Transverse Diffusion </vt:lpstr>
      <vt:lpstr>Lateral Diffusion </vt:lpstr>
      <vt:lpstr>Flippase</vt:lpstr>
      <vt:lpstr>Flippase</vt:lpstr>
      <vt:lpstr>Flippase</vt:lpstr>
      <vt:lpstr>The Plasma Membrane</vt:lpstr>
      <vt:lpstr>PowerPoint Presentation</vt:lpstr>
      <vt:lpstr>Integral proteins</vt:lpstr>
      <vt:lpstr>Transmembrane proteins</vt:lpstr>
      <vt:lpstr>Transmembrane proteins</vt:lpstr>
      <vt:lpstr>The nucleus</vt:lpstr>
      <vt:lpstr>The Endoplasmic reticulum</vt:lpstr>
      <vt:lpstr>The Endoplasmic reticulum</vt:lpstr>
      <vt:lpstr>The Golgi Network</vt:lpstr>
      <vt:lpstr>The Golgi Network</vt:lpstr>
      <vt:lpstr>Golgi Trafficking</vt:lpstr>
      <vt:lpstr>The Mitochondria </vt:lpstr>
      <vt:lpstr>The Mitochondria</vt:lpstr>
      <vt:lpstr>The Chloroplast</vt:lpstr>
      <vt:lpstr>The Chloroplast</vt:lpstr>
      <vt:lpstr>The Vacuole</vt:lpstr>
      <vt:lpstr>The Vacuole</vt:lpstr>
      <vt:lpstr>The cytoskeleton</vt:lpstr>
      <vt:lpstr>The cytoskeleton</vt:lpstr>
      <vt:lpstr>The cytoskeleton</vt:lpstr>
      <vt:lpstr>Plamodesmarta</vt:lpstr>
      <vt:lpstr>The Plant Cell wall</vt:lpstr>
      <vt:lpstr>Major structural components of the primary cell wall and their likely arrangement</vt:lpstr>
      <vt:lpstr>The Plant cell wall</vt:lpstr>
      <vt:lpstr>The Plant Cell wall</vt:lpstr>
      <vt:lpstr>ANY QUESTIONS?</vt:lpstr>
    </vt:vector>
  </TitlesOfParts>
  <Company>MSUM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Cells (The Basics)</dc:title>
  <dc:creator>marryand</dc:creator>
  <cp:lastModifiedBy>Andrew Marry</cp:lastModifiedBy>
  <cp:revision>27</cp:revision>
  <dcterms:created xsi:type="dcterms:W3CDTF">2006-01-12T19:08:54Z</dcterms:created>
  <dcterms:modified xsi:type="dcterms:W3CDTF">2016-09-08T16:14:55Z</dcterms:modified>
</cp:coreProperties>
</file>