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1" r:id="rId6"/>
    <p:sldId id="262" r:id="rId7"/>
    <p:sldId id="260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15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EC0A6C-2760-41EE-AA1A-9CF4C6D1FAE9}" type="datetimeFigureOut">
              <a:rPr lang="en-US" smtClean="0"/>
              <a:pPr/>
              <a:t>2/4/2010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CA7FB9C-8A45-4F87-8470-6C793D2F1C49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7FB9C-8A45-4F87-8470-6C793D2F1C49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7FB9C-8A45-4F87-8470-6C793D2F1C49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7FB9C-8A45-4F87-8470-6C793D2F1C49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7FB9C-8A45-4F87-8470-6C793D2F1C49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7FB9C-8A45-4F87-8470-6C793D2F1C49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7FB9C-8A45-4F87-8470-6C793D2F1C49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CA7FB9C-8A45-4F87-8470-6C793D2F1C49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3EAD-A476-4051-9B2E-4F592AF7FB23}" type="datetimeFigureOut">
              <a:rPr lang="en-US" smtClean="0"/>
              <a:pPr/>
              <a:t>2/4/2010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B66-9033-419D-9F53-ABC082A83D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3EAD-A476-4051-9B2E-4F592AF7FB23}" type="datetimeFigureOut">
              <a:rPr lang="en-US" smtClean="0"/>
              <a:pPr/>
              <a:t>2/4/2010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B66-9033-419D-9F53-ABC082A83D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3EAD-A476-4051-9B2E-4F592AF7FB23}" type="datetimeFigureOut">
              <a:rPr lang="en-US" smtClean="0"/>
              <a:pPr/>
              <a:t>2/4/2010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B66-9033-419D-9F53-ABC082A83D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3EAD-A476-4051-9B2E-4F592AF7FB23}" type="datetimeFigureOut">
              <a:rPr lang="en-US" smtClean="0"/>
              <a:pPr/>
              <a:t>2/4/2010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B66-9033-419D-9F53-ABC082A83D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3EAD-A476-4051-9B2E-4F592AF7FB23}" type="datetimeFigureOut">
              <a:rPr lang="en-US" smtClean="0"/>
              <a:pPr/>
              <a:t>2/4/2010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B66-9033-419D-9F53-ABC082A83D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3EAD-A476-4051-9B2E-4F592AF7FB23}" type="datetimeFigureOut">
              <a:rPr lang="en-US" smtClean="0"/>
              <a:pPr/>
              <a:t>2/4/2010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B66-9033-419D-9F53-ABC082A83D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3EAD-A476-4051-9B2E-4F592AF7FB23}" type="datetimeFigureOut">
              <a:rPr lang="en-US" smtClean="0"/>
              <a:pPr/>
              <a:t>2/4/2010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B66-9033-419D-9F53-ABC082A83D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3EAD-A476-4051-9B2E-4F592AF7FB23}" type="datetimeFigureOut">
              <a:rPr lang="en-US" smtClean="0"/>
              <a:pPr/>
              <a:t>2/4/2010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B66-9033-419D-9F53-ABC082A83D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3EAD-A476-4051-9B2E-4F592AF7FB23}" type="datetimeFigureOut">
              <a:rPr lang="en-US" smtClean="0"/>
              <a:pPr/>
              <a:t>2/4/2010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B66-9033-419D-9F53-ABC082A83D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3EAD-A476-4051-9B2E-4F592AF7FB23}" type="datetimeFigureOut">
              <a:rPr lang="en-US" smtClean="0"/>
              <a:pPr/>
              <a:t>2/4/2010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B66-9033-419D-9F53-ABC082A83D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A93EAD-A476-4051-9B2E-4F592AF7FB23}" type="datetimeFigureOut">
              <a:rPr lang="en-US" smtClean="0"/>
              <a:pPr/>
              <a:t>2/4/2010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1ACB66-9033-419D-9F53-ABC082A83D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A93EAD-A476-4051-9B2E-4F592AF7FB23}" type="datetimeFigureOut">
              <a:rPr lang="en-US" smtClean="0"/>
              <a:pPr/>
              <a:t>2/4/2010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1ACB66-9033-419D-9F53-ABC082A83DBA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9.png"/><Relationship Id="rId4" Type="http://schemas.openxmlformats.org/officeDocument/2006/relationships/image" Target="../media/image8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otany.hawaii.edu/faculty/carr/Anacardi.htm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hort.ufl.edu/trees/MANINDA.pdf" TargetMode="External"/><Relationship Id="rId4" Type="http://schemas.openxmlformats.org/officeDocument/2006/relationships/hyperlink" Target="http://www.hort.purdue.edu/newcrop/duke_energy/Anacardium_occidentale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10000" y="1676400"/>
            <a:ext cx="4876800" cy="1470025"/>
          </a:xfrm>
        </p:spPr>
        <p:txBody>
          <a:bodyPr/>
          <a:lstStyle/>
          <a:p>
            <a:r>
              <a:rPr lang="en-US" dirty="0" smtClean="0"/>
              <a:t>Anacardiaceae- </a:t>
            </a:r>
            <a:br>
              <a:rPr lang="en-US" dirty="0" smtClean="0"/>
            </a:br>
            <a:r>
              <a:rPr lang="en-US" sz="3600" dirty="0" smtClean="0"/>
              <a:t>Cashew Family</a:t>
            </a:r>
            <a:endParaRPr lang="en-US" sz="3600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" y="762000"/>
            <a:ext cx="3248025" cy="571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TextBox 4"/>
          <p:cNvSpPr txBox="1"/>
          <p:nvPr/>
        </p:nvSpPr>
        <p:spPr>
          <a:xfrm>
            <a:off x="5257800" y="3657600"/>
            <a:ext cx="18603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By: Jaclyn </a:t>
            </a:r>
            <a:r>
              <a:rPr lang="en-US" dirty="0" err="1" smtClean="0"/>
              <a:t>Kuklock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6" name="TextBox 5"/>
          <p:cNvSpPr txBox="1"/>
          <p:nvPr/>
        </p:nvSpPr>
        <p:spPr>
          <a:xfrm>
            <a:off x="4114800" y="5791200"/>
            <a:ext cx="43492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Ex. Mango, pistachio, poison ivy, and poison </a:t>
            </a:r>
          </a:p>
          <a:p>
            <a:r>
              <a:rPr lang="en-US" dirty="0"/>
              <a:t>o</a:t>
            </a:r>
            <a:r>
              <a:rPr lang="en-US" dirty="0" smtClean="0"/>
              <a:t>ak.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81000"/>
            <a:ext cx="7772400" cy="1470025"/>
          </a:xfrm>
        </p:spPr>
        <p:txBody>
          <a:bodyPr/>
          <a:lstStyle/>
          <a:p>
            <a:r>
              <a:rPr lang="en-US" dirty="0" smtClean="0"/>
              <a:t>Leaves and Structure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962400"/>
            <a:ext cx="4648200" cy="2438400"/>
          </a:xfrm>
        </p:spPr>
        <p:txBody>
          <a:bodyPr>
            <a:normAutofit fontScale="85000" lnSpcReduction="10000"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Trees or shrubs, woody climbers or perennial herbs, blackening when wounded</a:t>
            </a:r>
            <a:r>
              <a:rPr lang="en-US" sz="2400" dirty="0" smtClean="0">
                <a:solidFill>
                  <a:schemeClr val="tx1"/>
                </a:solidFill>
              </a:rPr>
              <a:t>.</a:t>
            </a:r>
          </a:p>
          <a:p>
            <a:r>
              <a:rPr lang="en-US" sz="1900" dirty="0" smtClean="0">
                <a:solidFill>
                  <a:schemeClr val="tx1"/>
                </a:solidFill>
              </a:rPr>
              <a:t>Flowers small and often imperfect, 3-5 </a:t>
            </a:r>
            <a:r>
              <a:rPr lang="en-US" sz="1900" dirty="0" err="1" smtClean="0">
                <a:solidFill>
                  <a:schemeClr val="tx1"/>
                </a:solidFill>
              </a:rPr>
              <a:t>merous</a:t>
            </a:r>
            <a:r>
              <a:rPr lang="en-US" sz="1900" dirty="0" smtClean="0">
                <a:solidFill>
                  <a:schemeClr val="tx1"/>
                </a:solidFill>
              </a:rPr>
              <a:t>, receptacle sometimes elongated and barrel-shaped.</a:t>
            </a:r>
          </a:p>
          <a:p>
            <a:r>
              <a:rPr lang="en-US" sz="1900" dirty="0" smtClean="0">
                <a:solidFill>
                  <a:schemeClr val="tx1"/>
                </a:solidFill>
              </a:rPr>
              <a:t>Sepals fused basally or lobed.</a:t>
            </a:r>
          </a:p>
          <a:p>
            <a:r>
              <a:rPr lang="en-US" sz="1900" dirty="0" smtClean="0">
                <a:solidFill>
                  <a:schemeClr val="tx1"/>
                </a:solidFill>
              </a:rPr>
              <a:t>Petals free to extended receptacle.</a:t>
            </a:r>
          </a:p>
          <a:p>
            <a:r>
              <a:rPr lang="en-US" sz="1900" dirty="0" smtClean="0">
                <a:solidFill>
                  <a:schemeClr val="tx1"/>
                </a:solidFill>
              </a:rPr>
              <a:t>Anthers oblong with 4 pollen sacs. </a:t>
            </a:r>
          </a:p>
          <a:p>
            <a:r>
              <a:rPr lang="en-US" sz="1900" dirty="0" smtClean="0">
                <a:solidFill>
                  <a:schemeClr val="tx1"/>
                </a:solidFill>
              </a:rPr>
              <a:t>Ovary superior, sometimes half-inferior or inferior.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676400"/>
            <a:ext cx="2489200" cy="1866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867400" y="2667000"/>
            <a:ext cx="2286000" cy="29383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TextBox 5"/>
          <p:cNvSpPr txBox="1"/>
          <p:nvPr/>
        </p:nvSpPr>
        <p:spPr>
          <a:xfrm>
            <a:off x="3657600" y="2438400"/>
            <a:ext cx="2148089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77 genera</a:t>
            </a:r>
          </a:p>
          <a:p>
            <a:r>
              <a:rPr lang="en-US" dirty="0" smtClean="0"/>
              <a:t>600 species</a:t>
            </a:r>
          </a:p>
          <a:p>
            <a:r>
              <a:rPr lang="en-US" dirty="0" smtClean="0"/>
              <a:t>Mainly in tropical, </a:t>
            </a:r>
          </a:p>
          <a:p>
            <a:r>
              <a:rPr lang="en-US" dirty="0" smtClean="0"/>
              <a:t>areas and North </a:t>
            </a:r>
          </a:p>
          <a:p>
            <a:r>
              <a:rPr lang="en-US" dirty="0" smtClean="0"/>
              <a:t>America and Eurasia.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72000" y="1524000"/>
            <a:ext cx="4169283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Leaves </a:t>
            </a:r>
            <a:r>
              <a:rPr lang="en-US" dirty="0" err="1" smtClean="0"/>
              <a:t>pinnately</a:t>
            </a:r>
            <a:r>
              <a:rPr lang="en-US" dirty="0" smtClean="0"/>
              <a:t> compound and simple</a:t>
            </a:r>
          </a:p>
          <a:p>
            <a:r>
              <a:rPr lang="en-US" dirty="0" smtClean="0"/>
              <a:t>4 to 5 </a:t>
            </a:r>
            <a:r>
              <a:rPr lang="en-US" dirty="0" err="1" smtClean="0"/>
              <a:t>carpels</a:t>
            </a:r>
            <a:endParaRPr lang="en-US" dirty="0" smtClean="0"/>
          </a:p>
          <a:p>
            <a:r>
              <a:rPr lang="en-US" dirty="0" err="1" smtClean="0"/>
              <a:t>Hypanthium</a:t>
            </a:r>
            <a:r>
              <a:rPr lang="en-US" dirty="0" smtClean="0"/>
              <a:t> sometimes present but small.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914400"/>
            <a:ext cx="7772400" cy="1470025"/>
          </a:xfrm>
        </p:spPr>
        <p:txBody>
          <a:bodyPr/>
          <a:lstStyle/>
          <a:p>
            <a:r>
              <a:rPr lang="en-US" i="1" dirty="0" err="1" smtClean="0"/>
              <a:t>Anacardium</a:t>
            </a:r>
            <a:r>
              <a:rPr lang="en-US" i="1" dirty="0" smtClean="0"/>
              <a:t> </a:t>
            </a:r>
            <a:r>
              <a:rPr lang="en-US" i="1" dirty="0" err="1"/>
              <a:t>o</a:t>
            </a:r>
            <a:r>
              <a:rPr lang="en-US" i="1" dirty="0" err="1" smtClean="0"/>
              <a:t>ccidentale</a:t>
            </a:r>
            <a:r>
              <a:rPr lang="en-US" i="1" dirty="0" smtClean="0"/>
              <a:t>- 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200" dirty="0" smtClean="0"/>
              <a:t>Cashew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2286000"/>
            <a:ext cx="7696200" cy="1752600"/>
          </a:xfrm>
        </p:spPr>
        <p:txBody>
          <a:bodyPr>
            <a:normAutofit fontScale="77500" lnSpcReduction="20000"/>
          </a:bodyPr>
          <a:lstStyle/>
          <a:p>
            <a:r>
              <a:rPr lang="en-US" sz="2000" dirty="0" smtClean="0">
                <a:solidFill>
                  <a:schemeClr val="tx1"/>
                </a:solidFill>
              </a:rPr>
              <a:t>Both the seed and the base of the fruit are edible.  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Perennial tree 12 m tall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 Leaves are simple and alternate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Male or female (Imperfect)</a:t>
            </a:r>
          </a:p>
          <a:p>
            <a:r>
              <a:rPr lang="en-US" sz="2000" dirty="0" err="1" smtClean="0">
                <a:solidFill>
                  <a:schemeClr val="tx1"/>
                </a:solidFill>
              </a:rPr>
              <a:t>Radially</a:t>
            </a:r>
            <a:r>
              <a:rPr lang="en-US" sz="2000" dirty="0" smtClean="0">
                <a:solidFill>
                  <a:schemeClr val="tx1"/>
                </a:solidFill>
              </a:rPr>
              <a:t> Symmetrical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5 sepals, 5 petals, 10 stamens, one ovary</a:t>
            </a:r>
          </a:p>
          <a:p>
            <a:r>
              <a:rPr lang="en-US" sz="2000" dirty="0" smtClean="0">
                <a:solidFill>
                  <a:schemeClr val="tx1"/>
                </a:solidFill>
              </a:rPr>
              <a:t>Flowering takes a few weeks, can grow/tolerate anywhere except the cold.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71600" y="4267200"/>
            <a:ext cx="2005781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172200" y="4343400"/>
            <a:ext cx="1885950" cy="18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505200" y="4419600"/>
            <a:ext cx="2447925" cy="18386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04800"/>
            <a:ext cx="7772400" cy="1470025"/>
          </a:xfrm>
        </p:spPr>
        <p:txBody>
          <a:bodyPr/>
          <a:lstStyle/>
          <a:p>
            <a:r>
              <a:rPr lang="en-US" i="1" dirty="0" err="1" smtClean="0"/>
              <a:t>Mangifera</a:t>
            </a:r>
            <a:r>
              <a:rPr lang="en-US" i="1" dirty="0" smtClean="0"/>
              <a:t> </a:t>
            </a:r>
            <a:r>
              <a:rPr lang="en-US" i="1" dirty="0" err="1" smtClean="0"/>
              <a:t>indica</a:t>
            </a:r>
            <a:r>
              <a:rPr lang="en-US" i="1" dirty="0" smtClean="0"/>
              <a:t>-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3600" dirty="0" smtClean="0"/>
              <a:t>Mango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09600" y="1676400"/>
            <a:ext cx="4038600" cy="1981200"/>
          </a:xfrm>
        </p:spPr>
        <p:txBody>
          <a:bodyPr>
            <a:normAutofit fontScale="85000" lnSpcReduction="10000"/>
          </a:bodyPr>
          <a:lstStyle/>
          <a:p>
            <a:r>
              <a:rPr lang="en-US" sz="1800" b="1" dirty="0" smtClean="0">
                <a:solidFill>
                  <a:schemeClr val="tx1"/>
                </a:solidFill>
              </a:rPr>
              <a:t>Leaves are alternate and simple, oblong and pinnate venation.</a:t>
            </a:r>
          </a:p>
          <a:p>
            <a:r>
              <a:rPr lang="en-US" sz="1800" b="1" dirty="0" smtClean="0">
                <a:solidFill>
                  <a:schemeClr val="tx1"/>
                </a:solidFill>
              </a:rPr>
              <a:t>Found in tropical and subtropical regions.</a:t>
            </a:r>
          </a:p>
          <a:p>
            <a:r>
              <a:rPr lang="en-US" sz="1800" b="1" dirty="0" smtClean="0">
                <a:solidFill>
                  <a:schemeClr val="tx1"/>
                </a:solidFill>
              </a:rPr>
              <a:t>Can grow to about 1200 m (3950 ft).</a:t>
            </a:r>
          </a:p>
          <a:p>
            <a:r>
              <a:rPr lang="en-US" sz="1800" b="1" dirty="0" smtClean="0">
                <a:solidFill>
                  <a:schemeClr val="tx1"/>
                </a:solidFill>
              </a:rPr>
              <a:t>Skin is leathery and waxy.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Can cause allergic and respiratory problems for some people.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Self-fertile (Asexual)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4267200"/>
            <a:ext cx="1524000" cy="20975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162800" y="4114800"/>
            <a:ext cx="1608878" cy="21504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667000" y="3810000"/>
            <a:ext cx="4122511" cy="28384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TextBox 7"/>
          <p:cNvSpPr txBox="1"/>
          <p:nvPr/>
        </p:nvSpPr>
        <p:spPr>
          <a:xfrm>
            <a:off x="5334000" y="1981200"/>
            <a:ext cx="3601307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fruits grow at the end of a long, </a:t>
            </a:r>
          </a:p>
          <a:p>
            <a:r>
              <a:rPr lang="en-US" dirty="0"/>
              <a:t>s</a:t>
            </a:r>
            <a:r>
              <a:rPr lang="en-US" dirty="0" smtClean="0"/>
              <a:t>tring-like stem. </a:t>
            </a:r>
          </a:p>
          <a:p>
            <a:r>
              <a:rPr lang="en-US" dirty="0" smtClean="0"/>
              <a:t>The seed may produce one ovary; </a:t>
            </a:r>
          </a:p>
          <a:p>
            <a:r>
              <a:rPr lang="en-US" dirty="0"/>
              <a:t>a</a:t>
            </a:r>
            <a:r>
              <a:rPr lang="en-US" dirty="0" smtClean="0"/>
              <a:t>lternate bearing.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609600"/>
            <a:ext cx="7772400" cy="1470025"/>
          </a:xfrm>
        </p:spPr>
        <p:txBody>
          <a:bodyPr/>
          <a:lstStyle/>
          <a:p>
            <a:r>
              <a:rPr lang="en-US" i="1" dirty="0" err="1" smtClean="0"/>
              <a:t>Toxicodentron</a:t>
            </a:r>
            <a:r>
              <a:rPr lang="en-US" i="1" dirty="0" smtClean="0"/>
              <a:t> </a:t>
            </a:r>
            <a:r>
              <a:rPr lang="en-US" i="1" dirty="0" err="1" smtClean="0"/>
              <a:t>diversilobum</a:t>
            </a:r>
            <a:r>
              <a:rPr lang="en-US" i="1" dirty="0" smtClean="0"/>
              <a:t>- </a:t>
            </a:r>
            <a:r>
              <a:rPr lang="en-US" sz="3200" dirty="0" smtClean="0"/>
              <a:t>Poison Oak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505200" y="2362200"/>
            <a:ext cx="5410200" cy="4191000"/>
          </a:xfrm>
        </p:spPr>
        <p:txBody>
          <a:bodyPr>
            <a:normAutofit lnSpcReduction="10000"/>
          </a:bodyPr>
          <a:lstStyle/>
          <a:p>
            <a:r>
              <a:rPr lang="en-US" sz="1800" dirty="0" smtClean="0">
                <a:solidFill>
                  <a:schemeClr val="tx1"/>
                </a:solidFill>
              </a:rPr>
              <a:t>Vine or shrub, perennial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One of the most painful plants in North America- Allergen.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They have two embryonic leaves (</a:t>
            </a:r>
            <a:r>
              <a:rPr lang="en-US" sz="1800" dirty="0" err="1" smtClean="0">
                <a:solidFill>
                  <a:schemeClr val="tx1"/>
                </a:solidFill>
              </a:rPr>
              <a:t>dicotyledons</a:t>
            </a:r>
            <a:r>
              <a:rPr lang="en-US" sz="1800" dirty="0" smtClean="0">
                <a:solidFill>
                  <a:schemeClr val="tx1"/>
                </a:solidFill>
              </a:rPr>
              <a:t>)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It’s a single trunk with branches.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It has a berry- like fruit, drupe which is mature by August to November with a grayish- white color.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Spread mainly by animals.</a:t>
            </a:r>
          </a:p>
          <a:p>
            <a:endParaRPr lang="en-US" sz="1800" dirty="0" smtClean="0">
              <a:solidFill>
                <a:schemeClr val="tx1"/>
              </a:solidFill>
            </a:endParaRPr>
          </a:p>
          <a:p>
            <a:r>
              <a:rPr lang="en-US" sz="1800" dirty="0" smtClean="0">
                <a:solidFill>
                  <a:schemeClr val="tx1"/>
                </a:solidFill>
              </a:rPr>
              <a:t>Rhymes that describe the appearance of poison oak: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"Leaves of three, let it be.“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"One, two, three? Don't touch me.“</a:t>
            </a:r>
          </a:p>
          <a:p>
            <a:r>
              <a:rPr lang="en-US" sz="1800" dirty="0" smtClean="0">
                <a:solidFill>
                  <a:schemeClr val="tx1"/>
                </a:solidFill>
              </a:rPr>
              <a:t>"Berries white, run in fright" and "Berries white, danger in sight."</a:t>
            </a:r>
          </a:p>
          <a:p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962400" y="48006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838200" y="4648200"/>
            <a:ext cx="2514600" cy="16261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295400" y="2209800"/>
            <a:ext cx="1981200" cy="2124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209800" y="1600200"/>
            <a:ext cx="4596579" cy="31393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Plants of Anacardiaceae Family:</a:t>
            </a:r>
          </a:p>
          <a:p>
            <a:r>
              <a:rPr lang="en-US" dirty="0"/>
              <a:t>	</a:t>
            </a:r>
            <a:r>
              <a:rPr lang="en-US" dirty="0" err="1" smtClean="0"/>
              <a:t>Pistacia</a:t>
            </a:r>
            <a:r>
              <a:rPr lang="en-US" dirty="0" smtClean="0"/>
              <a:t> </a:t>
            </a:r>
            <a:r>
              <a:rPr lang="en-US" dirty="0" err="1" smtClean="0"/>
              <a:t>vera</a:t>
            </a:r>
            <a:r>
              <a:rPr lang="en-US" dirty="0" smtClean="0"/>
              <a:t>- Pistachio</a:t>
            </a:r>
          </a:p>
          <a:p>
            <a:r>
              <a:rPr lang="en-US" dirty="0"/>
              <a:t>	</a:t>
            </a:r>
            <a:r>
              <a:rPr lang="en-US" dirty="0" err="1" smtClean="0"/>
              <a:t>Pistacia</a:t>
            </a:r>
            <a:r>
              <a:rPr lang="en-US" dirty="0" smtClean="0"/>
              <a:t> </a:t>
            </a:r>
            <a:r>
              <a:rPr lang="en-US" dirty="0" err="1" smtClean="0"/>
              <a:t>chinensis</a:t>
            </a:r>
            <a:r>
              <a:rPr lang="en-US" dirty="0" smtClean="0"/>
              <a:t>- Chinese Pistachio</a:t>
            </a:r>
          </a:p>
          <a:p>
            <a:r>
              <a:rPr lang="en-US" dirty="0"/>
              <a:t>	</a:t>
            </a:r>
            <a:r>
              <a:rPr lang="en-US" dirty="0" err="1" smtClean="0"/>
              <a:t>Mangifera</a:t>
            </a:r>
            <a:r>
              <a:rPr lang="en-US" dirty="0" smtClean="0"/>
              <a:t> </a:t>
            </a:r>
            <a:r>
              <a:rPr lang="en-US" dirty="0" err="1" smtClean="0"/>
              <a:t>indica</a:t>
            </a:r>
            <a:r>
              <a:rPr lang="en-US" dirty="0" smtClean="0"/>
              <a:t>- Mango</a:t>
            </a:r>
          </a:p>
          <a:p>
            <a:r>
              <a:rPr lang="en-US" dirty="0"/>
              <a:t>	</a:t>
            </a:r>
            <a:r>
              <a:rPr lang="en-US" dirty="0" err="1" smtClean="0"/>
              <a:t>Harpehyllum</a:t>
            </a:r>
            <a:r>
              <a:rPr lang="en-US" dirty="0" smtClean="0"/>
              <a:t> </a:t>
            </a:r>
            <a:r>
              <a:rPr lang="en-US" dirty="0" err="1" smtClean="0"/>
              <a:t>caffrum</a:t>
            </a:r>
            <a:r>
              <a:rPr lang="en-US" dirty="0" smtClean="0"/>
              <a:t>- Wild plum</a:t>
            </a:r>
          </a:p>
          <a:p>
            <a:r>
              <a:rPr lang="en-US" dirty="0"/>
              <a:t>	</a:t>
            </a:r>
            <a:r>
              <a:rPr lang="en-US" dirty="0" err="1" smtClean="0"/>
              <a:t>Schinus</a:t>
            </a:r>
            <a:r>
              <a:rPr lang="en-US" dirty="0" smtClean="0"/>
              <a:t> </a:t>
            </a:r>
            <a:r>
              <a:rPr lang="en-US" dirty="0" err="1" smtClean="0"/>
              <a:t>molle</a:t>
            </a:r>
            <a:r>
              <a:rPr lang="en-US" dirty="0" smtClean="0"/>
              <a:t>- California Pepper Tree</a:t>
            </a:r>
          </a:p>
          <a:p>
            <a:r>
              <a:rPr lang="en-US" dirty="0"/>
              <a:t>	</a:t>
            </a:r>
            <a:r>
              <a:rPr lang="en-US" dirty="0" err="1" smtClean="0"/>
              <a:t>Rhus</a:t>
            </a:r>
            <a:r>
              <a:rPr lang="en-US" dirty="0" smtClean="0"/>
              <a:t> </a:t>
            </a:r>
            <a:r>
              <a:rPr lang="en-US" dirty="0" err="1" smtClean="0"/>
              <a:t>Integrifolia</a:t>
            </a:r>
            <a:r>
              <a:rPr lang="en-US" dirty="0" smtClean="0"/>
              <a:t>- Lemonade Sumac</a:t>
            </a:r>
          </a:p>
          <a:p>
            <a:r>
              <a:rPr lang="en-US" dirty="0"/>
              <a:t>	</a:t>
            </a:r>
            <a:r>
              <a:rPr lang="en-US" dirty="0" err="1" smtClean="0"/>
              <a:t>Rhus</a:t>
            </a:r>
            <a:r>
              <a:rPr lang="en-US" dirty="0" smtClean="0"/>
              <a:t> </a:t>
            </a:r>
            <a:r>
              <a:rPr lang="en-US" dirty="0" err="1" smtClean="0"/>
              <a:t>virens</a:t>
            </a:r>
            <a:r>
              <a:rPr lang="en-US" dirty="0" smtClean="0"/>
              <a:t>- Evergreen Sumac</a:t>
            </a:r>
          </a:p>
          <a:p>
            <a:r>
              <a:rPr lang="en-US" dirty="0"/>
              <a:t>	</a:t>
            </a:r>
            <a:r>
              <a:rPr lang="en-US" dirty="0" err="1" smtClean="0"/>
              <a:t>Rhus</a:t>
            </a:r>
            <a:r>
              <a:rPr lang="en-US" dirty="0" smtClean="0"/>
              <a:t> </a:t>
            </a:r>
            <a:r>
              <a:rPr lang="en-US" dirty="0" err="1" smtClean="0"/>
              <a:t>aromatica</a:t>
            </a:r>
            <a:r>
              <a:rPr lang="en-US" dirty="0" smtClean="0"/>
              <a:t>- Lemon Sumac</a:t>
            </a:r>
          </a:p>
          <a:p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"/>
            <a:ext cx="7772400" cy="5181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>
                <a:solidFill>
                  <a:schemeClr val="tx1"/>
                </a:solidFill>
                <a:hlinkClick r:id="rId3"/>
              </a:rPr>
              <a:t>References:</a:t>
            </a:r>
          </a:p>
          <a:p>
            <a:r>
              <a:rPr lang="en-US" sz="2400" dirty="0" smtClean="0">
                <a:solidFill>
                  <a:schemeClr val="tx1"/>
                </a:solidFill>
                <a:hlinkClick r:id="rId3"/>
              </a:rPr>
              <a:t>www.botany.hawaii.edu/faculty/carr/Anacardi.htm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  <a:hlinkClick r:id="rId4"/>
              </a:rPr>
              <a:t>http://www.hort.purdue.edu/newcrop/duke_energy/Anacardium_occidentale.html#Description</a:t>
            </a:r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/>
          </a:p>
          <a:p>
            <a:r>
              <a:rPr lang="en-US" sz="2400" dirty="0" smtClean="0">
                <a:solidFill>
                  <a:schemeClr val="tx1"/>
                </a:solidFill>
                <a:hlinkClick r:id="rId5"/>
              </a:rPr>
              <a:t>http://hort.ufl.edu/trees/MANINDA.pdf</a:t>
            </a:r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>
                <a:solidFill>
                  <a:schemeClr val="tx1"/>
                </a:solidFill>
              </a:rPr>
              <a:t>Vascular Plant Taxonomy. Fifth Edition.  Walters, Dirk R et al. 2006.</a:t>
            </a:r>
          </a:p>
          <a:p>
            <a:endParaRPr lang="en-US" sz="2400" dirty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endParaRPr lang="en-US" sz="2400" dirty="0">
              <a:solidFill>
                <a:schemeClr val="tx1"/>
              </a:solidFill>
            </a:endParaRPr>
          </a:p>
          <a:p>
            <a:endParaRPr lang="en-US" sz="2400" dirty="0" smtClean="0">
              <a:solidFill>
                <a:schemeClr val="tx1"/>
              </a:solidFill>
            </a:endParaRPr>
          </a:p>
          <a:p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 smtClean="0"/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122</TotalTime>
  <Words>381</Words>
  <Application>Microsoft Office PowerPoint</Application>
  <PresentationFormat>On-screen Show (4:3)</PresentationFormat>
  <Paragraphs>78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Anacardiaceae-  Cashew Family</vt:lpstr>
      <vt:lpstr>Leaves and Structure</vt:lpstr>
      <vt:lpstr>Anacardium occidentale-  Cashew</vt:lpstr>
      <vt:lpstr>Mangifera indica- Mango</vt:lpstr>
      <vt:lpstr>Toxicodentron diversilobum- Poison Oak</vt:lpstr>
      <vt:lpstr>Slide 6</vt:lpstr>
      <vt:lpstr>Slide 7</vt:lpstr>
    </vt:vector>
  </TitlesOfParts>
  <Company>Lenovo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Anacardiaceae-  Cashew Family</dc:title>
  <dc:creator>Jodi</dc:creator>
  <cp:lastModifiedBy>MSUM</cp:lastModifiedBy>
  <cp:revision>37</cp:revision>
  <dcterms:created xsi:type="dcterms:W3CDTF">2010-02-03T00:06:07Z</dcterms:created>
  <dcterms:modified xsi:type="dcterms:W3CDTF">2010-02-04T19:41:06Z</dcterms:modified>
</cp:coreProperties>
</file>