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C0A6C-2760-41EE-AA1A-9CF4C6D1FAE9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7FB9C-8A45-4F87-8470-6C793D2F1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FB9C-8A45-4F87-8470-6C793D2F1C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FB9C-8A45-4F87-8470-6C793D2F1C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FB9C-8A45-4F87-8470-6C793D2F1C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FB9C-8A45-4F87-8470-6C793D2F1C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FB9C-8A45-4F87-8470-6C793D2F1C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FB9C-8A45-4F87-8470-6C793D2F1C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7FB9C-8A45-4F87-8470-6C793D2F1C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3EAD-A476-4051-9B2E-4F592AF7FB23}" type="datetimeFigureOut">
              <a:rPr lang="en-US" smtClean="0"/>
              <a:pPr/>
              <a:t>2/4/2010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CB66-9033-419D-9F53-ABC082A83D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tany.hawaii.edu/faculty/carr/Anacardi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ort.ufl.edu/trees/MANINDA.pdf" TargetMode="External"/><Relationship Id="rId4" Type="http://schemas.openxmlformats.org/officeDocument/2006/relationships/hyperlink" Target="http://www.hort.purdue.edu/newcrop/duke_energy/Anacardium_occidenta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1676400"/>
            <a:ext cx="4876800" cy="1470025"/>
          </a:xfrm>
        </p:spPr>
        <p:txBody>
          <a:bodyPr/>
          <a:lstStyle/>
          <a:p>
            <a:r>
              <a:rPr lang="en-US" dirty="0" smtClean="0"/>
              <a:t>Anacardiaceae- </a:t>
            </a:r>
            <a:br>
              <a:rPr lang="en-US" dirty="0" smtClean="0"/>
            </a:br>
            <a:r>
              <a:rPr lang="en-US" sz="3600" dirty="0" smtClean="0"/>
              <a:t>Cashew Family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62000"/>
            <a:ext cx="32480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57800" y="3657600"/>
            <a:ext cx="1860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By: Jaclyn </a:t>
            </a:r>
            <a:r>
              <a:rPr lang="en-US" dirty="0" err="1" smtClean="0"/>
              <a:t>Kuklock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5791200"/>
            <a:ext cx="4349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Ex. Mango, pistachio, poison ivy, and poison </a:t>
            </a:r>
          </a:p>
          <a:p>
            <a:r>
              <a:rPr lang="en-US" dirty="0"/>
              <a:t>o</a:t>
            </a:r>
            <a:r>
              <a:rPr lang="en-US" dirty="0" smtClean="0"/>
              <a:t>ak.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Leaves and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46482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Trees or shrubs, woody climbers or perennial herbs, blackening when wounded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Flowers small and often imperfect, 3-5 </a:t>
            </a:r>
            <a:r>
              <a:rPr lang="en-US" sz="1900" dirty="0" err="1" smtClean="0">
                <a:solidFill>
                  <a:schemeClr val="tx1"/>
                </a:solidFill>
              </a:rPr>
              <a:t>merous</a:t>
            </a:r>
            <a:r>
              <a:rPr lang="en-US" sz="1900" dirty="0" smtClean="0">
                <a:solidFill>
                  <a:schemeClr val="tx1"/>
                </a:solidFill>
              </a:rPr>
              <a:t>, receptacle sometimes elongated and barrel-shaped.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Sepals fused basally or lobed.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Petals free to extended receptacle.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Anthers oblong with 4 pollen sacs. 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Ovary superior, sometimes half-inferior or inferior.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24892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667000"/>
            <a:ext cx="2286000" cy="293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657600" y="2438400"/>
            <a:ext cx="21480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77 genera</a:t>
            </a:r>
          </a:p>
          <a:p>
            <a:r>
              <a:rPr lang="en-US" dirty="0" smtClean="0"/>
              <a:t>600 species</a:t>
            </a:r>
          </a:p>
          <a:p>
            <a:r>
              <a:rPr lang="en-US" dirty="0" smtClean="0"/>
              <a:t>Mainly in tropical, </a:t>
            </a:r>
          </a:p>
          <a:p>
            <a:r>
              <a:rPr lang="en-US" dirty="0" smtClean="0"/>
              <a:t>areas and North </a:t>
            </a:r>
          </a:p>
          <a:p>
            <a:r>
              <a:rPr lang="en-US" dirty="0" smtClean="0"/>
              <a:t>America and Eurasia.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1524000"/>
            <a:ext cx="41692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Leaves </a:t>
            </a:r>
            <a:r>
              <a:rPr lang="en-US" dirty="0" err="1" smtClean="0"/>
              <a:t>pinnately</a:t>
            </a:r>
            <a:r>
              <a:rPr lang="en-US" dirty="0" smtClean="0"/>
              <a:t> compound and simple</a:t>
            </a:r>
          </a:p>
          <a:p>
            <a:r>
              <a:rPr lang="en-US" dirty="0" smtClean="0"/>
              <a:t>4 to 5 </a:t>
            </a:r>
            <a:r>
              <a:rPr lang="en-US" dirty="0" err="1" smtClean="0"/>
              <a:t>carpels</a:t>
            </a:r>
            <a:endParaRPr lang="en-US" dirty="0" smtClean="0"/>
          </a:p>
          <a:p>
            <a:r>
              <a:rPr lang="en-US" dirty="0" err="1" smtClean="0"/>
              <a:t>Hypanthium</a:t>
            </a:r>
            <a:r>
              <a:rPr lang="en-US" dirty="0" smtClean="0"/>
              <a:t> sometimes present but small.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i="1" dirty="0" err="1" smtClean="0"/>
              <a:t>Anacardium</a:t>
            </a:r>
            <a:r>
              <a:rPr lang="en-US" i="1" dirty="0" smtClean="0"/>
              <a:t> </a:t>
            </a:r>
            <a:r>
              <a:rPr lang="en-US" i="1" dirty="0" err="1"/>
              <a:t>o</a:t>
            </a:r>
            <a:r>
              <a:rPr lang="en-US" i="1" dirty="0" err="1" smtClean="0"/>
              <a:t>ccidentale</a:t>
            </a:r>
            <a:r>
              <a:rPr lang="en-US" i="1" dirty="0" smtClean="0"/>
              <a:t>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Cashew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6962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Both the seed and the base of the fruit are edible.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Perennial tree 12 m tall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Leaves are simple and alternate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Male or female (Imperfect)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Radially</a:t>
            </a:r>
            <a:r>
              <a:rPr lang="en-US" sz="2000" dirty="0" smtClean="0">
                <a:solidFill>
                  <a:schemeClr val="tx1"/>
                </a:solidFill>
              </a:rPr>
              <a:t> Symmetrical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5 sepals, 5 petals, 10 stamens, one ovary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Flowering takes a few weeks, can grow/tolerate anywhere except the cold.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67200"/>
            <a:ext cx="2005781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343400"/>
            <a:ext cx="18859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419600"/>
            <a:ext cx="2447925" cy="18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i="1" dirty="0" err="1" smtClean="0"/>
              <a:t>Mangifera</a:t>
            </a:r>
            <a:r>
              <a:rPr lang="en-US" i="1" dirty="0" smtClean="0"/>
              <a:t> </a:t>
            </a:r>
            <a:r>
              <a:rPr lang="en-US" i="1" dirty="0" err="1" smtClean="0"/>
              <a:t>indica</a:t>
            </a:r>
            <a:r>
              <a:rPr lang="en-US" i="1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Mango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4038600" cy="1981200"/>
          </a:xfrm>
        </p:spPr>
        <p:txBody>
          <a:bodyPr>
            <a:normAutofit fontScale="85000" lnSpcReduction="10000"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Leaves are alternate and simple, oblong and pinnate venation.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Found in tropical and subtropical regions.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Can grow to about 1200 m (3950 ft).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Skin is leathery and waxy.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Can cause allergic and respiratory problems for some people.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Self-fertile (Asexual)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1524000" cy="209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114800"/>
            <a:ext cx="1608878" cy="215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3810000"/>
            <a:ext cx="4122511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334000" y="1981200"/>
            <a:ext cx="3601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fruits grow at the end of a long, </a:t>
            </a:r>
          </a:p>
          <a:p>
            <a:r>
              <a:rPr lang="en-US" dirty="0"/>
              <a:t>s</a:t>
            </a:r>
            <a:r>
              <a:rPr lang="en-US" dirty="0" smtClean="0"/>
              <a:t>tring-like stem. </a:t>
            </a:r>
          </a:p>
          <a:p>
            <a:r>
              <a:rPr lang="en-US" dirty="0" smtClean="0"/>
              <a:t>The seed may produce one ovary; </a:t>
            </a:r>
          </a:p>
          <a:p>
            <a:r>
              <a:rPr lang="en-US" dirty="0"/>
              <a:t>a</a:t>
            </a:r>
            <a:r>
              <a:rPr lang="en-US" dirty="0" smtClean="0"/>
              <a:t>lternate bearing.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i="1" dirty="0" err="1" smtClean="0"/>
              <a:t>Toxicodentron</a:t>
            </a:r>
            <a:r>
              <a:rPr lang="en-US" i="1" dirty="0" smtClean="0"/>
              <a:t> </a:t>
            </a:r>
            <a:r>
              <a:rPr lang="en-US" i="1" dirty="0" err="1" smtClean="0"/>
              <a:t>diversilobum</a:t>
            </a:r>
            <a:r>
              <a:rPr lang="en-US" i="1" dirty="0" smtClean="0"/>
              <a:t>- </a:t>
            </a:r>
            <a:r>
              <a:rPr lang="en-US" sz="3200" dirty="0" smtClean="0"/>
              <a:t>Poison Oak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2362200"/>
            <a:ext cx="5410200" cy="41910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Vine or shrub, perennial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One of the most painful plants in North America- Allergen.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They have two embryonic leaves (</a:t>
            </a:r>
            <a:r>
              <a:rPr lang="en-US" sz="1800" dirty="0" err="1" smtClean="0">
                <a:solidFill>
                  <a:schemeClr val="tx1"/>
                </a:solidFill>
              </a:rPr>
              <a:t>dicotyledons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It’s a single trunk with branches.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It has a berry- like fruit, drupe which is mature by August to November with a grayish- white color.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Spread mainly by animals.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Rhymes that describe the appearance of poison oak: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"Leaves of three, let it be.“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"One, two, three? Don't touch me.“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"Berries white, run in fright" and "Berries white, danger in sight."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480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648200"/>
            <a:ext cx="2514600" cy="162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209800"/>
            <a:ext cx="1981200" cy="212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1600200"/>
            <a:ext cx="45965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Plants of Anacardiaceae Family:</a:t>
            </a:r>
          </a:p>
          <a:p>
            <a:r>
              <a:rPr lang="en-US" dirty="0"/>
              <a:t>	</a:t>
            </a:r>
            <a:r>
              <a:rPr lang="en-US" dirty="0" err="1" smtClean="0"/>
              <a:t>Pistacia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- Pistachio</a:t>
            </a:r>
          </a:p>
          <a:p>
            <a:r>
              <a:rPr lang="en-US" dirty="0"/>
              <a:t>	</a:t>
            </a:r>
            <a:r>
              <a:rPr lang="en-US" dirty="0" err="1" smtClean="0"/>
              <a:t>Pistacia</a:t>
            </a:r>
            <a:r>
              <a:rPr lang="en-US" dirty="0" smtClean="0"/>
              <a:t> </a:t>
            </a:r>
            <a:r>
              <a:rPr lang="en-US" dirty="0" err="1" smtClean="0"/>
              <a:t>chinensis</a:t>
            </a:r>
            <a:r>
              <a:rPr lang="en-US" dirty="0" smtClean="0"/>
              <a:t>- Chinese Pistachio</a:t>
            </a:r>
          </a:p>
          <a:p>
            <a:r>
              <a:rPr lang="en-US" dirty="0"/>
              <a:t>	</a:t>
            </a:r>
            <a:r>
              <a:rPr lang="en-US" dirty="0" err="1" smtClean="0"/>
              <a:t>Mangifera</a:t>
            </a:r>
            <a:r>
              <a:rPr lang="en-US" dirty="0" smtClean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- Mango</a:t>
            </a:r>
          </a:p>
          <a:p>
            <a:r>
              <a:rPr lang="en-US" dirty="0"/>
              <a:t>	</a:t>
            </a:r>
            <a:r>
              <a:rPr lang="en-US" dirty="0" err="1" smtClean="0"/>
              <a:t>Harpehyllum</a:t>
            </a:r>
            <a:r>
              <a:rPr lang="en-US" dirty="0" smtClean="0"/>
              <a:t> </a:t>
            </a:r>
            <a:r>
              <a:rPr lang="en-US" dirty="0" err="1" smtClean="0"/>
              <a:t>caffrum</a:t>
            </a:r>
            <a:r>
              <a:rPr lang="en-US" dirty="0" smtClean="0"/>
              <a:t>- Wild plum</a:t>
            </a:r>
          </a:p>
          <a:p>
            <a:r>
              <a:rPr lang="en-US" dirty="0"/>
              <a:t>	</a:t>
            </a:r>
            <a:r>
              <a:rPr lang="en-US" dirty="0" err="1" smtClean="0"/>
              <a:t>Schinus</a:t>
            </a:r>
            <a:r>
              <a:rPr lang="en-US" dirty="0" smtClean="0"/>
              <a:t> </a:t>
            </a:r>
            <a:r>
              <a:rPr lang="en-US" dirty="0" err="1" smtClean="0"/>
              <a:t>molle</a:t>
            </a:r>
            <a:r>
              <a:rPr lang="en-US" dirty="0" smtClean="0"/>
              <a:t>- California Pepper Tree</a:t>
            </a:r>
          </a:p>
          <a:p>
            <a:r>
              <a:rPr lang="en-US" dirty="0"/>
              <a:t>	</a:t>
            </a:r>
            <a:r>
              <a:rPr lang="en-US" dirty="0" err="1" smtClean="0"/>
              <a:t>Rhus</a:t>
            </a:r>
            <a:r>
              <a:rPr lang="en-US" dirty="0" smtClean="0"/>
              <a:t> </a:t>
            </a:r>
            <a:r>
              <a:rPr lang="en-US" dirty="0" err="1" smtClean="0"/>
              <a:t>Integrifolia</a:t>
            </a:r>
            <a:r>
              <a:rPr lang="en-US" dirty="0" smtClean="0"/>
              <a:t>- Lemonade Sumac</a:t>
            </a:r>
          </a:p>
          <a:p>
            <a:r>
              <a:rPr lang="en-US" dirty="0"/>
              <a:t>	</a:t>
            </a:r>
            <a:r>
              <a:rPr lang="en-US" dirty="0" err="1" smtClean="0"/>
              <a:t>Rhus</a:t>
            </a:r>
            <a:r>
              <a:rPr lang="en-US" dirty="0" smtClean="0"/>
              <a:t> </a:t>
            </a:r>
            <a:r>
              <a:rPr lang="en-US" dirty="0" err="1" smtClean="0"/>
              <a:t>virens</a:t>
            </a:r>
            <a:r>
              <a:rPr lang="en-US" dirty="0" smtClean="0"/>
              <a:t>- Evergreen Sumac</a:t>
            </a:r>
          </a:p>
          <a:p>
            <a:r>
              <a:rPr lang="en-US" dirty="0"/>
              <a:t>	</a:t>
            </a:r>
            <a:r>
              <a:rPr lang="en-US" dirty="0" err="1" smtClean="0"/>
              <a:t>Rhus</a:t>
            </a:r>
            <a:r>
              <a:rPr lang="en-US" dirty="0" smtClean="0"/>
              <a:t> </a:t>
            </a:r>
            <a:r>
              <a:rPr lang="en-US" dirty="0" err="1" smtClean="0"/>
              <a:t>aromatica</a:t>
            </a:r>
            <a:r>
              <a:rPr lang="en-US" dirty="0" smtClean="0"/>
              <a:t>- Lemon Sumac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772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References: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3"/>
              </a:rPr>
              <a:t>www.botany.hawaii.edu/faculty/carr/Anacardi.htm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  <a:hlinkClick r:id="rId4"/>
              </a:rPr>
              <a:t>http://www.hort.purdue.edu/newcrop/duke_energy/Anacardium_occidentale.html#Description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tx1"/>
                </a:solidFill>
                <a:hlinkClick r:id="rId5"/>
              </a:rPr>
              <a:t>http://hort.ufl.edu/trees/MANINDA.pdf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Vascular Plant Taxonomy. Fifth Edition.  Walters, Dirk R et al. 2006.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381</Words>
  <Application>Microsoft Office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Anacardiaceae-  Cashew Family</vt:lpstr>
      <vt:lpstr>Leaves and Structure</vt:lpstr>
      <vt:lpstr>Anacardium occidentale-  Cashew</vt:lpstr>
      <vt:lpstr>Mangifera indica- Mango</vt:lpstr>
      <vt:lpstr>Toxicodentron diversilobum- Poison Oak</vt:lpstr>
      <vt:lpstr>Slide 6</vt:lpstr>
      <vt:lpstr>Slide 7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Anacardiaceae-  Cashew Family</dc:title>
  <dc:creator>Jodi</dc:creator>
  <cp:lastModifiedBy>MSUM</cp:lastModifiedBy>
  <cp:revision>37</cp:revision>
  <dcterms:created xsi:type="dcterms:W3CDTF">2010-02-03T00:06:07Z</dcterms:created>
  <dcterms:modified xsi:type="dcterms:W3CDTF">2010-02-04T19:41:06Z</dcterms:modified>
</cp:coreProperties>
</file>