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8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426D1-8297-4730-A1DA-32A5E08205C4}" type="datetimeFigureOut">
              <a:rPr lang="en-US" smtClean="0"/>
              <a:t>3/10/2010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9CB71-25D5-4F98-B201-EAAC72F975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9CB71-25D5-4F98-B201-EAAC72F9756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9CB71-25D5-4F98-B201-EAAC72F97560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9CB71-25D5-4F98-B201-EAAC72F97560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9CB71-25D5-4F98-B201-EAAC72F97560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9CB71-25D5-4F98-B201-EAAC72F97560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AF33-F486-4F13-A25A-D19FC7C462CC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DC3BF-03BF-4AEB-A203-61B38A0C16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AF33-F486-4F13-A25A-D19FC7C462CC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DC3BF-03BF-4AEB-A203-61B38A0C1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AF33-F486-4F13-A25A-D19FC7C462CC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DC3BF-03BF-4AEB-A203-61B38A0C1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AF33-F486-4F13-A25A-D19FC7C462CC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DC3BF-03BF-4AEB-A203-61B38A0C1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AF33-F486-4F13-A25A-D19FC7C462CC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A8DC3BF-03BF-4AEB-A203-61B38A0C1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AF33-F486-4F13-A25A-D19FC7C462CC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DC3BF-03BF-4AEB-A203-61B38A0C1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AF33-F486-4F13-A25A-D19FC7C462CC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DC3BF-03BF-4AEB-A203-61B38A0C1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AF33-F486-4F13-A25A-D19FC7C462CC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DC3BF-03BF-4AEB-A203-61B38A0C1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AF33-F486-4F13-A25A-D19FC7C462CC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DC3BF-03BF-4AEB-A203-61B38A0C1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AF33-F486-4F13-A25A-D19FC7C462CC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DC3BF-03BF-4AEB-A203-61B38A0C1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AF33-F486-4F13-A25A-D19FC7C462CC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DC3BF-03BF-4AEB-A203-61B38A0C1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E03AF33-F486-4F13-A25A-D19FC7C462CC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A8DC3BF-03BF-4AEB-A203-61B38A0C1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5807" y="-76200"/>
            <a:ext cx="46297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Campanulaceae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56807" y="685800"/>
            <a:ext cx="39116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“Bellflower family</a:t>
            </a:r>
            <a:r>
              <a:rPr lang="en-US" sz="3200" dirty="0" smtClean="0">
                <a:solidFill>
                  <a:schemeClr val="bg1"/>
                </a:solidFill>
              </a:rPr>
              <a:t>”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5122" name="Picture 2" descr="Campanula aparinoides"/>
          <p:cNvPicPr>
            <a:picLocks noChangeAspect="1" noChangeArrowheads="1"/>
          </p:cNvPicPr>
          <p:nvPr/>
        </p:nvPicPr>
        <p:blipFill>
          <a:blip r:embed="rId3" cstate="print"/>
          <a:srcRect r="29182"/>
          <a:stretch>
            <a:fillRect/>
          </a:stretch>
        </p:blipFill>
        <p:spPr bwMode="auto">
          <a:xfrm>
            <a:off x="152400" y="1371600"/>
            <a:ext cx="3200400" cy="533981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 rot="16200000">
            <a:off x="-2178278" y="4464278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http://www.ct-botanical-society.org/galleries/campanulaapar.html</a:t>
            </a:r>
            <a:endParaRPr lang="en-US" sz="800" dirty="0">
              <a:solidFill>
                <a:schemeClr val="bg1"/>
              </a:solidFill>
            </a:endParaRPr>
          </a:p>
        </p:txBody>
      </p:sp>
      <p:pic>
        <p:nvPicPr>
          <p:cNvPr id="5124" name="Picture 4" descr="http://farm3.static.flickr.com/2052/2088225501_d6f021ab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24250" y="1397000"/>
            <a:ext cx="2209800" cy="29464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 rot="16200000">
            <a:off x="1174522" y="1804972"/>
            <a:ext cx="4572000" cy="2000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</a:rPr>
              <a:t>http://farm3.static.flickr.com/2052/2088225501_d6f021ab12.jpg</a:t>
            </a:r>
            <a:endParaRPr lang="en-US" sz="700" dirty="0">
              <a:solidFill>
                <a:schemeClr val="bg1"/>
              </a:solidFill>
            </a:endParaRPr>
          </a:p>
        </p:txBody>
      </p:sp>
      <p:pic>
        <p:nvPicPr>
          <p:cNvPr id="5126" name="Picture 6" descr="http://www.wildgingerfarm.com/images/Symphyandrazanzugar.JPG"/>
          <p:cNvPicPr>
            <a:picLocks noChangeAspect="1" noChangeArrowheads="1"/>
          </p:cNvPicPr>
          <p:nvPr/>
        </p:nvPicPr>
        <p:blipFill>
          <a:blip r:embed="rId5" cstate="print"/>
          <a:srcRect r="17742"/>
          <a:stretch>
            <a:fillRect/>
          </a:stretch>
        </p:blipFill>
        <p:spPr bwMode="auto">
          <a:xfrm>
            <a:off x="5815781" y="1371600"/>
            <a:ext cx="3175819" cy="28956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715000" y="4267200"/>
            <a:ext cx="4572000" cy="2000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</a:rPr>
              <a:t>http://www.wildgingerfarm.com/images/Symphyandrazanzugar.JPG</a:t>
            </a:r>
            <a:endParaRPr lang="en-US" sz="700" dirty="0">
              <a:solidFill>
                <a:schemeClr val="bg1"/>
              </a:solidFill>
            </a:endParaRPr>
          </a:p>
        </p:txBody>
      </p:sp>
      <p:pic>
        <p:nvPicPr>
          <p:cNvPr id="5128" name="Picture 8" descr="http://www2.dpes.gu.se/staff/aleant/pictures/Lobelia_siphilitica.JPG"/>
          <p:cNvPicPr>
            <a:picLocks noChangeAspect="1" noChangeArrowheads="1"/>
          </p:cNvPicPr>
          <p:nvPr/>
        </p:nvPicPr>
        <p:blipFill>
          <a:blip r:embed="rId6" cstate="print"/>
          <a:srcRect b="11475"/>
          <a:stretch>
            <a:fillRect/>
          </a:stretch>
        </p:blipFill>
        <p:spPr bwMode="auto">
          <a:xfrm>
            <a:off x="3454400" y="4495800"/>
            <a:ext cx="3098800" cy="20574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3429000" y="6553200"/>
            <a:ext cx="4572000" cy="2000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</a:rPr>
              <a:t>http://www2.dpes.gu.se/staff/aleant/pictures/Lobelia_siphilitica.JPG</a:t>
            </a:r>
            <a:endParaRPr lang="en-US" sz="700" dirty="0">
              <a:solidFill>
                <a:schemeClr val="bg1"/>
              </a:solidFill>
            </a:endParaRPr>
          </a:p>
        </p:txBody>
      </p:sp>
      <p:pic>
        <p:nvPicPr>
          <p:cNvPr id="5130" name="Picture 10" descr="http://www.biodiversityexplorer.org/plants/campanulaceae/images/enb0494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29400" y="4495800"/>
            <a:ext cx="2241370" cy="22098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 rot="16200000">
            <a:off x="7136241" y="4850241"/>
            <a:ext cx="3815463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</a:rPr>
              <a:t>http://www.biodiversityexplorer.org/plants/campanulaceae/images/enb04940.jpg</a:t>
            </a:r>
            <a:endParaRPr lang="en-US" sz="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143000"/>
            <a:ext cx="6096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 70-84 genera  and 1800-2000 species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Herbs</a:t>
            </a:r>
            <a:r>
              <a:rPr lang="en-US" sz="2400" smtClean="0">
                <a:solidFill>
                  <a:schemeClr val="bg1"/>
                </a:solidFill>
              </a:rPr>
              <a:t>, shrubs and rarely small trees</a:t>
            </a:r>
          </a:p>
          <a:p>
            <a:pPr>
              <a:buFont typeface="Arial" pitchFamily="34" charset="0"/>
              <a:buChar char="•"/>
            </a:pPr>
            <a:r>
              <a:rPr lang="en-US" sz="2400" smtClean="0">
                <a:solidFill>
                  <a:schemeClr val="bg1"/>
                </a:solidFill>
              </a:rPr>
              <a:t> Non-toxic milky sap</a:t>
            </a:r>
          </a:p>
          <a:p>
            <a:pPr>
              <a:buFont typeface="Arial" pitchFamily="34" charset="0"/>
              <a:buChar char="•"/>
            </a:pPr>
            <a:r>
              <a:rPr lang="en-US" sz="2400" smtClean="0">
                <a:solidFill>
                  <a:schemeClr val="bg1"/>
                </a:solidFill>
              </a:rPr>
              <a:t> Leaves alternate, simple and estipulate </a:t>
            </a:r>
          </a:p>
          <a:p>
            <a:pPr>
              <a:buFont typeface="Arial" pitchFamily="34" charset="0"/>
              <a:buChar char="•"/>
            </a:pPr>
            <a:r>
              <a:rPr lang="en-US" sz="2400" smtClean="0">
                <a:solidFill>
                  <a:schemeClr val="bg1"/>
                </a:solidFill>
              </a:rPr>
              <a:t> Usually 5-merous</a:t>
            </a:r>
          </a:p>
          <a:p>
            <a:pPr>
              <a:buFont typeface="Arial" pitchFamily="34" charset="0"/>
              <a:buChar char="•"/>
            </a:pPr>
            <a:r>
              <a:rPr lang="en-US" sz="2400" smtClean="0">
                <a:solidFill>
                  <a:schemeClr val="bg1"/>
                </a:solidFill>
              </a:rPr>
              <a:t> Flowers vary considerably</a:t>
            </a:r>
          </a:p>
          <a:p>
            <a:pPr>
              <a:buFont typeface="Arial" pitchFamily="34" charset="0"/>
              <a:buChar char="•"/>
            </a:pPr>
            <a:r>
              <a:rPr lang="en-US" sz="2400" smtClean="0">
                <a:solidFill>
                  <a:schemeClr val="bg1"/>
                </a:solidFill>
              </a:rPr>
              <a:t> 2 subfamilies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smtClean="0">
                <a:solidFill>
                  <a:schemeClr val="bg1"/>
                </a:solidFill>
              </a:rPr>
              <a:t> Campanuloideae</a:t>
            </a:r>
          </a:p>
          <a:p>
            <a:pPr lvl="2">
              <a:buFont typeface="Arial" pitchFamily="34" charset="0"/>
              <a:buChar char="•"/>
            </a:pPr>
            <a:r>
              <a:rPr lang="en-US" sz="2400" smtClean="0">
                <a:solidFill>
                  <a:schemeClr val="bg1"/>
                </a:solidFill>
              </a:rPr>
              <a:t> Actinomorphic (Radial symmetry)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smtClean="0">
                <a:solidFill>
                  <a:schemeClr val="bg1"/>
                </a:solidFill>
              </a:rPr>
              <a:t> Lobelioideae</a:t>
            </a:r>
          </a:p>
          <a:p>
            <a:pPr lvl="2">
              <a:buFont typeface="Arial" pitchFamily="34" charset="0"/>
              <a:buChar char="•"/>
            </a:pPr>
            <a:r>
              <a:rPr lang="en-US" sz="2400" smtClean="0">
                <a:solidFill>
                  <a:schemeClr val="bg1"/>
                </a:solidFill>
              </a:rPr>
              <a:t> Zygomorphic (Bilateral symmetry)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304800"/>
            <a:ext cx="38106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Campanulaceae</a:t>
            </a:r>
            <a:endParaRPr lang="en-US" sz="4000" dirty="0"/>
          </a:p>
        </p:txBody>
      </p:sp>
      <p:pic>
        <p:nvPicPr>
          <p:cNvPr id="4098" name="Picture 2" descr="http://www.thearknativeplants.com/uploads/Wetland/cardinal_flower_edit1.jpg"/>
          <p:cNvPicPr>
            <a:picLocks noChangeAspect="1" noChangeArrowheads="1"/>
          </p:cNvPicPr>
          <p:nvPr/>
        </p:nvPicPr>
        <p:blipFill>
          <a:blip r:embed="rId3" cstate="print"/>
          <a:srcRect l="19328" r="24202"/>
          <a:stretch>
            <a:fillRect/>
          </a:stretch>
        </p:blipFill>
        <p:spPr bwMode="auto">
          <a:xfrm>
            <a:off x="6553200" y="228600"/>
            <a:ext cx="2362200" cy="62992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 rot="16200000">
            <a:off x="6750278" y="4159478"/>
            <a:ext cx="4572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http://www.thearknativeplants.com/index.php?n=Wetland.Wetland</a:t>
            </a:r>
            <a:endParaRPr lang="en-US" sz="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4583306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Marsh Bellflower</a:t>
            </a:r>
            <a:endParaRPr lang="en-US" sz="4000" dirty="0" smtClean="0"/>
          </a:p>
          <a:p>
            <a:r>
              <a:rPr lang="en-US" sz="3600" i="1" dirty="0" smtClean="0">
                <a:solidFill>
                  <a:schemeClr val="bg1"/>
                </a:solidFill>
              </a:rPr>
              <a:t>Campanula aparinoides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166747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 Plant height is 8-24 inches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 Flower color is pale blue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 Found in damp meadows and swamps</a:t>
            </a:r>
          </a:p>
        </p:txBody>
      </p:sp>
      <p:pic>
        <p:nvPicPr>
          <p:cNvPr id="3074" name="Picture 2" descr="Campanula aparinoid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28591" y="457200"/>
            <a:ext cx="3710609" cy="2667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562600" y="228600"/>
            <a:ext cx="35052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http://www.ct-botanical-society.org/galleries/campanulaapar.html</a:t>
            </a:r>
            <a:endParaRPr lang="en-US" sz="800" dirty="0">
              <a:solidFill>
                <a:schemeClr val="bg1"/>
              </a:solidFill>
            </a:endParaRPr>
          </a:p>
        </p:txBody>
      </p:sp>
      <p:pic>
        <p:nvPicPr>
          <p:cNvPr id="3076" name="Picture 4" descr="Large Photo of Campanula aparinoides"/>
          <p:cNvPicPr>
            <a:picLocks noChangeAspect="1" noChangeArrowheads="1"/>
          </p:cNvPicPr>
          <p:nvPr/>
        </p:nvPicPr>
        <p:blipFill>
          <a:blip r:embed="rId4" cstate="print"/>
          <a:srcRect t="4504" b="7207"/>
          <a:stretch>
            <a:fillRect/>
          </a:stretch>
        </p:blipFill>
        <p:spPr bwMode="auto">
          <a:xfrm>
            <a:off x="152400" y="2819400"/>
            <a:ext cx="2895600" cy="3834713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664255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http://plants.usda.gov/java/largeImage?imageID=caap2_003_avp.tif</a:t>
            </a:r>
            <a:endParaRPr lang="en-US" sz="800" dirty="0">
              <a:solidFill>
                <a:schemeClr val="bg1"/>
              </a:solidFill>
            </a:endParaRPr>
          </a:p>
        </p:txBody>
      </p:sp>
      <p:pic>
        <p:nvPicPr>
          <p:cNvPr id="3078" name="Picture 6" descr="http://farm4.static.flickr.com/3531/3710779115_32ab2b40d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200000">
            <a:off x="4300537" y="2557463"/>
            <a:ext cx="3171825" cy="47625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4953000" y="656635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http://farm4.static.flickr.com/3531/3710779115_32ab2b40d5.jpg</a:t>
            </a:r>
            <a:endParaRPr lang="en-US" sz="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lants.usda.gov/maps/large/CA/CAAP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838200"/>
            <a:ext cx="6724650" cy="5586633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295400" y="640080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http://plants.usda.gov/java/profile?symbol=CAAP2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313" y="54114"/>
            <a:ext cx="771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Distribution of </a:t>
            </a:r>
            <a:r>
              <a:rPr lang="en-US" sz="3600" i="1" dirty="0" smtClean="0">
                <a:solidFill>
                  <a:schemeClr val="bg1"/>
                </a:solidFill>
              </a:rPr>
              <a:t>Campanula aparinoides</a:t>
            </a:r>
            <a:endParaRPr lang="en-US" sz="36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447800"/>
            <a:ext cx="7772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Gleason, Henry A., </a:t>
            </a:r>
            <a:r>
              <a:rPr lang="en-US" dirty="0" err="1" smtClean="0">
                <a:solidFill>
                  <a:schemeClr val="bg1"/>
                </a:solidFill>
              </a:rPr>
              <a:t>Cronquist</a:t>
            </a:r>
            <a:r>
              <a:rPr lang="en-US" dirty="0" smtClean="0">
                <a:solidFill>
                  <a:schemeClr val="bg1"/>
                </a:solidFill>
              </a:rPr>
              <a:t>, Arthur. Manual of Vascular Plants of 	Northeastern United States and Adjacent Canada. 2</a:t>
            </a:r>
            <a:r>
              <a:rPr lang="en-US" baseline="30000" dirty="0" smtClean="0">
                <a:solidFill>
                  <a:schemeClr val="bg1"/>
                </a:solidFill>
              </a:rPr>
              <a:t>nd</a:t>
            </a:r>
            <a:r>
              <a:rPr lang="en-US" dirty="0" smtClean="0">
                <a:solidFill>
                  <a:schemeClr val="bg1"/>
                </a:solidFill>
              </a:rPr>
              <a:t> ed. New 	York botanical Garden, Bronx, New York. pp 213-215.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Walters, Dirk R., </a:t>
            </a:r>
            <a:r>
              <a:rPr lang="en-US" dirty="0" err="1" smtClean="0">
                <a:solidFill>
                  <a:schemeClr val="bg1"/>
                </a:solidFill>
              </a:rPr>
              <a:t>Keil</a:t>
            </a:r>
            <a:r>
              <a:rPr lang="en-US" dirty="0" smtClean="0">
                <a:solidFill>
                  <a:schemeClr val="bg1"/>
                </a:solidFill>
              </a:rPr>
              <a:t>, David  J., Murrell, Zack E. 2006. Vascular Plant 	Taxonomy.  5</a:t>
            </a:r>
            <a:r>
              <a:rPr lang="en-US" baseline="30000" dirty="0" smtClean="0">
                <a:solidFill>
                  <a:schemeClr val="bg1"/>
                </a:solidFill>
              </a:rPr>
              <a:t>th</a:t>
            </a:r>
            <a:r>
              <a:rPr lang="en-US" dirty="0" smtClean="0">
                <a:solidFill>
                  <a:schemeClr val="bg1"/>
                </a:solidFill>
              </a:rPr>
              <a:t> ed. Kendall/Hunt Publishing Company, 	Dubuque, Iowa. 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5800" y="609600"/>
            <a:ext cx="289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References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58</TotalTime>
  <Words>134</Words>
  <Application>Microsoft Office PowerPoint</Application>
  <PresentationFormat>On-screen Show (4:3)</PresentationFormat>
  <Paragraphs>39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Chelsey</dc:creator>
  <cp:lastModifiedBy>MSUM</cp:lastModifiedBy>
  <cp:revision>21</cp:revision>
  <dcterms:created xsi:type="dcterms:W3CDTF">2010-03-07T15:43:44Z</dcterms:created>
  <dcterms:modified xsi:type="dcterms:W3CDTF">2010-03-10T15:22:08Z</dcterms:modified>
</cp:coreProperties>
</file>