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61" r:id="rId4"/>
    <p:sldId id="259" r:id="rId5"/>
    <p:sldId id="260"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82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3BCDC0-3C7C-4E4D-90FE-1E7B35C8B570}" type="datetimeFigureOut">
              <a:rPr lang="en-US" smtClean="0"/>
              <a:t>5/7/2010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3C16E2-4D52-4826-9C1E-404CA7F95C2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C16E2-4D52-4826-9C1E-404CA7F95C29}"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C16E2-4D52-4826-9C1E-404CA7F95C29}"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C16E2-4D52-4826-9C1E-404CA7F95C29}"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C16E2-4D52-4826-9C1E-404CA7F95C29}"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C16E2-4D52-4826-9C1E-404CA7F95C29}"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C16E2-4D52-4826-9C1E-404CA7F95C29}"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553656D-BBF6-4FED-A332-D83283458EDF}" type="datetimeFigureOut">
              <a:rPr lang="en-US" smtClean="0"/>
              <a:pPr/>
              <a:t>5/7/2010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91BEF56-82C5-4AF9-82E2-F676A4E2C4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3656D-BBF6-4FED-A332-D83283458EDF}" type="datetimeFigureOut">
              <a:rPr lang="en-US" smtClean="0"/>
              <a:pPr/>
              <a:t>5/7/2010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3656D-BBF6-4FED-A332-D83283458EDF}" type="datetimeFigureOut">
              <a:rPr lang="en-US" smtClean="0"/>
              <a:pPr/>
              <a:t>5/7/2010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3656D-BBF6-4FED-A332-D83283458EDF}" type="datetimeFigureOut">
              <a:rPr lang="en-US" smtClean="0"/>
              <a:pPr/>
              <a:t>5/7/2010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53656D-BBF6-4FED-A332-D83283458EDF}" type="datetimeFigureOut">
              <a:rPr lang="en-US" smtClean="0"/>
              <a:pPr/>
              <a:t>5/7/2010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53656D-BBF6-4FED-A332-D83283458EDF}" type="datetimeFigureOut">
              <a:rPr lang="en-US" smtClean="0"/>
              <a:pPr/>
              <a:t>5/7/2010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553656D-BBF6-4FED-A332-D83283458EDF}" type="datetimeFigureOut">
              <a:rPr lang="en-US" smtClean="0"/>
              <a:pPr/>
              <a:t>5/7/2010</a:t>
            </a:fld>
            <a:endParaRPr lang="en-US"/>
          </a:p>
        </p:txBody>
      </p:sp>
      <p:sp>
        <p:nvSpPr>
          <p:cNvPr id="27" name="Slide Number Placeholder 26"/>
          <p:cNvSpPr>
            <a:spLocks noGrp="1"/>
          </p:cNvSpPr>
          <p:nvPr>
            <p:ph type="sldNum" sz="quarter" idx="11"/>
          </p:nvPr>
        </p:nvSpPr>
        <p:spPr/>
        <p:txBody>
          <a:bodyPr rtlCol="0"/>
          <a:lstStyle/>
          <a:p>
            <a:fld id="{D91BEF56-82C5-4AF9-82E2-F676A4E2C42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553656D-BBF6-4FED-A332-D83283458EDF}" type="datetimeFigureOut">
              <a:rPr lang="en-US" smtClean="0"/>
              <a:pPr/>
              <a:t>5/7/2010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91BEF56-82C5-4AF9-82E2-F676A4E2C4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3656D-BBF6-4FED-A332-D83283458EDF}" type="datetimeFigureOut">
              <a:rPr lang="en-US" smtClean="0"/>
              <a:pPr/>
              <a:t>5/7/2010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53656D-BBF6-4FED-A332-D83283458EDF}" type="datetimeFigureOut">
              <a:rPr lang="en-US" smtClean="0"/>
              <a:pPr/>
              <a:t>5/7/2010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553656D-BBF6-4FED-A332-D83283458EDF}" type="datetimeFigureOut">
              <a:rPr lang="en-US" smtClean="0"/>
              <a:pPr/>
              <a:t>5/7/2010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BEF56-82C5-4AF9-82E2-F676A4E2C4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553656D-BBF6-4FED-A332-D83283458EDF}" type="datetimeFigureOut">
              <a:rPr lang="en-US" smtClean="0"/>
              <a:pPr/>
              <a:t>5/7/2010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91BEF56-82C5-4AF9-82E2-F676A4E2C4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dscc.edu/bwilliams/Biology2/bio2plantslide.htm"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wnmu.edu/academic/nspages2/gilaflora/p_aquilinum1.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plants.usda.gov/java/largeImage?imageID=ptaq_005_ahp.jp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Dennstaedtiaceae</a:t>
            </a:r>
            <a:r>
              <a:rPr lang="en-US" dirty="0" smtClean="0"/>
              <a:t/>
            </a:r>
            <a:br>
              <a:rPr lang="en-US" dirty="0" smtClean="0"/>
            </a:br>
            <a:r>
              <a:rPr lang="en-US" dirty="0" smtClean="0"/>
              <a:t>The Bracken Family</a:t>
            </a:r>
            <a:endParaRPr lang="en-US" dirty="0"/>
          </a:p>
        </p:txBody>
      </p:sp>
      <p:sp>
        <p:nvSpPr>
          <p:cNvPr id="3" name="Subtitle 2"/>
          <p:cNvSpPr>
            <a:spLocks noGrp="1"/>
          </p:cNvSpPr>
          <p:nvPr>
            <p:ph type="subTitle" idx="1"/>
          </p:nvPr>
        </p:nvSpPr>
        <p:spPr/>
        <p:txBody>
          <a:bodyPr/>
          <a:lstStyle/>
          <a:p>
            <a:r>
              <a:rPr lang="en-US" dirty="0" smtClean="0"/>
              <a:t>Kathy Germann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Denstaedtiaceae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17-20 genera and 400 species</a:t>
            </a:r>
          </a:p>
          <a:p>
            <a:r>
              <a:rPr lang="en-US" dirty="0" smtClean="0"/>
              <a:t>They occur all over the world</a:t>
            </a:r>
          </a:p>
          <a:p>
            <a:r>
              <a:rPr lang="en-US" dirty="0" smtClean="0"/>
              <a:t>Leaves are simple or 1 – several times </a:t>
            </a:r>
            <a:r>
              <a:rPr lang="en-US" dirty="0" err="1" smtClean="0"/>
              <a:t>pinnately</a:t>
            </a:r>
            <a:r>
              <a:rPr lang="en-US" dirty="0" smtClean="0"/>
              <a:t> compound</a:t>
            </a:r>
          </a:p>
          <a:p>
            <a:r>
              <a:rPr lang="en-US" dirty="0" smtClean="0"/>
              <a:t>They are </a:t>
            </a:r>
            <a:r>
              <a:rPr lang="en-US" dirty="0" err="1" smtClean="0"/>
              <a:t>homosporous</a:t>
            </a:r>
            <a:r>
              <a:rPr lang="en-US" dirty="0" smtClean="0"/>
              <a:t> they produce spores of the same size and type (</a:t>
            </a:r>
            <a:r>
              <a:rPr lang="en-US" dirty="0" err="1" smtClean="0"/>
              <a:t>heterosporous</a:t>
            </a:r>
            <a:r>
              <a:rPr lang="en-US" dirty="0" smtClean="0"/>
              <a:t> is when they produce two different sizes of spores on large, female, and one small, male)</a:t>
            </a:r>
          </a:p>
          <a:p>
            <a:r>
              <a:rPr lang="en-US" dirty="0" smtClean="0"/>
              <a:t>Sporangia stalked with an erect partial annulus and variously organized into continuous or discontinuous marginal or sub marginal </a:t>
            </a:r>
            <a:r>
              <a:rPr lang="en-US" dirty="0" err="1" smtClean="0"/>
              <a:t>sori</a:t>
            </a:r>
            <a:r>
              <a:rPr lang="en-US" dirty="0" smtClean="0"/>
              <a:t> on the under surface of the leaf blade.</a:t>
            </a:r>
          </a:p>
          <a:p>
            <a:r>
              <a:rPr lang="en-US" dirty="0" err="1" smtClean="0"/>
              <a:t>Sori</a:t>
            </a:r>
            <a:r>
              <a:rPr lang="en-US" dirty="0" smtClean="0"/>
              <a:t> often covered by </a:t>
            </a:r>
            <a:r>
              <a:rPr lang="en-US" dirty="0" err="1" smtClean="0"/>
              <a:t>reflexed</a:t>
            </a:r>
            <a:r>
              <a:rPr lang="en-US" dirty="0" smtClean="0"/>
              <a:t> leaf margin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dscc.edu/bwilliams/Biology2/bio2plantslide/slide9zaj.jpg"/>
          <p:cNvPicPr>
            <a:picLocks noChangeAspect="1" noChangeArrowheads="1"/>
          </p:cNvPicPr>
          <p:nvPr/>
        </p:nvPicPr>
        <p:blipFill>
          <a:blip r:embed="rId3" cstate="print"/>
          <a:srcRect/>
          <a:stretch>
            <a:fillRect/>
          </a:stretch>
        </p:blipFill>
        <p:spPr bwMode="auto">
          <a:xfrm>
            <a:off x="0" y="0"/>
            <a:ext cx="5991225" cy="3924300"/>
          </a:xfrm>
          <a:prstGeom prst="rect">
            <a:avLst/>
          </a:prstGeom>
          <a:noFill/>
        </p:spPr>
      </p:pic>
      <p:pic>
        <p:nvPicPr>
          <p:cNvPr id="1026" name="Picture 2" descr="http://www.dscc.edu/bwilliams/Biology2/bio2plantslide/slide9zal.jpg"/>
          <p:cNvPicPr>
            <a:picLocks noChangeAspect="1" noChangeArrowheads="1"/>
          </p:cNvPicPr>
          <p:nvPr/>
        </p:nvPicPr>
        <p:blipFill>
          <a:blip r:embed="rId4" cstate="print"/>
          <a:srcRect/>
          <a:stretch>
            <a:fillRect/>
          </a:stretch>
        </p:blipFill>
        <p:spPr bwMode="auto">
          <a:xfrm>
            <a:off x="3124200" y="3124200"/>
            <a:ext cx="6019800" cy="3943350"/>
          </a:xfrm>
          <a:prstGeom prst="rect">
            <a:avLst/>
          </a:prstGeom>
          <a:noFill/>
        </p:spPr>
      </p:pic>
      <p:sp>
        <p:nvSpPr>
          <p:cNvPr id="7" name="TextBox 6"/>
          <p:cNvSpPr txBox="1"/>
          <p:nvPr/>
        </p:nvSpPr>
        <p:spPr>
          <a:xfrm>
            <a:off x="6248400" y="762000"/>
            <a:ext cx="1905000" cy="646331"/>
          </a:xfrm>
          <a:prstGeom prst="rect">
            <a:avLst/>
          </a:prstGeom>
          <a:noFill/>
        </p:spPr>
        <p:txBody>
          <a:bodyPr wrap="square" rtlCol="0">
            <a:spAutoFit/>
          </a:bodyPr>
          <a:lstStyle/>
          <a:p>
            <a:r>
              <a:rPr lang="en-US" dirty="0" err="1" smtClean="0"/>
              <a:t>Sori</a:t>
            </a:r>
            <a:r>
              <a:rPr lang="en-US" dirty="0" smtClean="0"/>
              <a:t> (plural)</a:t>
            </a:r>
          </a:p>
          <a:p>
            <a:r>
              <a:rPr lang="en-US" dirty="0" err="1" smtClean="0"/>
              <a:t>Sorus</a:t>
            </a:r>
            <a:r>
              <a:rPr lang="en-US" dirty="0" smtClean="0"/>
              <a:t> (singular)</a:t>
            </a:r>
            <a:endParaRPr lang="en-US" dirty="0"/>
          </a:p>
        </p:txBody>
      </p:sp>
      <p:sp>
        <p:nvSpPr>
          <p:cNvPr id="8" name="TextBox 7"/>
          <p:cNvSpPr txBox="1"/>
          <p:nvPr/>
        </p:nvSpPr>
        <p:spPr>
          <a:xfrm>
            <a:off x="3505200" y="4800600"/>
            <a:ext cx="1752600" cy="369332"/>
          </a:xfrm>
          <a:prstGeom prst="rect">
            <a:avLst/>
          </a:prstGeom>
          <a:noFill/>
        </p:spPr>
        <p:txBody>
          <a:bodyPr wrap="square" rtlCol="0">
            <a:spAutoFit/>
          </a:bodyPr>
          <a:lstStyle/>
          <a:p>
            <a:r>
              <a:rPr lang="en-US" dirty="0" smtClean="0"/>
              <a:t>Sporangia </a:t>
            </a:r>
            <a:endParaRPr lang="en-US" dirty="0"/>
          </a:p>
        </p:txBody>
      </p:sp>
      <p:sp>
        <p:nvSpPr>
          <p:cNvPr id="9" name="TextBox 8"/>
          <p:cNvSpPr txBox="1"/>
          <p:nvPr/>
        </p:nvSpPr>
        <p:spPr>
          <a:xfrm>
            <a:off x="6019800" y="2667000"/>
            <a:ext cx="3124200" cy="430887"/>
          </a:xfrm>
          <a:prstGeom prst="rect">
            <a:avLst/>
          </a:prstGeom>
          <a:noFill/>
        </p:spPr>
        <p:txBody>
          <a:bodyPr wrap="square" rtlCol="0">
            <a:spAutoFit/>
          </a:bodyPr>
          <a:lstStyle/>
          <a:p>
            <a:r>
              <a:rPr lang="en-US" sz="1100" dirty="0" smtClean="0">
                <a:hlinkClick r:id="rId5"/>
              </a:rPr>
              <a:t>http://www.dscc.edu/bwilliams/Biology2/bio2plantslide.htm</a:t>
            </a:r>
            <a:endParaRPr 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3048000" cy="2057400"/>
          </a:xfrm>
        </p:spPr>
        <p:txBody>
          <a:bodyPr>
            <a:normAutofit fontScale="90000"/>
          </a:bodyPr>
          <a:lstStyle/>
          <a:p>
            <a:r>
              <a:rPr lang="en-US" i="1" dirty="0" err="1" smtClean="0"/>
              <a:t>Pteridium</a:t>
            </a:r>
            <a:r>
              <a:rPr lang="en-US" i="1" dirty="0" smtClean="0"/>
              <a:t> </a:t>
            </a:r>
            <a:r>
              <a:rPr lang="en-US" i="1" dirty="0" err="1" smtClean="0"/>
              <a:t>aquilinum</a:t>
            </a:r>
            <a:r>
              <a:rPr lang="en-US" i="1" dirty="0" smtClean="0"/>
              <a:t/>
            </a:r>
            <a:br>
              <a:rPr lang="en-US" i="1" dirty="0" smtClean="0"/>
            </a:br>
            <a:r>
              <a:rPr lang="en-US" dirty="0" smtClean="0"/>
              <a:t>Bracken Fern</a:t>
            </a:r>
            <a:endParaRPr lang="en-US" dirty="0"/>
          </a:p>
        </p:txBody>
      </p:sp>
      <p:sp>
        <p:nvSpPr>
          <p:cNvPr id="3" name="Content Placeholder 2"/>
          <p:cNvSpPr>
            <a:spLocks noGrp="1"/>
          </p:cNvSpPr>
          <p:nvPr>
            <p:ph idx="1"/>
          </p:nvPr>
        </p:nvSpPr>
        <p:spPr>
          <a:xfrm>
            <a:off x="0" y="3505200"/>
            <a:ext cx="9144000" cy="2697163"/>
          </a:xfrm>
        </p:spPr>
        <p:txBody>
          <a:bodyPr>
            <a:normAutofit fontScale="70000" lnSpcReduction="20000"/>
          </a:bodyPr>
          <a:lstStyle/>
          <a:p>
            <a:r>
              <a:rPr lang="en-US" dirty="0" smtClean="0"/>
              <a:t>Grows around 2 to 8 feet tall</a:t>
            </a:r>
          </a:p>
          <a:p>
            <a:r>
              <a:rPr lang="en-US" dirty="0" smtClean="0"/>
              <a:t>From large colonies of ferns</a:t>
            </a:r>
          </a:p>
          <a:p>
            <a:r>
              <a:rPr lang="en-US" dirty="0" err="1" smtClean="0"/>
              <a:t>Sori</a:t>
            </a:r>
            <a:r>
              <a:rPr lang="en-US" dirty="0" smtClean="0"/>
              <a:t> appear along the rolled edge of the under side of the frond</a:t>
            </a:r>
          </a:p>
          <a:p>
            <a:r>
              <a:rPr lang="en-US" dirty="0" smtClean="0"/>
              <a:t>Fronds can get 3 feet long and are usually horizontal</a:t>
            </a:r>
          </a:p>
          <a:p>
            <a:r>
              <a:rPr lang="en-US" dirty="0" smtClean="0"/>
              <a:t>Resistant to herbicides</a:t>
            </a:r>
          </a:p>
          <a:p>
            <a:r>
              <a:rPr lang="en-US" dirty="0" smtClean="0"/>
              <a:t>Found around the world, it is the most widespread of all the ferns</a:t>
            </a:r>
          </a:p>
          <a:p>
            <a:r>
              <a:rPr lang="en-US" dirty="0" smtClean="0"/>
              <a:t>They are listed as an edible wild plant and people often eat the fiddle heads but they have proved carcinogenic in mice and rats and face masks are recommended when working in dense bracken</a:t>
            </a:r>
            <a:endParaRPr lang="en-US" dirty="0"/>
          </a:p>
        </p:txBody>
      </p:sp>
      <p:pic>
        <p:nvPicPr>
          <p:cNvPr id="2050" name="Picture 2" descr="http://www.wnmu.edu/academic/nspages2/gilaflora/p_aquilinum1.jpg"/>
          <p:cNvPicPr>
            <a:picLocks noChangeAspect="1" noChangeArrowheads="1"/>
          </p:cNvPicPr>
          <p:nvPr/>
        </p:nvPicPr>
        <p:blipFill>
          <a:blip r:embed="rId3" cstate="print"/>
          <a:srcRect/>
          <a:stretch>
            <a:fillRect/>
          </a:stretch>
        </p:blipFill>
        <p:spPr bwMode="auto">
          <a:xfrm>
            <a:off x="3883025" y="0"/>
            <a:ext cx="5260975" cy="3505947"/>
          </a:xfrm>
          <a:prstGeom prst="rect">
            <a:avLst/>
          </a:prstGeom>
          <a:noFill/>
        </p:spPr>
      </p:pic>
      <p:sp>
        <p:nvSpPr>
          <p:cNvPr id="5" name="TextBox 4"/>
          <p:cNvSpPr txBox="1"/>
          <p:nvPr/>
        </p:nvSpPr>
        <p:spPr>
          <a:xfrm>
            <a:off x="3886200" y="3505200"/>
            <a:ext cx="4267200" cy="261610"/>
          </a:xfrm>
          <a:prstGeom prst="rect">
            <a:avLst/>
          </a:prstGeom>
          <a:noFill/>
        </p:spPr>
        <p:txBody>
          <a:bodyPr wrap="square" rtlCol="0">
            <a:spAutoFit/>
          </a:bodyPr>
          <a:lstStyle/>
          <a:p>
            <a:r>
              <a:rPr lang="en-US" sz="1100" dirty="0" smtClean="0">
                <a:hlinkClick r:id="rId4"/>
              </a:rPr>
              <a:t>http://www.wnmu.edu/academic/nspages2/gilaflora/p_aquilinum1.jpg</a:t>
            </a:r>
            <a:endParaRPr 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rge Photo of Pteridium aquilinum"/>
          <p:cNvPicPr>
            <a:picLocks noChangeAspect="1" noChangeArrowheads="1"/>
          </p:cNvPicPr>
          <p:nvPr/>
        </p:nvPicPr>
        <p:blipFill>
          <a:blip r:embed="rId3" cstate="print"/>
          <a:srcRect l="5333" r="5778"/>
          <a:stretch>
            <a:fillRect/>
          </a:stretch>
        </p:blipFill>
        <p:spPr bwMode="auto">
          <a:xfrm>
            <a:off x="4267200" y="3352800"/>
            <a:ext cx="4673600" cy="3505200"/>
          </a:xfrm>
          <a:prstGeom prst="rect">
            <a:avLst/>
          </a:prstGeom>
          <a:noFill/>
        </p:spPr>
      </p:pic>
      <p:sp>
        <p:nvSpPr>
          <p:cNvPr id="5" name="TextBox 4"/>
          <p:cNvSpPr txBox="1"/>
          <p:nvPr/>
        </p:nvSpPr>
        <p:spPr>
          <a:xfrm>
            <a:off x="0" y="6400800"/>
            <a:ext cx="4191000" cy="261610"/>
          </a:xfrm>
          <a:prstGeom prst="rect">
            <a:avLst/>
          </a:prstGeom>
          <a:noFill/>
        </p:spPr>
        <p:txBody>
          <a:bodyPr wrap="square" rtlCol="0">
            <a:spAutoFit/>
          </a:bodyPr>
          <a:lstStyle/>
          <a:p>
            <a:r>
              <a:rPr lang="en-US" sz="1100" dirty="0" smtClean="0">
                <a:hlinkClick r:id="rId4"/>
              </a:rPr>
              <a:t>http://plants.usda.gov/java/largeImage?imageID=ptaq_005_ahp.jpg</a:t>
            </a:r>
            <a:endParaRPr lang="en-US" sz="1100" dirty="0"/>
          </a:p>
        </p:txBody>
      </p:sp>
      <p:pic>
        <p:nvPicPr>
          <p:cNvPr id="1028" name="Picture 4" descr="Large Photo of Pteridium aquilinum"/>
          <p:cNvPicPr>
            <a:picLocks noChangeAspect="1" noChangeArrowheads="1"/>
          </p:cNvPicPr>
          <p:nvPr/>
        </p:nvPicPr>
        <p:blipFill>
          <a:blip r:embed="rId5" cstate="print"/>
          <a:srcRect t="16444" b="16000"/>
          <a:stretch>
            <a:fillRect/>
          </a:stretch>
        </p:blipFill>
        <p:spPr bwMode="auto">
          <a:xfrm>
            <a:off x="4267200" y="228600"/>
            <a:ext cx="3124200" cy="3165856"/>
          </a:xfrm>
          <a:prstGeom prst="rect">
            <a:avLst/>
          </a:prstGeom>
          <a:noFill/>
        </p:spPr>
      </p:pic>
      <p:pic>
        <p:nvPicPr>
          <p:cNvPr id="1030" name="Picture 6" descr="Large Photo of Pteridium aquilinum"/>
          <p:cNvPicPr>
            <a:picLocks noChangeAspect="1" noChangeArrowheads="1"/>
          </p:cNvPicPr>
          <p:nvPr/>
        </p:nvPicPr>
        <p:blipFill>
          <a:blip r:embed="rId6" cstate="print"/>
          <a:srcRect t="16000" b="16444"/>
          <a:stretch>
            <a:fillRect/>
          </a:stretch>
        </p:blipFill>
        <p:spPr bwMode="auto">
          <a:xfrm>
            <a:off x="0" y="1371600"/>
            <a:ext cx="4267200" cy="432409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2400" dirty="0" smtClean="0"/>
              <a:t>http://plants.usda.gov/java/imageGallery?category=sciname&amp;txtparm=Pteridium&amp;familycategory=all&amp;growthhabit=all&amp;duration=all&amp;origin=all&amp;wetland=all&amp;imagetype=all&amp;artist=all&amp;copyright=all&amp;location=all&amp;stateSelect=all&amp;cite=all&amp;viewsort=25&amp;sort=sciname</a:t>
            </a:r>
          </a:p>
          <a:p>
            <a:r>
              <a:rPr lang="en-US" sz="2400" dirty="0" smtClean="0"/>
              <a:t>http://www.rook.org/earl/bwca/nature/ferns/pteridiumaqui.html </a:t>
            </a:r>
          </a:p>
          <a:p>
            <a:r>
              <a:rPr lang="en-US" sz="2400" dirty="0" smtClean="0"/>
              <a:t>Vascular Plant Taxonomy, Fifth Edition, Dirk R Walters, David J </a:t>
            </a:r>
            <a:r>
              <a:rPr lang="en-US" sz="2400" dirty="0" err="1" smtClean="0"/>
              <a:t>Keil</a:t>
            </a:r>
            <a:r>
              <a:rPr lang="en-US" sz="2400" dirty="0" smtClean="0"/>
              <a:t>, Zack E. Murrell, 2006</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66</TotalTime>
  <Words>234</Words>
  <Application>Microsoft Office PowerPoint</Application>
  <PresentationFormat>On-screen Show (4:3)</PresentationFormat>
  <Paragraphs>33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Dennstaedtiaceae The Bracken Family</vt:lpstr>
      <vt:lpstr>Denstaedtiaceae</vt:lpstr>
      <vt:lpstr>Slide 3</vt:lpstr>
      <vt:lpstr>Pteridium aquilinum Bracken Fern</vt:lpstr>
      <vt:lpstr>Slide 5</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Dennstaedtiaceae The Bracken Family</dc:title>
  <dc:creator>Kathy</dc:creator>
  <cp:lastModifiedBy>MSUM</cp:lastModifiedBy>
  <cp:revision>10</cp:revision>
  <dcterms:created xsi:type="dcterms:W3CDTF">2010-04-13T15:47:09Z</dcterms:created>
  <dcterms:modified xsi:type="dcterms:W3CDTF">2010-05-07T17:09:12Z</dcterms:modified>
</cp:coreProperties>
</file>