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31" autoAdjust="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AEFF2-33A4-4E1C-A257-68FE96EB452B}" type="datetimeFigureOut">
              <a:rPr lang="en-US" smtClean="0"/>
              <a:t>2/22/2010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59EA3-1BAE-4E48-8A8E-F99BC236B0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9EA3-1BAE-4E48-8A8E-F99BC236B04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8D710-72AD-4DCC-A147-4D71B6066D86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D1CF-6738-4CF9-B1F7-00AF565D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llesley.edu/Biology/Web/dglossary.html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realforest.org/herbs/herb35.htm" TargetMode="External"/><Relationship Id="rId3" Type="http://schemas.openxmlformats.org/officeDocument/2006/relationships/hyperlink" Target="http://www.ct-botanical-society.org/galleries/trilliumgran.html" TargetMode="External"/><Relationship Id="rId7" Type="http://schemas.openxmlformats.org/officeDocument/2006/relationships/hyperlink" Target="http://www.borealforest.org/herbs/herb36.htm" TargetMode="External"/><Relationship Id="rId12" Type="http://schemas.openxmlformats.org/officeDocument/2006/relationships/hyperlink" Target="http://www.perennialreference.com/perennials/polygonatum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hestofbooks.com/flora-plants/flowers/Wild-Flowers-New-York/Large-Flowered-Bellwort-Uvularia-Grandiflora-J-E-Smith-Plate-20b.html" TargetMode="External"/><Relationship Id="rId11" Type="http://schemas.openxmlformats.org/officeDocument/2006/relationships/hyperlink" Target="http://www.illinoiswildflowers.info/woodland/plants/fs_solomon.htm" TargetMode="External"/><Relationship Id="rId5" Type="http://schemas.openxmlformats.org/officeDocument/2006/relationships/hyperlink" Target="http://www.illinoiswildflowers.info/woodland/plants/cn_mayflower.htm" TargetMode="External"/><Relationship Id="rId10" Type="http://schemas.openxmlformats.org/officeDocument/2006/relationships/hyperlink" Target="http://ncnatural.com/wildflwr/fsseal.html" TargetMode="External"/><Relationship Id="rId4" Type="http://schemas.openxmlformats.org/officeDocument/2006/relationships/hyperlink" Target="http://www.ces.ncsu.edu/depts/hort/consumer/factsheets/wildflowers/maianthemum_canadense.html" TargetMode="External"/><Relationship Id="rId9" Type="http://schemas.openxmlformats.org/officeDocument/2006/relationships/hyperlink" Target="http://www.illinoiswildflowers.info/savanna/plants/starry_solomon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02452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772400" cy="1470025"/>
          </a:xfrm>
        </p:spPr>
        <p:txBody>
          <a:bodyPr/>
          <a:lstStyle/>
          <a:p>
            <a:r>
              <a:rPr lang="en-US" dirty="0" err="1" smtClean="0"/>
              <a:t>Liliaceae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Lily Family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Smilacina</a:t>
            </a:r>
            <a:r>
              <a:rPr lang="en-US" i="1" dirty="0" smtClean="0"/>
              <a:t> </a:t>
            </a:r>
            <a:r>
              <a:rPr lang="en-US" i="1" dirty="0" err="1" smtClean="0"/>
              <a:t>trifolia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700" dirty="0" smtClean="0"/>
              <a:t>Three-Leaved </a:t>
            </a:r>
            <a:r>
              <a:rPr lang="en-US" sz="2700" dirty="0"/>
              <a:t>F</a:t>
            </a:r>
            <a:r>
              <a:rPr lang="en-US" sz="2700" dirty="0" smtClean="0"/>
              <a:t>alse Solomon’s Seal</a:t>
            </a:r>
            <a:endParaRPr lang="en-US" sz="27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4538" y="5029200"/>
            <a:ext cx="85694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General - </a:t>
            </a:r>
            <a:r>
              <a:rPr lang="en-US" dirty="0" smtClean="0"/>
              <a:t>a slender, erect, perennial herb growing up to 20 cm tall (sometimes to 30 cm). </a:t>
            </a:r>
          </a:p>
          <a:p>
            <a:r>
              <a:rPr lang="en-US" b="1" i="1" dirty="0" smtClean="0"/>
              <a:t>Leaves - </a:t>
            </a:r>
            <a:r>
              <a:rPr lang="en-US" dirty="0" smtClean="0"/>
              <a:t>alternate, three, 3 - 13 cm long, oval to oblong shaped, hairless.</a:t>
            </a:r>
          </a:p>
          <a:p>
            <a:r>
              <a:rPr lang="en-US" b="1" i="1" dirty="0" smtClean="0"/>
              <a:t>Flowers - </a:t>
            </a:r>
            <a:r>
              <a:rPr lang="en-US" dirty="0" err="1" smtClean="0"/>
              <a:t>Unbranched</a:t>
            </a:r>
            <a:r>
              <a:rPr lang="en-US" dirty="0" smtClean="0"/>
              <a:t> clusters at the stem tips; flowers are white to greenish white.</a:t>
            </a:r>
          </a:p>
          <a:p>
            <a:r>
              <a:rPr lang="en-US" b="1" i="1" dirty="0" smtClean="0"/>
              <a:t>Fruit - </a:t>
            </a:r>
            <a:r>
              <a:rPr lang="en-US" dirty="0" smtClean="0"/>
              <a:t>Dark red berries, up to 6 mm wide</a:t>
            </a:r>
          </a:p>
          <a:p>
            <a:r>
              <a:rPr lang="en-US" b="1" i="1" dirty="0" smtClean="0"/>
              <a:t>Habitat: </a:t>
            </a:r>
            <a:r>
              <a:rPr lang="en-US" dirty="0" smtClean="0"/>
              <a:t>Swamps, moist woods and openings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207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676400"/>
            <a:ext cx="219877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905000"/>
            <a:ext cx="2857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Streptopus</a:t>
            </a:r>
            <a:r>
              <a:rPr lang="en-US" i="1" dirty="0" smtClean="0"/>
              <a:t> </a:t>
            </a:r>
            <a:r>
              <a:rPr lang="en-US" i="1" dirty="0" err="1" smtClean="0"/>
              <a:t>roseus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700" dirty="0" smtClean="0"/>
              <a:t>Rose </a:t>
            </a:r>
            <a:r>
              <a:rPr lang="en-US" sz="2700" dirty="0" err="1" smtClean="0"/>
              <a:t>Twistedstalk</a:t>
            </a:r>
            <a:endParaRPr lang="en-US" sz="2700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970" y="2794992"/>
            <a:ext cx="3148030" cy="276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95600"/>
            <a:ext cx="2209800" cy="332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1676400"/>
            <a:ext cx="82534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General </a:t>
            </a:r>
            <a:r>
              <a:rPr lang="en-US" b="1" i="1" dirty="0" smtClean="0"/>
              <a:t>- </a:t>
            </a:r>
            <a:r>
              <a:rPr lang="en-US" dirty="0" smtClean="0"/>
              <a:t>a perennial, growing up to 30 cm tall.</a:t>
            </a:r>
            <a:endParaRPr lang="en-US" i="1" dirty="0" smtClean="0"/>
          </a:p>
          <a:p>
            <a:r>
              <a:rPr lang="en-US" i="1" dirty="0" smtClean="0"/>
              <a:t>Leaves: </a:t>
            </a:r>
            <a:r>
              <a:rPr lang="en-US" dirty="0" smtClean="0"/>
              <a:t>ovate to oblong &amp; sessile, alternate.</a:t>
            </a:r>
          </a:p>
          <a:p>
            <a:r>
              <a:rPr lang="en-US" i="1" dirty="0" smtClean="0"/>
              <a:t>Flowers</a:t>
            </a:r>
            <a:r>
              <a:rPr lang="en-US" dirty="0" smtClean="0"/>
              <a:t>: white or greenish yellow with reddish-purple streaks or spots with white tips.</a:t>
            </a:r>
          </a:p>
          <a:p>
            <a:r>
              <a:rPr lang="en-US" i="1" dirty="0" smtClean="0"/>
              <a:t>Fruit </a:t>
            </a:r>
            <a:r>
              <a:rPr lang="en-US" b="1" i="1" dirty="0" smtClean="0"/>
              <a:t>- </a:t>
            </a:r>
            <a:r>
              <a:rPr lang="en-US" dirty="0" smtClean="0"/>
              <a:t>an elongated red berry.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4267200"/>
            <a:ext cx="35627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berries are consumed in quantity, </a:t>
            </a:r>
          </a:p>
          <a:p>
            <a:r>
              <a:rPr lang="en-US" dirty="0" smtClean="0"/>
              <a:t>diarrhea symptoms can result.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Uvularia</a:t>
            </a:r>
            <a:r>
              <a:rPr lang="en-US" i="1" dirty="0" smtClean="0"/>
              <a:t> </a:t>
            </a:r>
            <a:r>
              <a:rPr lang="en-US" i="1" dirty="0" err="1" smtClean="0"/>
              <a:t>grandiflora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700" dirty="0" smtClean="0"/>
              <a:t>Large-Flowered </a:t>
            </a:r>
            <a:r>
              <a:rPr lang="en-US" sz="2700" dirty="0" smtClean="0"/>
              <a:t>bellwort</a:t>
            </a:r>
            <a:endParaRPr lang="en-US" sz="27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867400"/>
            <a:ext cx="4910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stamens, 1 pistil, 3 styles. </a:t>
            </a:r>
          </a:p>
          <a:p>
            <a:r>
              <a:rPr lang="en-US" dirty="0" smtClean="0"/>
              <a:t>Leaves: oblong, alternate and </a:t>
            </a:r>
          </a:p>
          <a:p>
            <a:r>
              <a:rPr lang="en-US" dirty="0" smtClean="0"/>
              <a:t>Sessile, they are light green or pale reddish green.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715000"/>
            <a:ext cx="3278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Stem has one or two leaves with </a:t>
            </a:r>
          </a:p>
          <a:p>
            <a:r>
              <a:rPr lang="en-US" dirty="0" smtClean="0"/>
              <a:t>round stems are glabrous.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Uvularia</a:t>
            </a:r>
            <a:r>
              <a:rPr lang="en-US" i="1" dirty="0" smtClean="0"/>
              <a:t> </a:t>
            </a:r>
            <a:r>
              <a:rPr lang="en-US" i="1" dirty="0" err="1" smtClean="0"/>
              <a:t>sessilifolia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Pale Bellwort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922837"/>
            <a:ext cx="24290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50117"/>
            <a:ext cx="3048000" cy="335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1524000"/>
            <a:ext cx="277332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Habitat: </a:t>
            </a:r>
            <a:r>
              <a:rPr lang="en-US" dirty="0" smtClean="0"/>
              <a:t>Deciduous forests </a:t>
            </a:r>
          </a:p>
          <a:p>
            <a:r>
              <a:rPr lang="en-US" dirty="0" smtClean="0"/>
              <a:t>at low elevation. </a:t>
            </a:r>
          </a:p>
          <a:p>
            <a:r>
              <a:rPr lang="en-US" dirty="0" smtClean="0"/>
              <a:t>*Flowers pale yellow to </a:t>
            </a:r>
          </a:p>
          <a:p>
            <a:r>
              <a:rPr lang="en-US" dirty="0" smtClean="0"/>
              <a:t>straw-colored, six petals, </a:t>
            </a:r>
          </a:p>
          <a:p>
            <a:r>
              <a:rPr lang="en-US" dirty="0" smtClean="0"/>
              <a:t>hanging from stalk.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Leaves sessile (not </a:t>
            </a:r>
          </a:p>
          <a:p>
            <a:r>
              <a:rPr lang="en-US" dirty="0" smtClean="0"/>
              <a:t>surrounding stem), with </a:t>
            </a:r>
          </a:p>
          <a:p>
            <a:r>
              <a:rPr lang="en-US" dirty="0" smtClean="0"/>
              <a:t>pale undersides.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Fruit a triangular </a:t>
            </a:r>
            <a:r>
              <a:rPr lang="en-US" u="sng" dirty="0" smtClean="0">
                <a:hlinkClick r:id="rId5"/>
              </a:rPr>
              <a:t>pod</a:t>
            </a:r>
            <a:r>
              <a:rPr lang="en-US" dirty="0" smtClean="0"/>
              <a:t>, </a:t>
            </a:r>
          </a:p>
          <a:p>
            <a:r>
              <a:rPr lang="en-US" dirty="0" smtClean="0"/>
              <a:t>hanging beneath the stem.</a:t>
            </a:r>
          </a:p>
          <a:p>
            <a:endParaRPr lang="en-US" dirty="0" smtClean="0"/>
          </a:p>
          <a:p>
            <a:r>
              <a:rPr lang="en-US" dirty="0" smtClean="0"/>
              <a:t>* Found: Northeastern and </a:t>
            </a:r>
          </a:p>
          <a:p>
            <a:r>
              <a:rPr lang="en-US" dirty="0" smtClean="0"/>
              <a:t>central United States.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5791200"/>
          </a:xfrm>
        </p:spPr>
        <p:txBody>
          <a:bodyPr/>
          <a:lstStyle/>
          <a:p>
            <a:r>
              <a:rPr lang="en-US" sz="1800" dirty="0" smtClean="0">
                <a:hlinkClick r:id="rId3"/>
              </a:rPr>
              <a:t>http://wisplants.uwsp.edu/scripts/detail.asp?SpCode=TRICER</a:t>
            </a:r>
          </a:p>
          <a:p>
            <a:r>
              <a:rPr lang="en-US" sz="1800" dirty="0" smtClean="0">
                <a:hlinkClick r:id="rId3"/>
              </a:rPr>
              <a:t>http://www.ct-botanical-society.org/galleries/trilliumgran.html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http://www.ces.ncsu.edu/depts/hort/consumer/factsheets/wildflowers/maianthemum_canadense.html</a:t>
            </a:r>
            <a:endParaRPr lang="en-US" sz="1800" dirty="0" smtClean="0"/>
          </a:p>
          <a:p>
            <a:r>
              <a:rPr lang="en-US" sz="1800" dirty="0" smtClean="0">
                <a:hlinkClick r:id="rId5"/>
              </a:rPr>
              <a:t>http://www.illinoiswildflowers.info/woodland/plants/cn_mayflower.htm</a:t>
            </a:r>
            <a:endParaRPr lang="en-US" sz="1800" dirty="0" smtClean="0"/>
          </a:p>
          <a:p>
            <a:r>
              <a:rPr lang="en-US" sz="1800" dirty="0" smtClean="0">
                <a:hlinkClick r:id="rId6"/>
              </a:rPr>
              <a:t>http://chestofbooks.com/flora-plants/flowers/Wild-Flowers-New-York/Large-Flowered-Bellwort-Uvularia-Grandiflora-J-E-Smith-Plate-20b.html</a:t>
            </a:r>
            <a:endParaRPr lang="en-US" sz="1800" dirty="0" smtClean="0"/>
          </a:p>
          <a:p>
            <a:r>
              <a:rPr lang="en-US" sz="1800" dirty="0" smtClean="0">
                <a:hlinkClick r:id="rId7"/>
              </a:rPr>
              <a:t>http://www.borealforest.org/herbs/herb36.htm</a:t>
            </a:r>
            <a:endParaRPr lang="en-US" sz="1800" dirty="0" smtClean="0"/>
          </a:p>
          <a:p>
            <a:r>
              <a:rPr lang="en-US" sz="1800" dirty="0" smtClean="0">
                <a:hlinkClick r:id="rId8"/>
              </a:rPr>
              <a:t>http://www.borealforest.org/herbs/herb35.htm</a:t>
            </a:r>
            <a:endParaRPr lang="en-US" sz="1800" dirty="0" smtClean="0"/>
          </a:p>
          <a:p>
            <a:r>
              <a:rPr lang="en-US" sz="1800" dirty="0" smtClean="0">
                <a:hlinkClick r:id="rId9"/>
              </a:rPr>
              <a:t>http://www.illinoiswildflowers.info/savanna/plants/starry_solomon.htm</a:t>
            </a:r>
            <a:endParaRPr lang="en-US" sz="1800" dirty="0" smtClean="0"/>
          </a:p>
          <a:p>
            <a:r>
              <a:rPr lang="en-US" sz="1800" dirty="0" smtClean="0">
                <a:hlinkClick r:id="rId10"/>
              </a:rPr>
              <a:t>http://ncnatural.com/wildflwr/fsseal.html</a:t>
            </a:r>
            <a:endParaRPr lang="en-US" sz="1800" dirty="0" smtClean="0"/>
          </a:p>
          <a:p>
            <a:r>
              <a:rPr lang="en-US" sz="1800" dirty="0" smtClean="0">
                <a:hlinkClick r:id="rId11"/>
              </a:rPr>
              <a:t>http://www.illinoiswildflowers.info/woodland/plants/fs_solomon.htm</a:t>
            </a:r>
            <a:endParaRPr lang="en-US" sz="1800" dirty="0" smtClean="0"/>
          </a:p>
          <a:p>
            <a:r>
              <a:rPr lang="en-US" sz="1790" dirty="0" smtClean="0">
                <a:hlinkClick r:id="rId12"/>
              </a:rPr>
              <a:t>http://www.perennialreference.com/perennials/polygonatum.html</a:t>
            </a:r>
            <a:endParaRPr lang="en-US" sz="1790" dirty="0" smtClean="0"/>
          </a:p>
          <a:p>
            <a:endParaRPr lang="en-US" sz="179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457200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References: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Liliaceae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6" y="14478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95800" y="2667000"/>
            <a:ext cx="410432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is one of the largest plant families, </a:t>
            </a:r>
          </a:p>
          <a:p>
            <a:r>
              <a:rPr lang="en-US" sz="1600" dirty="0" smtClean="0"/>
              <a:t>with about 3500 species distributed </a:t>
            </a:r>
          </a:p>
          <a:p>
            <a:r>
              <a:rPr lang="en-US" sz="1600" dirty="0" smtClean="0"/>
              <a:t>throughout the world.  15 genera</a:t>
            </a:r>
          </a:p>
          <a:p>
            <a:endParaRPr lang="en-US" sz="1600" dirty="0" smtClean="0"/>
          </a:p>
          <a:p>
            <a:r>
              <a:rPr lang="en-US" sz="1600" dirty="0" smtClean="0"/>
              <a:t>They are mainly ornamental plants, including:</a:t>
            </a:r>
          </a:p>
          <a:p>
            <a:r>
              <a:rPr lang="en-US" sz="1600" dirty="0" smtClean="0"/>
              <a:t>(Onion, garlic, chives and asparagus) </a:t>
            </a:r>
          </a:p>
          <a:p>
            <a:r>
              <a:rPr lang="en-US" sz="1600" dirty="0" smtClean="0"/>
              <a:t>The majority are herbaceous with a swollen </a:t>
            </a:r>
          </a:p>
          <a:p>
            <a:r>
              <a:rPr lang="en-US" sz="1600" dirty="0" smtClean="0"/>
              <a:t>storage organ, but there are also evergreen </a:t>
            </a:r>
          </a:p>
          <a:p>
            <a:r>
              <a:rPr lang="en-US" sz="1600" dirty="0" smtClean="0"/>
              <a:t>succulents (Aloe) and woody evergreen </a:t>
            </a:r>
          </a:p>
          <a:p>
            <a:r>
              <a:rPr lang="en-US" sz="1600" dirty="0" smtClean="0"/>
              <a:t>climbers.</a:t>
            </a:r>
          </a:p>
          <a:p>
            <a:endParaRPr lang="en-US" sz="1600" dirty="0" smtClean="0"/>
          </a:p>
          <a:p>
            <a:r>
              <a:rPr lang="en-US" sz="1600" dirty="0" smtClean="0"/>
              <a:t>Seeds: The ovary is usually superior (inside the </a:t>
            </a:r>
          </a:p>
          <a:p>
            <a:r>
              <a:rPr lang="en-US" sz="1600" dirty="0" smtClean="0"/>
              <a:t>flower) with 3 chambers.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029200"/>
            <a:ext cx="3516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Have bulbs or other storage organs </a:t>
            </a:r>
            <a:br>
              <a:rPr lang="en-US" dirty="0" smtClean="0"/>
            </a:br>
            <a:r>
              <a:rPr lang="en-US" dirty="0" smtClean="0"/>
              <a:t>Long, thin leaves </a:t>
            </a:r>
            <a:br>
              <a:rPr lang="en-US" dirty="0" smtClean="0"/>
            </a:br>
            <a:r>
              <a:rPr lang="en-US" dirty="0" smtClean="0"/>
              <a:t>Six petals </a:t>
            </a:r>
            <a:br>
              <a:rPr lang="en-US" dirty="0" smtClean="0"/>
            </a:br>
            <a:r>
              <a:rPr lang="en-US" dirty="0" smtClean="0"/>
              <a:t>Six stamens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Trillium </a:t>
            </a:r>
            <a:r>
              <a:rPr lang="en-US" i="1" dirty="0" err="1" smtClean="0"/>
              <a:t>cernuum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800" dirty="0" smtClean="0"/>
              <a:t>Nodding Trillium</a:t>
            </a:r>
            <a:br>
              <a:rPr lang="en-US" sz="2800" dirty="0" smtClean="0"/>
            </a:br>
            <a:r>
              <a:rPr lang="en-US" b="1" i="1" dirty="0" smtClean="0"/>
              <a:t> </a:t>
            </a:r>
            <a:r>
              <a:rPr lang="en-US" sz="1800" b="1" i="1" dirty="0" smtClean="0"/>
              <a:t>Trillium</a:t>
            </a:r>
            <a:r>
              <a:rPr lang="en-US" sz="1800" b="1" dirty="0" smtClean="0"/>
              <a:t>:</a:t>
            </a:r>
            <a:r>
              <a:rPr lang="en-US" sz="1800" dirty="0" smtClean="0"/>
              <a:t> Latin </a:t>
            </a:r>
            <a:r>
              <a:rPr lang="en-US" sz="1800" i="1" dirty="0" err="1" smtClean="0"/>
              <a:t>tres</a:t>
            </a:r>
            <a:r>
              <a:rPr lang="en-US" sz="1800" dirty="0" smtClean="0"/>
              <a:t> for three and </a:t>
            </a:r>
            <a:r>
              <a:rPr lang="en-US" sz="1800" i="1" dirty="0" err="1" smtClean="0"/>
              <a:t>lilium</a:t>
            </a:r>
            <a:r>
              <a:rPr lang="en-US" sz="1800" dirty="0" smtClean="0"/>
              <a:t> for lily</a:t>
            </a:r>
            <a:br>
              <a:rPr lang="en-US" sz="1800" dirty="0" smtClean="0"/>
            </a:br>
            <a:r>
              <a:rPr lang="en-US" sz="1800" b="1" i="1" dirty="0" err="1" smtClean="0"/>
              <a:t>cernuum</a:t>
            </a:r>
            <a:r>
              <a:rPr lang="en-US" sz="1800" b="1" dirty="0" smtClean="0"/>
              <a:t>:</a:t>
            </a:r>
            <a:r>
              <a:rPr lang="en-US" sz="1800" dirty="0" smtClean="0"/>
              <a:t> drooping, nodding</a:t>
            </a:r>
            <a:endParaRPr lang="en-US" sz="18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1752600" cy="233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733800"/>
            <a:ext cx="2000250" cy="266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0" y="2590800"/>
            <a:ext cx="48871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Habitat: wet to moderate moisture; woods, forests</a:t>
            </a:r>
          </a:p>
          <a:p>
            <a:r>
              <a:rPr lang="en-US" dirty="0" smtClean="0"/>
              <a:t>Flower color: white, occasionally pink</a:t>
            </a:r>
          </a:p>
          <a:p>
            <a:r>
              <a:rPr lang="en-US" dirty="0" smtClean="0"/>
              <a:t>Green sepals and petals are about equal in length.</a:t>
            </a:r>
          </a:p>
          <a:p>
            <a:r>
              <a:rPr lang="en-US" dirty="0" smtClean="0"/>
              <a:t>Fruit: dark red, oval berry.</a:t>
            </a:r>
          </a:p>
          <a:p>
            <a:r>
              <a:rPr lang="en-US" dirty="0" smtClean="0"/>
              <a:t>Leaf: Widely oval with a pointed </a:t>
            </a:r>
          </a:p>
          <a:p>
            <a:r>
              <a:rPr lang="en-US" dirty="0" smtClean="0"/>
              <a:t>tip in 1 whorl of 3 leaves at the </a:t>
            </a:r>
          </a:p>
          <a:p>
            <a:r>
              <a:rPr lang="en-US" dirty="0" smtClean="0"/>
              <a:t>top of the stem.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Trillium </a:t>
            </a:r>
            <a:r>
              <a:rPr lang="en-US" i="1" dirty="0" err="1" smtClean="0"/>
              <a:t>grandiflorum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800" dirty="0" smtClean="0"/>
              <a:t>Large-Flowered </a:t>
            </a:r>
            <a:r>
              <a:rPr lang="en-US" sz="2800" dirty="0" smtClean="0"/>
              <a:t>Trillium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16672" y="2438400"/>
            <a:ext cx="4654544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Habitat: rich woods</a:t>
            </a:r>
          </a:p>
          <a:p>
            <a:r>
              <a:rPr lang="en-US" sz="1600" dirty="0" smtClean="0"/>
              <a:t>Flower color: white, turning pink with age.</a:t>
            </a:r>
          </a:p>
          <a:p>
            <a:endParaRPr lang="en-US" sz="1600" dirty="0" smtClean="0"/>
          </a:p>
          <a:p>
            <a:r>
              <a:rPr lang="en-US" sz="1600" dirty="0" smtClean="0"/>
              <a:t>It consists of a central stem with 3 terminal </a:t>
            </a:r>
            <a:r>
              <a:rPr lang="en-US" sz="1600" b="1" dirty="0" smtClean="0"/>
              <a:t>leaves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a mature plant will produce a single flower. </a:t>
            </a:r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b="1" dirty="0" smtClean="0"/>
              <a:t>stem</a:t>
            </a:r>
            <a:r>
              <a:rPr lang="en-US" sz="1600" dirty="0" smtClean="0"/>
              <a:t>, glabrous, and pale green </a:t>
            </a:r>
          </a:p>
          <a:p>
            <a:r>
              <a:rPr lang="en-US" sz="1600" dirty="0" smtClean="0"/>
              <a:t>or pale reddish-green. The terminal leaves are </a:t>
            </a:r>
          </a:p>
          <a:p>
            <a:r>
              <a:rPr lang="en-US" sz="1600" dirty="0" smtClean="0"/>
              <a:t>arranged in a whorl at the apex of this stem. </a:t>
            </a:r>
          </a:p>
          <a:p>
            <a:endParaRPr lang="en-US" sz="1600" dirty="0" smtClean="0"/>
          </a:p>
          <a:p>
            <a:r>
              <a:rPr lang="en-US" sz="1600" dirty="0" smtClean="0"/>
              <a:t>Each l</a:t>
            </a:r>
            <a:r>
              <a:rPr lang="en-US" sz="1600" b="1" dirty="0" smtClean="0"/>
              <a:t>eaf</a:t>
            </a:r>
            <a:r>
              <a:rPr lang="en-US" sz="1600" dirty="0" smtClean="0"/>
              <a:t> is oval in shape, medium </a:t>
            </a:r>
          </a:p>
          <a:p>
            <a:r>
              <a:rPr lang="en-US" sz="1600" dirty="0" smtClean="0"/>
              <a:t>green, and glabrous. Each leaf has smooth margins </a:t>
            </a:r>
          </a:p>
          <a:p>
            <a:r>
              <a:rPr lang="en-US" sz="1600" dirty="0" smtClean="0"/>
              <a:t>and parallel primary veins.</a:t>
            </a:r>
          </a:p>
          <a:p>
            <a:endParaRPr lang="en-US" sz="1600" dirty="0" smtClean="0"/>
          </a:p>
          <a:p>
            <a:r>
              <a:rPr lang="en-US" sz="1600" dirty="0" smtClean="0"/>
              <a:t>Commonly found in  the east and northeast of Illinois.</a:t>
            </a:r>
          </a:p>
          <a:p>
            <a:r>
              <a:rPr lang="en-US" sz="1600" dirty="0" smtClean="0"/>
              <a:t>The </a:t>
            </a:r>
            <a:r>
              <a:rPr lang="en-US" sz="1600" b="1" dirty="0" smtClean="0"/>
              <a:t>flowers</a:t>
            </a:r>
            <a:r>
              <a:rPr lang="en-US" sz="1600" dirty="0" smtClean="0"/>
              <a:t> are very showy and the leaves have a </a:t>
            </a:r>
          </a:p>
          <a:p>
            <a:r>
              <a:rPr lang="en-US" sz="1600" dirty="0" smtClean="0"/>
              <a:t>nice glossy surface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400"/>
            <a:ext cx="2057400" cy="178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09800"/>
            <a:ext cx="3419262" cy="222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Clintonia</a:t>
            </a:r>
            <a:r>
              <a:rPr lang="en-US" i="1" dirty="0" smtClean="0"/>
              <a:t> borealis</a:t>
            </a:r>
            <a:br>
              <a:rPr lang="en-US" i="1" dirty="0" smtClean="0"/>
            </a:br>
            <a:r>
              <a:rPr lang="en-US" sz="2800" dirty="0" err="1" smtClean="0"/>
              <a:t>Bluebead</a:t>
            </a:r>
            <a:r>
              <a:rPr lang="en-US" sz="2800" dirty="0" smtClean="0"/>
              <a:t> Lily</a:t>
            </a:r>
            <a:endParaRPr lang="en-US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657600"/>
            <a:ext cx="1306814" cy="195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3962400"/>
            <a:ext cx="503920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General </a:t>
            </a:r>
            <a:r>
              <a:rPr lang="en-US" b="1" i="1" dirty="0" smtClean="0"/>
              <a:t>- </a:t>
            </a:r>
            <a:r>
              <a:rPr lang="en-US" dirty="0" smtClean="0"/>
              <a:t>a perennial with glossy, dark green leaves </a:t>
            </a:r>
          </a:p>
          <a:p>
            <a:r>
              <a:rPr lang="en-US" dirty="0" smtClean="0"/>
              <a:t>in a rosette at the base; growing 30 cm high. </a:t>
            </a:r>
          </a:p>
          <a:p>
            <a:r>
              <a:rPr lang="en-US" b="1" dirty="0" smtClean="0"/>
              <a:t>Leaves: </a:t>
            </a:r>
            <a:r>
              <a:rPr lang="en-US" dirty="0" smtClean="0"/>
              <a:t>parallel, 2 or 3. </a:t>
            </a:r>
          </a:p>
          <a:p>
            <a:r>
              <a:rPr lang="en-US" b="1" dirty="0" smtClean="0"/>
              <a:t>Flowers</a:t>
            </a:r>
            <a:r>
              <a:rPr lang="en-US" dirty="0" smtClean="0"/>
              <a:t> pale yellow, 3 to 8 on leafless stalk </a:t>
            </a:r>
          </a:p>
          <a:p>
            <a:r>
              <a:rPr lang="en-US" b="1" dirty="0" smtClean="0"/>
              <a:t>Fruit</a:t>
            </a:r>
            <a:r>
              <a:rPr lang="en-US" dirty="0" smtClean="0"/>
              <a:t> bright round porcelain blue; </a:t>
            </a:r>
          </a:p>
          <a:p>
            <a:r>
              <a:rPr lang="en-US" dirty="0" smtClean="0"/>
              <a:t>mildly poisonous to humans.</a:t>
            </a:r>
          </a:p>
          <a:p>
            <a:r>
              <a:rPr lang="en-US" dirty="0" smtClean="0"/>
              <a:t>Northern North America, south in mountains</a:t>
            </a:r>
          </a:p>
          <a:p>
            <a:r>
              <a:rPr lang="en-US" b="1" dirty="0" smtClean="0"/>
              <a:t>Habitat: </a:t>
            </a:r>
            <a:r>
              <a:rPr lang="en-US" dirty="0" smtClean="0"/>
              <a:t>Open shade  &amp; moist sites and pine forest.</a:t>
            </a:r>
          </a:p>
          <a:p>
            <a:r>
              <a:rPr lang="en-US" dirty="0" smtClean="0"/>
              <a:t>Monocot- one seed leaf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00200"/>
            <a:ext cx="3242073" cy="21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Maianthemum</a:t>
            </a:r>
            <a:r>
              <a:rPr lang="en-US" i="1" dirty="0" smtClean="0"/>
              <a:t> </a:t>
            </a:r>
            <a:r>
              <a:rPr lang="en-US" i="1" dirty="0" err="1" smtClean="0"/>
              <a:t>canadense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800" dirty="0" smtClean="0"/>
              <a:t>Canada Mayflower</a:t>
            </a:r>
            <a:endParaRPr lang="en-US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724400"/>
            <a:ext cx="22102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752600"/>
            <a:ext cx="73805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Perennial</a:t>
            </a:r>
          </a:p>
          <a:p>
            <a:endParaRPr lang="en-US" dirty="0" smtClean="0"/>
          </a:p>
          <a:p>
            <a:r>
              <a:rPr lang="en-US" dirty="0" smtClean="0"/>
              <a:t>Leaves are ovate-oblong to oval in shape.</a:t>
            </a:r>
          </a:p>
          <a:p>
            <a:endParaRPr lang="en-US" dirty="0" smtClean="0"/>
          </a:p>
          <a:p>
            <a:r>
              <a:rPr lang="en-US" dirty="0" smtClean="0"/>
              <a:t>Upper leaf surface is medium green and glabrous, </a:t>
            </a:r>
          </a:p>
          <a:p>
            <a:r>
              <a:rPr lang="en-US" dirty="0" smtClean="0"/>
              <a:t>while the lower surface is pale green and finely pubescent.</a:t>
            </a:r>
          </a:p>
          <a:p>
            <a:endParaRPr lang="en-US" dirty="0" smtClean="0"/>
          </a:p>
          <a:p>
            <a:r>
              <a:rPr lang="en-US" dirty="0" smtClean="0"/>
              <a:t>Flowers typically occur in pairs; individual flowers have 4 stamens with </a:t>
            </a:r>
          </a:p>
          <a:p>
            <a:r>
              <a:rPr lang="en-US" dirty="0" smtClean="0"/>
              <a:t>white filaments and pale yellow anthers, and a white to greenish white pistil.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95800"/>
            <a:ext cx="3333750" cy="206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Polygonatum</a:t>
            </a:r>
            <a:r>
              <a:rPr lang="en-US" i="1" dirty="0" smtClean="0"/>
              <a:t> </a:t>
            </a:r>
            <a:r>
              <a:rPr lang="en-US" i="1" dirty="0" err="1" smtClean="0"/>
              <a:t>biflorum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100" dirty="0" smtClean="0"/>
              <a:t>Giant Solomon’s Seal</a:t>
            </a:r>
            <a:endParaRPr lang="en-US" sz="31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24794"/>
            <a:ext cx="2362200" cy="353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Habitat</a:t>
            </a:r>
            <a:r>
              <a:rPr lang="en-US" dirty="0" smtClean="0"/>
              <a:t>: wet and mild climates, shady woodland conditions. </a:t>
            </a:r>
          </a:p>
          <a:p>
            <a:r>
              <a:rPr lang="en-US" b="1" dirty="0" smtClean="0"/>
              <a:t>Leaves</a:t>
            </a:r>
            <a:r>
              <a:rPr lang="en-US" dirty="0" smtClean="0"/>
              <a:t> are smooth and have dangling white flowers on arching stems. Alternate, sessile, glabrous, entire, acute, to +18cm long, +7cm wide.</a:t>
            </a:r>
          </a:p>
          <a:p>
            <a:r>
              <a:rPr lang="en-US" dirty="0" smtClean="0"/>
              <a:t>It spreads out and forms a dense carpet of arching stems.</a:t>
            </a:r>
          </a:p>
          <a:p>
            <a:r>
              <a:rPr lang="en-US" b="1" dirty="0" smtClean="0"/>
              <a:t>Stems</a:t>
            </a:r>
            <a:r>
              <a:rPr lang="en-US" dirty="0" smtClean="0"/>
              <a:t> - To +1m tall, glabrous, herbaceous, </a:t>
            </a:r>
          </a:p>
          <a:p>
            <a:r>
              <a:rPr lang="en-US" dirty="0" smtClean="0"/>
              <a:t>simple, single from base.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0045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819400"/>
            <a:ext cx="14184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781800" y="1371600"/>
            <a:ext cx="2542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Flowers</a:t>
            </a:r>
            <a:r>
              <a:rPr lang="en-US" dirty="0" smtClean="0"/>
              <a:t> - Whitish-green. </a:t>
            </a:r>
          </a:p>
          <a:p>
            <a:r>
              <a:rPr lang="en-US" dirty="0" smtClean="0"/>
              <a:t>6 tepals and stamens, </a:t>
            </a:r>
          </a:p>
          <a:p>
            <a:r>
              <a:rPr lang="en-US" dirty="0" smtClean="0"/>
              <a:t>with superior ovary.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Smilacina</a:t>
            </a:r>
            <a:r>
              <a:rPr lang="en-US" i="1" dirty="0" smtClean="0"/>
              <a:t> </a:t>
            </a:r>
            <a:r>
              <a:rPr lang="en-US" i="1" dirty="0" err="1" smtClean="0"/>
              <a:t>racemosa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700" dirty="0" smtClean="0"/>
              <a:t>Common False Solomon’s Seal</a:t>
            </a:r>
            <a:br>
              <a:rPr lang="en-US" sz="2700" dirty="0" smtClean="0"/>
            </a:br>
            <a:r>
              <a:rPr lang="en-US" sz="1600" i="1" dirty="0" err="1" smtClean="0"/>
              <a:t>Smilacina</a:t>
            </a:r>
            <a:r>
              <a:rPr lang="en-US" sz="1600" i="1" dirty="0" smtClean="0"/>
              <a:t> </a:t>
            </a:r>
            <a:r>
              <a:rPr lang="en-US" sz="1600" dirty="0" smtClean="0"/>
              <a:t>comes from a Greek word meaning "small and thorny“</a:t>
            </a:r>
            <a:br>
              <a:rPr lang="en-US" sz="1600" dirty="0" smtClean="0"/>
            </a:br>
            <a:r>
              <a:rPr lang="en-US" sz="1400" i="1" dirty="0" err="1" smtClean="0"/>
              <a:t>Racemosa</a:t>
            </a:r>
            <a:r>
              <a:rPr lang="en-US" sz="1400" dirty="0" smtClean="0"/>
              <a:t> comes from </a:t>
            </a:r>
            <a:r>
              <a:rPr lang="en-US" sz="1400" dirty="0" err="1" smtClean="0"/>
              <a:t>theLatin</a:t>
            </a:r>
            <a:r>
              <a:rPr lang="en-US" sz="1400" dirty="0" smtClean="0"/>
              <a:t> </a:t>
            </a:r>
            <a:r>
              <a:rPr lang="en-US" sz="1400" dirty="0" smtClean="0"/>
              <a:t>and means "having a raceme”</a:t>
            </a: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0574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1752600"/>
            <a:ext cx="48970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stem grows in a slight zigzag fashion.</a:t>
            </a:r>
          </a:p>
          <a:p>
            <a:r>
              <a:rPr lang="en-US" dirty="0" smtClean="0"/>
              <a:t>Smooth along the margins, glabrous on the upper </a:t>
            </a:r>
          </a:p>
          <a:p>
            <a:r>
              <a:rPr lang="en-US" dirty="0" smtClean="0"/>
              <a:t>surface. </a:t>
            </a:r>
          </a:p>
          <a:p>
            <a:r>
              <a:rPr lang="en-US" dirty="0" smtClean="0"/>
              <a:t>Parallel venation, while at the base they are </a:t>
            </a:r>
          </a:p>
          <a:p>
            <a:r>
              <a:rPr lang="en-US" dirty="0" smtClean="0"/>
              <a:t>mostly sessile against the stem. The central stem </a:t>
            </a:r>
          </a:p>
          <a:p>
            <a:r>
              <a:rPr lang="en-US" dirty="0" smtClean="0"/>
              <a:t>has 20-80 white flowers.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953000"/>
            <a:ext cx="4386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Habitat: light shade to partial sun, moist to </a:t>
            </a:r>
          </a:p>
          <a:p>
            <a:r>
              <a:rPr lang="en-US" dirty="0" smtClean="0"/>
              <a:t>slightly dry conditions.</a:t>
            </a:r>
          </a:p>
          <a:p>
            <a:r>
              <a:rPr lang="en-US" dirty="0" smtClean="0"/>
              <a:t>Flowers consist of 6 tepals, 6 stamens, and a </a:t>
            </a:r>
          </a:p>
          <a:p>
            <a:r>
              <a:rPr lang="en-US" dirty="0" smtClean="0"/>
              <a:t>central pistil.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06800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33400"/>
            <a:ext cx="642937" cy="107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001000" y="11430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Raceme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Smilacina</a:t>
            </a:r>
            <a:r>
              <a:rPr lang="en-US" i="1" dirty="0" smtClean="0"/>
              <a:t> </a:t>
            </a:r>
            <a:r>
              <a:rPr lang="en-US" i="1" dirty="0" err="1" smtClean="0"/>
              <a:t>stellata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700" dirty="0" smtClean="0"/>
              <a:t>Starry </a:t>
            </a:r>
            <a:r>
              <a:rPr lang="en-US" sz="2700" dirty="0"/>
              <a:t>F</a:t>
            </a:r>
            <a:r>
              <a:rPr lang="en-US" sz="2700" dirty="0" smtClean="0"/>
              <a:t>alse Solomon’s Seal</a:t>
            </a:r>
            <a:endParaRPr lang="en-US" sz="27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258467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4419600"/>
            <a:ext cx="82339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Leaves: Alternate and narrowly ovate with parallel veins and smooth margins. They </a:t>
            </a:r>
          </a:p>
          <a:p>
            <a:r>
              <a:rPr lang="en-US" dirty="0" smtClean="0"/>
              <a:t>have short petioles. </a:t>
            </a:r>
          </a:p>
          <a:p>
            <a:r>
              <a:rPr lang="en-US" dirty="0" smtClean="0"/>
              <a:t>The undersides of the leaves are slightly pubescent. The central </a:t>
            </a:r>
          </a:p>
          <a:p>
            <a:r>
              <a:rPr lang="en-US" dirty="0" smtClean="0"/>
              <a:t>stem consists of small white flowers. </a:t>
            </a:r>
          </a:p>
          <a:p>
            <a:r>
              <a:rPr lang="en-US" dirty="0" smtClean="0"/>
              <a:t>The berries are initially green with purple or black stripes, but later become bright red.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286000"/>
            <a:ext cx="249566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990600"/>
            <a:ext cx="2127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854</Words>
  <Application>Microsoft Office PowerPoint</Application>
  <PresentationFormat>On-screen Show (4:3)</PresentationFormat>
  <Paragraphs>172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Liliaceae</vt:lpstr>
      <vt:lpstr>Structure of Liliaceae </vt:lpstr>
      <vt:lpstr>Trillium cernuum Nodding Trillium  Trillium: Latin tres for three and lilium for lily cernuum: drooping, nodding</vt:lpstr>
      <vt:lpstr>Trillium grandiflorum Large-Flowered Trillium</vt:lpstr>
      <vt:lpstr>Clintonia borealis Bluebead Lily</vt:lpstr>
      <vt:lpstr>Maianthemum canadense Canada Mayflower</vt:lpstr>
      <vt:lpstr>Polygonatum biflorum Giant Solomon’s Seal</vt:lpstr>
      <vt:lpstr>Smilacina racemosa Common False Solomon’s Seal Smilacina comes from a Greek word meaning "small and thorny“ Racemosa comes from theLatin and means "having a raceme”</vt:lpstr>
      <vt:lpstr>Smilacina stellata Starry False Solomon’s Seal</vt:lpstr>
      <vt:lpstr>Smilacina trifolia Three-Leaved False Solomon’s Seal</vt:lpstr>
      <vt:lpstr>Streptopus roseus Rose Twistedstalk</vt:lpstr>
      <vt:lpstr>Uvularia grandiflora Large-Flowered bellwort</vt:lpstr>
      <vt:lpstr>Uvularia sessilifolia Pale Bellwort</vt:lpstr>
      <vt:lpstr>Slide 14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Liliaceae</dc:title>
  <dc:creator>Jodi</dc:creator>
  <cp:lastModifiedBy>MSUM</cp:lastModifiedBy>
  <cp:revision>103</cp:revision>
  <dcterms:created xsi:type="dcterms:W3CDTF">2010-02-17T23:50:29Z</dcterms:created>
  <dcterms:modified xsi:type="dcterms:W3CDTF">2010-02-22T17:41:12Z</dcterms:modified>
</cp:coreProperties>
</file>