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AB7F6-C8D9-443E-A16F-DC9AA18E0E43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B15AA-5A4B-47C1-92F8-B0698BD925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15AA-5A4B-47C1-92F8-B0698BD925C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15AA-5A4B-47C1-92F8-B0698BD925C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15AA-5A4B-47C1-92F8-B0698BD925C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15AA-5A4B-47C1-92F8-B0698BD925C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15AA-5A4B-47C1-92F8-B0698BD925C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15AA-5A4B-47C1-92F8-B0698BD925C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03553C-589E-4888-BD40-3F2E669C647A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9962858-2FA2-4B1A-A223-1C966E78B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dflower.org/plants/result.php?id_plant=MECA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ants.usda.gov/java/profile?symbol=MENIS&amp;format=Print&amp;photoID" TargetMode="External"/><Relationship Id="rId4" Type="http://schemas.openxmlformats.org/officeDocument/2006/relationships/hyperlink" Target="http://www.scientific-web.com/en/Biology/Plants/Magnoliophyta/MenispermumCanadense0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0" cy="4572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676399"/>
          </a:xfrm>
        </p:spPr>
        <p:txBody>
          <a:bodyPr/>
          <a:lstStyle/>
          <a:p>
            <a:r>
              <a:rPr lang="en-US" dirty="0" err="1" smtClean="0"/>
              <a:t>Menispermaceae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“Moonseed Family”</a:t>
            </a:r>
            <a:endParaRPr lang="en-US" dirty="0"/>
          </a:p>
        </p:txBody>
      </p:sp>
      <p:pic>
        <p:nvPicPr>
          <p:cNvPr id="1028" name="Picture 4" descr="http://www.scientific-web.com/en/Biology/Plants/Magnoliophyta/images/MenispermumCanadens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43000"/>
            <a:ext cx="7143750" cy="5343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70-73 genera</a:t>
            </a:r>
          </a:p>
          <a:p>
            <a:r>
              <a:rPr lang="en-US" dirty="0" smtClean="0"/>
              <a:t>400 species</a:t>
            </a:r>
          </a:p>
          <a:p>
            <a:r>
              <a:rPr lang="en-US" dirty="0" smtClean="0"/>
              <a:t>Tropics to subtropics, few temperate</a:t>
            </a:r>
          </a:p>
          <a:p>
            <a:r>
              <a:rPr lang="en-US" dirty="0" smtClean="0"/>
              <a:t>Shrubs or wood vines (less commonly trees).</a:t>
            </a:r>
          </a:p>
          <a:p>
            <a:r>
              <a:rPr lang="en-US" dirty="0" smtClean="0"/>
              <a:t>Leaves alternate, simple, estipulate.</a:t>
            </a:r>
          </a:p>
          <a:p>
            <a:r>
              <a:rPr lang="en-US" dirty="0" err="1" smtClean="0"/>
              <a:t>Dioecios</a:t>
            </a:r>
            <a:endParaRPr lang="en-US" dirty="0" smtClean="0"/>
          </a:p>
          <a:p>
            <a:r>
              <a:rPr lang="en-US" dirty="0" smtClean="0"/>
              <a:t>Inflorescences various, </a:t>
            </a:r>
            <a:r>
              <a:rPr lang="en-US" dirty="0" err="1" smtClean="0"/>
              <a:t>cymose</a:t>
            </a:r>
            <a:r>
              <a:rPr lang="en-US" dirty="0" smtClean="0"/>
              <a:t> or </a:t>
            </a:r>
            <a:r>
              <a:rPr lang="en-US" dirty="0" err="1" smtClean="0"/>
              <a:t>paniculiform</a:t>
            </a:r>
            <a:r>
              <a:rPr lang="en-US" dirty="0" smtClean="0"/>
              <a:t>.</a:t>
            </a:r>
          </a:p>
          <a:p>
            <a:r>
              <a:rPr lang="en-US" dirty="0" smtClean="0"/>
              <a:t>Flowers imperfect, regular.</a:t>
            </a:r>
          </a:p>
          <a:p>
            <a:r>
              <a:rPr lang="en-US" dirty="0" smtClean="0"/>
              <a:t>Sepals 6 in two series, distinct</a:t>
            </a:r>
          </a:p>
          <a:p>
            <a:r>
              <a:rPr lang="en-US" dirty="0" smtClean="0"/>
              <a:t>Petals 6-9 in 2-3 series, distinct.</a:t>
            </a:r>
          </a:p>
          <a:p>
            <a:r>
              <a:rPr lang="en-US" dirty="0" smtClean="0"/>
              <a:t>Stamens 6-many, distinct</a:t>
            </a:r>
          </a:p>
          <a:p>
            <a:r>
              <a:rPr lang="en-US" dirty="0" err="1" smtClean="0"/>
              <a:t>Carpels</a:t>
            </a:r>
            <a:r>
              <a:rPr lang="en-US" dirty="0" smtClean="0"/>
              <a:t> 2-6, distinct; ovaries superior with 1-2 marginal ovules; style 1 per carpel or stigmas sessile.</a:t>
            </a:r>
          </a:p>
          <a:p>
            <a:r>
              <a:rPr lang="en-US" dirty="0" smtClean="0"/>
              <a:t>Fruit an aggregate of drupes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Menispermaceae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climbing vine with small, greenish-white flowers in small loose clusters in axils of large leaves; each leafstalk attached just inside leaf’s edge. </a:t>
            </a:r>
          </a:p>
          <a:p>
            <a:r>
              <a:rPr lang="en-US" dirty="0" smtClean="0"/>
              <a:t>The poisonous fruit of this plant ripens in September and resembles whitish-powdered grapes. The fruit is highly toxic, may be fatal if eaten. </a:t>
            </a:r>
          </a:p>
          <a:p>
            <a:r>
              <a:rPr lang="en-US" b="1" dirty="0" smtClean="0"/>
              <a:t>Duration:</a:t>
            </a:r>
            <a:r>
              <a:rPr lang="en-US" dirty="0" smtClean="0"/>
              <a:t> Perennial </a:t>
            </a:r>
            <a:br>
              <a:rPr lang="en-US" dirty="0" smtClean="0"/>
            </a:br>
            <a:r>
              <a:rPr lang="en-US" b="1" dirty="0" smtClean="0"/>
              <a:t>Habit:</a:t>
            </a:r>
            <a:r>
              <a:rPr lang="en-US" dirty="0" smtClean="0"/>
              <a:t> Vine </a:t>
            </a:r>
            <a:br>
              <a:rPr lang="en-US" dirty="0" smtClean="0"/>
            </a:br>
            <a:r>
              <a:rPr lang="en-US" b="1" dirty="0" smtClean="0"/>
              <a:t>Fruit Color:</a:t>
            </a:r>
            <a:r>
              <a:rPr lang="en-US" dirty="0" smtClean="0"/>
              <a:t> Black </a:t>
            </a:r>
          </a:p>
          <a:p>
            <a:r>
              <a:rPr lang="en-US" b="1" dirty="0" smtClean="0"/>
              <a:t>Bloom Color:</a:t>
            </a:r>
            <a:r>
              <a:rPr lang="en-US" dirty="0" smtClean="0"/>
              <a:t> White , Green , Brown </a:t>
            </a:r>
            <a:br>
              <a:rPr lang="en-US" dirty="0" smtClean="0"/>
            </a:br>
            <a:r>
              <a:rPr lang="en-US" b="1" dirty="0" smtClean="0"/>
              <a:t>Bloom Time:</a:t>
            </a:r>
            <a:r>
              <a:rPr lang="en-US" dirty="0" smtClean="0"/>
              <a:t> Jun , Jul </a:t>
            </a:r>
          </a:p>
          <a:p>
            <a:r>
              <a:rPr lang="en-US" b="1" dirty="0" smtClean="0"/>
              <a:t>Native Habitat:</a:t>
            </a:r>
            <a:r>
              <a:rPr lang="en-US" dirty="0" smtClean="0"/>
              <a:t> Woodland edges, thickets, and </a:t>
            </a:r>
            <a:r>
              <a:rPr lang="en-US" dirty="0" err="1" smtClean="0"/>
              <a:t>streambanks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Light Requirement:</a:t>
            </a:r>
            <a:r>
              <a:rPr lang="en-US" dirty="0" smtClean="0"/>
              <a:t> Sun , Part Shade , Shade </a:t>
            </a:r>
            <a:br>
              <a:rPr lang="en-US" dirty="0" smtClean="0"/>
            </a:br>
            <a:r>
              <a:rPr lang="en-US" b="1" dirty="0" smtClean="0"/>
              <a:t>Soil Moisture:</a:t>
            </a:r>
            <a:r>
              <a:rPr lang="en-US" dirty="0" smtClean="0"/>
              <a:t> Moist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Menispermum canadense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62200" y="1447800"/>
            <a:ext cx="3886200" cy="52578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/>
              <a:t>Menispermum</a:t>
            </a:r>
            <a:r>
              <a:rPr lang="en-US" b="1" i="1" dirty="0" smtClean="0"/>
              <a:t> </a:t>
            </a:r>
            <a:r>
              <a:rPr lang="en-US" b="1" i="1" dirty="0" err="1" smtClean="0"/>
              <a:t>canadense</a:t>
            </a:r>
            <a:endParaRPr lang="en-US" dirty="0"/>
          </a:p>
        </p:txBody>
      </p:sp>
      <p:pic>
        <p:nvPicPr>
          <p:cNvPr id="8194" name="Picture 2" descr="http://rds.yahoo.com/_ylt=A9G_bDsLgmlLZ1oARtejzbkF/SIG=13iei0smc/EXP=1265292171/**http%3a/www.scientific-web.com/en/Biology/Plants/Magnoliophyta/images/MenispermumCanadens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371600"/>
            <a:ext cx="4419600" cy="5257800"/>
          </a:xfrm>
          <a:prstGeom prst="rect">
            <a:avLst/>
          </a:prstGeom>
          <a:noFill/>
        </p:spPr>
      </p:pic>
      <p:pic>
        <p:nvPicPr>
          <p:cNvPr id="8196" name="Picture 4" descr="Photograph of Menispermum canadense L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71600"/>
            <a:ext cx="36576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2286000" y="2667000"/>
            <a:ext cx="8229600" cy="4572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of </a:t>
            </a:r>
            <a:r>
              <a:rPr lang="en-US" dirty="0" err="1" smtClean="0"/>
              <a:t>Menispermaceae</a:t>
            </a:r>
            <a:r>
              <a:rPr lang="en-US" dirty="0" smtClean="0"/>
              <a:t> throughout the US.</a:t>
            </a:r>
            <a:endParaRPr lang="en-US" dirty="0"/>
          </a:p>
        </p:txBody>
      </p:sp>
      <p:pic>
        <p:nvPicPr>
          <p:cNvPr id="7170" name="Picture 2" descr="Distributional Map for Menispermum L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447800"/>
            <a:ext cx="6191250" cy="514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© 2010 Lady Bird Johnson Wildflower Center </a:t>
            </a:r>
            <a:r>
              <a:rPr lang="en-US" dirty="0" smtClean="0">
                <a:hlinkClick r:id="rId3"/>
              </a:rPr>
              <a:t>http://www.wildflower.org/plants/result.php?id_plant=MECA3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http://www.scientific-web.com/en/Biology/Plants/Magnoliophyta/MenispermumCanadense01.html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http://plants.usda.gov/java/profile?symbol=MENIS&amp;format=Print&amp;photoID</a:t>
            </a:r>
            <a:r>
              <a:rPr lang="en-US" dirty="0" smtClean="0"/>
              <a:t>=</a:t>
            </a:r>
          </a:p>
          <a:p>
            <a:r>
              <a:rPr lang="en-US" dirty="0" smtClean="0"/>
              <a:t>Vascular Plant Taxonomy Fifth Edition  Dirk R. Walters, David J. </a:t>
            </a:r>
            <a:r>
              <a:rPr lang="en-US" dirty="0" err="1" smtClean="0"/>
              <a:t>Keil</a:t>
            </a:r>
            <a:r>
              <a:rPr lang="en-US" dirty="0" smtClean="0"/>
              <a:t>, and Zack E. Murrell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</TotalTime>
  <Words>195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Menispermaceae “Moonseed Family”</vt:lpstr>
      <vt:lpstr>Menispermaceae</vt:lpstr>
      <vt:lpstr>Menispermum canadense</vt:lpstr>
      <vt:lpstr>Menispermum canadense</vt:lpstr>
      <vt:lpstr>Distribution of Menispermaceae throughout the US.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Menispermaceae “Moonseed Family”</dc:title>
  <dc:creator>Shawn</dc:creator>
  <cp:lastModifiedBy>MSUM</cp:lastModifiedBy>
  <cp:revision>5</cp:revision>
  <dcterms:created xsi:type="dcterms:W3CDTF">2010-02-03T13:40:28Z</dcterms:created>
  <dcterms:modified xsi:type="dcterms:W3CDTF">2010-02-03T15:30:41Z</dcterms:modified>
</cp:coreProperties>
</file>