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62" r:id="rId5"/>
    <p:sldId id="259" r:id="rId6"/>
    <p:sldId id="263" r:id="rId7"/>
    <p:sldId id="261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E20DD-19B5-4555-871F-FEDE6AC1AAB0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64A69-2428-4237-BE0E-FA75B004F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00954-95E1-4D7D-B695-E2C6B0B4E6AE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F7650-1DED-43CE-B7AD-439D8A1D4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F7650-1DED-43CE-B7AD-439D8A1D470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F7650-1DED-43CE-B7AD-439D8A1D470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F7650-1DED-43CE-B7AD-439D8A1D470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F7650-1DED-43CE-B7AD-439D8A1D470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73A6-2937-41DA-8EF8-112589768175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073E-FCF8-41D2-9939-DDE36076F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73A6-2937-41DA-8EF8-112589768175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073E-FCF8-41D2-9939-DDE36076F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73A6-2937-41DA-8EF8-112589768175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073E-FCF8-41D2-9939-DDE36076F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73A6-2937-41DA-8EF8-112589768175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073E-FCF8-41D2-9939-DDE36076F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73A6-2937-41DA-8EF8-112589768175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073E-FCF8-41D2-9939-DDE36076F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73A6-2937-41DA-8EF8-112589768175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073E-FCF8-41D2-9939-DDE36076F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73A6-2937-41DA-8EF8-112589768175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073E-FCF8-41D2-9939-DDE36076F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73A6-2937-41DA-8EF8-112589768175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073E-FCF8-41D2-9939-DDE36076F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73A6-2937-41DA-8EF8-112589768175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073E-FCF8-41D2-9939-DDE36076F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73A6-2937-41DA-8EF8-112589768175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073E-FCF8-41D2-9939-DDE36076F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73A6-2937-41DA-8EF8-112589768175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073E-FCF8-41D2-9939-DDE36076F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973A6-2937-41DA-8EF8-112589768175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0073E-FCF8-41D2-9939-DDE36076F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scoverlife.org/mp/20q?search=Comptonia+peregrin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Myricaceae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“The Bayberry Family”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Jerry Warmbold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Myricaceae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Genera</a:t>
            </a:r>
          </a:p>
          <a:p>
            <a:pPr lvl="1"/>
            <a:r>
              <a:rPr lang="en-US" i="1" dirty="0" err="1" smtClean="0"/>
              <a:t>Comptonia</a:t>
            </a:r>
            <a:r>
              <a:rPr lang="en-US" i="1" dirty="0" smtClean="0"/>
              <a:t> </a:t>
            </a:r>
            <a:r>
              <a:rPr lang="en-US" dirty="0" smtClean="0"/>
              <a:t>– the sweet ferns</a:t>
            </a:r>
          </a:p>
          <a:p>
            <a:pPr lvl="1"/>
            <a:r>
              <a:rPr lang="en-US" i="1" dirty="0" err="1" smtClean="0"/>
              <a:t>Myrica</a:t>
            </a:r>
            <a:r>
              <a:rPr lang="en-US" dirty="0" smtClean="0"/>
              <a:t> – the sweet gales </a:t>
            </a:r>
          </a:p>
          <a:p>
            <a:pPr lvl="1"/>
            <a:r>
              <a:rPr lang="en-US" i="1" dirty="0" smtClean="0"/>
              <a:t>Morella </a:t>
            </a:r>
            <a:r>
              <a:rPr lang="en-US" dirty="0" smtClean="0"/>
              <a:t>– the bayberries </a:t>
            </a:r>
          </a:p>
          <a:p>
            <a:r>
              <a:rPr lang="en-US" dirty="0" smtClean="0"/>
              <a:t>50 Species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Myricacea</a:t>
            </a:r>
            <a:r>
              <a:rPr lang="en-US" dirty="0" smtClean="0"/>
              <a:t>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Shrubs or small trees</a:t>
            </a:r>
          </a:p>
          <a:p>
            <a:r>
              <a:rPr lang="en-US" dirty="0" smtClean="0"/>
              <a:t>Evergreen or deciduous</a:t>
            </a:r>
          </a:p>
          <a:p>
            <a:r>
              <a:rPr lang="en-US" dirty="0" smtClean="0"/>
              <a:t>Often aromatic and resinous</a:t>
            </a:r>
          </a:p>
          <a:p>
            <a:r>
              <a:rPr lang="en-US" dirty="0" smtClean="0"/>
              <a:t>Catkins with bracts </a:t>
            </a:r>
          </a:p>
          <a:p>
            <a:r>
              <a:rPr lang="en-US" dirty="0" smtClean="0"/>
              <a:t>Leaves alternate, simple or </a:t>
            </a:r>
            <a:r>
              <a:rPr lang="en-US" dirty="0" err="1" smtClean="0"/>
              <a:t>pinnatifid</a:t>
            </a:r>
            <a:endParaRPr lang="en-US" dirty="0" smtClean="0"/>
          </a:p>
          <a:p>
            <a:r>
              <a:rPr lang="en-US" dirty="0" smtClean="0"/>
              <a:t>Usually </a:t>
            </a:r>
            <a:r>
              <a:rPr lang="en-US" dirty="0" err="1" smtClean="0"/>
              <a:t>monoecious</a:t>
            </a:r>
            <a:r>
              <a:rPr lang="en-US" dirty="0" smtClean="0"/>
              <a:t> can be </a:t>
            </a:r>
            <a:r>
              <a:rPr lang="en-US" dirty="0" err="1" smtClean="0"/>
              <a:t>dioecious</a:t>
            </a:r>
            <a:r>
              <a:rPr lang="en-US" dirty="0" smtClean="0"/>
              <a:t> </a:t>
            </a:r>
          </a:p>
          <a:p>
            <a:r>
              <a:rPr lang="en-US" dirty="0" smtClean="0"/>
              <a:t>Flowers most often imperfect having petals and sepals absent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Geographical Distribution of </a:t>
            </a:r>
            <a:br>
              <a:rPr lang="en-US" sz="3600" dirty="0" smtClean="0"/>
            </a:br>
            <a:r>
              <a:rPr lang="en-US" sz="3600" i="1" dirty="0" err="1" smtClean="0"/>
              <a:t>Comptonia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peregrina</a:t>
            </a:r>
            <a:endParaRPr lang="en-US" sz="3600" i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153868"/>
            <a:ext cx="6590918" cy="5475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295400" y="6477000"/>
            <a:ext cx="65532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http://www.discoverlife.org/mp/20q?search=Comptonia+peregrina</a:t>
            </a:r>
            <a:endParaRPr lang="en-US" sz="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143000"/>
            <a:ext cx="381000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09600" y="3547646"/>
            <a:ext cx="381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http://plants.usda.gov/java/county?state_name=Minnesota&amp;statefips=27&amp;symbol=COPE80</a:t>
            </a:r>
            <a:endParaRPr lang="en-US" sz="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err="1" smtClean="0"/>
              <a:t>Comptonia</a:t>
            </a:r>
            <a:r>
              <a:rPr lang="en-US" i="1" dirty="0" smtClean="0"/>
              <a:t> </a:t>
            </a:r>
            <a:r>
              <a:rPr lang="en-US" i="1" dirty="0" err="1" smtClean="0"/>
              <a:t>peregrina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2700" i="1" dirty="0" smtClean="0"/>
              <a:t>“Sweet Ferns”</a:t>
            </a:r>
            <a:endParaRPr lang="en-US" sz="2700" i="1" dirty="0"/>
          </a:p>
        </p:txBody>
      </p:sp>
      <p:pic>
        <p:nvPicPr>
          <p:cNvPr id="4" name="Picture 2" descr="C:\Documents and Settings\Jerry  Warmbold\My Documents\My Pictures\MN Forest Plants\comptonia peregrina.jpe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76400"/>
            <a:ext cx="5029200" cy="377558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410200" y="1524000"/>
            <a:ext cx="3505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Half shrub up to 4 ft tall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Leaves alternate, and </a:t>
            </a:r>
            <a:r>
              <a:rPr lang="en-US" sz="2400" dirty="0" err="1" smtClean="0"/>
              <a:t>pinnately</a:t>
            </a:r>
            <a:r>
              <a:rPr lang="en-US" sz="2400" dirty="0" smtClean="0"/>
              <a:t> cut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 </a:t>
            </a:r>
            <a:r>
              <a:rPr lang="en-US" sz="2400" dirty="0" smtClean="0"/>
              <a:t>Pubescent </a:t>
            </a:r>
            <a:r>
              <a:rPr lang="en-US" sz="2400" dirty="0" err="1" smtClean="0"/>
              <a:t>trichomes</a:t>
            </a:r>
            <a:r>
              <a:rPr lang="en-US" sz="2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Leaves are aromatic when crushed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5410201"/>
            <a:ext cx="50292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http://calphotos.berkeley.edu/cgi/img_query?query_src=dl&amp;enlarge=0000+0000+0408+1562</a:t>
            </a:r>
            <a:endParaRPr lang="en-US" sz="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808511"/>
            <a:ext cx="2286000" cy="3049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477000" y="4038600"/>
            <a:ext cx="2438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The fruit is in catkins composed of a cluster of bur like </a:t>
            </a:r>
            <a:r>
              <a:rPr lang="en-US" sz="2400" dirty="0" err="1" smtClean="0"/>
              <a:t>nutlets</a:t>
            </a:r>
            <a:r>
              <a:rPr lang="en-US" sz="2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Stipules present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Monoecious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3962400" y="6519446"/>
            <a:ext cx="228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http://calphotos.berkeley.edu/cgi/img_query?query_src=dl&amp;enlarge=0000+0000+0408+1557</a:t>
            </a:r>
            <a:endParaRPr lang="en-US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Geographical Distribution of</a:t>
            </a:r>
            <a:br>
              <a:rPr lang="en-US" dirty="0" smtClean="0"/>
            </a:br>
            <a:r>
              <a:rPr lang="en-US" i="1" dirty="0" err="1" smtClean="0"/>
              <a:t>Myrica</a:t>
            </a:r>
            <a:r>
              <a:rPr lang="en-US" i="1" dirty="0" smtClean="0"/>
              <a:t> gale </a:t>
            </a:r>
            <a:endParaRPr lang="en-US" i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8041" y="1600200"/>
            <a:ext cx="544791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0" y="607837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 smtClean="0"/>
              <a:t>http://plants.usda.gov/java/profile?symbol=MYGA</a:t>
            </a:r>
            <a:endParaRPr lang="en-US" sz="1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943350"/>
            <a:ext cx="381000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 rot="16200000">
            <a:off x="-1354723" y="5240923"/>
            <a:ext cx="289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http://plants.usda.gov/java/county?state_name=Minnesota&amp;statefips=27&amp;symbol=MYGA</a:t>
            </a:r>
            <a:endParaRPr lang="en-US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err="1" smtClean="0"/>
              <a:t>Myrica</a:t>
            </a:r>
            <a:r>
              <a:rPr lang="en-US" i="1" dirty="0" smtClean="0"/>
              <a:t> gale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“Sweet Gale”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22437"/>
            <a:ext cx="8229600" cy="4525963"/>
          </a:xfrm>
        </p:spPr>
        <p:txBody>
          <a:bodyPr/>
          <a:lstStyle/>
          <a:p>
            <a:r>
              <a:rPr lang="en-US" dirty="0" smtClean="0"/>
              <a:t> 2-4 feet tall</a:t>
            </a:r>
          </a:p>
          <a:p>
            <a:r>
              <a:rPr lang="en-US" dirty="0" smtClean="0"/>
              <a:t>Leaves alternate, </a:t>
            </a:r>
            <a:r>
              <a:rPr lang="en-US" dirty="0" err="1" smtClean="0"/>
              <a:t>obovate</a:t>
            </a:r>
            <a:r>
              <a:rPr lang="en-US" dirty="0" smtClean="0"/>
              <a:t>, entire or serrate-denticulate, more serrated at leaf apex, dotted with yellow glands</a:t>
            </a:r>
          </a:p>
          <a:p>
            <a:r>
              <a:rPr lang="en-US" dirty="0" smtClean="0"/>
              <a:t>Water-dispersing seeds </a:t>
            </a:r>
          </a:p>
          <a:p>
            <a:r>
              <a:rPr lang="en-US" dirty="0" smtClean="0"/>
              <a:t>Stipules absent</a:t>
            </a:r>
          </a:p>
          <a:p>
            <a:r>
              <a:rPr lang="en-US" dirty="0" smtClean="0"/>
              <a:t>Catkins short with 2-6 bracts</a:t>
            </a:r>
          </a:p>
          <a:p>
            <a:r>
              <a:rPr lang="en-US" dirty="0" err="1" smtClean="0"/>
              <a:t>Dioecious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3962400"/>
            <a:ext cx="38100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34000" y="661177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 smtClean="0"/>
              <a:t>http://www.silkmoths.bizland.com/Myricagale.jpg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Walters, Dirk., </a:t>
            </a:r>
            <a:r>
              <a:rPr lang="en-US" sz="1800" dirty="0" err="1" smtClean="0"/>
              <a:t>Keil</a:t>
            </a:r>
            <a:r>
              <a:rPr lang="en-US" sz="1800" dirty="0" smtClean="0"/>
              <a:t>, David., Murrell, Zack. 2006. </a:t>
            </a:r>
            <a:r>
              <a:rPr lang="en-US" sz="1800" i="1" dirty="0" smtClean="0"/>
              <a:t>Vascular Plant Taxonomy </a:t>
            </a:r>
            <a:r>
              <a:rPr lang="en-US" sz="1800" dirty="0" smtClean="0"/>
              <a:t>. 	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ed. 	U.S.: Kendall/Hunt. 180. Print.</a:t>
            </a:r>
          </a:p>
          <a:p>
            <a:r>
              <a:rPr lang="en-US" sz="1800" dirty="0" smtClean="0"/>
              <a:t>N.A., 2002. “Discover Life”.  Web.  26 Jan 2010. 	</a:t>
            </a:r>
            <a:r>
              <a:rPr lang="en-US" sz="1800" dirty="0" smtClean="0">
                <a:hlinkClick r:id="rId2"/>
              </a:rPr>
              <a:t>http://www.discoverlife.org/mp/20q?search=Comptonia+peregrina</a:t>
            </a:r>
            <a:endParaRPr lang="en-US" sz="1800" dirty="0" smtClean="0"/>
          </a:p>
          <a:p>
            <a:r>
              <a:rPr lang="en-US" sz="1800" dirty="0" smtClean="0"/>
              <a:t>Bornstein, Allen. "</a:t>
            </a:r>
            <a:r>
              <a:rPr lang="en-US" sz="1800" dirty="0" err="1" smtClean="0"/>
              <a:t>Myricaceae</a:t>
            </a:r>
            <a:r>
              <a:rPr lang="en-US" sz="1800" dirty="0" smtClean="0"/>
              <a:t>." </a:t>
            </a:r>
            <a:r>
              <a:rPr lang="en-US" sz="1800" i="1" dirty="0" smtClean="0"/>
              <a:t>Flora of North America</a:t>
            </a:r>
            <a:r>
              <a:rPr lang="en-US" sz="1800" dirty="0" smtClean="0"/>
              <a:t>. Web. 26 Jan 2010. 	&lt;http://www.efloras.org/florataxon.aspx?flora_id=1&amp;taxon_id=10594&gt;. </a:t>
            </a:r>
          </a:p>
          <a:p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187</Words>
  <Application>Microsoft Office PowerPoint</Application>
  <PresentationFormat>On-screen Show (4:3)</PresentationFormat>
  <Paragraphs>48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Myricaceae “The Bayberry Family”</vt:lpstr>
      <vt:lpstr>Myricaceae</vt:lpstr>
      <vt:lpstr>Myricacea Characteristics</vt:lpstr>
      <vt:lpstr>Geographical Distribution of  Comptonia peregrina</vt:lpstr>
      <vt:lpstr>Comptonia peregrina “Sweet Ferns”</vt:lpstr>
      <vt:lpstr>Geographical Distribution of Myrica gale </vt:lpstr>
      <vt:lpstr>Myrica gale  “Sweet Gale”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Myricaceae</dc:title>
  <dc:creator>Jerry Warmbold</dc:creator>
  <cp:lastModifiedBy>MSUM</cp:lastModifiedBy>
  <cp:revision>30</cp:revision>
  <dcterms:created xsi:type="dcterms:W3CDTF">2010-01-26T18:16:37Z</dcterms:created>
  <dcterms:modified xsi:type="dcterms:W3CDTF">2010-01-29T15:46:26Z</dcterms:modified>
</cp:coreProperties>
</file>