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8" r:id="rId3"/>
    <p:sldId id="261" r:id="rId4"/>
    <p:sldId id="257" r:id="rId5"/>
    <p:sldId id="260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6F77C-DE55-4903-9E4A-E6D55F8DBCD1}" type="datetimeFigureOut">
              <a:rPr lang="en-US" smtClean="0"/>
              <a:t>3/10/2010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32E43-6D1D-4EDC-85B3-1B98931376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32E43-6D1D-4EDC-85B3-1B98931376D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32E43-6D1D-4EDC-85B3-1B98931376D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32E43-6D1D-4EDC-85B3-1B98931376D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32E43-6D1D-4EDC-85B3-1B98931376D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32E43-6D1D-4EDC-85B3-1B98931376D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32E43-6D1D-4EDC-85B3-1B98931376D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0E443-A363-485F-A5BC-13CE86F6C3B1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E66FC3-6F42-4E45-B85B-663BBFD536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0E443-A363-485F-A5BC-13CE86F6C3B1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E66FC3-6F42-4E45-B85B-663BBFD53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0E443-A363-485F-A5BC-13CE86F6C3B1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E66FC3-6F42-4E45-B85B-663BBFD53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0E443-A363-485F-A5BC-13CE86F6C3B1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E66FC3-6F42-4E45-B85B-663BBFD53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0E443-A363-485F-A5BC-13CE86F6C3B1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E66FC3-6F42-4E45-B85B-663BBFD536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0E443-A363-485F-A5BC-13CE86F6C3B1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E66FC3-6F42-4E45-B85B-663BBFD53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0E443-A363-485F-A5BC-13CE86F6C3B1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E66FC3-6F42-4E45-B85B-663BBFD53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0E443-A363-485F-A5BC-13CE86F6C3B1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E66FC3-6F42-4E45-B85B-663BBFD53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0E443-A363-485F-A5BC-13CE86F6C3B1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E66FC3-6F42-4E45-B85B-663BBFD536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0E443-A363-485F-A5BC-13CE86F6C3B1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E66FC3-6F42-4E45-B85B-663BBFD53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0E443-A363-485F-A5BC-13CE86F6C3B1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E66FC3-6F42-4E45-B85B-663BBFD536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A60E443-A363-485F-A5BC-13CE86F6C3B1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E66FC3-6F42-4E45-B85B-663BBFD536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www.forestryimages.org/images/768x512/5031074.jpg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life.illinois.edu/help/digitalflowers/picts/Papaveraceae/07-%20Papaver%20flow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637089"/>
            <a:ext cx="6781800" cy="522091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5181600" cy="1447800"/>
          </a:xfrm>
          <a:noFill/>
        </p:spPr>
        <p:txBody>
          <a:bodyPr/>
          <a:lstStyle/>
          <a:p>
            <a:r>
              <a:rPr lang="en-US" dirty="0" err="1" smtClean="0"/>
              <a:t>Papaveraceae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Poppy Family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990600"/>
            <a:ext cx="3276600" cy="609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Kathy Germann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6131124" y="4740414"/>
            <a:ext cx="3835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http://www.life.illinois.edu/help/digitalflowers/picts/Papaveraceae/07-%20Papaver%20flowers.jpg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Characteristics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44 genera and 760 species</a:t>
            </a:r>
          </a:p>
          <a:p>
            <a:r>
              <a:rPr lang="en-US" dirty="0" smtClean="0"/>
              <a:t>Mostly comprised of herbaceous plants</a:t>
            </a:r>
          </a:p>
          <a:p>
            <a:r>
              <a:rPr lang="en-US" dirty="0" smtClean="0"/>
              <a:t>Plants in this family are commonly used in gardens and medicine</a:t>
            </a:r>
          </a:p>
          <a:p>
            <a:r>
              <a:rPr lang="en-US" dirty="0" smtClean="0"/>
              <a:t>Most species are in the Northern Hemisphere</a:t>
            </a:r>
          </a:p>
          <a:p>
            <a:r>
              <a:rPr lang="en-US" dirty="0" smtClean="0"/>
              <a:t>They have a </a:t>
            </a:r>
            <a:r>
              <a:rPr lang="en-US" dirty="0" err="1" smtClean="0"/>
              <a:t>paracarpous</a:t>
            </a:r>
            <a:r>
              <a:rPr lang="en-US" dirty="0" smtClean="0"/>
              <a:t> </a:t>
            </a:r>
            <a:r>
              <a:rPr lang="en-US" dirty="0" err="1" smtClean="0"/>
              <a:t>gynoecium</a:t>
            </a:r>
            <a:r>
              <a:rPr lang="en-US" dirty="0" smtClean="0"/>
              <a:t> (see next slide)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</a:t>
            </a:r>
            <a:r>
              <a:rPr lang="en-US" dirty="0" err="1" smtClean="0"/>
              <a:t>paracarpous</a:t>
            </a:r>
            <a:r>
              <a:rPr lang="en-US" dirty="0" smtClean="0"/>
              <a:t> </a:t>
            </a:r>
            <a:r>
              <a:rPr lang="en-US" dirty="0" err="1" smtClean="0"/>
              <a:t>gynoecium</a:t>
            </a:r>
            <a:r>
              <a:rPr lang="en-US" dirty="0" smtClean="0"/>
              <a:t>? </a:t>
            </a:r>
            <a:endParaRPr lang="en-US" dirty="0"/>
          </a:p>
        </p:txBody>
      </p:sp>
      <p:pic>
        <p:nvPicPr>
          <p:cNvPr id="30722" name="Picture 2" descr="Placentation: ( a ) parietal, ( b ) axile, and ( c ) free centr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00200"/>
            <a:ext cx="2438400" cy="274594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90600" y="4343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) parietal, (</a:t>
            </a:r>
            <a:r>
              <a:rPr lang="en-US" i="1" dirty="0"/>
              <a:t>b</a:t>
            </a:r>
            <a:r>
              <a:rPr lang="en-US" dirty="0"/>
              <a:t>) </a:t>
            </a:r>
            <a:r>
              <a:rPr lang="en-US" dirty="0" err="1"/>
              <a:t>axile</a:t>
            </a:r>
            <a:r>
              <a:rPr lang="en-US" dirty="0"/>
              <a:t>, and (</a:t>
            </a:r>
            <a:r>
              <a:rPr lang="en-US" i="1" dirty="0"/>
              <a:t>c</a:t>
            </a:r>
            <a:r>
              <a:rPr lang="en-US" dirty="0"/>
              <a:t>) free central</a:t>
            </a:r>
          </a:p>
        </p:txBody>
      </p:sp>
      <p:pic>
        <p:nvPicPr>
          <p:cNvPr id="30724" name="Picture 4" descr="http://www.biologie.uni-hamburg.de/b-online/ge02/16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1447800"/>
            <a:ext cx="3762375" cy="44481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114800" y="59436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Theorized evolution of </a:t>
            </a:r>
            <a:r>
              <a:rPr lang="en-US" dirty="0" err="1" smtClean="0"/>
              <a:t>gynoecium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err="1" smtClean="0"/>
              <a:t>Sanguinaria</a:t>
            </a:r>
            <a:r>
              <a:rPr lang="en-US" i="1" dirty="0" smtClean="0"/>
              <a:t> </a:t>
            </a:r>
            <a:r>
              <a:rPr lang="en-US" i="1" dirty="0" err="1" smtClean="0"/>
              <a:t>canadensis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Bloodroot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This is the only species in the genus </a:t>
            </a:r>
            <a:r>
              <a:rPr lang="en-US" dirty="0" err="1" smtClean="0"/>
              <a:t>Sanguniaria</a:t>
            </a:r>
            <a:endParaRPr lang="en-US" dirty="0" smtClean="0"/>
          </a:p>
          <a:p>
            <a:r>
              <a:rPr lang="en-US" dirty="0" smtClean="0"/>
              <a:t>Habitat is usually woods</a:t>
            </a:r>
          </a:p>
          <a:p>
            <a:r>
              <a:rPr lang="en-US" dirty="0" smtClean="0"/>
              <a:t>Height 6 to 12 inches</a:t>
            </a:r>
          </a:p>
          <a:p>
            <a:r>
              <a:rPr lang="en-US" dirty="0" smtClean="0"/>
              <a:t>Flower color is white and they flower in March to May</a:t>
            </a:r>
          </a:p>
          <a:p>
            <a:r>
              <a:rPr lang="en-US" dirty="0" smtClean="0"/>
              <a:t>The flowers only last a short time then are replaced by the fruit</a:t>
            </a:r>
          </a:p>
          <a:p>
            <a:r>
              <a:rPr lang="en-US" dirty="0" smtClean="0"/>
              <a:t>When the roots are injured they produce blood red sap, hence the name.</a:t>
            </a:r>
          </a:p>
          <a:p>
            <a:r>
              <a:rPr lang="en-US" dirty="0" smtClean="0"/>
              <a:t>Some people use of the roots of this plant is to treat ringworm, warts, polyps and other things</a:t>
            </a:r>
          </a:p>
          <a:p>
            <a:r>
              <a:rPr lang="en-US" dirty="0" smtClean="0"/>
              <a:t>It has been FDA approved for use in toothpaste and </a:t>
            </a:r>
            <a:r>
              <a:rPr lang="en-US" dirty="0" smtClean="0"/>
              <a:t>mouthwash; however, </a:t>
            </a:r>
            <a:r>
              <a:rPr lang="en-US" dirty="0" smtClean="0"/>
              <a:t>if used </a:t>
            </a:r>
            <a:r>
              <a:rPr lang="en-US" dirty="0" err="1" smtClean="0"/>
              <a:t>improperl,y</a:t>
            </a:r>
            <a:r>
              <a:rPr lang="en-US" dirty="0" smtClean="0"/>
              <a:t> </a:t>
            </a:r>
            <a:r>
              <a:rPr lang="en-US" dirty="0" smtClean="0"/>
              <a:t>it can be toxic and the juice of the is </a:t>
            </a:r>
            <a:r>
              <a:rPr lang="en-US" dirty="0" err="1" smtClean="0"/>
              <a:t>escharotic</a:t>
            </a:r>
            <a:r>
              <a:rPr lang="en-US" dirty="0" smtClean="0"/>
              <a:t> (basically </a:t>
            </a:r>
            <a:r>
              <a:rPr lang="en-US" dirty="0" smtClean="0"/>
              <a:t>it is </a:t>
            </a:r>
            <a:r>
              <a:rPr lang="en-US" dirty="0" smtClean="0"/>
              <a:t>corrosive)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Sanguinaria canadens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48000" cy="4933950"/>
          </a:xfrm>
          <a:prstGeom prst="rect">
            <a:avLst/>
          </a:prstGeom>
          <a:noFill/>
        </p:spPr>
      </p:pic>
      <p:pic>
        <p:nvPicPr>
          <p:cNvPr id="17412" name="Picture 4" descr="Sanguinaria canadensi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0"/>
            <a:ext cx="2667000" cy="34290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124200" y="6611779"/>
            <a:ext cx="3962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http://www.ct-botanical-society.org/galleries/sanguinariacana.html</a:t>
            </a:r>
            <a:endParaRPr lang="en-US" sz="1000" dirty="0"/>
          </a:p>
        </p:txBody>
      </p:sp>
      <p:pic>
        <p:nvPicPr>
          <p:cNvPr id="17414" name="Picture 6" descr="bloodroot, Sanguinaria canadensis  (Papaverales: Papaveraceae)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0"/>
            <a:ext cx="3657600" cy="274320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477000" y="26670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http://www.forestryimages.org/browse/detail.cfm?imgnum=5031074</a:t>
            </a:r>
            <a:endParaRPr lang="en-US" sz="1000" dirty="0"/>
          </a:p>
        </p:txBody>
      </p:sp>
      <p:pic>
        <p:nvPicPr>
          <p:cNvPr id="2050" name="Picture 2" descr="http://botany.csdl.tamu.edu/FLORA/dcs420/b/hdw06069922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0" y="3429000"/>
            <a:ext cx="4800600" cy="32781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274638"/>
            <a:ext cx="5047488" cy="1143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1447800"/>
            <a:ext cx="4971288" cy="5257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http://www.britannica.com/EBchecked/topic/441900/Papaveraceae</a:t>
            </a:r>
          </a:p>
          <a:p>
            <a:r>
              <a:rPr lang="en-US" dirty="0" smtClean="0"/>
              <a:t>http://www.ct-botanical-society.org/galleries/sanguinariacana.html </a:t>
            </a:r>
          </a:p>
          <a:p>
            <a:r>
              <a:rPr lang="en-US" dirty="0" smtClean="0"/>
              <a:t>http://images.google.com/imgres?imgurl=http://img.tfd.com/mgh/ceb/thumb/Placentation-a-parietal-b-axile-and-c-free-central.jpg&amp;imgrefurl=http://encyclopedia2.thefreedictionary.com/flower&amp;usg=__TNMPq6kjo1VwWQv--VZgR7DiHdA=&amp;h=250&amp;w=222&amp;sz=13&amp;hl=en&amp;start=10&amp;um=1&amp;itbs=1&amp;tbnid=IrLFgJtXYWwcCM:&amp;tbnh=111&amp;tbnw=99&amp;prev=/images%3Fq%3Dapocarpous%2Bgynoecium%26um%3D1%26hl%3Den%26sa%3DN%26rlz%3D1G1GGLQ_ENUS275%26tbs%3Disch:1</a:t>
            </a:r>
          </a:p>
          <a:p>
            <a:r>
              <a:rPr lang="en-US" dirty="0" smtClean="0"/>
              <a:t>http://www.biologie.uni-hamburg.de/b-online/ge02/16.gif </a:t>
            </a:r>
          </a:p>
          <a:p>
            <a:r>
              <a:rPr lang="en-US" dirty="0" smtClean="0"/>
              <a:t>https://pantherfile.uwm.edu/hoot/www/papav.html </a:t>
            </a:r>
            <a:endParaRPr lang="en-US" dirty="0"/>
          </a:p>
        </p:txBody>
      </p:sp>
      <p:pic>
        <p:nvPicPr>
          <p:cNvPr id="4" name="Picture 4" descr="http://www.cas.vanderbilt.edu/bioimages/biohires/s/hsaca13wproot254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85800"/>
            <a:ext cx="381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94</TotalTime>
  <Words>229</Words>
  <Application>Microsoft Office PowerPoint</Application>
  <PresentationFormat>On-screen Show (4:3)</PresentationFormat>
  <Paragraphs>35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Papaveraceae The Poppy Family</vt:lpstr>
      <vt:lpstr>Family Characteristics </vt:lpstr>
      <vt:lpstr>What is a paracarpous gynoecium? </vt:lpstr>
      <vt:lpstr>Sanguinaria canadensis Bloodroot</vt:lpstr>
      <vt:lpstr>Slide 5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Papaveraceae The Poppy Family</dc:title>
  <dc:creator>Kathy</dc:creator>
  <cp:lastModifiedBy>MSUM</cp:lastModifiedBy>
  <cp:revision>12</cp:revision>
  <dcterms:created xsi:type="dcterms:W3CDTF">2010-03-04T23:38:17Z</dcterms:created>
  <dcterms:modified xsi:type="dcterms:W3CDTF">2010-03-10T15:06:25Z</dcterms:modified>
</cp:coreProperties>
</file>