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71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964F5-5A00-4E8E-BC26-A99D2A6370E0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3069-519F-43A2-910F-08412F89AE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3069-519F-43A2-910F-08412F89AE7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A905-313B-4AD4-B13F-457F86511B6F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FA1A-853C-42EC-AE87-1C15719D0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Grass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 </a:t>
            </a:r>
            <a:r>
              <a:rPr lang="en-US" dirty="0" err="1" smtClean="0"/>
              <a:t>Stalboerger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Calamagrostis</a:t>
            </a:r>
            <a:r>
              <a:rPr lang="en-US" i="1" dirty="0" smtClean="0"/>
              <a:t> </a:t>
            </a:r>
            <a:r>
              <a:rPr lang="en-US" i="1" dirty="0" err="1" smtClean="0"/>
              <a:t>canadensis</a:t>
            </a:r>
            <a:r>
              <a:rPr lang="en-US" dirty="0" smtClean="0"/>
              <a:t> - </a:t>
            </a:r>
            <a:r>
              <a:rPr lang="en-US" dirty="0" err="1" smtClean="0"/>
              <a:t>Bluejoint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Perennial</a:t>
            </a:r>
          </a:p>
          <a:p>
            <a:r>
              <a:rPr lang="en-US" dirty="0" smtClean="0"/>
              <a:t>3-5ft tall</a:t>
            </a:r>
          </a:p>
          <a:p>
            <a:r>
              <a:rPr lang="en-US" dirty="0" smtClean="0"/>
              <a:t>Many slender stems arise from small rhizomes</a:t>
            </a:r>
          </a:p>
          <a:p>
            <a:r>
              <a:rPr lang="en-US" dirty="0" smtClean="0"/>
              <a:t>Each topped with large, slightly nodding, branched inflorescence.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408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4572000"/>
            <a:ext cx="373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google.com/imgres?imgurl=http://botit.botany.wisc.edu/images/veg/Wet_Prairie/Calamagrostis_canadensis_VK.jpg&amp;imgrefurl=http://botit.botany.wisc.edu/images/veg/Wet_Prairie/Calamagrostis_canadensis_VK.php%3Fhighres%3Dtrue&amp;h=482&amp;w=715&amp;sz=105&amp;tbnid=HHc8EFi2qUXQlM:&amp;tbnh=94&amp;tbnw=140&amp;prev=/images%3Fq%3Dcalamagrostis%2Bcanadensis&amp;hl=en&amp;usg=__gTfWUxxQd6LGfnGkvJtGpGCjdYQ=&amp;ei=KKvVS8TmHoSCNuPd9dID&amp;sa=X&amp;oi=image_result&amp;resnum=1&amp;ct=image&amp;ved=0CA0Q9QEwAA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Danthonia</a:t>
            </a:r>
            <a:r>
              <a:rPr lang="en-US" i="1" dirty="0" smtClean="0"/>
              <a:t> </a:t>
            </a:r>
            <a:r>
              <a:rPr lang="en-US" i="1" dirty="0" err="1" smtClean="0"/>
              <a:t>spicata</a:t>
            </a:r>
            <a:r>
              <a:rPr lang="en-US" dirty="0"/>
              <a:t> </a:t>
            </a:r>
            <a:r>
              <a:rPr lang="en-US" dirty="0" smtClean="0"/>
              <a:t>– Poverty grass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Perennial</a:t>
            </a:r>
          </a:p>
          <a:p>
            <a:r>
              <a:rPr lang="en-US" dirty="0" smtClean="0"/>
              <a:t>1-1.5ft tall</a:t>
            </a:r>
          </a:p>
          <a:p>
            <a:r>
              <a:rPr lang="en-US" dirty="0" smtClean="0"/>
              <a:t>Blades 5” long, often curving left or right</a:t>
            </a:r>
          </a:p>
          <a:p>
            <a:r>
              <a:rPr lang="en-US" dirty="0" smtClean="0"/>
              <a:t>Small tuft of hairs at apex of sheath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44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44958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google.com/imgres?imgurl=http://www.mbr-pwrc.usgs.gov/herbarium/danthonia_spicata.jpg&amp;imgrefurl=http://www.mbr-pwrc.usgs.gov/herbarium/danthonia_spicata.htm&amp;h=384&amp;w=560&amp;sz=44&amp;tbnid=WRPpEteB7eaLZM:&amp;tbnh=91&amp;tbnw=133&amp;prev=/images%3Fq%3Ddanthonia%2Bspicata&amp;hl=en&amp;usg=__rRFvq2zFPBm1nlcGRJs4M1jqoLs=&amp;ei=5qvVS_TCCJWINM_r6NcG&amp;sa=X&amp;oi=image_result&amp;resnum=4&amp;ct=image&amp;ved=0CA4Q9QEwAw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Elymus</a:t>
            </a:r>
            <a:r>
              <a:rPr lang="en-US" i="1" dirty="0" smtClean="0"/>
              <a:t> </a:t>
            </a:r>
            <a:r>
              <a:rPr lang="en-US" i="1" dirty="0" err="1" smtClean="0"/>
              <a:t>virginicus</a:t>
            </a:r>
            <a:r>
              <a:rPr lang="en-US" dirty="0" smtClean="0"/>
              <a:t> – Virginia wild rye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Perennial</a:t>
            </a:r>
          </a:p>
          <a:p>
            <a:r>
              <a:rPr lang="en-US" dirty="0" smtClean="0"/>
              <a:t>2.5-4ft tall</a:t>
            </a:r>
          </a:p>
          <a:p>
            <a:r>
              <a:rPr lang="en-US" dirty="0" smtClean="0"/>
              <a:t>Each leaf is 2/3” wide and 1ft long, shortly pubescent</a:t>
            </a:r>
          </a:p>
          <a:p>
            <a:r>
              <a:rPr lang="en-US" dirty="0" smtClean="0"/>
              <a:t>Floral spikes are 2-6” tall and erect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143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5867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http://www.missouriplants.com/Grasses/Elymus_virginicus_inflorescence.jpg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Glyceria</a:t>
            </a:r>
            <a:r>
              <a:rPr lang="en-US" i="1" dirty="0" smtClean="0"/>
              <a:t> </a:t>
            </a:r>
            <a:r>
              <a:rPr lang="en-US" i="1" dirty="0" err="1" smtClean="0"/>
              <a:t>striata</a:t>
            </a:r>
            <a:r>
              <a:rPr lang="en-US" dirty="0" smtClean="0"/>
              <a:t> – Fowl manna grass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Perennial</a:t>
            </a:r>
          </a:p>
          <a:p>
            <a:r>
              <a:rPr lang="en-US" dirty="0" smtClean="0"/>
              <a:t>2-3.5ft tall</a:t>
            </a:r>
          </a:p>
          <a:p>
            <a:r>
              <a:rPr lang="en-US" dirty="0" smtClean="0"/>
              <a:t>6 alternate leaves along its length</a:t>
            </a:r>
          </a:p>
          <a:p>
            <a:r>
              <a:rPr lang="en-US" dirty="0" smtClean="0"/>
              <a:t>Tendency to drupe downwards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57150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http://www.illinoiswildflowers.info/grasses/plants/fm_grass.htm</a:t>
            </a:r>
            <a:endParaRPr lang="en-US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667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err="1" smtClean="0"/>
              <a:t>Oryzopsis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asperifolia</a:t>
            </a:r>
            <a:r>
              <a:rPr lang="en-US" sz="3600" dirty="0" smtClean="0"/>
              <a:t> – Mountain rice grass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Perennial</a:t>
            </a:r>
          </a:p>
          <a:p>
            <a:r>
              <a:rPr lang="en-US" dirty="0" smtClean="0"/>
              <a:t>20-70cm tall</a:t>
            </a:r>
          </a:p>
          <a:p>
            <a:r>
              <a:rPr lang="en-US" dirty="0" smtClean="0"/>
              <a:t>Most leaves at stem base, 3-10mm wide, tape at both ends</a:t>
            </a:r>
          </a:p>
          <a:p>
            <a:r>
              <a:rPr lang="en-US" dirty="0" smtClean="0"/>
              <a:t>Hairy fringes at ends</a:t>
            </a:r>
          </a:p>
          <a:p>
            <a:r>
              <a:rPr lang="en-US" dirty="0" smtClean="0"/>
              <a:t>Simple, few-flowered, spike-like panicle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43000"/>
            <a:ext cx="3200400" cy="484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76800" y="6019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http://www.agf.gov.bc.ca/range/RangeID/Images/oryzopsis%20asperifolia1.jpg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i="1" dirty="0" err="1" smtClean="0"/>
              <a:t>Schizachne</a:t>
            </a:r>
            <a:r>
              <a:rPr lang="en-US" sz="3500" i="1" dirty="0" smtClean="0"/>
              <a:t> </a:t>
            </a:r>
            <a:r>
              <a:rPr lang="en-US" sz="3500" i="1" dirty="0" err="1" smtClean="0"/>
              <a:t>purpurascens</a:t>
            </a:r>
            <a:r>
              <a:rPr lang="en-US" sz="3500" dirty="0" smtClean="0"/>
              <a:t> – False </a:t>
            </a:r>
            <a:r>
              <a:rPr lang="en-US" sz="3500" dirty="0" err="1" smtClean="0"/>
              <a:t>melic</a:t>
            </a:r>
            <a:r>
              <a:rPr lang="en-US" sz="3500" dirty="0" smtClean="0"/>
              <a:t> grass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Perennial</a:t>
            </a:r>
          </a:p>
          <a:p>
            <a:r>
              <a:rPr lang="en-US" dirty="0" smtClean="0"/>
              <a:t>40-80cm tall</a:t>
            </a:r>
          </a:p>
          <a:p>
            <a:r>
              <a:rPr lang="en-US" dirty="0" smtClean="0"/>
              <a:t>Leaves 1-6mm wide, narrow at base, sheaths closed at first but split at maturity</a:t>
            </a:r>
          </a:p>
          <a:p>
            <a:r>
              <a:rPr lang="en-US" dirty="0" smtClean="0"/>
              <a:t>Drupes at stem </a:t>
            </a:r>
            <a:r>
              <a:rPr lang="en-US" dirty="0" err="1" smtClean="0"/>
              <a:t>inflorescens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724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67200" y="4343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http://upload.wikimedia.org/wikipedia/commons/e/e7/Schizachne_purpurascens_flowers_001.JPG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http://en.wikipedia.org/wiki/Poaceae</a:t>
            </a:r>
          </a:p>
          <a:p>
            <a:r>
              <a:rPr lang="en-US" dirty="0" smtClean="0"/>
              <a:t>www.borealforest.org</a:t>
            </a:r>
          </a:p>
          <a:p>
            <a:r>
              <a:rPr lang="en-US" dirty="0" smtClean="0"/>
              <a:t>plants.usda.gov</a:t>
            </a:r>
          </a:p>
          <a:p>
            <a:r>
              <a:rPr lang="en-US" dirty="0" smtClean="0"/>
              <a:t>All images cited </a:t>
            </a:r>
            <a:r>
              <a:rPr lang="en-US" smtClean="0"/>
              <a:t>at base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900 Genera</a:t>
            </a:r>
          </a:p>
          <a:p>
            <a:r>
              <a:rPr lang="en-US" dirty="0" smtClean="0"/>
              <a:t>9,000 – 10,000 species of “true grasses”</a:t>
            </a:r>
          </a:p>
          <a:p>
            <a:r>
              <a:rPr lang="en-US" dirty="0" smtClean="0"/>
              <a:t>Monocot, flowering plants</a:t>
            </a:r>
          </a:p>
          <a:p>
            <a:r>
              <a:rPr lang="en-US" dirty="0" smtClean="0"/>
              <a:t>Comprise 20% of vegetation on Earth</a:t>
            </a:r>
          </a:p>
          <a:p>
            <a:r>
              <a:rPr lang="en-US" dirty="0" smtClean="0"/>
              <a:t>Considered the most important family in respect to Human economy, used for agriculture, lawn foliage, forage grasses, etc.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Poaceae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Grasses have hollow stems called culms, which are plugged in intervals called nodes.</a:t>
            </a:r>
          </a:p>
          <a:p>
            <a:r>
              <a:rPr lang="en-US" dirty="0" smtClean="0"/>
              <a:t>Leaves are alternate, </a:t>
            </a:r>
            <a:r>
              <a:rPr lang="en-US" dirty="0" err="1" smtClean="0"/>
              <a:t>distichous</a:t>
            </a:r>
            <a:r>
              <a:rPr lang="en-US" dirty="0" smtClean="0"/>
              <a:t> (one-planed), rarely spiral, and are parallel-veined.</a:t>
            </a:r>
          </a:p>
          <a:p>
            <a:r>
              <a:rPr lang="en-US" dirty="0" smtClean="0"/>
              <a:t>Each leaf is differentiated into a lower sheath which hugs the stem for a distance</a:t>
            </a:r>
          </a:p>
          <a:p>
            <a:r>
              <a:rPr lang="en-US" dirty="0" smtClean="0"/>
              <a:t>Blades usually have entire margins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2431"/>
            <a:ext cx="6096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6019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http://en.wikipedia.org/wiki/File:Grass-plant-structure.png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Poaceae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Flowers of </a:t>
            </a:r>
            <a:r>
              <a:rPr lang="en-US" dirty="0" err="1" smtClean="0"/>
              <a:t>Poaceae</a:t>
            </a:r>
            <a:r>
              <a:rPr lang="en-US" dirty="0" smtClean="0"/>
              <a:t> are arranged in </a:t>
            </a:r>
            <a:r>
              <a:rPr lang="en-US" dirty="0" err="1" smtClean="0"/>
              <a:t>spikelets</a:t>
            </a:r>
            <a:r>
              <a:rPr lang="en-US" dirty="0" smtClean="0"/>
              <a:t>, each having one or more florets.</a:t>
            </a:r>
          </a:p>
          <a:p>
            <a:r>
              <a:rPr lang="en-US" dirty="0" smtClean="0"/>
              <a:t>Spikelet consists of two, or fewer, bracts at the base, called glumes, followed by one or more florets.</a:t>
            </a:r>
          </a:p>
          <a:p>
            <a:r>
              <a:rPr lang="en-US" dirty="0" err="1" smtClean="0"/>
              <a:t>Parianth</a:t>
            </a:r>
            <a:r>
              <a:rPr lang="en-US" dirty="0" smtClean="0"/>
              <a:t> reduced to two scales, called lodicules, that expand and contract to spread the lemma and </a:t>
            </a:r>
            <a:r>
              <a:rPr lang="en-US" dirty="0" err="1" smtClean="0"/>
              <a:t>palea</a:t>
            </a:r>
            <a:r>
              <a:rPr lang="en-US" dirty="0" smtClean="0"/>
              <a:t> (interpreted both as modified sepals)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867694"/>
            <a:ext cx="66675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5867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http://en.wikipedia.org/wiki/File:En_Anatomia.png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Poaceae</a:t>
            </a:r>
            <a:r>
              <a:rPr lang="en-US" dirty="0" smtClean="0"/>
              <a:t>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general classifications of growth habit present in grasses: bunch types (</a:t>
            </a:r>
            <a:r>
              <a:rPr lang="en-US" dirty="0" err="1" smtClean="0"/>
              <a:t>caespitose</a:t>
            </a:r>
            <a:r>
              <a:rPr lang="en-US" dirty="0" smtClean="0"/>
              <a:t>), </a:t>
            </a:r>
            <a:r>
              <a:rPr lang="en-US" dirty="0" err="1" smtClean="0"/>
              <a:t>stoloniferous</a:t>
            </a:r>
            <a:r>
              <a:rPr lang="en-US" dirty="0" smtClean="0"/>
              <a:t>, and rhizomatous.</a:t>
            </a:r>
          </a:p>
          <a:p>
            <a:r>
              <a:rPr lang="en-US" dirty="0" smtClean="0"/>
              <a:t>Two physiological groups C3 and C4</a:t>
            </a:r>
          </a:p>
          <a:p>
            <a:pPr lvl="1"/>
            <a:r>
              <a:rPr lang="en-US" dirty="0" smtClean="0"/>
              <a:t>Determined by metabolic pathway of photosynthetic efficiency</a:t>
            </a:r>
          </a:p>
          <a:p>
            <a:pPr lvl="1"/>
            <a:r>
              <a:rPr lang="en-US" dirty="0" smtClean="0"/>
              <a:t>C3 ex. Wheat, Rye, Oat</a:t>
            </a:r>
          </a:p>
          <a:p>
            <a:pPr lvl="1"/>
            <a:r>
              <a:rPr lang="en-US" dirty="0" smtClean="0"/>
              <a:t>C4 ex. Corn, Pearl millet, Big Bluestem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Andropogon</a:t>
            </a:r>
            <a:r>
              <a:rPr lang="en-US" i="1" dirty="0" smtClean="0"/>
              <a:t> </a:t>
            </a:r>
            <a:r>
              <a:rPr lang="en-US" i="1" dirty="0" err="1" smtClean="0"/>
              <a:t>gerardii</a:t>
            </a:r>
            <a:r>
              <a:rPr lang="en-US" dirty="0" smtClean="0"/>
              <a:t> – Big Bluestem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 smtClean="0"/>
              <a:t>Perennial</a:t>
            </a:r>
            <a:endParaRPr lang="en-US" dirty="0" smtClean="0"/>
          </a:p>
          <a:p>
            <a:r>
              <a:rPr lang="en-US" dirty="0" smtClean="0"/>
              <a:t>4-8ft tall</a:t>
            </a:r>
          </a:p>
          <a:p>
            <a:r>
              <a:rPr lang="en-US" dirty="0" err="1" smtClean="0"/>
              <a:t>Seedhead</a:t>
            </a:r>
            <a:r>
              <a:rPr lang="en-US" dirty="0" smtClean="0"/>
              <a:t> usually branched into three parts and resembles a turkey’s foot.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4753174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62400" y="457200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www.google.com/imgres?imgurl=http://www.sbs.utexas.edu/bio406d/images/pics/poa/Andropogon%2520gerardii%2520infl1.jpg&amp;imgrefurl=http://www.sbs.utexas.edu/bio406d/images/pics/poa/andropogon_gerardii.htm&amp;usg=__IwsLgW1DTHrztOs0ykdMAxUOu84=&amp;h=429&amp;w=640&amp;sz=35&amp;hl=en&amp;start=1&amp;itbs=1&amp;tbnid=o5N3hkn7IWm9hM:&amp;tbnh=92&amp;tbnw=137&amp;prev=/images%3Fq%3Dandropogon%2Bgerardii%26hl%3Den%26gbv%3D2%26tbs%3Disch:1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i="1" dirty="0" err="1" smtClean="0"/>
              <a:t>Brachyelytrum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erectum</a:t>
            </a:r>
            <a:r>
              <a:rPr lang="en-US" sz="3600" dirty="0" smtClean="0"/>
              <a:t> – </a:t>
            </a:r>
            <a:r>
              <a:rPr lang="en-US" sz="3600" dirty="0" smtClean="0"/>
              <a:t>Bearded </a:t>
            </a:r>
            <a:r>
              <a:rPr lang="en-US" sz="3600" dirty="0" err="1" smtClean="0"/>
              <a:t>shorthusk</a:t>
            </a:r>
            <a:r>
              <a:rPr lang="en-US" sz="3600" dirty="0" smtClean="0"/>
              <a:t>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Perennial</a:t>
            </a:r>
          </a:p>
          <a:p>
            <a:r>
              <a:rPr lang="en-US" dirty="0" smtClean="0"/>
              <a:t>1-2ft tall</a:t>
            </a:r>
          </a:p>
          <a:p>
            <a:r>
              <a:rPr lang="en-US" dirty="0" smtClean="0"/>
              <a:t>Upper leaf surface is hairless but lower margin is slightly hairy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99657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http://www.missouriplants.com/Grasses/Brachyelytrum_erectum_page.html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512</Words>
  <Application>Microsoft Office PowerPoint</Application>
  <PresentationFormat>On-screen Show (4:3)</PresentationFormat>
  <Paragraphs>93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Poaceae The Grass Family</vt:lpstr>
      <vt:lpstr>Poaceae</vt:lpstr>
      <vt:lpstr>Poaceae Characteristics</vt:lpstr>
      <vt:lpstr>Slide 4</vt:lpstr>
      <vt:lpstr>Poaceae Characteristics</vt:lpstr>
      <vt:lpstr>Slide 6</vt:lpstr>
      <vt:lpstr>Poaceae Growth</vt:lpstr>
      <vt:lpstr>Andropogon gerardii – Big Bluestem</vt:lpstr>
      <vt:lpstr>Brachyelytrum erectum – Bearded shorthusk </vt:lpstr>
      <vt:lpstr>Calamagrostis canadensis - Bluejoint</vt:lpstr>
      <vt:lpstr>Danthonia spicata – Poverty grass</vt:lpstr>
      <vt:lpstr>Elymus virginicus – Virginia wild rye</vt:lpstr>
      <vt:lpstr>Glyceria striata – Fowl manna grass</vt:lpstr>
      <vt:lpstr>Oryzopsis asperifolia – Mountain rice grass</vt:lpstr>
      <vt:lpstr>Schizachne purpurascens – False melic grass</vt:lpstr>
      <vt:lpstr>Sources</vt:lpstr>
    </vt:vector>
  </TitlesOfParts>
  <Company>MSUM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Poaceae The Grass Family</dc:title>
  <dc:creator>labs</dc:creator>
  <cp:lastModifiedBy>MSUM</cp:lastModifiedBy>
  <cp:revision>7</cp:revision>
  <dcterms:created xsi:type="dcterms:W3CDTF">2010-04-26T14:37:46Z</dcterms:created>
  <dcterms:modified xsi:type="dcterms:W3CDTF">2010-04-26T17:53:38Z</dcterms:modified>
</cp:coreProperties>
</file>