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15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C36166-65FA-4FB5-8EB6-B9317606E552}" type="datetimeFigureOut">
              <a:rPr lang="en-US" smtClean="0"/>
              <a:t>3/1/2010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B1485A-4905-4E95-BDCD-2A3D5BB867A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B1485A-4905-4E95-BDCD-2A3D5BB867A2}"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B1485A-4905-4E95-BDCD-2A3D5BB867A2}"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B1485A-4905-4E95-BDCD-2A3D5BB867A2}"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B1485A-4905-4E95-BDCD-2A3D5BB867A2}"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B1485A-4905-4E95-BDCD-2A3D5BB867A2}"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B1485A-4905-4E95-BDCD-2A3D5BB867A2}"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2B1485A-4905-4E95-BDCD-2A3D5BB867A2}"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EBC338D-B5FD-46F3-B3AA-50DA8E8B835D}" type="datetimeFigureOut">
              <a:rPr lang="en-US" smtClean="0"/>
              <a:pPr/>
              <a:t>3/1/2010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2127CD77-45E8-4072-AAFA-5CF07FD6BDC9}"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BC338D-B5FD-46F3-B3AA-50DA8E8B835D}" type="datetimeFigureOut">
              <a:rPr lang="en-US" smtClean="0"/>
              <a:pPr/>
              <a:t>3/1/2010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27CD77-45E8-4072-AAFA-5CF07FD6BD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BC338D-B5FD-46F3-B3AA-50DA8E8B835D}" type="datetimeFigureOut">
              <a:rPr lang="en-US" smtClean="0"/>
              <a:pPr/>
              <a:t>3/1/2010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27CD77-45E8-4072-AAFA-5CF07FD6BD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BC338D-B5FD-46F3-B3AA-50DA8E8B835D}" type="datetimeFigureOut">
              <a:rPr lang="en-US" smtClean="0"/>
              <a:pPr/>
              <a:t>3/1/2010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27CD77-45E8-4072-AAFA-5CF07FD6BD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EBC338D-B5FD-46F3-B3AA-50DA8E8B835D}" type="datetimeFigureOut">
              <a:rPr lang="en-US" smtClean="0"/>
              <a:pPr/>
              <a:t>3/1/2010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2127CD77-45E8-4072-AAFA-5CF07FD6BD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BC338D-B5FD-46F3-B3AA-50DA8E8B835D}" type="datetimeFigureOut">
              <a:rPr lang="en-US" smtClean="0"/>
              <a:pPr/>
              <a:t>3/1/2010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27CD77-45E8-4072-AAFA-5CF07FD6BD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EBC338D-B5FD-46F3-B3AA-50DA8E8B835D}" type="datetimeFigureOut">
              <a:rPr lang="en-US" smtClean="0"/>
              <a:pPr/>
              <a:t>3/1/2010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27CD77-45E8-4072-AAFA-5CF07FD6BD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EBC338D-B5FD-46F3-B3AA-50DA8E8B835D}" type="datetimeFigureOut">
              <a:rPr lang="en-US" smtClean="0"/>
              <a:pPr/>
              <a:t>3/1/2010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27CD77-45E8-4072-AAFA-5CF07FD6BD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BC338D-B5FD-46F3-B3AA-50DA8E8B835D}" type="datetimeFigureOut">
              <a:rPr lang="en-US" smtClean="0"/>
              <a:pPr/>
              <a:t>3/1/2010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27CD77-45E8-4072-AAFA-5CF07FD6BD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EBC338D-B5FD-46F3-B3AA-50DA8E8B835D}" type="datetimeFigureOut">
              <a:rPr lang="en-US" smtClean="0"/>
              <a:pPr/>
              <a:t>3/1/2010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27CD77-45E8-4072-AAFA-5CF07FD6BD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EBC338D-B5FD-46F3-B3AA-50DA8E8B835D}" type="datetimeFigureOut">
              <a:rPr lang="en-US" smtClean="0"/>
              <a:pPr/>
              <a:t>3/1/2010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27CD77-45E8-4072-AAFA-5CF07FD6BD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EBC338D-B5FD-46F3-B3AA-50DA8E8B835D}" type="datetimeFigureOut">
              <a:rPr lang="en-US" smtClean="0"/>
              <a:pPr/>
              <a:t>3/1/2010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127CD77-45E8-4072-AAFA-5CF07FD6BDC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wildflower.org/gallery/result.php?id_image=6643"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hyperlink" Target="http://www.wildflower.org/gallery/result.php?id_image=650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wildflower.org/plants/result.php?id_plant=MECA3"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PolemoniaceaE</a:t>
            </a:r>
            <a:endParaRPr lang="en-US" dirty="0"/>
          </a:p>
        </p:txBody>
      </p:sp>
      <p:sp>
        <p:nvSpPr>
          <p:cNvPr id="3" name="Subtitle 2"/>
          <p:cNvSpPr>
            <a:spLocks noGrp="1"/>
          </p:cNvSpPr>
          <p:nvPr>
            <p:ph type="subTitle" idx="1"/>
          </p:nvPr>
        </p:nvSpPr>
        <p:spPr/>
        <p:txBody>
          <a:bodyPr/>
          <a:lstStyle/>
          <a:p>
            <a:r>
              <a:rPr lang="en-US" dirty="0" smtClean="0"/>
              <a:t>The Phlox Family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POLEMONIACEAE</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dirty="0" smtClean="0"/>
              <a:t>Family Description:  Herbs or shrubs (rarely woody vines or trees).</a:t>
            </a:r>
          </a:p>
          <a:p>
            <a:pPr>
              <a:buNone/>
            </a:pPr>
            <a:r>
              <a:rPr lang="en-US" dirty="0" smtClean="0"/>
              <a:t>Leaves alternate or opposite, simple to variously divided or compound, estipulate.</a:t>
            </a:r>
          </a:p>
          <a:p>
            <a:pPr>
              <a:buNone/>
            </a:pPr>
            <a:r>
              <a:rPr lang="en-US" dirty="0" smtClean="0"/>
              <a:t>Plants </a:t>
            </a:r>
            <a:r>
              <a:rPr lang="en-US" dirty="0" err="1" smtClean="0"/>
              <a:t>synoecious</a:t>
            </a:r>
            <a:r>
              <a:rPr lang="en-US" dirty="0" smtClean="0"/>
              <a:t> (i.e., all flowers on the plant are perfect).</a:t>
            </a:r>
            <a:endParaRPr lang="en-US" dirty="0" smtClean="0"/>
          </a:p>
          <a:p>
            <a:pPr>
              <a:buNone/>
            </a:pPr>
            <a:r>
              <a:rPr lang="en-US" dirty="0" smtClean="0"/>
              <a:t>Inflorescence variously </a:t>
            </a:r>
            <a:r>
              <a:rPr lang="en-US" dirty="0" err="1" smtClean="0"/>
              <a:t>cymose</a:t>
            </a:r>
            <a:r>
              <a:rPr lang="en-US" dirty="0" smtClean="0"/>
              <a:t>, sometimes </a:t>
            </a:r>
            <a:r>
              <a:rPr lang="en-US" dirty="0" err="1" smtClean="0"/>
              <a:t>corymbiform</a:t>
            </a:r>
            <a:r>
              <a:rPr lang="en-US" dirty="0" smtClean="0"/>
              <a:t> or </a:t>
            </a:r>
            <a:r>
              <a:rPr lang="en-US" dirty="0" err="1" smtClean="0"/>
              <a:t>headlike</a:t>
            </a:r>
            <a:r>
              <a:rPr lang="en-US" dirty="0" smtClean="0"/>
              <a:t>, or flowers solitary.</a:t>
            </a:r>
          </a:p>
          <a:p>
            <a:pPr>
              <a:buNone/>
            </a:pPr>
            <a:r>
              <a:rPr lang="en-US" dirty="0" smtClean="0"/>
              <a:t>Flowers perfect, regular (occasionally irregular).</a:t>
            </a:r>
          </a:p>
          <a:p>
            <a:pPr>
              <a:buNone/>
            </a:pPr>
            <a:r>
              <a:rPr lang="en-US" dirty="0" smtClean="0"/>
              <a:t>Sepals 5, connate, the membrane connection adjacent sepals often transparent or translucent.</a:t>
            </a:r>
          </a:p>
          <a:p>
            <a:pPr>
              <a:buNone/>
            </a:pPr>
            <a:r>
              <a:rPr lang="en-US" dirty="0" smtClean="0"/>
              <a:t>Petals 5, connate.</a:t>
            </a:r>
          </a:p>
          <a:p>
            <a:pPr>
              <a:buNone/>
            </a:pPr>
            <a:r>
              <a:rPr lang="en-US" dirty="0" smtClean="0"/>
              <a:t>Stamens 5, alternate with petals; filaments </a:t>
            </a:r>
            <a:r>
              <a:rPr lang="en-US" dirty="0" err="1" smtClean="0"/>
              <a:t>adnate</a:t>
            </a:r>
            <a:r>
              <a:rPr lang="en-US" dirty="0" smtClean="0"/>
              <a:t> to corolla.</a:t>
            </a:r>
          </a:p>
          <a:p>
            <a:pPr>
              <a:buNone/>
            </a:pPr>
            <a:r>
              <a:rPr lang="en-US" dirty="0" err="1" smtClean="0"/>
              <a:t>Carpels</a:t>
            </a:r>
            <a:r>
              <a:rPr lang="en-US" dirty="0" smtClean="0"/>
              <a:t> 3 (2-4), connate; ovary superior with 3 (2-4) </a:t>
            </a:r>
            <a:r>
              <a:rPr lang="en-US" dirty="0" err="1" smtClean="0"/>
              <a:t>locules</a:t>
            </a:r>
            <a:r>
              <a:rPr lang="en-US" dirty="0" smtClean="0"/>
              <a:t> and 1-many </a:t>
            </a:r>
            <a:r>
              <a:rPr lang="en-US" dirty="0" err="1" smtClean="0"/>
              <a:t>axile</a:t>
            </a:r>
            <a:r>
              <a:rPr lang="en-US" dirty="0" smtClean="0"/>
              <a:t> ovules or with 1 </a:t>
            </a:r>
            <a:r>
              <a:rPr lang="en-US" dirty="0" err="1" smtClean="0"/>
              <a:t>locule</a:t>
            </a:r>
            <a:r>
              <a:rPr lang="en-US" dirty="0" smtClean="0"/>
              <a:t> and 3-many parietal ovules; style 1, entire or 3 (2-4) branched.</a:t>
            </a:r>
          </a:p>
          <a:p>
            <a:pPr>
              <a:buNone/>
            </a:pPr>
            <a:r>
              <a:rPr lang="en-US" dirty="0" smtClean="0"/>
              <a:t>Fruit is a capsule.</a:t>
            </a:r>
          </a:p>
          <a:p>
            <a:pPr>
              <a:buNone/>
            </a:pPr>
            <a:r>
              <a:rPr lang="en-US" dirty="0" smtClean="0"/>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POLEMONIACEAE</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Family Notes</a:t>
            </a:r>
          </a:p>
          <a:p>
            <a:pPr>
              <a:buNone/>
            </a:pPr>
            <a:r>
              <a:rPr lang="en-US" dirty="0" smtClean="0"/>
              <a:t>18-20 genera and 300 species</a:t>
            </a:r>
          </a:p>
          <a:p>
            <a:pPr>
              <a:buNone/>
            </a:pPr>
            <a:r>
              <a:rPr lang="en-US" dirty="0" smtClean="0"/>
              <a:t>Most occur in the New World and the family is particularly well represented in the arid regions of the American southwest.  More than half the species in the family occur in California.</a:t>
            </a:r>
          </a:p>
          <a:p>
            <a:pPr>
              <a:buNone/>
            </a:pPr>
            <a:r>
              <a:rPr lang="en-US" dirty="0" smtClean="0"/>
              <a:t>Most temperate members of the family are herbaceous plants, and many of these are annuals.</a:t>
            </a:r>
          </a:p>
          <a:p>
            <a:pPr>
              <a:buNone/>
            </a:pPr>
            <a:r>
              <a:rPr lang="en-US" dirty="0" smtClean="0"/>
              <a:t>The tropical American members of the </a:t>
            </a:r>
            <a:r>
              <a:rPr lang="en-US" dirty="0" err="1" smtClean="0"/>
              <a:t>Polemoniacea</a:t>
            </a:r>
            <a:r>
              <a:rPr lang="en-US" dirty="0" smtClean="0"/>
              <a:t> include trees, shrubs and woody vines.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Phlox </a:t>
            </a:r>
            <a:r>
              <a:rPr lang="en-US" i="1" dirty="0" err="1" smtClean="0"/>
              <a:t>divaricata</a:t>
            </a:r>
            <a:r>
              <a:rPr lang="en-US" i="1" dirty="0" smtClean="0"/>
              <a:t/>
            </a:r>
            <a:br>
              <a:rPr lang="en-US" i="1" dirty="0" smtClean="0"/>
            </a:br>
            <a:r>
              <a:rPr lang="en-US" i="1" dirty="0" smtClean="0"/>
              <a:t>“The Blue phlox”</a:t>
            </a:r>
            <a:endParaRPr lang="en-US" dirty="0"/>
          </a:p>
        </p:txBody>
      </p:sp>
      <p:sp>
        <p:nvSpPr>
          <p:cNvPr id="3" name="Content Placeholder 2"/>
          <p:cNvSpPr>
            <a:spLocks noGrp="1"/>
          </p:cNvSpPr>
          <p:nvPr>
            <p:ph idx="1"/>
          </p:nvPr>
        </p:nvSpPr>
        <p:spPr>
          <a:xfrm>
            <a:off x="228600" y="1371600"/>
            <a:ext cx="4343400" cy="5318760"/>
          </a:xfrm>
        </p:spPr>
        <p:txBody>
          <a:bodyPr>
            <a:normAutofit fontScale="47500" lnSpcReduction="20000"/>
          </a:bodyPr>
          <a:lstStyle/>
          <a:p>
            <a:r>
              <a:rPr lang="en-US" b="1" dirty="0" smtClean="0"/>
              <a:t>Plant Characteristics</a:t>
            </a:r>
          </a:p>
          <a:p>
            <a:r>
              <a:rPr lang="en-US" b="1" dirty="0" smtClean="0"/>
              <a:t>Duration:</a:t>
            </a:r>
            <a:r>
              <a:rPr lang="en-US" dirty="0" smtClean="0"/>
              <a:t> Perennial </a:t>
            </a:r>
            <a:br>
              <a:rPr lang="en-US" dirty="0" smtClean="0"/>
            </a:br>
            <a:r>
              <a:rPr lang="en-US" b="1" dirty="0" smtClean="0"/>
              <a:t>Habit:</a:t>
            </a:r>
            <a:r>
              <a:rPr lang="en-US" dirty="0" smtClean="0"/>
              <a:t> Herb </a:t>
            </a:r>
            <a:br>
              <a:rPr lang="en-US" dirty="0" smtClean="0"/>
            </a:br>
            <a:r>
              <a:rPr lang="en-US" b="1" dirty="0" smtClean="0"/>
              <a:t>Leaf Retention:</a:t>
            </a:r>
            <a:r>
              <a:rPr lang="en-US" dirty="0" smtClean="0"/>
              <a:t> Evergreen </a:t>
            </a:r>
            <a:br>
              <a:rPr lang="en-US" dirty="0" smtClean="0"/>
            </a:br>
            <a:r>
              <a:rPr lang="en-US" b="1" dirty="0" smtClean="0"/>
              <a:t>Size Class:</a:t>
            </a:r>
            <a:r>
              <a:rPr lang="en-US" dirty="0" smtClean="0"/>
              <a:t> 0-1 ft. </a:t>
            </a:r>
            <a:br>
              <a:rPr lang="en-US" dirty="0" smtClean="0"/>
            </a:br>
            <a:r>
              <a:rPr lang="en-US" b="1" dirty="0" smtClean="0"/>
              <a:t>Fruit Type:</a:t>
            </a:r>
            <a:r>
              <a:rPr lang="en-US" dirty="0" smtClean="0"/>
              <a:t> Capsule </a:t>
            </a:r>
            <a:br>
              <a:rPr lang="en-US" dirty="0" smtClean="0"/>
            </a:br>
            <a:r>
              <a:rPr lang="en-US" b="1" dirty="0" smtClean="0"/>
              <a:t>Size Notes:</a:t>
            </a:r>
            <a:r>
              <a:rPr lang="en-US" dirty="0" smtClean="0"/>
              <a:t> 8 to 18 inches </a:t>
            </a:r>
            <a:br>
              <a:rPr lang="en-US" dirty="0" smtClean="0"/>
            </a:br>
            <a:r>
              <a:rPr lang="en-US" b="1" dirty="0" smtClean="0"/>
              <a:t>Leaf Color:</a:t>
            </a:r>
            <a:r>
              <a:rPr lang="en-US" dirty="0" smtClean="0"/>
              <a:t> Green </a:t>
            </a:r>
            <a:br>
              <a:rPr lang="en-US" dirty="0" smtClean="0"/>
            </a:br>
            <a:r>
              <a:rPr lang="en-US" b="1" dirty="0" smtClean="0"/>
              <a:t>Flower Size:</a:t>
            </a:r>
            <a:r>
              <a:rPr lang="en-US" dirty="0" smtClean="0"/>
              <a:t> up to 1 inch across </a:t>
            </a:r>
            <a:br>
              <a:rPr lang="en-US" dirty="0" smtClean="0"/>
            </a:br>
            <a:endParaRPr lang="en-US" dirty="0" smtClean="0"/>
          </a:p>
          <a:p>
            <a:r>
              <a:rPr lang="en-US" b="1" dirty="0" smtClean="0"/>
              <a:t>Bloom Information</a:t>
            </a:r>
          </a:p>
          <a:p>
            <a:r>
              <a:rPr lang="en-US" b="1" dirty="0" smtClean="0"/>
              <a:t>Bloom Color:</a:t>
            </a:r>
            <a:r>
              <a:rPr lang="en-US" dirty="0" smtClean="0"/>
              <a:t> White , Red , Pink , Purple </a:t>
            </a:r>
            <a:br>
              <a:rPr lang="en-US" dirty="0" smtClean="0"/>
            </a:br>
            <a:r>
              <a:rPr lang="en-US" b="1" dirty="0" smtClean="0"/>
              <a:t>Bloom Time:</a:t>
            </a:r>
            <a:r>
              <a:rPr lang="en-US" dirty="0" smtClean="0"/>
              <a:t> Mar , Apr , May </a:t>
            </a:r>
            <a:br>
              <a:rPr lang="en-US" dirty="0" smtClean="0"/>
            </a:br>
            <a:r>
              <a:rPr lang="en-US" b="1" dirty="0" smtClean="0"/>
              <a:t>Bloom Notes:</a:t>
            </a:r>
            <a:r>
              <a:rPr lang="en-US" dirty="0" smtClean="0"/>
              <a:t> Normally blue, lavender, or white.</a:t>
            </a:r>
          </a:p>
          <a:p>
            <a:r>
              <a:rPr lang="en-US" b="1" dirty="0" smtClean="0"/>
              <a:t>Native Habitat:</a:t>
            </a:r>
            <a:r>
              <a:rPr lang="en-US" dirty="0" smtClean="0"/>
              <a:t> Moist, rich, deciduous woods and bluffs</a:t>
            </a:r>
          </a:p>
          <a:p>
            <a:r>
              <a:rPr lang="en-US" b="1" dirty="0" smtClean="0"/>
              <a:t>Growing Conditions</a:t>
            </a:r>
          </a:p>
          <a:p>
            <a:r>
              <a:rPr lang="en-US" b="1" dirty="0" smtClean="0"/>
              <a:t>Water Use:</a:t>
            </a:r>
            <a:r>
              <a:rPr lang="en-US" dirty="0" smtClean="0"/>
              <a:t> Medium </a:t>
            </a:r>
            <a:br>
              <a:rPr lang="en-US" dirty="0" smtClean="0"/>
            </a:br>
            <a:r>
              <a:rPr lang="en-US" b="1" dirty="0" smtClean="0"/>
              <a:t>Light Requirement:</a:t>
            </a:r>
            <a:r>
              <a:rPr lang="en-US" dirty="0" smtClean="0"/>
              <a:t> Part Shade , Shade </a:t>
            </a:r>
            <a:br>
              <a:rPr lang="en-US" dirty="0" smtClean="0"/>
            </a:br>
            <a:r>
              <a:rPr lang="en-US" b="1" dirty="0" smtClean="0"/>
              <a:t>Soil Moisture:</a:t>
            </a:r>
            <a:r>
              <a:rPr lang="en-US" dirty="0" smtClean="0"/>
              <a:t> Moist </a:t>
            </a:r>
            <a:br>
              <a:rPr lang="en-US" dirty="0" smtClean="0"/>
            </a:br>
            <a:r>
              <a:rPr lang="en-US" b="1" dirty="0" smtClean="0"/>
              <a:t>Soil pH:</a:t>
            </a:r>
            <a:r>
              <a:rPr lang="en-US" dirty="0" smtClean="0"/>
              <a:t> Alkaline (pH&gt;7.2) , Acidic (pH&lt;6.8) </a:t>
            </a:r>
            <a:br>
              <a:rPr lang="en-US" dirty="0" smtClean="0"/>
            </a:br>
            <a:r>
              <a:rPr lang="en-US" b="1" dirty="0" smtClean="0"/>
              <a:t>CaCO3 Tolerance:</a:t>
            </a:r>
            <a:r>
              <a:rPr lang="en-US" dirty="0" smtClean="0"/>
              <a:t> High </a:t>
            </a:r>
            <a:br>
              <a:rPr lang="en-US" dirty="0" smtClean="0"/>
            </a:br>
            <a:r>
              <a:rPr lang="en-US" b="1" dirty="0" smtClean="0"/>
              <a:t>Soil Description:</a:t>
            </a:r>
            <a:r>
              <a:rPr lang="en-US" dirty="0" smtClean="0"/>
              <a:t> Rich, moist, acid soils, but also found in calcareous areas. Sandy, Sandy Loam, Medium Loam, Clay Loam, Clay</a:t>
            </a:r>
          </a:p>
          <a:p>
            <a:endParaRPr lang="en-US" dirty="0" smtClean="0"/>
          </a:p>
          <a:p>
            <a:pPr>
              <a:buNone/>
            </a:pPr>
            <a:endParaRPr lang="en-US" dirty="0"/>
          </a:p>
        </p:txBody>
      </p:sp>
      <p:pic>
        <p:nvPicPr>
          <p:cNvPr id="1026" name="Picture 2" descr="Phlox divaricata (Wild blue phlox)">
            <a:hlinkClick r:id="rId3"/>
          </p:cNvPr>
          <p:cNvPicPr>
            <a:picLocks noChangeAspect="1" noChangeArrowheads="1"/>
          </p:cNvPicPr>
          <p:nvPr/>
        </p:nvPicPr>
        <p:blipFill>
          <a:blip r:embed="rId4" cstate="print"/>
          <a:srcRect/>
          <a:stretch>
            <a:fillRect/>
          </a:stretch>
        </p:blipFill>
        <p:spPr bwMode="auto">
          <a:xfrm>
            <a:off x="5334000" y="1752600"/>
            <a:ext cx="3048000" cy="2286001"/>
          </a:xfrm>
          <a:prstGeom prst="rect">
            <a:avLst/>
          </a:prstGeom>
          <a:noFill/>
        </p:spPr>
      </p:pic>
      <p:pic>
        <p:nvPicPr>
          <p:cNvPr id="1028" name="Picture 4" descr="Phlox divaricata (Wild blue phlox) #6645"/>
          <p:cNvPicPr>
            <a:picLocks noChangeAspect="1" noChangeArrowheads="1"/>
          </p:cNvPicPr>
          <p:nvPr/>
        </p:nvPicPr>
        <p:blipFill>
          <a:blip r:embed="rId5" cstate="print"/>
          <a:srcRect/>
          <a:stretch>
            <a:fillRect/>
          </a:stretch>
        </p:blipFill>
        <p:spPr bwMode="auto">
          <a:xfrm>
            <a:off x="4724400" y="4038600"/>
            <a:ext cx="4419600" cy="2819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Collomia</a:t>
            </a:r>
            <a:r>
              <a:rPr lang="en-US" i="1" dirty="0" smtClean="0"/>
              <a:t> </a:t>
            </a:r>
            <a:r>
              <a:rPr lang="en-US" i="1" dirty="0" err="1" smtClean="0"/>
              <a:t>linearis</a:t>
            </a:r>
            <a:r>
              <a:rPr lang="en-US" dirty="0" smtClean="0"/>
              <a:t> </a:t>
            </a:r>
            <a:endParaRPr lang="en-US" dirty="0"/>
          </a:p>
        </p:txBody>
      </p:sp>
      <p:sp>
        <p:nvSpPr>
          <p:cNvPr id="3" name="Content Placeholder 2"/>
          <p:cNvSpPr>
            <a:spLocks noGrp="1"/>
          </p:cNvSpPr>
          <p:nvPr>
            <p:ph idx="1"/>
          </p:nvPr>
        </p:nvSpPr>
        <p:spPr>
          <a:xfrm>
            <a:off x="457200" y="1600200"/>
            <a:ext cx="4191000" cy="4709160"/>
          </a:xfrm>
        </p:spPr>
        <p:txBody>
          <a:bodyPr>
            <a:normAutofit fontScale="55000" lnSpcReduction="20000"/>
          </a:bodyPr>
          <a:lstStyle/>
          <a:p>
            <a:r>
              <a:rPr lang="en-US" dirty="0" smtClean="0"/>
              <a:t>A phlox-like annual, 4-16 in. tall, with small, lilac to white, tubular flowers and narrow, lance-shaped alternate leaves. The slightly hairy stem may be simple or branched above. Several flowers occur in the axils of the crowded upper leaves, forming a dense, head-like cluster. </a:t>
            </a:r>
          </a:p>
          <a:p>
            <a:r>
              <a:rPr lang="en-US" b="1" dirty="0" smtClean="0"/>
              <a:t>Plant Characteristics</a:t>
            </a:r>
          </a:p>
          <a:p>
            <a:r>
              <a:rPr lang="en-US" b="1" dirty="0" smtClean="0"/>
              <a:t>Duration:</a:t>
            </a:r>
            <a:r>
              <a:rPr lang="en-US" dirty="0" smtClean="0"/>
              <a:t> Annual </a:t>
            </a:r>
            <a:br>
              <a:rPr lang="en-US" dirty="0" smtClean="0"/>
            </a:br>
            <a:r>
              <a:rPr lang="en-US" b="1" dirty="0" smtClean="0"/>
              <a:t>Habit:</a:t>
            </a:r>
            <a:r>
              <a:rPr lang="en-US" dirty="0" smtClean="0"/>
              <a:t> Herb </a:t>
            </a:r>
            <a:br>
              <a:rPr lang="en-US" dirty="0" smtClean="0"/>
            </a:br>
            <a:r>
              <a:rPr lang="en-US" b="1" dirty="0" smtClean="0"/>
              <a:t>Size Class:</a:t>
            </a:r>
            <a:r>
              <a:rPr lang="en-US" dirty="0" smtClean="0"/>
              <a:t> 1-3 ft. </a:t>
            </a:r>
            <a:br>
              <a:rPr lang="en-US" dirty="0" smtClean="0"/>
            </a:br>
            <a:endParaRPr lang="en-US" dirty="0" smtClean="0"/>
          </a:p>
          <a:p>
            <a:r>
              <a:rPr lang="en-US" b="1" dirty="0" smtClean="0"/>
              <a:t>Bloom Information</a:t>
            </a:r>
          </a:p>
          <a:p>
            <a:r>
              <a:rPr lang="en-US" b="1" dirty="0" smtClean="0"/>
              <a:t>Bloom Color:</a:t>
            </a:r>
            <a:r>
              <a:rPr lang="en-US" dirty="0" smtClean="0"/>
              <a:t> White , Purple </a:t>
            </a:r>
            <a:br>
              <a:rPr lang="en-US" dirty="0" smtClean="0"/>
            </a:br>
            <a:r>
              <a:rPr lang="en-US" b="1" dirty="0" smtClean="0"/>
              <a:t>Bloom Time:</a:t>
            </a:r>
            <a:r>
              <a:rPr lang="en-US" dirty="0" smtClean="0"/>
              <a:t> May , Jun , Jul , Aug</a:t>
            </a:r>
          </a:p>
          <a:p>
            <a:r>
              <a:rPr lang="en-US" b="1" dirty="0" smtClean="0"/>
              <a:t>Growing Conditions</a:t>
            </a:r>
          </a:p>
          <a:p>
            <a:r>
              <a:rPr lang="en-US" b="1" dirty="0" smtClean="0"/>
              <a:t>Light Requirement:</a:t>
            </a:r>
            <a:r>
              <a:rPr lang="en-US" dirty="0" smtClean="0"/>
              <a:t> Part Shade </a:t>
            </a:r>
            <a:br>
              <a:rPr lang="en-US" dirty="0" smtClean="0"/>
            </a:br>
            <a:r>
              <a:rPr lang="en-US" b="1" dirty="0" smtClean="0"/>
              <a:t>Soil Description:</a:t>
            </a:r>
            <a:r>
              <a:rPr lang="en-US" dirty="0" smtClean="0"/>
              <a:t> Sandy or gravelly soils. </a:t>
            </a:r>
            <a:br>
              <a:rPr lang="en-US" dirty="0" smtClean="0"/>
            </a:br>
            <a:r>
              <a:rPr lang="en-US" b="1" dirty="0" smtClean="0"/>
              <a:t>Conditions Comments:</a:t>
            </a:r>
            <a:r>
              <a:rPr lang="en-US" dirty="0" smtClean="0"/>
              <a:t> Easy to cultivate. </a:t>
            </a:r>
            <a:br>
              <a:rPr lang="en-US" dirty="0" smtClean="0"/>
            </a:br>
            <a:endParaRPr lang="en-US" dirty="0" smtClean="0"/>
          </a:p>
          <a:p>
            <a:endParaRPr lang="en-US" dirty="0"/>
          </a:p>
        </p:txBody>
      </p:sp>
      <p:pic>
        <p:nvPicPr>
          <p:cNvPr id="18434" name="Picture 2" descr="Collomia linearis (Collomia)">
            <a:hlinkClick r:id="rId3"/>
          </p:cNvPr>
          <p:cNvPicPr>
            <a:picLocks noChangeAspect="1" noChangeArrowheads="1"/>
          </p:cNvPicPr>
          <p:nvPr/>
        </p:nvPicPr>
        <p:blipFill>
          <a:blip r:embed="rId4" cstate="print"/>
          <a:srcRect/>
          <a:stretch>
            <a:fillRect/>
          </a:stretch>
        </p:blipFill>
        <p:spPr bwMode="auto">
          <a:xfrm>
            <a:off x="4876800" y="1447800"/>
            <a:ext cx="3886200" cy="4953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Polemonium</a:t>
            </a:r>
            <a:r>
              <a:rPr lang="en-US" i="1" dirty="0" smtClean="0"/>
              <a:t> </a:t>
            </a:r>
            <a:r>
              <a:rPr lang="en-US" i="1" dirty="0" err="1" smtClean="0"/>
              <a:t>reptans</a:t>
            </a:r>
            <a:r>
              <a:rPr lang="en-US" dirty="0" smtClean="0"/>
              <a:t> </a:t>
            </a:r>
            <a:endParaRPr lang="en-US" dirty="0"/>
          </a:p>
        </p:txBody>
      </p:sp>
      <p:sp>
        <p:nvSpPr>
          <p:cNvPr id="3" name="Content Placeholder 2"/>
          <p:cNvSpPr>
            <a:spLocks noGrp="1"/>
          </p:cNvSpPr>
          <p:nvPr>
            <p:ph idx="1"/>
          </p:nvPr>
        </p:nvSpPr>
        <p:spPr>
          <a:xfrm>
            <a:off x="457200" y="1600200"/>
            <a:ext cx="4495800" cy="4709160"/>
          </a:xfrm>
        </p:spPr>
        <p:txBody>
          <a:bodyPr>
            <a:normAutofit fontScale="55000" lnSpcReduction="20000"/>
          </a:bodyPr>
          <a:lstStyle/>
          <a:p>
            <a:r>
              <a:rPr lang="en-US" dirty="0" smtClean="0"/>
              <a:t>The attractive, </a:t>
            </a:r>
            <a:r>
              <a:rPr lang="en-US" dirty="0" err="1" smtClean="0"/>
              <a:t>pinnately</a:t>
            </a:r>
            <a:r>
              <a:rPr lang="en-US" dirty="0" smtClean="0"/>
              <a:t> compound leaves and the loose flower clusters of this perennial arise on separate stalks. The stalks are slender and somewhat weak, rising 10-15 in. A smooth, weak-stemmed plant with light blue to purple, bell-shaped flowers in loose clusters. The large, bell-shaped flowers are blue or pink in color.</a:t>
            </a:r>
          </a:p>
          <a:p>
            <a:r>
              <a:rPr lang="en-US" b="1" dirty="0" smtClean="0"/>
              <a:t>Plant Characteristics</a:t>
            </a:r>
          </a:p>
          <a:p>
            <a:r>
              <a:rPr lang="en-US" b="1" dirty="0" smtClean="0"/>
              <a:t>Duration:</a:t>
            </a:r>
            <a:r>
              <a:rPr lang="en-US" dirty="0" smtClean="0"/>
              <a:t> Perennial </a:t>
            </a:r>
            <a:br>
              <a:rPr lang="en-US" dirty="0" smtClean="0"/>
            </a:br>
            <a:r>
              <a:rPr lang="en-US" b="1" dirty="0" smtClean="0"/>
              <a:t>Habit:</a:t>
            </a:r>
            <a:r>
              <a:rPr lang="en-US" dirty="0" smtClean="0"/>
              <a:t> Herb </a:t>
            </a:r>
            <a:br>
              <a:rPr lang="en-US" dirty="0" smtClean="0"/>
            </a:br>
            <a:r>
              <a:rPr lang="en-US" b="1" dirty="0" smtClean="0"/>
              <a:t>Size Class:</a:t>
            </a:r>
            <a:r>
              <a:rPr lang="en-US" dirty="0" smtClean="0"/>
              <a:t> 1-3 ft. </a:t>
            </a:r>
            <a:br>
              <a:rPr lang="en-US" dirty="0" smtClean="0"/>
            </a:br>
            <a:r>
              <a:rPr lang="en-US" b="1" dirty="0" smtClean="0"/>
              <a:t>Fruit Type:</a:t>
            </a:r>
            <a:r>
              <a:rPr lang="en-US" dirty="0" smtClean="0"/>
              <a:t> Capsule </a:t>
            </a:r>
            <a:br>
              <a:rPr lang="en-US" dirty="0" smtClean="0"/>
            </a:br>
            <a:endParaRPr lang="en-US" dirty="0" smtClean="0"/>
          </a:p>
          <a:p>
            <a:r>
              <a:rPr lang="en-US" b="1" dirty="0" smtClean="0"/>
              <a:t>Bloom Information</a:t>
            </a:r>
          </a:p>
          <a:p>
            <a:r>
              <a:rPr lang="en-US" b="1" dirty="0" smtClean="0"/>
              <a:t>Bloom Color:</a:t>
            </a:r>
            <a:r>
              <a:rPr lang="en-US" dirty="0" smtClean="0"/>
              <a:t> Pink , Blue </a:t>
            </a:r>
            <a:br>
              <a:rPr lang="en-US" dirty="0" smtClean="0"/>
            </a:br>
            <a:r>
              <a:rPr lang="en-US" b="1" dirty="0" smtClean="0"/>
              <a:t>Bloom Time:</a:t>
            </a:r>
            <a:r>
              <a:rPr lang="en-US" dirty="0" smtClean="0"/>
              <a:t> Apr , May </a:t>
            </a:r>
            <a:br>
              <a:rPr lang="en-US" dirty="0" smtClean="0"/>
            </a:br>
            <a:r>
              <a:rPr lang="en-US" b="1" dirty="0" smtClean="0"/>
              <a:t>Native Habitat:</a:t>
            </a:r>
            <a:r>
              <a:rPr lang="en-US" dirty="0" smtClean="0"/>
              <a:t> Moist, deciduous woods; stream banks </a:t>
            </a:r>
          </a:p>
          <a:p>
            <a:endParaRPr lang="en-US" dirty="0"/>
          </a:p>
        </p:txBody>
      </p:sp>
      <p:pic>
        <p:nvPicPr>
          <p:cNvPr id="19458" name="Picture 2" descr="Polemonium reptans (Greek valerian) #6251"/>
          <p:cNvPicPr>
            <a:picLocks noChangeAspect="1" noChangeArrowheads="1"/>
          </p:cNvPicPr>
          <p:nvPr/>
        </p:nvPicPr>
        <p:blipFill>
          <a:blip r:embed="rId3" cstate="print"/>
          <a:srcRect/>
          <a:stretch>
            <a:fillRect/>
          </a:stretch>
        </p:blipFill>
        <p:spPr bwMode="auto">
          <a:xfrm>
            <a:off x="5181600" y="1142999"/>
            <a:ext cx="3810000" cy="556260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 2010 Lady Bird Johnson Wildflower Center </a:t>
            </a:r>
            <a:r>
              <a:rPr lang="en-US" dirty="0" smtClean="0">
                <a:hlinkClick r:id="rId3"/>
              </a:rPr>
              <a:t>http://www.wildflower.org/plants/result.php?id_plant=MECA3</a:t>
            </a:r>
            <a:endParaRPr lang="en-US" dirty="0" smtClean="0"/>
          </a:p>
          <a:p>
            <a:r>
              <a:rPr lang="en-US" dirty="0" smtClean="0"/>
              <a:t>Vascular Plant Taxonomy Fifth Edition  Dirk R. Walters, David J. </a:t>
            </a:r>
            <a:r>
              <a:rPr lang="en-US" dirty="0" err="1" smtClean="0"/>
              <a:t>Keil</a:t>
            </a:r>
            <a:r>
              <a:rPr lang="en-US" dirty="0" smtClean="0"/>
              <a:t>, and Zack E. Murrell</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114</TotalTime>
  <Words>391</Words>
  <Application>Microsoft Office PowerPoint</Application>
  <PresentationFormat>On-screen Show (4:3)</PresentationFormat>
  <Paragraphs>52</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Apex</vt:lpstr>
      <vt:lpstr>PolemoniaceaE</vt:lpstr>
      <vt:lpstr>POLEMONIACEAE</vt:lpstr>
      <vt:lpstr>POLEMONIACEAE</vt:lpstr>
      <vt:lpstr>Phlox divaricata “The Blue phlox”</vt:lpstr>
      <vt:lpstr>Collomia linearis </vt:lpstr>
      <vt:lpstr>Polemonium reptans </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Polemoniacea</dc:title>
  <dc:creator>Shawn</dc:creator>
  <cp:lastModifiedBy>MSUM</cp:lastModifiedBy>
  <cp:revision>14</cp:revision>
  <dcterms:created xsi:type="dcterms:W3CDTF">2010-02-23T23:42:44Z</dcterms:created>
  <dcterms:modified xsi:type="dcterms:W3CDTF">2010-03-01T20:43:20Z</dcterms:modified>
</cp:coreProperties>
</file>