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4E7D8-1661-47A8-A1A7-D5BC3A9516EF}" type="datetimeFigureOut">
              <a:rPr lang="en-US" smtClean="0"/>
              <a:t>1/20/2010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FAF32-3A93-4AD3-8A6A-49AE72B5E2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FAF32-3A93-4AD3-8A6A-49AE72B5E28D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CBEE25B-1C5D-4711-A234-1540D8A95F9D}" type="datetimeFigureOut">
              <a:rPr lang="en-US" smtClean="0"/>
              <a:pPr/>
              <a:t>1/20/2010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6E7BF8E-F54D-4EB5-AE41-B51D04B63C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gb.edu/biodiversity/herbarium/trees/salamy_young_leaves01_web.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swers.com/topic/salicylic-aci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47799"/>
          </a:xfrm>
        </p:spPr>
        <p:txBody>
          <a:bodyPr>
            <a:normAutofit fontScale="90000"/>
          </a:bodyPr>
          <a:lstStyle/>
          <a:p>
            <a:r>
              <a:rPr lang="en-US" sz="6000" dirty="0" err="1" smtClean="0"/>
              <a:t>Salicaceae</a:t>
            </a:r>
            <a:r>
              <a:rPr lang="en-US" sz="6000" dirty="0" smtClean="0"/>
              <a:t>(The Willow Family)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4114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hawn\Documents\Mn forest plant\salicaceae\Salix_caprea9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81534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© 2010 Lady Bird Johnson Wildflower http://www.wildflower.org/plants/result.php?id_plant=POBA2 Center</a:t>
            </a:r>
          </a:p>
          <a:p>
            <a:endParaRPr lang="en-US" dirty="0" smtClean="0"/>
          </a:p>
          <a:p>
            <a:r>
              <a:rPr lang="en-US" dirty="0" smtClean="0"/>
              <a:t>Vascular Plant Taxonomy Fifth Edition Dirk R. Walters, David J. </a:t>
            </a:r>
            <a:r>
              <a:rPr lang="en-US" dirty="0" err="1" smtClean="0"/>
              <a:t>Keil</a:t>
            </a:r>
            <a:r>
              <a:rPr lang="en-US" dirty="0" smtClean="0"/>
              <a:t>, and Zack E. Murrell.</a:t>
            </a:r>
          </a:p>
          <a:p>
            <a:r>
              <a:rPr lang="en-US" dirty="0" smtClean="0">
                <a:hlinkClick r:id="rId3"/>
              </a:rPr>
              <a:t>http://www.uwgb.edu/biodiversity/herbarium/trees/salamy_young_leaves01_web.jpg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Salicaceae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Salicaceae</a:t>
            </a:r>
            <a:r>
              <a:rPr lang="en-US" dirty="0" smtClean="0"/>
              <a:t> consists of only two genera, </a:t>
            </a:r>
            <a:r>
              <a:rPr lang="en-US" i="1" dirty="0" smtClean="0"/>
              <a:t>Salix</a:t>
            </a:r>
            <a:r>
              <a:rPr lang="en-US" dirty="0" smtClean="0"/>
              <a:t> (willow) and </a:t>
            </a:r>
            <a:r>
              <a:rPr lang="en-US" i="1" dirty="0" err="1" smtClean="0"/>
              <a:t>Populus</a:t>
            </a:r>
            <a:r>
              <a:rPr lang="en-US" i="1" dirty="0" smtClean="0"/>
              <a:t> (aspen, poplar, and cottonwood.</a:t>
            </a:r>
          </a:p>
          <a:p>
            <a:r>
              <a:rPr lang="en-US" i="1" dirty="0" smtClean="0"/>
              <a:t>The family is mostly north temperate in its distribution with a few species extending into the tropics and south  temperate </a:t>
            </a:r>
            <a:r>
              <a:rPr lang="en-US" i="1" dirty="0" err="1" smtClean="0"/>
              <a:t>lattitudes</a:t>
            </a:r>
            <a:r>
              <a:rPr lang="en-US" i="1" dirty="0" smtClean="0"/>
              <a:t> in South America and Africa.  It is absent from the Australian region.</a:t>
            </a:r>
          </a:p>
          <a:p>
            <a:r>
              <a:rPr lang="en-US" i="1" dirty="0" smtClean="0"/>
              <a:t>All are </a:t>
            </a:r>
            <a:r>
              <a:rPr lang="en-US" i="1" dirty="0" err="1" smtClean="0"/>
              <a:t>dioecious</a:t>
            </a:r>
            <a:r>
              <a:rPr lang="en-US" i="1" dirty="0" smtClean="0"/>
              <a:t> trees or shrubs with imperfect flowers borne in catkins.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and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Any shrub or tree of the genus </a:t>
            </a:r>
            <a:r>
              <a:rPr lang="en-US" i="1" dirty="0" smtClean="0"/>
              <a:t>Salix</a:t>
            </a:r>
            <a:r>
              <a:rPr lang="en-US" dirty="0" smtClean="0"/>
              <a:t>, family </a:t>
            </a:r>
            <a:r>
              <a:rPr lang="en-US" dirty="0" err="1" smtClean="0"/>
              <a:t>Salicaceae</a:t>
            </a:r>
            <a:r>
              <a:rPr lang="en-US" dirty="0" smtClean="0"/>
              <a:t>, native mostly to northern temperate regions, and common in lowland and marshy areas. Willows are valued as ornamentals and for their shade, erosion control, and timber. Certain species yield </a:t>
            </a:r>
            <a:r>
              <a:rPr lang="en-US" dirty="0" err="1" smtClean="0"/>
              <a:t>salicin</a:t>
            </a:r>
            <a:r>
              <a:rPr lang="en-US" dirty="0" smtClean="0"/>
              <a:t>, the source of </a:t>
            </a:r>
            <a:r>
              <a:rPr lang="en-US" u="sng" dirty="0" smtClean="0">
                <a:hlinkClick r:id="rId3"/>
              </a:rPr>
              <a:t>salicylic acid</a:t>
            </a:r>
            <a:r>
              <a:rPr lang="en-US" dirty="0" smtClean="0"/>
              <a:t> used in pain relievers. All species have alternate, usually narrow leaves, catkins, and seeds with long, silky hairs. </a:t>
            </a:r>
          </a:p>
          <a:p>
            <a:r>
              <a:rPr lang="en-US" dirty="0" smtClean="0"/>
              <a:t>Catkins-A spike-like or </a:t>
            </a:r>
            <a:r>
              <a:rPr lang="en-US" dirty="0" err="1" smtClean="0"/>
              <a:t>racemelike</a:t>
            </a:r>
            <a:r>
              <a:rPr lang="en-US" dirty="0" smtClean="0"/>
              <a:t> inflorescence of </a:t>
            </a:r>
            <a:r>
              <a:rPr lang="en-US" dirty="0" err="1" smtClean="0"/>
              <a:t>apetalous</a:t>
            </a:r>
            <a:r>
              <a:rPr lang="en-US" dirty="0" smtClean="0"/>
              <a:t> </a:t>
            </a:r>
            <a:r>
              <a:rPr lang="en-US" dirty="0" err="1" smtClean="0"/>
              <a:t>stamnate</a:t>
            </a:r>
            <a:r>
              <a:rPr lang="en-US" dirty="0" smtClean="0"/>
              <a:t> or </a:t>
            </a:r>
            <a:r>
              <a:rPr lang="en-US" dirty="0" err="1" smtClean="0"/>
              <a:t>pistillate</a:t>
            </a:r>
            <a:r>
              <a:rPr lang="en-US" dirty="0" smtClean="0"/>
              <a:t> flowers, often with scaly bracts and wind pollination.  Catkins are often lax and drooping.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Balsam poplar(</a:t>
            </a:r>
            <a:r>
              <a:rPr lang="en-US" dirty="0" err="1" smtClean="0"/>
              <a:t>Populus</a:t>
            </a:r>
            <a:r>
              <a:rPr lang="en-US" dirty="0" smtClean="0"/>
              <a:t> </a:t>
            </a:r>
            <a:r>
              <a:rPr lang="en-US" dirty="0" err="1" smtClean="0"/>
              <a:t>balsamifera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Tree, with alternate, simple, ovate-</a:t>
            </a:r>
            <a:r>
              <a:rPr lang="en-US" dirty="0" err="1" smtClean="0"/>
              <a:t>lanceolate</a:t>
            </a:r>
            <a:r>
              <a:rPr lang="en-US" dirty="0" smtClean="0"/>
              <a:t> leaves with small rounded teeth and bronze-glutinous below.  Buds are sticky and fragrant.  Flowers in catkins, the females producing small seeds with cottony hairs.</a:t>
            </a:r>
          </a:p>
          <a:p>
            <a:r>
              <a:rPr lang="en-US" b="1" dirty="0" smtClean="0"/>
              <a:t>Plant Characteristics</a:t>
            </a:r>
          </a:p>
          <a:p>
            <a:r>
              <a:rPr lang="en-US" b="1" dirty="0" smtClean="0"/>
              <a:t>Duration:</a:t>
            </a:r>
            <a:r>
              <a:rPr lang="en-US" dirty="0" smtClean="0"/>
              <a:t> Perennial </a:t>
            </a:r>
            <a:br>
              <a:rPr lang="en-US" dirty="0" smtClean="0"/>
            </a:br>
            <a:r>
              <a:rPr lang="en-US" b="1" dirty="0" smtClean="0"/>
              <a:t>Habit:</a:t>
            </a:r>
            <a:r>
              <a:rPr lang="en-US" dirty="0" smtClean="0"/>
              <a:t> Tree </a:t>
            </a:r>
            <a:br>
              <a:rPr lang="en-US" dirty="0" smtClean="0"/>
            </a:br>
            <a:r>
              <a:rPr lang="en-US" b="1" dirty="0" smtClean="0"/>
              <a:t>Size Class:</a:t>
            </a:r>
            <a:r>
              <a:rPr lang="en-US" dirty="0" smtClean="0"/>
              <a:t> 36-72 ft. </a:t>
            </a:r>
            <a:br>
              <a:rPr lang="en-US" dirty="0" smtClean="0"/>
            </a:br>
            <a:r>
              <a:rPr lang="en-US" b="1" dirty="0" smtClean="0"/>
              <a:t>Leaf Color:</a:t>
            </a:r>
            <a:r>
              <a:rPr lang="en-US" dirty="0" smtClean="0"/>
              <a:t> Yellow-Green </a:t>
            </a:r>
            <a:br>
              <a:rPr lang="en-US" dirty="0" smtClean="0"/>
            </a:br>
            <a:r>
              <a:rPr lang="en-US" b="1" dirty="0" smtClean="0"/>
              <a:t>Autumn Foliage:</a:t>
            </a:r>
            <a:r>
              <a:rPr lang="en-US" dirty="0" smtClean="0"/>
              <a:t> yes</a:t>
            </a:r>
            <a:br>
              <a:rPr lang="en-US" dirty="0" smtClean="0"/>
            </a:br>
            <a:r>
              <a:rPr lang="en-US" b="1" dirty="0" smtClean="0"/>
              <a:t>Fruit Color:</a:t>
            </a:r>
            <a:r>
              <a:rPr lang="en-US" dirty="0" smtClean="0"/>
              <a:t> Brown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Balsam poplar</a:t>
            </a:r>
            <a:endParaRPr lang="en-US" dirty="0"/>
          </a:p>
        </p:txBody>
      </p:sp>
      <p:pic>
        <p:nvPicPr>
          <p:cNvPr id="2050" name="Picture 2" descr="C:\Users\Shawn\Documents\Mn forest plant\salicaceae\PCD3459_IMG0001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295400"/>
            <a:ext cx="3657600" cy="5181600"/>
          </a:xfrm>
          <a:prstGeom prst="rect">
            <a:avLst/>
          </a:prstGeom>
          <a:noFill/>
        </p:spPr>
      </p:pic>
      <p:pic>
        <p:nvPicPr>
          <p:cNvPr id="2051" name="Picture 3" descr="C:\Users\Shawn\Documents\Mn forest plant\salicaceae\PCD3459_IMG000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371600"/>
            <a:ext cx="42672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Cottonwood (</a:t>
            </a:r>
            <a:r>
              <a:rPr lang="en-US" dirty="0" err="1" smtClean="0"/>
              <a:t>Populus</a:t>
            </a:r>
            <a:r>
              <a:rPr lang="en-US" dirty="0" smtClean="0"/>
              <a:t> </a:t>
            </a:r>
            <a:r>
              <a:rPr lang="en-US" dirty="0" err="1" smtClean="0"/>
              <a:t>deltoides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Tree, with alternate, simple, triangular leaves with coarse teeth, the leaf base straight across flattened petiole.  Flowers in catkins, the females producing small seeds with cottony hairs.</a:t>
            </a:r>
          </a:p>
          <a:p>
            <a:r>
              <a:rPr lang="en-US" b="1" dirty="0" smtClean="0"/>
              <a:t>Plant Characteristics</a:t>
            </a:r>
          </a:p>
          <a:p>
            <a:r>
              <a:rPr lang="en-US" b="1" dirty="0" smtClean="0"/>
              <a:t>Duration:</a:t>
            </a:r>
            <a:r>
              <a:rPr lang="en-US" dirty="0" smtClean="0"/>
              <a:t> Perennial </a:t>
            </a:r>
            <a:br>
              <a:rPr lang="en-US" dirty="0" smtClean="0"/>
            </a:br>
            <a:r>
              <a:rPr lang="en-US" b="1" dirty="0" smtClean="0"/>
              <a:t>Habit:</a:t>
            </a:r>
            <a:r>
              <a:rPr lang="en-US" dirty="0" smtClean="0"/>
              <a:t> Tree </a:t>
            </a:r>
            <a:br>
              <a:rPr lang="en-US" dirty="0" smtClean="0"/>
            </a:br>
            <a:r>
              <a:rPr lang="en-US" b="1" dirty="0" smtClean="0"/>
              <a:t>Size Class:</a:t>
            </a:r>
            <a:r>
              <a:rPr lang="en-US" dirty="0" smtClean="0"/>
              <a:t> 12-36 ft. </a:t>
            </a:r>
            <a:br>
              <a:rPr lang="en-US" dirty="0" smtClean="0"/>
            </a:br>
            <a:r>
              <a:rPr lang="en-US" b="1" dirty="0" smtClean="0"/>
              <a:t>Fruit Type:</a:t>
            </a:r>
            <a:r>
              <a:rPr lang="en-US" dirty="0" smtClean="0"/>
              <a:t> Capsule </a:t>
            </a:r>
            <a:br>
              <a:rPr lang="en-US" dirty="0" smtClean="0"/>
            </a:br>
            <a:r>
              <a:rPr lang="en-US" b="1" dirty="0" smtClean="0"/>
              <a:t>Leaf Color:</a:t>
            </a:r>
            <a:r>
              <a:rPr lang="en-US" dirty="0" smtClean="0"/>
              <a:t> Green </a:t>
            </a:r>
            <a:br>
              <a:rPr lang="en-US" dirty="0" smtClean="0"/>
            </a:br>
            <a:r>
              <a:rPr lang="en-US" b="1" dirty="0" smtClean="0"/>
              <a:t>Autumn Foliage:</a:t>
            </a:r>
            <a:r>
              <a:rPr lang="en-US" dirty="0" smtClean="0"/>
              <a:t> yes</a:t>
            </a:r>
            <a:br>
              <a:rPr lang="en-US" dirty="0" smtClean="0"/>
            </a:br>
            <a:r>
              <a:rPr lang="en-US" b="1" dirty="0" smtClean="0"/>
              <a:t>Fruit Color:</a:t>
            </a:r>
            <a:r>
              <a:rPr lang="en-US" dirty="0" smtClean="0"/>
              <a:t> Yellow, Green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Cottonwood (</a:t>
            </a:r>
            <a:r>
              <a:rPr lang="en-US" dirty="0" err="1" smtClean="0"/>
              <a:t>Populus</a:t>
            </a:r>
            <a:r>
              <a:rPr lang="en-US" dirty="0" smtClean="0"/>
              <a:t> </a:t>
            </a:r>
            <a:r>
              <a:rPr lang="en-US" dirty="0" err="1" smtClean="0"/>
              <a:t>deltoides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074" name="Picture 2" descr="C:\Users\Shawn\Documents\Mn forest plant\salicaceae\PCD3459_IMG0004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3454400" cy="3505200"/>
          </a:xfrm>
          <a:prstGeom prst="rect">
            <a:avLst/>
          </a:prstGeom>
          <a:noFill/>
        </p:spPr>
      </p:pic>
      <p:pic>
        <p:nvPicPr>
          <p:cNvPr id="3075" name="Picture 3" descr="C:\Users\Shawn\Documents\Mn forest plant\salicaceae\SAW_0283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1981200"/>
            <a:ext cx="3932239" cy="3505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Peach-leaved willow (Salix </a:t>
            </a:r>
            <a:r>
              <a:rPr lang="en-US" dirty="0" err="1" smtClean="0"/>
              <a:t>amygdaloides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Tree with alternate, simple, ovate-</a:t>
            </a:r>
            <a:r>
              <a:rPr lang="en-US" dirty="0" err="1" smtClean="0"/>
              <a:t>lanceolate</a:t>
            </a:r>
            <a:r>
              <a:rPr lang="en-US" dirty="0" smtClean="0"/>
              <a:t> leaves with long narrow tips, green above and pale green (</a:t>
            </a:r>
            <a:r>
              <a:rPr lang="en-US" dirty="0" err="1" smtClean="0"/>
              <a:t>glaucous</a:t>
            </a:r>
            <a:r>
              <a:rPr lang="en-US" dirty="0" smtClean="0"/>
              <a:t>) and hairless below.  Twigs green-yellow, maturing to brownish </a:t>
            </a:r>
            <a:r>
              <a:rPr lang="en-US" dirty="0" err="1" smtClean="0"/>
              <a:t>branchlets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Plant Characteristics</a:t>
            </a:r>
          </a:p>
          <a:p>
            <a:r>
              <a:rPr lang="en-US" b="1" dirty="0" smtClean="0"/>
              <a:t>Duration:</a:t>
            </a:r>
            <a:r>
              <a:rPr lang="en-US" dirty="0" smtClean="0"/>
              <a:t> Perennial </a:t>
            </a:r>
            <a:br>
              <a:rPr lang="en-US" dirty="0" smtClean="0"/>
            </a:br>
            <a:r>
              <a:rPr lang="en-US" b="1" dirty="0" smtClean="0"/>
              <a:t>Habit:</a:t>
            </a:r>
            <a:r>
              <a:rPr lang="en-US" dirty="0" smtClean="0"/>
              <a:t> Tree </a:t>
            </a:r>
            <a:br>
              <a:rPr lang="en-US" dirty="0" smtClean="0"/>
            </a:br>
            <a:r>
              <a:rPr lang="en-US" b="1" dirty="0" smtClean="0"/>
              <a:t>Size Class:</a:t>
            </a:r>
            <a:r>
              <a:rPr lang="en-US" dirty="0" smtClean="0"/>
              <a:t> 36-72 ft. </a:t>
            </a:r>
            <a:br>
              <a:rPr lang="en-US" dirty="0" smtClean="0"/>
            </a:br>
            <a:r>
              <a:rPr lang="en-US" b="1" dirty="0" smtClean="0"/>
              <a:t>Breeding System:</a:t>
            </a:r>
            <a:r>
              <a:rPr lang="en-US" dirty="0" smtClean="0"/>
              <a:t> </a:t>
            </a:r>
            <a:r>
              <a:rPr lang="en-US" dirty="0" err="1" smtClean="0"/>
              <a:t>Dioecious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Fruit Type:</a:t>
            </a:r>
            <a:r>
              <a:rPr lang="en-US" dirty="0" smtClean="0"/>
              <a:t> Capsule </a:t>
            </a:r>
            <a:br>
              <a:rPr lang="en-US" dirty="0" smtClean="0"/>
            </a:br>
            <a:r>
              <a:rPr lang="en-US" b="1" dirty="0" smtClean="0"/>
              <a:t>Leaf Color:</a:t>
            </a:r>
            <a:r>
              <a:rPr lang="en-US" dirty="0" smtClean="0"/>
              <a:t> Green </a:t>
            </a:r>
            <a:br>
              <a:rPr lang="en-US" dirty="0" smtClean="0"/>
            </a:br>
            <a:r>
              <a:rPr lang="en-US" b="1" dirty="0" smtClean="0"/>
              <a:t>Fruit Color:</a:t>
            </a:r>
            <a:r>
              <a:rPr lang="en-US" dirty="0" smtClean="0"/>
              <a:t> Red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Peach-leaved willow</a:t>
            </a:r>
            <a:endParaRPr lang="en-US" dirty="0"/>
          </a:p>
        </p:txBody>
      </p:sp>
      <p:pic>
        <p:nvPicPr>
          <p:cNvPr id="4098" name="Picture 2" descr="C:\Users\Shawn\Documents\Mn forest plant\salicaceae\salamy_young_leaves01_web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895600"/>
            <a:ext cx="4057650" cy="3705225"/>
          </a:xfrm>
          <a:prstGeom prst="rect">
            <a:avLst/>
          </a:prstGeom>
          <a:noFill/>
        </p:spPr>
      </p:pic>
      <p:pic>
        <p:nvPicPr>
          <p:cNvPr id="4099" name="Picture 3" descr="C:\Users\Shawn\Documents\Mn forest plant\salicaceae\ts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1295400"/>
            <a:ext cx="2362200" cy="1828800"/>
          </a:xfrm>
          <a:prstGeom prst="rect">
            <a:avLst/>
          </a:prstGeom>
          <a:noFill/>
        </p:spPr>
      </p:pic>
      <p:pic>
        <p:nvPicPr>
          <p:cNvPr id="4100" name="Picture 4" descr="C:\Users\Shawn\Documents\Mn forest plant\salicaceae\salamy_mature_capsules02_web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819400"/>
            <a:ext cx="414337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65</TotalTime>
  <Words>369</Words>
  <Application>Microsoft Office PowerPoint</Application>
  <PresentationFormat>On-screen Show (4:3)</PresentationFormat>
  <Paragraphs>38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Salicaceae(The Willow Family)</vt:lpstr>
      <vt:lpstr>Salicaceae</vt:lpstr>
      <vt:lpstr>Description and Information</vt:lpstr>
      <vt:lpstr>Balsam poplar(Populus balsamifera)</vt:lpstr>
      <vt:lpstr>Balsam poplar</vt:lpstr>
      <vt:lpstr>Cottonwood (Populus deltoides)</vt:lpstr>
      <vt:lpstr>Cottonwood (Populus deltoides)</vt:lpstr>
      <vt:lpstr>Peach-leaved willow (Salix amygdaloides)</vt:lpstr>
      <vt:lpstr>Peach-leaved willow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Salicaceae</dc:title>
  <dc:creator>Shawn</dc:creator>
  <cp:lastModifiedBy>MSUM</cp:lastModifiedBy>
  <cp:revision>7</cp:revision>
  <dcterms:created xsi:type="dcterms:W3CDTF">2010-01-20T18:51:10Z</dcterms:created>
  <dcterms:modified xsi:type="dcterms:W3CDTF">2010-01-20T20:13:55Z</dcterms:modified>
</cp:coreProperties>
</file>