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115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F2D5E-D385-4FF7-8B40-A7B86AB028FD}" type="datetimeFigureOut">
              <a:rPr lang="en-US" smtClean="0"/>
              <a:t>1/21/2010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A6347-DD34-41D9-8D7B-D790EC59D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A6347-DD34-41D9-8D7B-D790EC59DFC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A6347-DD34-41D9-8D7B-D790EC59DFC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A6347-DD34-41D9-8D7B-D790EC59DFC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A6347-DD34-41D9-8D7B-D790EC59DFC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A6347-DD34-41D9-8D7B-D790EC59DFC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A6347-DD34-41D9-8D7B-D790EC59DFC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A369-1E84-4051-8AFA-8A04CD53A283}" type="datetimeFigureOut">
              <a:rPr lang="en-US" smtClean="0"/>
              <a:pPr/>
              <a:t>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A249-BC75-4333-B6EB-7BA6A433A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google.com/imgres?imgurl=http://www.meemelink.com/prints%20images/24005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lta-intke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700" dirty="0" err="1" smtClean="0">
                <a:latin typeface="Bell MT" pitchFamily="18" charset="0"/>
              </a:rPr>
              <a:t>Tiliaceae</a:t>
            </a:r>
            <a:r>
              <a:rPr lang="en-US" dirty="0" smtClean="0">
                <a:latin typeface="Bell MT" pitchFamily="18" charset="0"/>
              </a:rPr>
              <a:t/>
            </a:r>
            <a:br>
              <a:rPr lang="en-US" dirty="0" smtClean="0">
                <a:latin typeface="Bell MT" pitchFamily="18" charset="0"/>
              </a:rPr>
            </a:br>
            <a:r>
              <a:rPr lang="en-US" dirty="0" smtClean="0">
                <a:latin typeface="Bell MT" pitchFamily="18" charset="0"/>
              </a:rPr>
              <a:t> The Linden Family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096000"/>
            <a:ext cx="6400800" cy="381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Ashlyn Kuklock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1"/>
            <a:ext cx="5867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Tiliaceae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1"/>
            <a:ext cx="3008313" cy="1371600"/>
          </a:xfrm>
        </p:spPr>
        <p:txBody>
          <a:bodyPr/>
          <a:lstStyle/>
          <a:p>
            <a:r>
              <a:rPr lang="en-US" dirty="0" smtClean="0"/>
              <a:t>-Are trees, shrubs, or rarely herbs</a:t>
            </a:r>
          </a:p>
          <a:p>
            <a:endParaRPr lang="en-US" dirty="0" smtClean="0"/>
          </a:p>
          <a:p>
            <a:r>
              <a:rPr lang="en-US" dirty="0" smtClean="0"/>
              <a:t>-Contain 50 genera and 450 species that are characterized by the presence of branched or star-shaped hairs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4267199" cy="568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59436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http://www.uvm.edu/~uvmwalks/3/plantimages/Tiliaamericana.jpg</a:t>
            </a:r>
            <a:endParaRPr lang="en-US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3219450" cy="393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6172200"/>
            <a:ext cx="27939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5"/>
              </a:rPr>
              <a:t>http://www.google.com/imgres?imgurl=http://www.meemelink.com/prints%2520images/24005</a:t>
            </a:r>
            <a:r>
              <a:rPr lang="en-US" sz="9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Bell MT" pitchFamily="18" charset="0"/>
              </a:rPr>
              <a:t>Leaf and Stem Anatomy</a:t>
            </a:r>
            <a:endParaRPr lang="en-US" sz="2800" dirty="0">
              <a:latin typeface="Bell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289300"/>
          </a:xfrm>
        </p:spPr>
        <p:txBody>
          <a:bodyPr/>
          <a:lstStyle/>
          <a:p>
            <a:r>
              <a:rPr lang="en-US" dirty="0" smtClean="0"/>
              <a:t>-Leaves have complex hairs that are </a:t>
            </a:r>
            <a:r>
              <a:rPr lang="en-US" dirty="0" err="1" smtClean="0"/>
              <a:t>peltate</a:t>
            </a:r>
            <a:r>
              <a:rPr lang="en-US" dirty="0" smtClean="0"/>
              <a:t>, </a:t>
            </a:r>
            <a:r>
              <a:rPr lang="en-US" dirty="0" err="1" smtClean="0"/>
              <a:t>stellate</a:t>
            </a:r>
            <a:r>
              <a:rPr lang="en-US" dirty="0" smtClean="0"/>
              <a:t>, or </a:t>
            </a:r>
            <a:r>
              <a:rPr lang="en-US" dirty="0" err="1" smtClean="0"/>
              <a:t>capitate</a:t>
            </a:r>
            <a:endParaRPr lang="en-US" dirty="0" smtClean="0"/>
          </a:p>
          <a:p>
            <a:r>
              <a:rPr lang="en-US" dirty="0" smtClean="0"/>
              <a:t>-Stomata present</a:t>
            </a:r>
          </a:p>
          <a:p>
            <a:r>
              <a:rPr lang="en-US" dirty="0" smtClean="0"/>
              <a:t>-Mucus secreting epidermis</a:t>
            </a:r>
          </a:p>
          <a:p>
            <a:r>
              <a:rPr lang="en-US" dirty="0" smtClean="0"/>
              <a:t>-Hairs are </a:t>
            </a:r>
            <a:r>
              <a:rPr lang="en-US" dirty="0" err="1" smtClean="0"/>
              <a:t>eglandular</a:t>
            </a:r>
            <a:r>
              <a:rPr lang="en-US" dirty="0" smtClean="0"/>
              <a:t> or glandular and unicellular or </a:t>
            </a:r>
            <a:r>
              <a:rPr lang="en-US" dirty="0" err="1" smtClean="0"/>
              <a:t>multicellular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-Stems  have secretory cavities with mucilage</a:t>
            </a:r>
          </a:p>
          <a:p>
            <a:r>
              <a:rPr lang="en-US" dirty="0" smtClean="0"/>
              <a:t>-Cork cambium that is responsible for secondary growth that replaces the epidermis  is present</a:t>
            </a:r>
          </a:p>
          <a:p>
            <a:r>
              <a:rPr lang="en-US" dirty="0" smtClean="0"/>
              <a:t>-</a:t>
            </a:r>
            <a:r>
              <a:rPr lang="en-US" dirty="0"/>
              <a:t>V</a:t>
            </a:r>
            <a:r>
              <a:rPr lang="en-US" dirty="0" smtClean="0"/>
              <a:t>ascular tissue is in cylinder bundles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5111750" cy="34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0" y="5029200"/>
            <a:ext cx="45191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http://www.botany.wisc.edu/garden/UW-Botanical_Garden/garden_images_3/Tiliaceae.jpg</a:t>
            </a:r>
            <a:endParaRPr lang="en-US" sz="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572000"/>
            <a:ext cx="1752600" cy="164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096000"/>
            <a:ext cx="37593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http://utc.usu.edu/factsheets/CarexFSF/CIG/platanus_capitate_inflor_lg.jpg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838200"/>
            <a:ext cx="8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peltate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Flower and Fruit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1"/>
            <a:ext cx="3008313" cy="1600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Flowers are perfect</a:t>
            </a:r>
          </a:p>
          <a:p>
            <a:pPr lvl="1">
              <a:buFontTx/>
              <a:buChar char="-"/>
            </a:pPr>
            <a:r>
              <a:rPr lang="en-US" dirty="0" smtClean="0"/>
              <a:t> Usually 5 sepals </a:t>
            </a:r>
          </a:p>
          <a:p>
            <a:pPr lvl="1">
              <a:buFontTx/>
              <a:buChar char="-"/>
            </a:pPr>
            <a:r>
              <a:rPr lang="en-US" dirty="0"/>
              <a:t>N</a:t>
            </a:r>
            <a:r>
              <a:rPr lang="en-US" dirty="0" smtClean="0"/>
              <a:t>ormally 5 petals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fruit is a capsule, a drupe, or a nut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525" y="1370806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0" y="5181600"/>
            <a:ext cx="30155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http://florabase.calm.wa.gov.au/science/timage/f220ic1.jpg</a:t>
            </a:r>
            <a:endParaRPr lang="en-US" sz="9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399"/>
            <a:ext cx="2209800" cy="38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6248400"/>
            <a:ext cx="2630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http://delta-intkey.com/angio/images/bmag422.jpg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Tilia</a:t>
            </a:r>
            <a:r>
              <a:rPr lang="en-US" dirty="0" smtClean="0"/>
              <a:t> </a:t>
            </a:r>
            <a:r>
              <a:rPr lang="en-US" dirty="0" err="1" smtClean="0"/>
              <a:t>americana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-American basswood</a:t>
            </a:r>
          </a:p>
          <a:p>
            <a:endParaRPr lang="en-US" dirty="0" smtClean="0"/>
          </a:p>
          <a:p>
            <a:r>
              <a:rPr lang="en-US" dirty="0" smtClean="0"/>
              <a:t>-Native to eastern North America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leaves are alternate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Flowers are yellowish-white</a:t>
            </a:r>
            <a:endParaRPr lang="en-US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592" y="1600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43400" y="5257800"/>
            <a:ext cx="2305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http://en.wikipedia.org/wiki/Tilia_americana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38400"/>
            <a:ext cx="4876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Watson,L</a:t>
            </a:r>
            <a:r>
              <a:rPr lang="en-US" sz="2000" dirty="0" smtClean="0"/>
              <a:t>. and </a:t>
            </a:r>
            <a:r>
              <a:rPr lang="en-US" sz="2000" dirty="0" err="1" smtClean="0"/>
              <a:t>Dallwitz</a:t>
            </a:r>
            <a:r>
              <a:rPr lang="en-US" sz="2000" dirty="0" smtClean="0"/>
              <a:t>, M.J. 1992.  The families of flowering plants. 20 January 2010. </a:t>
            </a:r>
            <a:r>
              <a:rPr lang="en-US" sz="2000" dirty="0" smtClean="0">
                <a:hlinkClick r:id="rId4"/>
              </a:rPr>
              <a:t>http://delta-intkey.com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Sullivan, Janet. 1994. </a:t>
            </a:r>
            <a:r>
              <a:rPr lang="en-US" sz="2000" dirty="0" err="1" smtClean="0"/>
              <a:t>Tilia</a:t>
            </a:r>
            <a:r>
              <a:rPr lang="en-US" sz="2000" dirty="0" smtClean="0"/>
              <a:t> </a:t>
            </a:r>
            <a:r>
              <a:rPr lang="en-US" sz="2000" dirty="0" err="1" smtClean="0"/>
              <a:t>americana</a:t>
            </a:r>
            <a:r>
              <a:rPr lang="en-US" sz="2000" dirty="0" smtClean="0"/>
              <a:t>. Fire Effects Information </a:t>
            </a:r>
            <a:r>
              <a:rPr lang="en-US" sz="2000" dirty="0" err="1" smtClean="0"/>
              <a:t>System.U.S</a:t>
            </a:r>
            <a:r>
              <a:rPr lang="en-US" sz="2000" dirty="0" smtClean="0"/>
              <a:t>. Department of Agriculture, Forest Service, Rocky Mountain Research Station, Fire Sciences Laboratory http://www.fs.fed.us/database/feis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226</Words>
  <Application>Microsoft Office PowerPoint</Application>
  <PresentationFormat>On-screen Show (4:3)</PresentationFormat>
  <Paragraphs>47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Tiliaceae  The Linden Family </vt:lpstr>
      <vt:lpstr>Tiliaceae…</vt:lpstr>
      <vt:lpstr>Leaf and Stem Anatomy</vt:lpstr>
      <vt:lpstr>Flower and Fruit </vt:lpstr>
      <vt:lpstr>Tilia americana</vt:lpstr>
      <vt:lpstr>References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Tiliaceae  The Linden Family </dc:title>
  <dc:creator>Ashlyn Kuklock</dc:creator>
  <cp:lastModifiedBy>MSUM</cp:lastModifiedBy>
  <cp:revision>47</cp:revision>
  <dcterms:created xsi:type="dcterms:W3CDTF">2010-01-21T18:40:27Z</dcterms:created>
  <dcterms:modified xsi:type="dcterms:W3CDTF">2010-01-21T20:58:02Z</dcterms:modified>
</cp:coreProperties>
</file>