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>
          <p15:clr>
            <a:srgbClr val="A4A3A4"/>
          </p15:clr>
        </p15:guide>
        <p15:guide id="2" pos="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334"/>
    <a:srgbClr val="703DD7"/>
    <a:srgbClr val="F1F1E3"/>
    <a:srgbClr val="F4F6EE"/>
    <a:srgbClr val="E9EDDF"/>
    <a:srgbClr val="EFE5BB"/>
    <a:srgbClr val="E2DEEE"/>
    <a:srgbClr val="32302A"/>
    <a:srgbClr val="515A61"/>
    <a:srgbClr val="44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1" autoAdjust="0"/>
    <p:restoredTop sz="98217" autoAdjust="0"/>
  </p:normalViewPr>
  <p:slideViewPr>
    <p:cSldViewPr snapToGrid="0" snapToObjects="1">
      <p:cViewPr varScale="1">
        <p:scale>
          <a:sx n="108" d="100"/>
          <a:sy n="108" d="100"/>
        </p:scale>
        <p:origin x="1328" y="200"/>
      </p:cViewPr>
      <p:guideLst>
        <p:guide orient="horz" pos="599"/>
        <p:guide pos="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 userDrawn="1"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5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kumimoji="0"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30" name="Text Box 143"/>
          <p:cNvSpPr txBox="1">
            <a:spLocks noChangeArrowheads="1"/>
          </p:cNvSpPr>
          <p:nvPr userDrawn="1"/>
        </p:nvSpPr>
        <p:spPr bwMode="auto">
          <a:xfrm>
            <a:off x="436811" y="4190013"/>
            <a:ext cx="2562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Macro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26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144"/>
          <p:cNvSpPr txBox="1">
            <a:spLocks noChangeArrowheads="1"/>
          </p:cNvSpPr>
          <p:nvPr userDrawn="1"/>
        </p:nvSpPr>
        <p:spPr bwMode="auto">
          <a:xfrm>
            <a:off x="2861725" y="4190013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48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48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 Box 145"/>
          <p:cNvSpPr txBox="1">
            <a:spLocks noChangeArrowheads="1"/>
          </p:cNvSpPr>
          <p:nvPr userDrawn="1"/>
        </p:nvSpPr>
        <p:spPr bwMode="auto">
          <a:xfrm>
            <a:off x="4014434" y="4190013"/>
            <a:ext cx="148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2" name="Rectangle 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23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34" name="Group 33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1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985646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995216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6729" y="1543304"/>
            <a:ext cx="7634484" cy="186408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4800" dirty="0"/>
              <a:t>The Economic Approach</a:t>
            </a:r>
          </a:p>
        </p:txBody>
      </p:sp>
    </p:spTree>
    <p:extLst>
      <p:ext uri="{BB962C8B-B14F-4D97-AF65-F5344CB8AC3E}">
        <p14:creationId xmlns:p14="http://schemas.microsoft.com/office/powerpoint/2010/main" val="31930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4976"/>
            <a:ext cx="8904855" cy="657667"/>
          </a:xfrm>
        </p:spPr>
        <p:txBody>
          <a:bodyPr/>
          <a:lstStyle/>
          <a:p>
            <a:r>
              <a:rPr lang="en-US" dirty="0"/>
              <a:t>Guideposts to Economic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216"/>
            <a:ext cx="8883750" cy="4245711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use of scarce resources to produce a good </a:t>
            </a:r>
            <a:r>
              <a:rPr lang="en-US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or service </a:t>
            </a:r>
            <a:br>
              <a:rPr lang="en-US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is always </a:t>
            </a: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costly.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endParaRPr lang="en-US" dirty="0" smtClean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Someone must give up something if we are to have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more of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 scarce good.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highest valued alternative that must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sacrificed is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opportunity cost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of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choice.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Individuals choose purposefully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; therefore they will economize.</a:t>
            </a:r>
          </a:p>
          <a:p>
            <a:pPr lvl="1">
              <a:lnSpc>
                <a:spcPct val="90000"/>
              </a:lnSpc>
            </a:pPr>
            <a:r>
              <a:rPr lang="en-US" sz="2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Economizing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:  </a:t>
            </a:r>
            <a:b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gaining a specific benefit at the least possible cost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8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2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4976"/>
            <a:ext cx="8904855" cy="657667"/>
          </a:xfrm>
        </p:spPr>
        <p:txBody>
          <a:bodyPr/>
          <a:lstStyle/>
          <a:p>
            <a:r>
              <a:rPr lang="en-US" dirty="0"/>
              <a:t>Guideposts to Economic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215"/>
            <a:ext cx="8883750" cy="5222689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Incentives</a:t>
            </a:r>
            <a:r>
              <a:rPr lang="en-US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matter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As personal benefits (costs) from choosing an option increase, other things constant, a person will be more (less) likely to choose that option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Economic reasoning focuses on the impact of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marginal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changes.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rgbClr val="32302A"/>
                </a:solidFill>
              </a:rPr>
              <a:t>Decisions </a:t>
            </a:r>
            <a:r>
              <a:rPr lang="en-US" sz="2800" dirty="0">
                <a:solidFill>
                  <a:srgbClr val="32302A"/>
                </a:solidFill>
              </a:rPr>
              <a:t>will be based on </a:t>
            </a:r>
            <a:r>
              <a:rPr lang="en-US" sz="2800" b="1" i="1" dirty="0">
                <a:solidFill>
                  <a:srgbClr val="32302A"/>
                </a:solidFill>
              </a:rPr>
              <a:t>marginal </a:t>
            </a:r>
            <a:r>
              <a:rPr lang="en-US" sz="2800" b="1" i="1" dirty="0" smtClean="0">
                <a:solidFill>
                  <a:srgbClr val="32302A"/>
                </a:solidFill>
              </a:rPr>
              <a:t>costs</a:t>
            </a:r>
            <a:r>
              <a:rPr lang="en-US" sz="2800" i="1" dirty="0" smtClean="0">
                <a:solidFill>
                  <a:srgbClr val="32302A"/>
                </a:solidFill>
              </a:rPr>
              <a:t> </a:t>
            </a: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b="1" i="1" dirty="0">
                <a:solidFill>
                  <a:srgbClr val="32302A"/>
                </a:solidFill>
              </a:rPr>
              <a:t>marginal benefits</a:t>
            </a:r>
            <a:r>
              <a:rPr lang="en-US" sz="2800" i="1" dirty="0">
                <a:solidFill>
                  <a:srgbClr val="32302A"/>
                </a:solidFill>
              </a:rPr>
              <a:t> </a:t>
            </a:r>
            <a:r>
              <a:rPr lang="en-US" sz="2800" dirty="0">
                <a:solidFill>
                  <a:srgbClr val="32302A"/>
                </a:solidFill>
              </a:rPr>
              <a:t>(utility</a:t>
            </a:r>
            <a:r>
              <a:rPr lang="en-US" sz="2800" dirty="0" smtClean="0">
                <a:solidFill>
                  <a:srgbClr val="32302A"/>
                </a:solidFill>
              </a:rPr>
              <a:t>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dirty="0">
                <a:solidFill>
                  <a:srgbClr val="32302A"/>
                </a:solidFill>
              </a:rPr>
              <a:t>Although information can help us make better choices, its </a:t>
            </a:r>
            <a:r>
              <a:rPr lang="en-US" dirty="0" smtClean="0">
                <a:solidFill>
                  <a:srgbClr val="32302A"/>
                </a:solidFill>
              </a:rPr>
              <a:t>acquisition </a:t>
            </a:r>
            <a:r>
              <a:rPr lang="en-US" dirty="0">
                <a:solidFill>
                  <a:srgbClr val="32302A"/>
                </a:solidFill>
              </a:rPr>
              <a:t>is costly.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>
                <a:solidFill>
                  <a:srgbClr val="32302A"/>
                </a:solidFill>
              </a:rPr>
              <a:t>Shopping to compare prices, quality, and other attributes of alternative goods is an example of individuals searching to improve their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611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4976"/>
            <a:ext cx="8904855" cy="657667"/>
          </a:xfrm>
        </p:spPr>
        <p:txBody>
          <a:bodyPr/>
          <a:lstStyle/>
          <a:p>
            <a:r>
              <a:rPr lang="en-US" dirty="0"/>
              <a:t>Guideposts to Economic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216"/>
            <a:ext cx="8883750" cy="2017451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addition to their initial impact, </a:t>
            </a: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economic events often generate </a:t>
            </a:r>
            <a:r>
              <a:rPr lang="en-US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secondary effects</a:t>
            </a:r>
            <a:r>
              <a:rPr lang="en-US" b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that may be felt only with the passage of time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Failure to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consider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secondary effects is one of the most common economic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errors. Because the long-term effects often differ from those of the short-term, failure to consider the secondary effects often leads to fallacious conclusions.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value of a good is </a:t>
            </a:r>
            <a:r>
              <a:rPr lang="en-US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subjective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and varies with individual preferences.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test of an economic theory is its ability to predict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explain events in the real world. </a:t>
            </a:r>
          </a:p>
        </p:txBody>
      </p:sp>
    </p:spTree>
    <p:extLst>
      <p:ext uri="{BB962C8B-B14F-4D97-AF65-F5344CB8AC3E}">
        <p14:creationId xmlns:p14="http://schemas.microsoft.com/office/powerpoint/2010/main" val="12715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0918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09572"/>
            <a:ext cx="8820445" cy="4692983"/>
          </a:xfrm>
        </p:spPr>
        <p:txBody>
          <a:bodyPr/>
          <a:lstStyle/>
          <a:p>
            <a:pPr marL="341313" indent="-341313">
              <a:buClr>
                <a:schemeClr val="hlink"/>
              </a:buClr>
              <a:buNone/>
            </a:pPr>
            <a:r>
              <a:rPr lang="en-US" dirty="0" smtClean="0">
                <a:solidFill>
                  <a:srgbClr val="32302A"/>
                </a:solidFill>
              </a:rPr>
              <a:t>1. A </a:t>
            </a:r>
            <a:r>
              <a:rPr lang="en-US" dirty="0">
                <a:solidFill>
                  <a:srgbClr val="32302A"/>
                </a:solidFill>
              </a:rPr>
              <a:t>restaurant offers an “all you can eat” lunch buffet for $10. Jim has already eaten three servings, and is trying to decide whether to go back for a fourth. Describe how Jim can use marginal analysis to make his decision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341313" indent="-341313">
              <a:buClr>
                <a:schemeClr val="hlink"/>
              </a:buClr>
              <a:buNone/>
            </a:pPr>
            <a:endParaRPr lang="en-US" dirty="0">
              <a:solidFill>
                <a:srgbClr val="32302A"/>
              </a:solidFill>
            </a:endParaRPr>
          </a:p>
          <a:p>
            <a:pPr marL="341313" indent="-341313">
              <a:buClr>
                <a:schemeClr val="hlink"/>
              </a:buClr>
              <a:buNone/>
            </a:pPr>
            <a:r>
              <a:rPr lang="en-US" dirty="0" smtClean="0">
                <a:solidFill>
                  <a:srgbClr val="32302A"/>
                </a:solidFill>
              </a:rPr>
              <a:t>2. In </a:t>
            </a:r>
            <a:r>
              <a:rPr lang="en-US" dirty="0">
                <a:solidFill>
                  <a:srgbClr val="32302A"/>
                </a:solidFill>
              </a:rPr>
              <a:t>an effort to promote energy conservation, Congress mandates a minimum </a:t>
            </a:r>
            <a:r>
              <a:rPr lang="en-US" dirty="0" smtClean="0">
                <a:solidFill>
                  <a:srgbClr val="32302A"/>
                </a:solidFill>
              </a:rPr>
              <a:t>average </a:t>
            </a:r>
            <a:r>
              <a:rPr lang="en-US" dirty="0">
                <a:solidFill>
                  <a:srgbClr val="32302A"/>
                </a:solidFill>
              </a:rPr>
              <a:t>gas mileage that </a:t>
            </a:r>
            <a:r>
              <a:rPr lang="en-US" dirty="0" smtClean="0">
                <a:solidFill>
                  <a:srgbClr val="32302A"/>
                </a:solidFill>
              </a:rPr>
              <a:t>car producers must </a:t>
            </a:r>
            <a:r>
              <a:rPr lang="en-US" dirty="0">
                <a:solidFill>
                  <a:srgbClr val="32302A"/>
                </a:solidFill>
              </a:rPr>
              <a:t>achieve for the cars </a:t>
            </a:r>
            <a:r>
              <a:rPr lang="en-US" dirty="0" smtClean="0">
                <a:solidFill>
                  <a:srgbClr val="32302A"/>
                </a:solidFill>
              </a:rPr>
              <a:t>that </a:t>
            </a:r>
            <a:r>
              <a:rPr lang="en-US" dirty="0">
                <a:solidFill>
                  <a:srgbClr val="32302A"/>
                </a:solidFill>
              </a:rPr>
              <a:t>they sell. Can you think of any </a:t>
            </a:r>
            <a:r>
              <a:rPr lang="en-US" i="1" dirty="0">
                <a:solidFill>
                  <a:srgbClr val="32302A"/>
                </a:solidFill>
              </a:rPr>
              <a:t>secondary effects</a:t>
            </a:r>
            <a:r>
              <a:rPr lang="en-US" dirty="0">
                <a:solidFill>
                  <a:srgbClr val="32302A"/>
                </a:solidFill>
              </a:rPr>
              <a:t> of these mandates that will conflict with energy conservation? With auto safety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sz="1000" dirty="0" smtClean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0918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09572"/>
            <a:ext cx="8820445" cy="4692983"/>
          </a:xfrm>
        </p:spPr>
        <p:txBody>
          <a:bodyPr/>
          <a:lstStyle/>
          <a:p>
            <a:pPr marL="341313" indent="-341313">
              <a:buClr>
                <a:schemeClr val="hlink"/>
              </a:buClr>
              <a:buNone/>
            </a:pPr>
            <a:r>
              <a:rPr lang="en-US" dirty="0">
                <a:solidFill>
                  <a:srgbClr val="32302A"/>
                </a:solidFill>
              </a:rPr>
              <a:t>3</a:t>
            </a:r>
            <a:r>
              <a:rPr lang="en-US" dirty="0" smtClean="0">
                <a:solidFill>
                  <a:srgbClr val="32302A"/>
                </a:solidFill>
              </a:rPr>
              <a:t>. “The government </a:t>
            </a:r>
            <a:r>
              <a:rPr lang="en-US" dirty="0">
                <a:solidFill>
                  <a:srgbClr val="32302A"/>
                </a:solidFill>
              </a:rPr>
              <a:t>should provide goods </a:t>
            </a:r>
            <a:r>
              <a:rPr lang="en-US" dirty="0" smtClean="0">
                <a:solidFill>
                  <a:srgbClr val="32302A"/>
                </a:solidFill>
              </a:rPr>
              <a:t>such as </a:t>
            </a:r>
            <a:r>
              <a:rPr lang="en-US" dirty="0">
                <a:solidFill>
                  <a:srgbClr val="32302A"/>
                </a:solidFill>
              </a:rPr>
              <a:t>health care, education, and highways </a:t>
            </a:r>
            <a:r>
              <a:rPr lang="en-US" dirty="0" smtClean="0">
                <a:solidFill>
                  <a:srgbClr val="32302A"/>
                </a:solidFill>
              </a:rPr>
              <a:t>because </a:t>
            </a:r>
            <a:r>
              <a:rPr lang="en-US" dirty="0">
                <a:solidFill>
                  <a:srgbClr val="32302A"/>
                </a:solidFill>
              </a:rPr>
              <a:t>it can provide them </a:t>
            </a:r>
            <a:r>
              <a:rPr lang="en-US" dirty="0" smtClean="0">
                <a:solidFill>
                  <a:srgbClr val="32302A"/>
                </a:solidFill>
              </a:rPr>
              <a:t>for free.”—Is </a:t>
            </a:r>
            <a:r>
              <a:rPr lang="en-US" dirty="0">
                <a:solidFill>
                  <a:srgbClr val="32302A"/>
                </a:solidFill>
              </a:rPr>
              <a:t>this true or false?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sz="1000" dirty="0" smtClean="0">
              <a:solidFill>
                <a:srgbClr val="32302A"/>
              </a:solidFill>
            </a:endParaRPr>
          </a:p>
          <a:p>
            <a:pPr marL="346075" indent="-346075">
              <a:buClr>
                <a:schemeClr val="hlink"/>
              </a:buClr>
              <a:buNone/>
            </a:pPr>
            <a:r>
              <a:rPr lang="en-US" dirty="0">
                <a:solidFill>
                  <a:srgbClr val="32302A"/>
                </a:solidFill>
              </a:rPr>
              <a:t>4</a:t>
            </a:r>
            <a:r>
              <a:rPr lang="en-US" dirty="0" smtClean="0">
                <a:solidFill>
                  <a:srgbClr val="32302A"/>
                </a:solidFill>
              </a:rPr>
              <a:t>. </a:t>
            </a:r>
            <a:r>
              <a:rPr lang="en-US" dirty="0">
                <a:solidFill>
                  <a:srgbClr val="32302A"/>
                </a:solidFill>
              </a:rPr>
              <a:t>Would sound policy attempt to reduce </a:t>
            </a:r>
            <a:r>
              <a:rPr lang="en-US" dirty="0" smtClean="0">
                <a:solidFill>
                  <a:srgbClr val="32302A"/>
                </a:solidFill>
              </a:rPr>
              <a:t>pollution emissions </a:t>
            </a:r>
            <a:r>
              <a:rPr lang="en-US" dirty="0">
                <a:solidFill>
                  <a:srgbClr val="32302A"/>
                </a:solidFill>
              </a:rPr>
              <a:t>to zero? </a:t>
            </a: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or why not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341313" indent="-341313">
              <a:buClr>
                <a:schemeClr val="hlink"/>
              </a:buClr>
              <a:buNone/>
            </a:pP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Positive &amp; Normative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9188"/>
            <a:ext cx="8904855" cy="657667"/>
          </a:xfrm>
        </p:spPr>
        <p:txBody>
          <a:bodyPr/>
          <a:lstStyle/>
          <a:p>
            <a:r>
              <a:rPr lang="en-US" dirty="0"/>
              <a:t>Positive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216"/>
            <a:ext cx="8883750" cy="42612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Positive Economics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: 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scientific study of “what is” among economic relationships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Positive economic statements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involve potentially verifiable statements.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Note: Positive statements are not necessarily correct.</a:t>
            </a:r>
            <a:endParaRPr lang="en-US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Example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: </a:t>
            </a:r>
            <a:b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inflation rate rises when the money supply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is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increased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8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6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4976"/>
            <a:ext cx="8904855" cy="657667"/>
          </a:xfrm>
        </p:spPr>
        <p:txBody>
          <a:bodyPr/>
          <a:lstStyle/>
          <a:p>
            <a:r>
              <a:rPr lang="en-US" dirty="0" smtClean="0"/>
              <a:t>Normative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7333"/>
            <a:ext cx="8883750" cy="42612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Normative Economics: </a:t>
            </a:r>
            <a:br>
              <a:rPr lang="en-US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Judgments about “what ought to be” in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economic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matters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Normative statements reflect </a:t>
            </a:r>
            <a:r>
              <a:rPr lang="en-US" sz="2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subjective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values. 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They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cannot be proved true or false.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Example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: </a:t>
            </a:r>
            <a:b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inflation rate should be lower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8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0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700608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Pitfalls to Avoid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Economic </a:t>
            </a:r>
            <a:r>
              <a:rPr lang="en-US" dirty="0"/>
              <a:t>Thinking</a:t>
            </a:r>
          </a:p>
        </p:txBody>
      </p:sp>
    </p:spTree>
    <p:extLst>
      <p:ext uri="{BB962C8B-B14F-4D97-AF65-F5344CB8AC3E}">
        <p14:creationId xmlns:p14="http://schemas.microsoft.com/office/powerpoint/2010/main" val="28848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4976"/>
            <a:ext cx="8904855" cy="657667"/>
          </a:xfrm>
        </p:spPr>
        <p:txBody>
          <a:bodyPr/>
          <a:lstStyle/>
          <a:p>
            <a:r>
              <a:rPr lang="en-US" dirty="0" smtClean="0"/>
              <a:t>Four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03"/>
            <a:ext cx="8758959" cy="437982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Violation of the </a:t>
            </a:r>
            <a:r>
              <a:rPr lang="en-US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ceteris paribus</a:t>
            </a: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condition</a:t>
            </a:r>
            <a:endParaRPr lang="en-US" dirty="0" smtClean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Latin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term meaning “</a:t>
            </a:r>
            <a:r>
              <a:rPr lang="en-US" sz="28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other things constant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.”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When describing the effect of a change,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 failure to hold other things constant might lead to erroneous conclusions.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Good intentions do not guarantee desirable outcomes.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 unsound proposal will lead to undesirable outcomes even if it is supported by proponents with good intentions.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Politicians may be able to gain by focusing attention on a problem even if their policy response is ineffective or even harmful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8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3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What is Economics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2318"/>
            <a:ext cx="8904855" cy="657667"/>
          </a:xfrm>
        </p:spPr>
        <p:txBody>
          <a:bodyPr/>
          <a:lstStyle/>
          <a:p>
            <a:r>
              <a:rPr lang="en-US" dirty="0" smtClean="0"/>
              <a:t>Four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02"/>
            <a:ext cx="8782608" cy="5185919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Association is not causation.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Statistical association alone cannot establish causation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i="1" dirty="0" smtClean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Fallacy </a:t>
            </a:r>
            <a:r>
              <a:rPr lang="en-US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composition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erroneous view that what is true for the individual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(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or the part) is also true for the group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(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or the whole).</a:t>
            </a:r>
          </a:p>
          <a:p>
            <a:pPr lvl="1">
              <a:lnSpc>
                <a:spcPct val="90000"/>
              </a:lnSpc>
            </a:pPr>
            <a:r>
              <a:rPr lang="en-US" sz="2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Microeconomics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focuses on narrowly defined units, while </a:t>
            </a:r>
            <a:r>
              <a:rPr lang="en-US" sz="28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macroeconomics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is focused on highly aggregated units.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One must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 aware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the fallacy of composition when shifting from micro-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macro-units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8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3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0918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33762"/>
            <a:ext cx="8820445" cy="4692983"/>
          </a:xfrm>
        </p:spPr>
        <p:txBody>
          <a:bodyPr/>
          <a:lstStyle/>
          <a:p>
            <a:pPr marL="341313" indent="-341313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dirty="0" smtClean="0">
                <a:solidFill>
                  <a:srgbClr val="32302A"/>
                </a:solidFill>
              </a:rPr>
              <a:t>1. Which </a:t>
            </a:r>
            <a:r>
              <a:rPr lang="en-US" dirty="0">
                <a:solidFill>
                  <a:srgbClr val="32302A"/>
                </a:solidFill>
              </a:rPr>
              <a:t>of the following are positive economic statements and which are normative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</a:p>
          <a:p>
            <a:pPr marL="798513" indent="-458788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dirty="0" smtClean="0">
                <a:solidFill>
                  <a:srgbClr val="32302A"/>
                </a:solidFill>
              </a:rPr>
              <a:t>(a) The </a:t>
            </a:r>
            <a:r>
              <a:rPr lang="en-US" dirty="0">
                <a:solidFill>
                  <a:srgbClr val="32302A"/>
                </a:solidFill>
              </a:rPr>
              <a:t>speed limit should be lowered to 55 miles </a:t>
            </a:r>
            <a:r>
              <a:rPr lang="en-US" dirty="0" smtClean="0">
                <a:solidFill>
                  <a:srgbClr val="32302A"/>
                </a:solidFill>
              </a:rPr>
              <a:t>per </a:t>
            </a:r>
            <a:r>
              <a:rPr lang="en-US" dirty="0">
                <a:solidFill>
                  <a:srgbClr val="32302A"/>
                </a:solidFill>
              </a:rPr>
              <a:t>hour </a:t>
            </a:r>
            <a:r>
              <a:rPr lang="en-US" dirty="0" smtClean="0">
                <a:solidFill>
                  <a:srgbClr val="32302A"/>
                </a:solidFill>
              </a:rPr>
              <a:t>on </a:t>
            </a:r>
            <a:r>
              <a:rPr lang="en-US" dirty="0">
                <a:solidFill>
                  <a:srgbClr val="32302A"/>
                </a:solidFill>
              </a:rPr>
              <a:t>interstate highways to reduce the </a:t>
            </a:r>
            <a:r>
              <a:rPr lang="en-US" dirty="0" smtClean="0">
                <a:solidFill>
                  <a:srgbClr val="32302A"/>
                </a:solidFill>
              </a:rPr>
              <a:t>number </a:t>
            </a:r>
            <a:r>
              <a:rPr lang="en-US" dirty="0">
                <a:solidFill>
                  <a:srgbClr val="32302A"/>
                </a:solidFill>
              </a:rPr>
              <a:t>of deaths </a:t>
            </a:r>
            <a:r>
              <a:rPr lang="en-US" dirty="0" smtClean="0">
                <a:solidFill>
                  <a:srgbClr val="32302A"/>
                </a:solidFill>
              </a:rPr>
              <a:t>and </a:t>
            </a:r>
            <a:r>
              <a:rPr lang="en-US" dirty="0">
                <a:solidFill>
                  <a:srgbClr val="32302A"/>
                </a:solidFill>
              </a:rPr>
              <a:t>accidents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798513" indent="-458788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dirty="0" smtClean="0">
                <a:solidFill>
                  <a:srgbClr val="32302A"/>
                </a:solidFill>
              </a:rPr>
              <a:t>(b)	Higher </a:t>
            </a:r>
            <a:r>
              <a:rPr lang="en-US" dirty="0">
                <a:solidFill>
                  <a:srgbClr val="32302A"/>
                </a:solidFill>
              </a:rPr>
              <a:t>gasoline prices cause the quantity </a:t>
            </a:r>
            <a:r>
              <a:rPr lang="en-US" dirty="0" smtClean="0">
                <a:solidFill>
                  <a:srgbClr val="32302A"/>
                </a:solidFill>
              </a:rPr>
              <a:t>of gasoline </a:t>
            </a:r>
            <a:r>
              <a:rPr lang="en-US" dirty="0">
                <a:solidFill>
                  <a:srgbClr val="32302A"/>
                </a:solidFill>
              </a:rPr>
              <a:t>that consumers buy to increase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798513" indent="-458788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dirty="0" smtClean="0">
                <a:solidFill>
                  <a:srgbClr val="32302A"/>
                </a:solidFill>
              </a:rPr>
              <a:t>(</a:t>
            </a:r>
            <a:r>
              <a:rPr lang="en-US" dirty="0">
                <a:solidFill>
                  <a:srgbClr val="32302A"/>
                </a:solidFill>
              </a:rPr>
              <a:t>c) </a:t>
            </a:r>
            <a:r>
              <a:rPr lang="en-US" dirty="0" smtClean="0">
                <a:solidFill>
                  <a:srgbClr val="32302A"/>
                </a:solidFill>
              </a:rPr>
              <a:t>A </a:t>
            </a:r>
            <a:r>
              <a:rPr lang="en-US" dirty="0">
                <a:solidFill>
                  <a:srgbClr val="32302A"/>
                </a:solidFill>
              </a:rPr>
              <a:t>comparison of costs and benefits should not </a:t>
            </a:r>
            <a:r>
              <a:rPr lang="en-US" dirty="0" smtClean="0">
                <a:solidFill>
                  <a:srgbClr val="32302A"/>
                </a:solidFill>
              </a:rPr>
              <a:t>be </a:t>
            </a:r>
            <a:r>
              <a:rPr lang="en-US" dirty="0">
                <a:solidFill>
                  <a:srgbClr val="32302A"/>
                </a:solidFill>
              </a:rPr>
              <a:t>used </a:t>
            </a:r>
            <a:r>
              <a:rPr lang="en-US" dirty="0" smtClean="0">
                <a:solidFill>
                  <a:srgbClr val="32302A"/>
                </a:solidFill>
              </a:rPr>
              <a:t>to </a:t>
            </a:r>
            <a:r>
              <a:rPr lang="en-US" dirty="0">
                <a:solidFill>
                  <a:srgbClr val="32302A"/>
                </a:solidFill>
              </a:rPr>
              <a:t>assess environmental regulations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341312" indent="0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dirty="0" smtClean="0">
                <a:solidFill>
                  <a:srgbClr val="32302A"/>
                </a:solidFill>
              </a:rPr>
              <a:t>(</a:t>
            </a:r>
            <a:r>
              <a:rPr lang="en-US" dirty="0">
                <a:solidFill>
                  <a:srgbClr val="32302A"/>
                </a:solidFill>
              </a:rPr>
              <a:t>d) Taxes on alcohol result in less drinking and </a:t>
            </a:r>
            <a:r>
              <a:rPr lang="en-US" dirty="0" smtClean="0">
                <a:solidFill>
                  <a:srgbClr val="32302A"/>
                </a:solidFill>
              </a:rPr>
              <a:t>driving</a:t>
            </a:r>
            <a:r>
              <a:rPr lang="en-US" dirty="0">
                <a:solidFill>
                  <a:srgbClr val="32302A"/>
                </a:solidFill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7231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1231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34728"/>
            <a:ext cx="8820445" cy="4684181"/>
          </a:xfrm>
        </p:spPr>
        <p:txBody>
          <a:bodyPr/>
          <a:lstStyle/>
          <a:p>
            <a:pPr marL="511175" indent="-511175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dirty="0">
                <a:solidFill>
                  <a:srgbClr val="32302A"/>
                </a:solidFill>
              </a:rPr>
              <a:t>2. “</a:t>
            </a:r>
            <a:r>
              <a:rPr lang="en-US" i="1" dirty="0">
                <a:solidFill>
                  <a:srgbClr val="32302A"/>
                </a:solidFill>
              </a:rPr>
              <a:t>Economist, n. – A scoundrel whose </a:t>
            </a:r>
            <a:r>
              <a:rPr lang="en-US" i="1" dirty="0" smtClean="0">
                <a:solidFill>
                  <a:srgbClr val="32302A"/>
                </a:solidFill>
              </a:rPr>
              <a:t>faulty vision </a:t>
            </a:r>
            <a:r>
              <a:rPr lang="en-US" i="1" dirty="0">
                <a:solidFill>
                  <a:srgbClr val="32302A"/>
                </a:solidFill>
              </a:rPr>
              <a:t>sees things as they really are, not as </a:t>
            </a:r>
            <a:r>
              <a:rPr lang="en-US" i="1" dirty="0" smtClean="0">
                <a:solidFill>
                  <a:srgbClr val="32302A"/>
                </a:solidFill>
              </a:rPr>
              <a:t>they </a:t>
            </a:r>
            <a:r>
              <a:rPr lang="en-US" i="1" dirty="0">
                <a:solidFill>
                  <a:srgbClr val="32302A"/>
                </a:solidFill>
              </a:rPr>
              <a:t>ought </a:t>
            </a:r>
            <a:r>
              <a:rPr lang="en-US" i="1" dirty="0" smtClean="0">
                <a:solidFill>
                  <a:srgbClr val="32302A"/>
                </a:solidFill>
              </a:rPr>
              <a:t>to be.</a:t>
            </a:r>
            <a:r>
              <a:rPr lang="en-US" dirty="0" smtClean="0">
                <a:solidFill>
                  <a:srgbClr val="32302A"/>
                </a:solidFill>
              </a:rPr>
              <a:t>”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sz="2000" i="1" dirty="0" smtClean="0">
                <a:solidFill>
                  <a:srgbClr val="32302A"/>
                </a:solidFill>
              </a:rPr>
              <a:t>(chapter-opening quote)</a:t>
            </a:r>
            <a:br>
              <a:rPr lang="en-US" sz="2000" i="1" dirty="0" smtClean="0">
                <a:solidFill>
                  <a:srgbClr val="32302A"/>
                </a:solidFill>
              </a:rPr>
            </a:br>
            <a:endParaRPr lang="en-US" sz="1000" i="1" dirty="0">
              <a:solidFill>
                <a:srgbClr val="32302A"/>
              </a:solidFill>
            </a:endParaRPr>
          </a:p>
          <a:p>
            <a:pPr marL="341313" indent="0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dirty="0" smtClean="0">
                <a:solidFill>
                  <a:srgbClr val="32302A"/>
                </a:solidFill>
              </a:rPr>
              <a:t>What </a:t>
            </a:r>
            <a:r>
              <a:rPr lang="en-US" dirty="0">
                <a:solidFill>
                  <a:srgbClr val="32302A"/>
                </a:solidFill>
              </a:rPr>
              <a:t>is the underlying message of this definition from Ambrose Bierce? </a:t>
            </a:r>
            <a:r>
              <a:rPr lang="en-US" dirty="0" smtClean="0">
                <a:solidFill>
                  <a:srgbClr val="32302A"/>
                </a:solidFill>
              </a:rPr>
              <a:t>Does </a:t>
            </a:r>
            <a:r>
              <a:rPr lang="en-US" dirty="0">
                <a:solidFill>
                  <a:srgbClr val="32302A"/>
                </a:solidFill>
              </a:rPr>
              <a:t>it indicate that economists think with their heads or their hearts? </a:t>
            </a: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this good or bad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</a:p>
          <a:p>
            <a:pPr marL="341313" indent="0">
              <a:lnSpc>
                <a:spcPct val="80000"/>
              </a:lnSpc>
              <a:buClr>
                <a:schemeClr val="hlink"/>
              </a:buClr>
              <a:buNone/>
            </a:pPr>
            <a:endParaRPr lang="en-US" dirty="0" smtClean="0">
              <a:solidFill>
                <a:srgbClr val="32302A"/>
              </a:solidFill>
            </a:endParaRPr>
          </a:p>
          <a:p>
            <a:pPr marL="341313" indent="-341313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dirty="0">
                <a:solidFill>
                  <a:srgbClr val="32302A"/>
                </a:solidFill>
              </a:rPr>
              <a:t>3. </a:t>
            </a:r>
            <a:r>
              <a:rPr lang="en-US" dirty="0" smtClean="0">
                <a:solidFill>
                  <a:srgbClr val="32302A"/>
                </a:solidFill>
              </a:rPr>
              <a:t>Suppose </a:t>
            </a:r>
            <a:r>
              <a:rPr lang="en-US" dirty="0">
                <a:solidFill>
                  <a:srgbClr val="32302A"/>
                </a:solidFill>
              </a:rPr>
              <a:t>you were spending your own money </a:t>
            </a:r>
            <a:r>
              <a:rPr lang="en-US" dirty="0" smtClean="0">
                <a:solidFill>
                  <a:srgbClr val="32302A"/>
                </a:solidFill>
              </a:rPr>
              <a:t>to </a:t>
            </a:r>
            <a:r>
              <a:rPr lang="en-US" dirty="0">
                <a:solidFill>
                  <a:srgbClr val="32302A"/>
                </a:solidFill>
              </a:rPr>
              <a:t>buy a new entertainment </a:t>
            </a:r>
            <a:r>
              <a:rPr lang="en-US" dirty="0" smtClean="0">
                <a:solidFill>
                  <a:srgbClr val="32302A"/>
                </a:solidFill>
              </a:rPr>
              <a:t>center </a:t>
            </a:r>
            <a:r>
              <a:rPr lang="en-US" dirty="0">
                <a:solidFill>
                  <a:srgbClr val="32302A"/>
                </a:solidFill>
              </a:rPr>
              <a:t>for your apartment. </a:t>
            </a:r>
            <a:r>
              <a:rPr lang="en-US" dirty="0" smtClean="0">
                <a:solidFill>
                  <a:srgbClr val="32302A"/>
                </a:solidFill>
              </a:rPr>
              <a:t>Would </a:t>
            </a:r>
            <a:r>
              <a:rPr lang="en-US" dirty="0">
                <a:solidFill>
                  <a:srgbClr val="32302A"/>
                </a:solidFill>
              </a:rPr>
              <a:t>you have an incentive to economize?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sz="1000" dirty="0" smtClean="0">
                <a:solidFill>
                  <a:srgbClr val="32302A"/>
                </a:solidFill>
              </a:rPr>
              <a:t/>
            </a:r>
            <a:br>
              <a:rPr lang="en-US" sz="1000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Suppose </a:t>
            </a:r>
            <a:r>
              <a:rPr lang="en-US" dirty="0">
                <a:solidFill>
                  <a:srgbClr val="32302A"/>
                </a:solidFill>
              </a:rPr>
              <a:t>your parents had given you permission to buy whichever entertainment center you wanted with their money. </a:t>
            </a:r>
            <a:r>
              <a:rPr lang="en-US" dirty="0" smtClean="0">
                <a:solidFill>
                  <a:srgbClr val="32302A"/>
                </a:solidFill>
              </a:rPr>
              <a:t>Would </a:t>
            </a:r>
            <a:r>
              <a:rPr lang="en-US" dirty="0">
                <a:solidFill>
                  <a:srgbClr val="32302A"/>
                </a:solidFill>
              </a:rPr>
              <a:t>that influence what you </a:t>
            </a:r>
            <a:r>
              <a:rPr lang="en-US" dirty="0" smtClean="0">
                <a:solidFill>
                  <a:srgbClr val="32302A"/>
                </a:solidFill>
              </a:rPr>
              <a:t>buy</a:t>
            </a:r>
            <a:r>
              <a:rPr lang="en-US" dirty="0">
                <a:solidFill>
                  <a:srgbClr val="32302A"/>
                </a:solidFill>
              </a:rPr>
              <a:t>? Why or why not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010093"/>
            <a:ext cx="3967565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1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49" y="397193"/>
            <a:ext cx="8904855" cy="657667"/>
          </a:xfrm>
        </p:spPr>
        <p:txBody>
          <a:bodyPr/>
          <a:lstStyle/>
          <a:p>
            <a:r>
              <a:rPr lang="en-US" dirty="0"/>
              <a:t>Scarcity and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04763"/>
            <a:ext cx="8820445" cy="2514056"/>
          </a:xfrm>
        </p:spPr>
        <p:txBody>
          <a:bodyPr/>
          <a:lstStyle/>
          <a:p>
            <a:r>
              <a:rPr lang="en-US" dirty="0" smtClean="0">
                <a:solidFill>
                  <a:srgbClr val="32302A"/>
                </a:solidFill>
                <a:cs typeface="Times New Roman" pitchFamily="18" charset="0"/>
              </a:rPr>
              <a:t>Scarcity and choice are the two essential ingredients </a:t>
            </a:r>
            <a:br>
              <a:rPr lang="en-US" dirty="0" smtClean="0">
                <a:solidFill>
                  <a:srgbClr val="32302A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32302A"/>
                </a:solidFill>
                <a:cs typeface="Times New Roman" pitchFamily="18" charset="0"/>
              </a:rPr>
              <a:t>of an economic topic.</a:t>
            </a:r>
          </a:p>
          <a:p>
            <a:r>
              <a:rPr lang="en-US" dirty="0" smtClean="0">
                <a:solidFill>
                  <a:srgbClr val="32302A"/>
                </a:solidFill>
                <a:cs typeface="Times New Roman" pitchFamily="18" charset="0"/>
              </a:rPr>
              <a:t>Goods are scarce because desire for them far outstrips their availability from nature.</a:t>
            </a:r>
          </a:p>
          <a:p>
            <a:r>
              <a:rPr lang="en-US" dirty="0" smtClean="0">
                <a:solidFill>
                  <a:srgbClr val="32302A"/>
                </a:solidFill>
                <a:cs typeface="Times New Roman" pitchFamily="18" charset="0"/>
              </a:rPr>
              <a:t>Scarcity forces us to choose among available alternatives. </a:t>
            </a:r>
            <a:endParaRPr lang="en-US" dirty="0">
              <a:solidFill>
                <a:srgbClr val="32302A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04" y="5622944"/>
            <a:ext cx="9003325" cy="835576"/>
          </a:xfrm>
        </p:spPr>
        <p:txBody>
          <a:bodyPr/>
          <a:lstStyle/>
          <a:p>
            <a:r>
              <a:rPr lang="en-US" sz="2300" dirty="0">
                <a:solidFill>
                  <a:srgbClr val="32302A"/>
                </a:solidFill>
              </a:rPr>
              <a:t>History is a record of our struggle to transform available, </a:t>
            </a:r>
            <a:r>
              <a:rPr lang="en-US" sz="2300" dirty="0" smtClean="0">
                <a:solidFill>
                  <a:srgbClr val="32302A"/>
                </a:solidFill>
              </a:rPr>
              <a:t>but limited, </a:t>
            </a:r>
            <a:r>
              <a:rPr lang="en-US" sz="2300" b="1" i="1" dirty="0" smtClean="0">
                <a:solidFill>
                  <a:schemeClr val="accent1"/>
                </a:solidFill>
              </a:rPr>
              <a:t>resources </a:t>
            </a:r>
            <a:r>
              <a:rPr lang="en-US" sz="2300" dirty="0">
                <a:solidFill>
                  <a:srgbClr val="32302A"/>
                </a:solidFill>
              </a:rPr>
              <a:t>into scarce </a:t>
            </a:r>
            <a:r>
              <a:rPr lang="en-US" sz="2300" b="1" i="1" dirty="0">
                <a:solidFill>
                  <a:schemeClr val="accent1"/>
                </a:solidFill>
              </a:rPr>
              <a:t>goods</a:t>
            </a:r>
            <a:r>
              <a:rPr lang="en-US" sz="2300" dirty="0">
                <a:solidFill>
                  <a:srgbClr val="32302A"/>
                </a:solidFill>
              </a:rPr>
              <a:t> – things that we would like to have.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6027" y="1292790"/>
            <a:ext cx="8048297" cy="42373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93538" y="1408000"/>
            <a:ext cx="3825875" cy="4000020"/>
            <a:chOff x="382" y="422"/>
            <a:chExt cx="2410" cy="263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90" y="422"/>
              <a:ext cx="7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u="sng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Scarce Goods</a:t>
              </a:r>
              <a:endParaRPr lang="en-US" sz="1600" b="1" i="1" u="sng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82" y="675"/>
              <a:ext cx="211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Courier New" panose="02070309020205020404" pitchFamily="49" charset="0"/>
                <a:buChar char="o"/>
              </a:pPr>
              <a:r>
                <a:rPr lang="en-US" sz="1600" b="0" dirty="0">
                  <a:latin typeface="+mj-lt"/>
                  <a:cs typeface="Times New Roman" pitchFamily="18" charset="0"/>
                </a:rPr>
                <a:t>Food </a:t>
              </a:r>
              <a:r>
                <a:rPr lang="en-US" sz="1600" b="0" dirty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  <a:t>           (bread, milk, meat, eggs, </a:t>
              </a:r>
              <a:br>
                <a:rPr lang="en-US" sz="1600" b="0" dirty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</a:br>
              <a:r>
                <a:rPr lang="en-US" sz="1600" b="0" dirty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  <a:t>                      vegetables, coffee, etc.) 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82" y="979"/>
              <a:ext cx="232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Courier New" panose="02070309020205020404" pitchFamily="49" charset="0"/>
                <a:buChar char="o"/>
              </a:pPr>
              <a:r>
                <a:rPr lang="en-US" sz="1600" b="0">
                  <a:latin typeface="+mj-lt"/>
                  <a:cs typeface="Times New Roman" pitchFamily="18" charset="0"/>
                </a:rPr>
                <a:t>Clothing </a:t>
              </a:r>
              <a:r>
                <a:rPr lang="en-US" sz="1600" b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  <a:t>     (shirts, pants, blouses, shoes,</a:t>
              </a:r>
              <a:br>
                <a:rPr lang="en-US" sz="1600" b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</a:br>
              <a:r>
                <a:rPr lang="en-US" sz="1600" b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  <a:t>                      socks, coats, sweaters, etc.) 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82" y="1283"/>
              <a:ext cx="241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Courier New" panose="02070309020205020404" pitchFamily="49" charset="0"/>
                <a:buChar char="o"/>
              </a:pPr>
              <a:r>
                <a:rPr lang="en-US" sz="1600" b="0">
                  <a:latin typeface="+mj-lt"/>
                  <a:cs typeface="Times New Roman" pitchFamily="18" charset="0"/>
                </a:rPr>
                <a:t>Household  </a:t>
              </a:r>
              <a:r>
                <a:rPr lang="en-US" sz="1600" b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  <a:t> (tables, chairs, rugs, beds, </a:t>
              </a:r>
              <a:r>
                <a:rPr lang="en-US" sz="1600" b="0">
                  <a:latin typeface="+mj-lt"/>
                  <a:cs typeface="Times New Roman" pitchFamily="18" charset="0"/>
                </a:rPr>
                <a:t/>
              </a:r>
              <a:br>
                <a:rPr lang="en-US" sz="1600" b="0">
                  <a:latin typeface="+mj-lt"/>
                  <a:cs typeface="Times New Roman" pitchFamily="18" charset="0"/>
                </a:rPr>
              </a:br>
              <a:r>
                <a:rPr lang="en-US" sz="1600" b="0">
                  <a:latin typeface="+mj-lt"/>
                  <a:cs typeface="Times New Roman" pitchFamily="18" charset="0"/>
                </a:rPr>
                <a:t>goods</a:t>
              </a:r>
              <a:r>
                <a:rPr lang="en-US" sz="1600" b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  <a:t>            dressers, television sets, etc.) 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2" y="1592"/>
              <a:ext cx="73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Education 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2" y="1794"/>
              <a:ext cx="109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National defense 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2" y="1986"/>
              <a:ext cx="85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Leisure time 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82" y="2187"/>
              <a:ext cx="97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Entertainment 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88" y="2389"/>
              <a:ext cx="66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Clean air 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94" y="2590"/>
              <a:ext cx="193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Courier New" panose="02070309020205020404" pitchFamily="49" charset="0"/>
                <a:buChar char="o"/>
              </a:pPr>
              <a:r>
                <a:rPr lang="en-US" sz="1600" b="0" dirty="0">
                  <a:latin typeface="+mj-lt"/>
                  <a:cs typeface="Times New Roman" pitchFamily="18" charset="0"/>
                </a:rPr>
                <a:t>Pleasant </a:t>
              </a:r>
              <a:r>
                <a:rPr lang="en-US" sz="1600" b="0" dirty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  <a:t>        (trees, lakes, rivers, </a:t>
              </a:r>
            </a:p>
            <a:p>
              <a:pPr marL="285750" indent="-285750">
                <a:lnSpc>
                  <a:spcPct val="80000"/>
                </a:lnSpc>
                <a:buFont typeface="Courier New" panose="02070309020205020404" pitchFamily="49" charset="0"/>
                <a:buChar char="o"/>
              </a:pPr>
              <a:r>
                <a:rPr lang="en-US" sz="1600" b="0" dirty="0">
                  <a:latin typeface="+mj-lt"/>
                  <a:cs typeface="Times New Roman" pitchFamily="18" charset="0"/>
                </a:rPr>
                <a:t>environment  </a:t>
              </a:r>
              <a:r>
                <a:rPr lang="en-US" sz="1600" b="0" dirty="0">
                  <a:solidFill>
                    <a:srgbClr val="A71409"/>
                  </a:solidFill>
                  <a:latin typeface="+mj-lt"/>
                  <a:cs typeface="Times New Roman" pitchFamily="18" charset="0"/>
                </a:rPr>
                <a:t> open spaces, etc.) 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4" y="2895"/>
              <a:ext cx="168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Pleasant working conditions 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4850520" y="1429082"/>
            <a:ext cx="3922712" cy="3087682"/>
            <a:chOff x="3167" y="661"/>
            <a:chExt cx="2471" cy="2034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67" y="661"/>
              <a:ext cx="99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u="sng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Limited Resources</a:t>
              </a:r>
              <a:endParaRPr lang="en-US" sz="1600" b="1" i="1" u="sng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3169" y="897"/>
              <a:ext cx="2469" cy="1798"/>
              <a:chOff x="3070" y="657"/>
              <a:chExt cx="2469" cy="1798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3070" y="657"/>
                <a:ext cx="2293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1600" b="0" dirty="0">
                    <a:latin typeface="+mj-lt"/>
                    <a:cs typeface="Times New Roman" pitchFamily="18" charset="0"/>
                  </a:rPr>
                  <a:t>Land</a:t>
                </a:r>
                <a:r>
                  <a:rPr lang="en-US" sz="1600" b="0" dirty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  <a:t>             (various degrees of fertility) </a:t>
                </a: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3070" y="902"/>
                <a:ext cx="2064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b="0">
                    <a:latin typeface="+mj-lt"/>
                    <a:cs typeface="Times New Roman" pitchFamily="18" charset="0"/>
                  </a:rPr>
                  <a:t>Natural   </a:t>
                </a:r>
                <a:r>
                  <a:rPr lang="en-US" sz="1600" b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  <a:t>      (rivers, trees, minerals, </a:t>
                </a:r>
                <a:br>
                  <a:rPr lang="en-US" sz="1600" b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</a:br>
                <a:r>
                  <a:rPr lang="en-US" sz="1600" b="0">
                    <a:latin typeface="+mj-lt"/>
                    <a:cs typeface="Times New Roman" pitchFamily="18" charset="0"/>
                  </a:rPr>
                  <a:t>Resources </a:t>
                </a:r>
                <a:r>
                  <a:rPr lang="en-US" sz="1600" b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  <a:t>     oceans, etc.) </a:t>
                </a: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3076" y="1251"/>
                <a:ext cx="189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Machines and other </a:t>
                </a:r>
                <a:b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</a:br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human-made physical resources </a:t>
                </a: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3070" y="1600"/>
                <a:ext cx="175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1600" b="0">
                    <a:solidFill>
                      <a:srgbClr val="000000"/>
                    </a:solidFill>
                    <a:latin typeface="+mj-lt"/>
                    <a:cs typeface="Times New Roman" pitchFamily="18" charset="0"/>
                  </a:rPr>
                  <a:t>Non-human animal resources </a:t>
                </a:r>
                <a:endParaRPr lang="en-US" sz="16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3070" y="1846"/>
                <a:ext cx="2061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b="0" dirty="0">
                    <a:latin typeface="+mj-lt"/>
                    <a:cs typeface="Times New Roman" pitchFamily="18" charset="0"/>
                  </a:rPr>
                  <a:t>Technology</a:t>
                </a:r>
                <a:r>
                  <a:rPr lang="en-US" sz="1600" b="0" dirty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  <a:t>   (physical and scientific </a:t>
                </a:r>
                <a:br>
                  <a:rPr lang="en-US" sz="1600" b="0" dirty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</a:br>
                <a:r>
                  <a:rPr lang="en-US" sz="1600" b="0" dirty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  <a:t>                        “recipes</a:t>
                </a:r>
                <a:r>
                  <a:rPr lang="en-US" sz="1600" b="0" dirty="0" smtClean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  <a:t>”)  </a:t>
                </a:r>
                <a:endParaRPr lang="en-US" sz="1600" b="0" dirty="0">
                  <a:solidFill>
                    <a:srgbClr val="A71409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3082" y="2195"/>
                <a:ext cx="2457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b="0" dirty="0">
                    <a:latin typeface="+mj-lt"/>
                    <a:cs typeface="Times New Roman" pitchFamily="18" charset="0"/>
                  </a:rPr>
                  <a:t>Human  </a:t>
                </a:r>
                <a:r>
                  <a:rPr lang="en-US" sz="1600" b="0" dirty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  <a:t>        (the knowledge, skill, </a:t>
                </a:r>
                <a:br>
                  <a:rPr lang="en-US" sz="1600" b="0" dirty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</a:br>
                <a:r>
                  <a:rPr lang="en-US" sz="1600" b="0" dirty="0">
                    <a:latin typeface="+mj-lt"/>
                    <a:cs typeface="Times New Roman" pitchFamily="18" charset="0"/>
                  </a:rPr>
                  <a:t>resources </a:t>
                </a:r>
                <a:r>
                  <a:rPr lang="en-US" sz="1600" b="0" dirty="0">
                    <a:solidFill>
                      <a:srgbClr val="A71409"/>
                    </a:solidFill>
                    <a:latin typeface="+mj-lt"/>
                    <a:cs typeface="Times New Roman" pitchFamily="18" charset="0"/>
                  </a:rPr>
                  <a:t>       and talent of individuals)</a:t>
                </a:r>
              </a:p>
            </p:txBody>
          </p:sp>
        </p:grp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11949" y="397193"/>
            <a:ext cx="8904855" cy="657667"/>
          </a:xfrm>
        </p:spPr>
        <p:txBody>
          <a:bodyPr/>
          <a:lstStyle/>
          <a:p>
            <a:r>
              <a:rPr lang="en-US" dirty="0"/>
              <a:t>Scarcity and Choice</a:t>
            </a:r>
          </a:p>
        </p:txBody>
      </p:sp>
    </p:spTree>
    <p:extLst>
      <p:ext uri="{BB962C8B-B14F-4D97-AF65-F5344CB8AC3E}">
        <p14:creationId xmlns:p14="http://schemas.microsoft.com/office/powerpoint/2010/main" val="15055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9748"/>
            <a:ext cx="8820445" cy="3400662"/>
          </a:xfrm>
        </p:spPr>
        <p:txBody>
          <a:bodyPr/>
          <a:lstStyle/>
          <a:p>
            <a:r>
              <a:rPr lang="en-US" dirty="0">
                <a:solidFill>
                  <a:srgbClr val="32302A"/>
                </a:solidFill>
              </a:rPr>
              <a:t>Scarcity and poverty are not the same thing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lvl="1"/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i="1" u="sng" dirty="0" smtClean="0">
                <a:solidFill>
                  <a:srgbClr val="32302A"/>
                </a:solidFill>
              </a:rPr>
              <a:t>absence </a:t>
            </a:r>
            <a:r>
              <a:rPr lang="en-US" sz="2800" i="1" u="sng" dirty="0">
                <a:solidFill>
                  <a:srgbClr val="32302A"/>
                </a:solidFill>
              </a:rPr>
              <a:t>of poverty</a:t>
            </a:r>
            <a:r>
              <a:rPr lang="en-US" sz="2800" dirty="0">
                <a:solidFill>
                  <a:srgbClr val="32302A"/>
                </a:solidFill>
              </a:rPr>
              <a:t> implies some basic level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of need has </a:t>
            </a:r>
            <a:r>
              <a:rPr lang="en-US" sz="2800" dirty="0">
                <a:solidFill>
                  <a:srgbClr val="32302A"/>
                </a:solidFill>
              </a:rPr>
              <a:t>been met.</a:t>
            </a:r>
          </a:p>
          <a:p>
            <a:pPr lvl="1"/>
            <a:r>
              <a:rPr lang="en-US" sz="2800" dirty="0">
                <a:solidFill>
                  <a:srgbClr val="32302A"/>
                </a:solidFill>
              </a:rPr>
              <a:t>An </a:t>
            </a:r>
            <a:r>
              <a:rPr lang="en-US" sz="2800" i="1" u="sng" dirty="0">
                <a:solidFill>
                  <a:srgbClr val="32302A"/>
                </a:solidFill>
              </a:rPr>
              <a:t>absence of scarcity</a:t>
            </a:r>
            <a:r>
              <a:rPr lang="en-US" sz="2800" dirty="0">
                <a:solidFill>
                  <a:srgbClr val="32302A"/>
                </a:solidFill>
              </a:rPr>
              <a:t> would imply that all of our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desires </a:t>
            </a:r>
            <a:r>
              <a:rPr lang="en-US" sz="2800" dirty="0">
                <a:solidFill>
                  <a:srgbClr val="32302A"/>
                </a:solidFill>
              </a:rPr>
              <a:t>for goods are fully satisfied.</a:t>
            </a:r>
          </a:p>
          <a:p>
            <a:r>
              <a:rPr lang="en-US" dirty="0">
                <a:solidFill>
                  <a:srgbClr val="32302A"/>
                </a:solidFill>
              </a:rPr>
              <a:t>We may someday eliminate poverty, but scarcity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will </a:t>
            </a:r>
            <a:r>
              <a:rPr lang="en-US" dirty="0">
                <a:solidFill>
                  <a:srgbClr val="32302A"/>
                </a:solidFill>
              </a:rPr>
              <a:t>always be with us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endParaRPr lang="en-US" dirty="0">
              <a:solidFill>
                <a:srgbClr val="32302A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949" y="397193"/>
            <a:ext cx="8904855" cy="657667"/>
          </a:xfrm>
        </p:spPr>
        <p:txBody>
          <a:bodyPr/>
          <a:lstStyle/>
          <a:p>
            <a:r>
              <a:rPr lang="en-US" dirty="0"/>
              <a:t>Scarcity and Choice</a:t>
            </a:r>
          </a:p>
        </p:txBody>
      </p:sp>
    </p:spTree>
    <p:extLst>
      <p:ext uri="{BB962C8B-B14F-4D97-AF65-F5344CB8AC3E}">
        <p14:creationId xmlns:p14="http://schemas.microsoft.com/office/powerpoint/2010/main" val="2842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9188"/>
            <a:ext cx="8904855" cy="657667"/>
          </a:xfrm>
        </p:spPr>
        <p:txBody>
          <a:bodyPr/>
          <a:lstStyle/>
          <a:p>
            <a:r>
              <a:rPr lang="en-US" dirty="0"/>
              <a:t>Scarcity Necessitates Rationing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506"/>
            <a:ext cx="8883750" cy="50566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Every society must have a means to ration scarce resources among competing uses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Resources and goods can be rationed in various ways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(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e.g. first-come, first served).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a market setting, price is used to ration goods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resources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When price is used, the good or resource is allocated to those willing to give up “other things” in order to obtain ownership rights.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When price is used to ration goods, people have a strong incentive to earn income so they will be able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pay the required price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8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9188"/>
            <a:ext cx="8904855" cy="657667"/>
          </a:xfrm>
        </p:spPr>
        <p:txBody>
          <a:bodyPr/>
          <a:lstStyle/>
          <a:p>
            <a:r>
              <a:rPr lang="en-US" dirty="0"/>
              <a:t>Competition Results from Scarcity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597"/>
            <a:ext cx="8820445" cy="2335121"/>
          </a:xfrm>
        </p:spPr>
        <p:txBody>
          <a:bodyPr/>
          <a:lstStyle/>
          <a:p>
            <a:r>
              <a:rPr lang="en-US" b="1" i="1" dirty="0">
                <a:solidFill>
                  <a:srgbClr val="32302A"/>
                </a:solidFill>
              </a:rPr>
              <a:t>Competition</a:t>
            </a:r>
            <a:r>
              <a:rPr lang="en-US" dirty="0">
                <a:solidFill>
                  <a:srgbClr val="32302A"/>
                </a:solidFill>
              </a:rPr>
              <a:t> is a natural outgrowth of the need to ration scarce goods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r>
              <a:rPr lang="en-US" dirty="0">
                <a:solidFill>
                  <a:srgbClr val="32302A"/>
                </a:solidFill>
              </a:rPr>
              <a:t>Changing the rationing method used </a:t>
            </a:r>
            <a:r>
              <a:rPr lang="en-US" dirty="0" smtClean="0">
                <a:solidFill>
                  <a:srgbClr val="32302A"/>
                </a:solidFill>
              </a:rPr>
              <a:t>by society will </a:t>
            </a:r>
            <a:r>
              <a:rPr lang="en-US" dirty="0">
                <a:solidFill>
                  <a:srgbClr val="32302A"/>
                </a:solidFill>
              </a:rPr>
              <a:t>change the </a:t>
            </a:r>
            <a:r>
              <a:rPr lang="en-US" dirty="0" smtClean="0">
                <a:solidFill>
                  <a:srgbClr val="32302A"/>
                </a:solidFill>
              </a:rPr>
              <a:t>form </a:t>
            </a:r>
            <a:r>
              <a:rPr lang="en-US" dirty="0">
                <a:solidFill>
                  <a:srgbClr val="32302A"/>
                </a:solidFill>
              </a:rPr>
              <a:t>of competition, but it will not eliminate competitive tactics. </a:t>
            </a:r>
          </a:p>
        </p:txBody>
      </p:sp>
    </p:spTree>
    <p:extLst>
      <p:ext uri="{BB962C8B-B14F-4D97-AF65-F5344CB8AC3E}">
        <p14:creationId xmlns:p14="http://schemas.microsoft.com/office/powerpoint/2010/main" val="22368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2881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09572"/>
            <a:ext cx="8820445" cy="4692983"/>
          </a:xfrm>
        </p:spPr>
        <p:txBody>
          <a:bodyPr/>
          <a:lstStyle/>
          <a:p>
            <a:pPr marL="341313" indent="-341313">
              <a:buNone/>
            </a:pPr>
            <a:r>
              <a:rPr lang="en-US" dirty="0">
                <a:solidFill>
                  <a:srgbClr val="32302A"/>
                </a:solidFill>
              </a:rPr>
              <a:t>1. How are grades rationed in your economics class? 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How </a:t>
            </a:r>
            <a:r>
              <a:rPr lang="en-US" dirty="0">
                <a:solidFill>
                  <a:srgbClr val="32302A"/>
                </a:solidFill>
              </a:rPr>
              <a:t>does this rationing method influence student behavior? </a:t>
            </a:r>
            <a:r>
              <a:rPr lang="en-US" dirty="0" smtClean="0">
                <a:solidFill>
                  <a:srgbClr val="32302A"/>
                </a:solidFill>
              </a:rPr>
              <a:t>Suppose </a:t>
            </a:r>
            <a:r>
              <a:rPr lang="en-US" dirty="0">
                <a:solidFill>
                  <a:srgbClr val="32302A"/>
                </a:solidFill>
              </a:rPr>
              <a:t>the highest grades were rationed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to </a:t>
            </a:r>
            <a:r>
              <a:rPr lang="en-US" dirty="0">
                <a:solidFill>
                  <a:srgbClr val="32302A"/>
                </a:solidFill>
              </a:rPr>
              <a:t>those who the teacher liked best. </a:t>
            </a:r>
            <a:r>
              <a:rPr lang="en-US" dirty="0" smtClean="0">
                <a:solidFill>
                  <a:srgbClr val="32302A"/>
                </a:solidFill>
              </a:rPr>
              <a:t>How </a:t>
            </a:r>
            <a:r>
              <a:rPr lang="en-US" dirty="0">
                <a:solidFill>
                  <a:srgbClr val="32302A"/>
                </a:solidFill>
              </a:rPr>
              <a:t>would this method of </a:t>
            </a:r>
            <a:r>
              <a:rPr lang="en-US" dirty="0" smtClean="0">
                <a:solidFill>
                  <a:srgbClr val="32302A"/>
                </a:solidFill>
              </a:rPr>
              <a:t>rationing </a:t>
            </a:r>
            <a:r>
              <a:rPr lang="en-US" dirty="0">
                <a:solidFill>
                  <a:srgbClr val="32302A"/>
                </a:solidFill>
              </a:rPr>
              <a:t>influence student behavior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The Economic </a:t>
            </a:r>
            <a:r>
              <a:rPr lang="en-US" dirty="0" smtClean="0"/>
              <a:t>Way </a:t>
            </a:r>
            <a:r>
              <a:rPr lang="en-US" dirty="0"/>
              <a:t>of Thinking</a:t>
            </a:r>
          </a:p>
        </p:txBody>
      </p:sp>
    </p:spTree>
    <p:extLst>
      <p:ext uri="{BB962C8B-B14F-4D97-AF65-F5344CB8AC3E}">
        <p14:creationId xmlns:p14="http://schemas.microsoft.com/office/powerpoint/2010/main" val="41547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1773</TotalTime>
  <Words>814</Words>
  <Application>Microsoft Macintosh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Courier New</vt:lpstr>
      <vt:lpstr>ＭＳ Ｐゴシック</vt:lpstr>
      <vt:lpstr>Times New Roman</vt:lpstr>
      <vt:lpstr>Arial</vt:lpstr>
      <vt:lpstr>15th edition TEMPLATE</vt:lpstr>
      <vt:lpstr>The Economic Approach</vt:lpstr>
      <vt:lpstr>What is Economics About?</vt:lpstr>
      <vt:lpstr>Scarcity and Choice</vt:lpstr>
      <vt:lpstr>Scarcity and Choice</vt:lpstr>
      <vt:lpstr>Scarcity and Choice</vt:lpstr>
      <vt:lpstr>Scarcity Necessitates Rationing</vt:lpstr>
      <vt:lpstr>Competition Results from Scarcity</vt:lpstr>
      <vt:lpstr>Questions for Thought: </vt:lpstr>
      <vt:lpstr>The Economic Way of Thinking</vt:lpstr>
      <vt:lpstr>Guideposts to Economic Thinking</vt:lpstr>
      <vt:lpstr>Guideposts to Economic Thinking</vt:lpstr>
      <vt:lpstr>Guideposts to Economic Thinking</vt:lpstr>
      <vt:lpstr>Questions for Thought: </vt:lpstr>
      <vt:lpstr>Questions for Thought: </vt:lpstr>
      <vt:lpstr>Positive &amp; Normative Economics</vt:lpstr>
      <vt:lpstr>Positive Economics</vt:lpstr>
      <vt:lpstr>Normative Economics</vt:lpstr>
      <vt:lpstr>Pitfalls to Avoid in  Economic Thinking</vt:lpstr>
      <vt:lpstr>Four Pitfalls</vt:lpstr>
      <vt:lpstr>Four Pitfalls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Approach (15th ed)</dc:title>
  <dc:subject>The Economic Approach (15th ed)</dc:subject>
  <dc:creator>Dr. Chuck Skipton</dc:creator>
  <cp:lastModifiedBy>Joseph Connors</cp:lastModifiedBy>
  <cp:revision>46</cp:revision>
  <dcterms:created xsi:type="dcterms:W3CDTF">2013-12-17T17:26:53Z</dcterms:created>
  <dcterms:modified xsi:type="dcterms:W3CDTF">2016-12-27T21:46:48Z</dcterms:modified>
</cp:coreProperties>
</file>