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83" r:id="rId10"/>
    <p:sldId id="261" r:id="rId11"/>
    <p:sldId id="278" r:id="rId12"/>
    <p:sldId id="275" r:id="rId13"/>
    <p:sldId id="263" r:id="rId14"/>
    <p:sldId id="268" r:id="rId15"/>
    <p:sldId id="264" r:id="rId16"/>
    <p:sldId id="265" r:id="rId17"/>
    <p:sldId id="266" r:id="rId18"/>
    <p:sldId id="267" r:id="rId19"/>
    <p:sldId id="271" r:id="rId20"/>
    <p:sldId id="276" r:id="rId21"/>
    <p:sldId id="270" r:id="rId22"/>
    <p:sldId id="272" r:id="rId23"/>
    <p:sldId id="273" r:id="rId24"/>
    <p:sldId id="269" r:id="rId25"/>
    <p:sldId id="277" r:id="rId26"/>
    <p:sldId id="274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0D111-EC3C-7244-9416-24BA44C63B3A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65BFB-BD9A-904A-B941-10EC253A8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5BFB-BD9A-904A-B941-10EC253A8F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3BFC-EF8A-F449-9862-EC05AC4A5A58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07F0-0A58-E04A-B203-F458C6E0D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080" y="1153259"/>
            <a:ext cx="6428119" cy="2447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Rates and Incidence of Unplanned and Unwanted Teenage Pregnancy and STDs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965" y="3886200"/>
            <a:ext cx="7775235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Allison Edmonds </a:t>
            </a:r>
            <a:r>
              <a:rPr lang="en-US" dirty="0" smtClean="0">
                <a:solidFill>
                  <a:schemeClr val="tx1"/>
                </a:solidFill>
              </a:rPr>
              <a:t>Cari Van Overbeke</a:t>
            </a:r>
            <a:r>
              <a:rPr lang="en-US" dirty="0" smtClean="0">
                <a:solidFill>
                  <a:schemeClr val="bg1"/>
                </a:solidFill>
              </a:rPr>
              <a:t> Carl Fjeld </a:t>
            </a:r>
            <a:r>
              <a:rPr lang="en-US" dirty="0" smtClean="0">
                <a:solidFill>
                  <a:srgbClr val="FFFFFF"/>
                </a:solidFill>
              </a:rPr>
              <a:t>Crystal Smith</a:t>
            </a:r>
            <a:r>
              <a:rPr lang="en-US" dirty="0" smtClean="0">
                <a:solidFill>
                  <a:schemeClr val="bg1"/>
                </a:solidFill>
              </a:rPr>
              <a:t> Ishan Kodagoda Peiris </a:t>
            </a:r>
            <a:r>
              <a:rPr lang="en-US" dirty="0" smtClean="0">
                <a:solidFill>
                  <a:srgbClr val="FFFFFF"/>
                </a:solidFill>
              </a:rPr>
              <a:t>Julia Mead</a:t>
            </a:r>
            <a:r>
              <a:rPr lang="en-US" dirty="0" smtClean="0">
                <a:solidFill>
                  <a:schemeClr val="bg1"/>
                </a:solidFill>
              </a:rPr>
              <a:t> Katelyn Fisher </a:t>
            </a:r>
            <a:r>
              <a:rPr lang="en-US" dirty="0" smtClean="0">
                <a:solidFill>
                  <a:srgbClr val="FFFFFF"/>
                </a:solidFill>
              </a:rPr>
              <a:t>Lacey Nohrenberg</a:t>
            </a:r>
            <a:r>
              <a:rPr lang="en-US" dirty="0" smtClean="0">
                <a:solidFill>
                  <a:schemeClr val="bg1"/>
                </a:solidFill>
              </a:rPr>
              <a:t> Lance Pearson Scott Roepke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een-pregnan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30081" cy="304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5895"/>
            <a:ext cx="8229600" cy="57083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erception </a:t>
            </a:r>
            <a:r>
              <a:rPr lang="en-US" dirty="0">
                <a:solidFill>
                  <a:srgbClr val="000000"/>
                </a:solidFill>
              </a:rPr>
              <a:t>of teenage pregnancy as a problem has increased in the past several </a:t>
            </a:r>
            <a:r>
              <a:rPr lang="en-US" dirty="0" smtClean="0">
                <a:solidFill>
                  <a:srgbClr val="000000"/>
                </a:solidFill>
              </a:rPr>
              <a:t>decades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teenage pregnancy rates have actually decreased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</a:rPr>
              <a:t> 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Giving birth under age 20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1950s 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90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smtClean="0">
                <a:solidFill>
                  <a:srgbClr val="FFFFFF"/>
                </a:solidFill>
              </a:rPr>
              <a:t>1000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1978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52/1000   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2002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53/1000</a:t>
            </a:r>
          </a:p>
          <a:p>
            <a:pPr lvl="3"/>
            <a:endParaRPr lang="en-US" dirty="0" smtClean="0">
              <a:solidFill>
                <a:srgbClr val="FFFFFF"/>
              </a:solidFill>
            </a:endParaRPr>
          </a:p>
          <a:p>
            <a:pPr lvl="3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Average </a:t>
            </a:r>
            <a:r>
              <a:rPr lang="en-US" dirty="0">
                <a:solidFill>
                  <a:srgbClr val="000000"/>
                </a:solidFill>
              </a:rPr>
              <a:t>marriage age has increased and the number of intentional teen pregnancies has </a:t>
            </a:r>
            <a:r>
              <a:rPr lang="en-US" dirty="0" smtClean="0">
                <a:solidFill>
                  <a:srgbClr val="000000"/>
                </a:solidFill>
              </a:rPr>
              <a:t>decreased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  <p:pic>
        <p:nvPicPr>
          <p:cNvPr id="5" name="Picture 4" descr="teen_preggos_barb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19" y="2489087"/>
            <a:ext cx="4760182" cy="313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5" y="274638"/>
            <a:ext cx="5839326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KF</a:t>
            </a:r>
            <a:endParaRPr lang="en-US" dirty="0"/>
          </a:p>
        </p:txBody>
      </p:sp>
      <p:pic>
        <p:nvPicPr>
          <p:cNvPr id="5" name="Picture 4" descr="overall teen pregnanc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133798"/>
            <a:ext cx="3352800" cy="2623671"/>
          </a:xfrm>
          <a:prstGeom prst="rect">
            <a:avLst/>
          </a:prstGeom>
        </p:spPr>
      </p:pic>
      <p:pic>
        <p:nvPicPr>
          <p:cNvPr id="7" name="Picture 6" descr="us unmarried teen birth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5" y="2472794"/>
            <a:ext cx="3933167" cy="2946400"/>
          </a:xfrm>
          <a:prstGeom prst="rect">
            <a:avLst/>
          </a:prstGeom>
        </p:spPr>
      </p:pic>
      <p:pic>
        <p:nvPicPr>
          <p:cNvPr id="8" name="Picture 7" descr="contraceptive u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960" y="2886412"/>
            <a:ext cx="4252840" cy="36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Media Influences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access to mass media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“media influences accounted for 13% of the variance in intentions to have sexual intercourse in the near future” among adolescents</a:t>
            </a:r>
            <a:r>
              <a:rPr lang="en-US" baseline="30000" dirty="0" smtClean="0">
                <a:solidFill>
                  <a:schemeClr val="bg1"/>
                </a:solidFill>
              </a:rPr>
              <a:t>5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/>
              <a:t>Juno</a:t>
            </a:r>
          </a:p>
          <a:p>
            <a:pPr lvl="2"/>
            <a:r>
              <a:rPr lang="en-US" dirty="0" smtClean="0"/>
              <a:t>MTV’s 16 and Pregnant</a:t>
            </a:r>
          </a:p>
          <a:p>
            <a:pPr lvl="2"/>
            <a:r>
              <a:rPr lang="en-US" dirty="0" smtClean="0"/>
              <a:t>The Secret Life of the American Teenager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  <p:pic>
        <p:nvPicPr>
          <p:cNvPr id="5" name="Picture 4" descr="juno vs jamie lyn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995" y="4908108"/>
            <a:ext cx="2107413" cy="1580560"/>
          </a:xfrm>
          <a:prstGeom prst="rect">
            <a:avLst/>
          </a:prstGeom>
        </p:spPr>
      </p:pic>
      <p:pic>
        <p:nvPicPr>
          <p:cNvPr id="6" name="Picture 5" descr="mtv-16-and-pregn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51" y="5083071"/>
            <a:ext cx="3045300" cy="1541683"/>
          </a:xfrm>
          <a:prstGeom prst="rect">
            <a:avLst/>
          </a:prstGeom>
        </p:spPr>
      </p:pic>
      <p:pic>
        <p:nvPicPr>
          <p:cNvPr id="8" name="Picture 7" descr="secretlifepos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702" y="274638"/>
            <a:ext cx="1524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68274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6323858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30000" dirty="0" smtClean="0"/>
              <a:t>8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Poor education about contraceptives</a:t>
            </a:r>
          </a:p>
          <a:p>
            <a:pPr lvl="1"/>
            <a:r>
              <a:rPr lang="en-US" dirty="0" smtClean="0"/>
              <a:t>Tendency to live for the moment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Failure to use contraceptives because of feeling invincible</a:t>
            </a:r>
          </a:p>
          <a:p>
            <a:pPr lvl="1"/>
            <a:r>
              <a:rPr lang="en-US" dirty="0" smtClean="0"/>
              <a:t>Poor education about STDs in general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Lack of support for teens with STDs to seek medical help</a:t>
            </a:r>
          </a:p>
          <a:p>
            <a:pPr lvl="1"/>
            <a:r>
              <a:rPr lang="en-US" dirty="0" smtClean="0"/>
              <a:t>Poor education regarding the endocrine system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5" name="Picture 4" descr="endocrorg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858" y="159837"/>
            <a:ext cx="2632428" cy="1976786"/>
          </a:xfrm>
          <a:prstGeom prst="rect">
            <a:avLst/>
          </a:prstGeom>
        </p:spPr>
      </p:pic>
      <p:pic>
        <p:nvPicPr>
          <p:cNvPr id="6" name="Picture 5" descr="contracepti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924" y="4304148"/>
            <a:ext cx="2498076" cy="1662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82" y="1600200"/>
            <a:ext cx="566741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Abstinence only education is not working to prevent teen pregnancy or </a:t>
            </a:r>
            <a:r>
              <a:rPr lang="en-US" dirty="0" err="1" smtClean="0">
                <a:solidFill>
                  <a:schemeClr val="bg1"/>
                </a:solidFill>
              </a:rPr>
              <a:t>STIs</a:t>
            </a:r>
            <a:r>
              <a:rPr lang="en-US" dirty="0" smtClean="0">
                <a:solidFill>
                  <a:schemeClr val="bg1"/>
                </a:solidFill>
              </a:rPr>
              <a:t>/STDs</a:t>
            </a:r>
          </a:p>
          <a:p>
            <a:pPr lvl="1"/>
            <a:r>
              <a:rPr lang="en-US" dirty="0" smtClean="0"/>
              <a:t>Lack of knowledge about help centers if a problem or question arises from sexual activity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Lack of support for pregnant teens to seek medical attention </a:t>
            </a:r>
          </a:p>
          <a:p>
            <a:pPr lvl="1"/>
            <a:r>
              <a:rPr lang="en-US" dirty="0" smtClean="0"/>
              <a:t>Poor education about options for pregnant teens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</a:t>
            </a:r>
            <a:endParaRPr lang="en-US" dirty="0"/>
          </a:p>
        </p:txBody>
      </p:sp>
      <p:pic>
        <p:nvPicPr>
          <p:cNvPr id="5" name="Picture 4" descr="st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1" y="3465113"/>
            <a:ext cx="2904316" cy="302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(does this affect the teens and society)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ssociated </a:t>
            </a:r>
            <a:r>
              <a:rPr lang="en-US" dirty="0">
                <a:solidFill>
                  <a:srgbClr val="000000"/>
                </a:solidFill>
              </a:rPr>
              <a:t>with lower annual income </a:t>
            </a:r>
            <a:r>
              <a:rPr lang="en-US" dirty="0" smtClean="0">
                <a:solidFill>
                  <a:srgbClr val="000000"/>
                </a:solidFill>
              </a:rPr>
              <a:t>for mother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80% of </a:t>
            </a:r>
            <a:r>
              <a:rPr lang="en-US" dirty="0">
                <a:solidFill>
                  <a:srgbClr val="000000"/>
                </a:solidFill>
              </a:rPr>
              <a:t>teen mothers must rely on welfare at some </a:t>
            </a:r>
            <a:r>
              <a:rPr lang="en-US" dirty="0" smtClean="0">
                <a:solidFill>
                  <a:srgbClr val="000000"/>
                </a:solidFill>
              </a:rPr>
              <a:t>point</a:t>
            </a:r>
          </a:p>
          <a:p>
            <a:pPr lvl="1"/>
            <a:r>
              <a:rPr lang="en-US" dirty="0"/>
              <a:t>Teenage mothers are more likely to drop out of </a:t>
            </a:r>
            <a:r>
              <a:rPr lang="en-US" dirty="0" smtClean="0"/>
              <a:t>school </a:t>
            </a:r>
          </a:p>
          <a:p>
            <a:pPr lvl="2"/>
            <a:r>
              <a:rPr lang="en-US" dirty="0" smtClean="0"/>
              <a:t>1/3 of </a:t>
            </a:r>
            <a:r>
              <a:rPr lang="en-US" dirty="0"/>
              <a:t>teen mothers obtain a high school diploma.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ssociated </a:t>
            </a:r>
            <a:r>
              <a:rPr lang="en-US" dirty="0">
                <a:solidFill>
                  <a:srgbClr val="000000"/>
                </a:solidFill>
              </a:rPr>
              <a:t>with increased rates of alcohol and substance abuse, lower educational level, and reduced earning potential in teen </a:t>
            </a:r>
            <a:r>
              <a:rPr lang="en-US" dirty="0" smtClean="0">
                <a:solidFill>
                  <a:srgbClr val="000000"/>
                </a:solidFill>
              </a:rPr>
              <a:t>fathers</a:t>
            </a:r>
          </a:p>
          <a:p>
            <a:pPr lvl="1"/>
            <a:r>
              <a:rPr lang="en-US" dirty="0"/>
              <a:t>In the </a:t>
            </a:r>
            <a:r>
              <a:rPr lang="en-US" dirty="0" smtClean="0"/>
              <a:t>U.S., annual </a:t>
            </a:r>
            <a:r>
              <a:rPr lang="en-US" dirty="0"/>
              <a:t>cost of teen </a:t>
            </a:r>
            <a:r>
              <a:rPr lang="en-US" dirty="0" smtClean="0"/>
              <a:t>pregnancies estimated at </a:t>
            </a:r>
            <a:r>
              <a:rPr lang="en-US" dirty="0"/>
              <a:t>$7 </a:t>
            </a:r>
            <a:r>
              <a:rPr lang="en-US" dirty="0" smtClean="0"/>
              <a:t>billion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Estimated </a:t>
            </a:r>
            <a:r>
              <a:rPr lang="en-US" dirty="0">
                <a:solidFill>
                  <a:srgbClr val="000000"/>
                </a:solidFill>
              </a:rPr>
              <a:t>in 2007 there were 2 million people under 15 living with HIV, and globally AIDS is the second most common cause of death among 20-24 year </a:t>
            </a:r>
            <a:r>
              <a:rPr lang="en-US" dirty="0" smtClean="0">
                <a:solidFill>
                  <a:srgbClr val="000000"/>
                </a:solidFill>
              </a:rPr>
              <a:t>olds</a:t>
            </a:r>
            <a:r>
              <a:rPr lang="en-US" baseline="30000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6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pic>
        <p:nvPicPr>
          <p:cNvPr id="5" name="Picture 4" descr="ghet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597" y="248721"/>
            <a:ext cx="1577165" cy="177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Ideal State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best way to help teens and young adults prevent</a:t>
            </a:r>
            <a:r>
              <a:rPr lang="en-US" dirty="0" smtClean="0"/>
              <a:t> STDs/</a:t>
            </a:r>
            <a:r>
              <a:rPr lang="en-US" dirty="0" err="1" smtClean="0"/>
              <a:t>STIs</a:t>
            </a:r>
            <a:r>
              <a:rPr lang="en-US" dirty="0" smtClean="0"/>
              <a:t> and </a:t>
            </a:r>
            <a:r>
              <a:rPr lang="en-US" dirty="0"/>
              <a:t>unintended pregnancies is to provide them with comprehensive, medically accurate, age-appropriate </a:t>
            </a:r>
            <a:r>
              <a:rPr lang="en-US" dirty="0" smtClean="0"/>
              <a:t>information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information will cover abstinence as well as contraception.</a:t>
            </a:r>
            <a:r>
              <a:rPr lang="en-US" dirty="0" smtClean="0">
                <a:solidFill>
                  <a:srgbClr val="000000"/>
                </a:solidFill>
              </a:rPr>
              <a:t> This </a:t>
            </a:r>
            <a:r>
              <a:rPr lang="en-US" dirty="0">
                <a:solidFill>
                  <a:srgbClr val="000000"/>
                </a:solidFill>
              </a:rPr>
              <a:t>information will be provided in all public education institutions (high school and college levels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dirty="0" smtClean="0"/>
              <a:t>In </a:t>
            </a:r>
            <a:r>
              <a:rPr lang="en-US" dirty="0"/>
              <a:t>high schools the information will be incorporated into a mandatory health class with standardized test taken by all students to ensure the information is being provided </a:t>
            </a:r>
            <a:r>
              <a:rPr lang="en-US" dirty="0" smtClean="0"/>
              <a:t>correctly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Colleges </a:t>
            </a:r>
            <a:r>
              <a:rPr lang="en-US" dirty="0">
                <a:solidFill>
                  <a:srgbClr val="000000"/>
                </a:solidFill>
              </a:rPr>
              <a:t>will inform their students through their health centers or other related </a:t>
            </a:r>
            <a:r>
              <a:rPr lang="en-US" dirty="0" smtClean="0">
                <a:solidFill>
                  <a:srgbClr val="000000"/>
                </a:solidFill>
              </a:rPr>
              <a:t>centers  </a:t>
            </a:r>
          </a:p>
          <a:p>
            <a:r>
              <a:rPr lang="en-US" dirty="0" smtClean="0"/>
              <a:t>The </a:t>
            </a:r>
            <a:r>
              <a:rPr lang="en-US" dirty="0"/>
              <a:t>institutions that choose not include this information would have any funding cut which they receive from the federal or state </a:t>
            </a:r>
            <a:r>
              <a:rPr lang="en-US" dirty="0" smtClean="0"/>
              <a:t>governments</a:t>
            </a:r>
            <a:r>
              <a:rPr lang="en-US" baseline="30000" dirty="0" smtClean="0"/>
              <a:t>1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Procedure of Treatment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Create </a:t>
            </a:r>
            <a:r>
              <a:rPr lang="en-US" dirty="0"/>
              <a:t>a standardized sex education curriculum that includes all sexualities, choices, risks, and contraceptives and the risks and benefits of each contraceptive including abstaining from </a:t>
            </a:r>
            <a:r>
              <a:rPr lang="en-US" dirty="0" smtClean="0"/>
              <a:t>sex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Primary emphasis on abstinence</a:t>
            </a:r>
          </a:p>
          <a:p>
            <a:pPr lvl="1"/>
            <a:r>
              <a:rPr lang="en-US" dirty="0" smtClean="0"/>
              <a:t>Provide information on the risks involved with various sexual behaviors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information on STDs</a:t>
            </a:r>
          </a:p>
          <a:p>
            <a:pPr lvl="1"/>
            <a:r>
              <a:rPr lang="en-US" dirty="0" smtClean="0"/>
              <a:t>Provide information on available contraceptives and where and how they may be obtained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information about the endocrine system</a:t>
            </a:r>
          </a:p>
          <a:p>
            <a:pPr lvl="1"/>
            <a:r>
              <a:rPr lang="en-US" dirty="0" smtClean="0"/>
              <a:t>Provide information on easily accessible help and/or counseling for pregnancies, STDs, and other issues arising from sexual activity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Procedure of Treatment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Include the economic consequences to teen pregnancies and health care for treatment of STDs in the standardized sex education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Implement this standardized sex education in all schools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parents with the same sex education material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Link governmental financial support to the teaching of this comprehensive, medically accurate, age-appropriate information.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Abolish laws that prohibit teachers to teach or guide students to the correct facilities that can help the student understand their choices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Emphasize the importance of encouraging young people who need assistance to the best places they can be helped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Range of Application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included in this treatment strategy?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13-25 years old</a:t>
            </a:r>
          </a:p>
          <a:p>
            <a:pPr lvl="1"/>
            <a:r>
              <a:rPr lang="en-US" dirty="0" smtClean="0"/>
              <a:t>Sexually active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Thinking about being sexually active</a:t>
            </a:r>
          </a:p>
          <a:p>
            <a:pPr lvl="1"/>
            <a:r>
              <a:rPr lang="en-US" dirty="0" smtClean="0"/>
              <a:t>Contraceptive Non-users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6276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AE</a:t>
            </a:r>
            <a:endParaRPr lang="en-US" dirty="0"/>
          </a:p>
        </p:txBody>
      </p:sp>
      <p:pic>
        <p:nvPicPr>
          <p:cNvPr id="5" name="Picture 4" descr="teenag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32" y="4520127"/>
            <a:ext cx="1949116" cy="1942640"/>
          </a:xfrm>
          <a:prstGeom prst="rect">
            <a:avLst/>
          </a:prstGeom>
        </p:spPr>
      </p:pic>
      <p:pic>
        <p:nvPicPr>
          <p:cNvPr id="6" name="Picture 5" descr="ministries_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02" y="3966632"/>
            <a:ext cx="3956450" cy="249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79616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158"/>
            <a:ext cx="8229600" cy="4525963"/>
          </a:xfrm>
        </p:spPr>
        <p:txBody>
          <a:bodyPr/>
          <a:lstStyle/>
          <a:p>
            <a:r>
              <a:rPr lang="en-US" dirty="0" smtClean="0"/>
              <a:t>Who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American teenagers and </a:t>
            </a:r>
            <a:r>
              <a:rPr lang="en-US" dirty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oung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dults (ages 13-25) affected by unplanned and unwanted pregnancies and STDs</a:t>
            </a:r>
          </a:p>
          <a:p>
            <a:pPr lvl="1"/>
            <a:r>
              <a:rPr lang="en-US" dirty="0" smtClean="0"/>
              <a:t>Sex education programs that teach nothing about sex and methods of preventing pregnancy and STDs by any other means than abstinence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Parents who do not educate their children about sex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  <p:pic>
        <p:nvPicPr>
          <p:cNvPr id="5" name="Picture 4" descr="angry-t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87" y="274638"/>
            <a:ext cx="2892561" cy="1925361"/>
          </a:xfrm>
          <a:prstGeom prst="rect">
            <a:avLst/>
          </a:prstGeom>
        </p:spPr>
      </p:pic>
      <p:pic>
        <p:nvPicPr>
          <p:cNvPr id="6" name="Picture 5" descr="Kansas_Community_College_Stud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593" y="5542768"/>
            <a:ext cx="1292359" cy="975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340153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Range of Application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NOT included in this treatment strategy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Elementary age students</a:t>
            </a:r>
          </a:p>
          <a:p>
            <a:pPr lvl="1"/>
            <a:r>
              <a:rPr lang="en-US" dirty="0" smtClean="0"/>
              <a:t>Married/Life partner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Contraceptive Users</a:t>
            </a:r>
          </a:p>
          <a:p>
            <a:pPr lvl="1"/>
            <a:r>
              <a:rPr lang="en-US" dirty="0" smtClean="0"/>
              <a:t>The elderly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</a:t>
            </a:r>
            <a:endParaRPr lang="en-US" dirty="0"/>
          </a:p>
        </p:txBody>
      </p:sp>
      <p:pic>
        <p:nvPicPr>
          <p:cNvPr id="5" name="Picture 4" descr="old 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53" y="274638"/>
            <a:ext cx="1889447" cy="1503757"/>
          </a:xfrm>
          <a:prstGeom prst="rect">
            <a:avLst/>
          </a:prstGeom>
        </p:spPr>
      </p:pic>
      <p:pic>
        <p:nvPicPr>
          <p:cNvPr id="6" name="Picture 5" descr="black-gay-cou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7" y="4781629"/>
            <a:ext cx="1603375" cy="2076371"/>
          </a:xfrm>
          <a:prstGeom prst="rect">
            <a:avLst/>
          </a:prstGeom>
        </p:spPr>
      </p:pic>
      <p:pic>
        <p:nvPicPr>
          <p:cNvPr id="7" name="Picture 6" descr="gay_narrow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57" y="4412297"/>
            <a:ext cx="1702046" cy="2343150"/>
          </a:xfrm>
          <a:prstGeom prst="rect">
            <a:avLst/>
          </a:prstGeom>
        </p:spPr>
      </p:pic>
      <p:pic>
        <p:nvPicPr>
          <p:cNvPr id="8" name="Picture 7" descr="marri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654" y="2104072"/>
            <a:ext cx="1558925" cy="2308225"/>
          </a:xfrm>
          <a:prstGeom prst="rect">
            <a:avLst/>
          </a:prstGeom>
        </p:spPr>
      </p:pic>
      <p:pic>
        <p:nvPicPr>
          <p:cNvPr id="9" name="Picture 8" descr="elem ki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397" y="4742418"/>
            <a:ext cx="2330451" cy="174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Unintended Consequences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Private schools may reject the curriculum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Religiously affiliated schools may reject curriculum</a:t>
            </a:r>
          </a:p>
          <a:p>
            <a:pPr lvl="0"/>
            <a:r>
              <a:rPr lang="en-US" dirty="0" smtClean="0"/>
              <a:t>Parents may withdraw children from public schools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Teachers may refuse to present information on alternative sexualities</a:t>
            </a:r>
          </a:p>
          <a:p>
            <a:pPr lvl="0"/>
            <a:r>
              <a:rPr lang="en-US" dirty="0" smtClean="0"/>
              <a:t>Students may object on moral grounds to the material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Students become more sexually active</a:t>
            </a:r>
          </a:p>
          <a:p>
            <a:pPr lvl="0"/>
            <a:r>
              <a:rPr lang="en-US" dirty="0" smtClean="0"/>
              <a:t>High risk areas become stigmatized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  <p:pic>
        <p:nvPicPr>
          <p:cNvPr id="5" name="Picture 4" descr="trainset-ghet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4" y="5222254"/>
            <a:ext cx="2097088" cy="1571935"/>
          </a:xfrm>
          <a:prstGeom prst="rect">
            <a:avLst/>
          </a:prstGeom>
        </p:spPr>
      </p:pic>
      <p:pic>
        <p:nvPicPr>
          <p:cNvPr id="6" name="Picture 5" descr="chicago-inner-c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17" y="4411735"/>
            <a:ext cx="1815430" cy="2382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Success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1600200"/>
            <a:ext cx="8591635" cy="48884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Teen pregnancy and STD rates are similar to other first world countries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2004 Pregnancy Rates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U.S. 72/1000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Germany 18/1000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France 25/1000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Netherlands 13/1000</a:t>
            </a:r>
          </a:p>
          <a:p>
            <a:pPr lvl="1"/>
            <a:r>
              <a:rPr lang="en-US" dirty="0" smtClean="0"/>
              <a:t>2004 Gonorrhea rates</a:t>
            </a:r>
          </a:p>
          <a:p>
            <a:pPr lvl="2"/>
            <a:r>
              <a:rPr lang="en-US" dirty="0" smtClean="0"/>
              <a:t>U.S. 458/100,000</a:t>
            </a:r>
          </a:p>
          <a:p>
            <a:pPr lvl="2"/>
            <a:r>
              <a:rPr lang="en-US" dirty="0" smtClean="0"/>
              <a:t>Netherlands 14/100,000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sexually active teens using contraceptives</a:t>
            </a:r>
          </a:p>
          <a:p>
            <a:r>
              <a:rPr lang="en-US" dirty="0" smtClean="0"/>
              <a:t>Fewer teens becoming sexually active or practicing safe sex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teens getting tested for STDs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Failure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Students becoming more sexually active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Teaches may refuse to teach alternatives, students could be ignorant about alternative sexualities</a:t>
            </a:r>
          </a:p>
          <a:p>
            <a:pPr lvl="0"/>
            <a:r>
              <a:rPr lang="en-US" dirty="0" smtClean="0"/>
              <a:t>Students not retaining what is been taught or becoming over confident in sexual activity</a:t>
            </a:r>
          </a:p>
          <a:p>
            <a:pPr lvl="1"/>
            <a:r>
              <a:rPr lang="en-US" dirty="0" smtClean="0"/>
              <a:t>More pregnancies</a:t>
            </a:r>
          </a:p>
          <a:p>
            <a:pPr lvl="1"/>
            <a:r>
              <a:rPr lang="en-US" dirty="0" smtClean="0"/>
              <a:t>More STDs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Schools refraining from implementing the system.</a:t>
            </a:r>
          </a:p>
          <a:p>
            <a:r>
              <a:rPr lang="en-US" dirty="0" smtClean="0"/>
              <a:t>Sexually active students dismiss curriculum because of primary emphasis on abstinence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Stigmatization of those who become pregnant or get STDs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6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Theoretical Support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Harrell W. </a:t>
            </a:r>
            <a:r>
              <a:rPr lang="en-US" dirty="0" err="1" smtClean="0"/>
              <a:t>Chesson</a:t>
            </a:r>
            <a:r>
              <a:rPr lang="en-US" dirty="0" smtClean="0"/>
              <a:t>, John M. </a:t>
            </a:r>
            <a:r>
              <a:rPr lang="en-US" dirty="0" err="1" smtClean="0"/>
              <a:t>Blandford</a:t>
            </a:r>
            <a:r>
              <a:rPr lang="en-US" dirty="0" smtClean="0"/>
              <a:t>, Thomas L. Gift, </a:t>
            </a:r>
            <a:r>
              <a:rPr lang="en-US" dirty="0" err="1" smtClean="0"/>
              <a:t>Guoyu</a:t>
            </a:r>
            <a:r>
              <a:rPr lang="en-US" dirty="0" smtClean="0"/>
              <a:t> Tao and Kathleen L. Irwin </a:t>
            </a:r>
            <a:r>
              <a:rPr lang="en-US" dirty="0" smtClean="0">
                <a:solidFill>
                  <a:schemeClr val="bg1"/>
                </a:solidFill>
              </a:rPr>
              <a:t>“The Estimated Direct Medical Cost of Sexually Transmitted Diseases Among American Youth” </a:t>
            </a:r>
            <a:r>
              <a:rPr lang="en-US" dirty="0" smtClean="0"/>
              <a:t>(2000)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Hillard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Weinstock</a:t>
            </a:r>
            <a:r>
              <a:rPr lang="en-US" dirty="0" smtClean="0">
                <a:solidFill>
                  <a:srgbClr val="FFFFFF"/>
                </a:solidFill>
              </a:rPr>
              <a:t>, Stuart Berman and Willard Cates, Jr. </a:t>
            </a:r>
            <a:r>
              <a:rPr lang="en-US" dirty="0" smtClean="0">
                <a:solidFill>
                  <a:schemeClr val="bg1"/>
                </a:solidFill>
              </a:rPr>
              <a:t>“Sexually Transmitted Diseases Among American Youth: Incidence and Prevalence Estimates” </a:t>
            </a:r>
            <a:r>
              <a:rPr lang="en-US" dirty="0" smtClean="0">
                <a:solidFill>
                  <a:srgbClr val="FFFFFF"/>
                </a:solidFill>
              </a:rPr>
              <a:t>(2000)</a:t>
            </a:r>
          </a:p>
          <a:p>
            <a:r>
              <a:rPr lang="en-US" dirty="0" smtClean="0"/>
              <a:t>Jonathan D. Klein, MD, MPH </a:t>
            </a:r>
            <a:r>
              <a:rPr lang="en-US" dirty="0" smtClean="0">
                <a:solidFill>
                  <a:srgbClr val="000000"/>
                </a:solidFill>
              </a:rPr>
              <a:t>“Adolescent Pregnancy: Current Trends and Issues” </a:t>
            </a:r>
            <a:r>
              <a:rPr lang="en-US" dirty="0" smtClean="0"/>
              <a:t>(2005)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Theoretical Support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5</a:t>
            </a:r>
            <a:r>
              <a:rPr lang="en-US" dirty="0" smtClean="0"/>
              <a:t>Kelly </a:t>
            </a:r>
            <a:r>
              <a:rPr lang="en-US" dirty="0" err="1" smtClean="0"/>
              <a:t>Ladin</a:t>
            </a:r>
            <a:r>
              <a:rPr lang="en-US" dirty="0" smtClean="0"/>
              <a:t> </a:t>
            </a:r>
            <a:r>
              <a:rPr lang="en-US" dirty="0" err="1" smtClean="0"/>
              <a:t>L’Engle</a:t>
            </a:r>
            <a:r>
              <a:rPr lang="en-US" dirty="0" smtClean="0"/>
              <a:t>, Ph.D., M.P.H., Jane D. Brown, Ph.D., and Kristin </a:t>
            </a:r>
            <a:r>
              <a:rPr lang="en-US" dirty="0" err="1" smtClean="0"/>
              <a:t>Kenneavy</a:t>
            </a:r>
            <a:r>
              <a:rPr lang="en-US" dirty="0" smtClean="0"/>
              <a:t>, M.A. </a:t>
            </a:r>
            <a:r>
              <a:rPr lang="en-US" dirty="0" smtClean="0">
                <a:solidFill>
                  <a:srgbClr val="000000"/>
                </a:solidFill>
              </a:rPr>
              <a:t>“The mass media are an important context for adolescents’ sexual behavior” </a:t>
            </a:r>
            <a:r>
              <a:rPr lang="en-US" dirty="0" smtClean="0"/>
              <a:t>(2004)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Other Sources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92" y="1600200"/>
            <a:ext cx="857867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aasect</a:t>
            </a:r>
            <a:r>
              <a:rPr lang="en-US" dirty="0" smtClean="0"/>
              <a:t> (American Association of Sexuality Educators, Counselors and Therapists)</a:t>
            </a:r>
          </a:p>
          <a:p>
            <a:r>
              <a:rPr lang="en-US" baseline="30000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Avert (International AIDS/HIV charity)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Center for Disease Control and Prevention (National Prevention Information Network</a:t>
            </a:r>
          </a:p>
          <a:p>
            <a:r>
              <a:rPr lang="en-US" baseline="30000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Guttmacher Institute</a:t>
            </a:r>
          </a:p>
          <a:p>
            <a:r>
              <a:rPr lang="en-US" baseline="30000" dirty="0" smtClean="0"/>
              <a:t>6</a:t>
            </a:r>
            <a:r>
              <a:rPr lang="en-US" dirty="0" smtClean="0"/>
              <a:t>Healthcommunities.com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Kids having Kids: Economic costs &amp; Social Consequences of Teen pregnancy (Saul D. Hoffman and Rebecca A. Maynard) ©2008</a:t>
            </a:r>
          </a:p>
          <a:p>
            <a:r>
              <a:rPr lang="en-US" dirty="0" smtClean="0"/>
              <a:t>Minnesota Department of Health</a:t>
            </a:r>
          </a:p>
          <a:p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The National Campaign (to Prevent Teen and Unplanned Pregnancy)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Planned Parenthood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Pregnant Teen Help (Teen Pregnancy Statistics, Prevention and Facts)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6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pic>
        <p:nvPicPr>
          <p:cNvPr id="5" name="Picture 4" descr="Planned_Parenthoo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164" y="182562"/>
            <a:ext cx="1417638" cy="141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046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Average American teenager and young adult are undereducated and unaware of the risks of being sexually active and the levels of sexual activity.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teenagers and young adults cost American </a:t>
            </a:r>
            <a:r>
              <a:rPr lang="en-US" dirty="0" smtClean="0"/>
              <a:t>taxpayers </a:t>
            </a:r>
            <a:r>
              <a:rPr lang="en-US" dirty="0"/>
              <a:t>for </a:t>
            </a:r>
            <a:r>
              <a:rPr lang="en-US" dirty="0" smtClean="0"/>
              <a:t>STDs and unplanned </a:t>
            </a:r>
            <a:r>
              <a:rPr lang="en-US" dirty="0"/>
              <a:t>pregnancies.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</a:t>
            </a:r>
          </a:p>
        </p:txBody>
      </p:sp>
      <p:pic>
        <p:nvPicPr>
          <p:cNvPr id="5" name="Picture 4" descr="pregnant_te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63" y="4649690"/>
            <a:ext cx="2299442" cy="201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7101381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 estimated 750,000 teenagers in the United States will become pregnant this year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/>
              <a:t>The age range 15 to 25 contract half of all the nation’s 19 million </a:t>
            </a:r>
            <a:r>
              <a:rPr lang="en-US" dirty="0" smtClean="0"/>
              <a:t>STIs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Cost of teen Pregnancy to the U.S. taxpayers is $9.1 billion a </a:t>
            </a:r>
            <a:r>
              <a:rPr lang="en-US" dirty="0" smtClean="0">
                <a:solidFill>
                  <a:srgbClr val="000000"/>
                </a:solidFill>
              </a:rPr>
              <a:t>year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/>
              <a:t>In Minnesota in 2004 pregnancies of teenagers cost taxpayers $142 </a:t>
            </a:r>
            <a:r>
              <a:rPr lang="en-US" dirty="0" smtClean="0"/>
              <a:t>million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STDs</a:t>
            </a:r>
            <a:r>
              <a:rPr lang="en-US" dirty="0" smtClean="0">
                <a:solidFill>
                  <a:srgbClr val="000000"/>
                </a:solidFill>
              </a:rPr>
              <a:t> add an </a:t>
            </a:r>
            <a:r>
              <a:rPr lang="en-US" dirty="0">
                <a:solidFill>
                  <a:srgbClr val="000000"/>
                </a:solidFill>
              </a:rPr>
              <a:t>estimated $14.7 billion to the Nation’s healthcare costs each </a:t>
            </a:r>
            <a:r>
              <a:rPr lang="en-US" dirty="0" smtClean="0">
                <a:solidFill>
                  <a:srgbClr val="000000"/>
                </a:solidFill>
              </a:rPr>
              <a:t>year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</a:t>
            </a:r>
            <a:endParaRPr lang="en-US" dirty="0"/>
          </a:p>
        </p:txBody>
      </p:sp>
      <p:pic>
        <p:nvPicPr>
          <p:cNvPr id="5" name="Picture 4" descr="STD 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76" y="0"/>
            <a:ext cx="2222524" cy="312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Teen Birth Rate per 1000 by race (2006)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27 (Non-Hispanic White)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83 (Hispanics)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64 (Non-Hispanic Blacks)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55 (Native Americans)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17 (Asian/Pacific Islanders)</a:t>
            </a:r>
          </a:p>
          <a:p>
            <a:pPr lvl="1"/>
            <a:r>
              <a:rPr lang="en-US" dirty="0" smtClean="0"/>
              <a:t>Teen Pregnancy Rates per 1000 by race (2005)</a:t>
            </a:r>
          </a:p>
          <a:p>
            <a:pPr lvl="2"/>
            <a:r>
              <a:rPr lang="en-US" dirty="0" smtClean="0"/>
              <a:t>43 (Non-Hispanic White)</a:t>
            </a:r>
          </a:p>
          <a:p>
            <a:pPr lvl="2"/>
            <a:r>
              <a:rPr lang="en-US" dirty="0" smtClean="0"/>
              <a:t>123 (African American)</a:t>
            </a:r>
          </a:p>
          <a:p>
            <a:pPr lvl="2"/>
            <a:r>
              <a:rPr lang="en-US" dirty="0" smtClean="0"/>
              <a:t>125 (Hispanic)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</a:t>
            </a:r>
            <a:endParaRPr lang="en-US" dirty="0"/>
          </a:p>
        </p:txBody>
      </p:sp>
      <p:pic>
        <p:nvPicPr>
          <p:cNvPr id="5" name="Picture 4" descr="blog-10-black-pregnant-teen-279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727" y="213698"/>
            <a:ext cx="2578892" cy="2773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Teen Birth rate per 1000 (by state)</a:t>
            </a:r>
          </a:p>
          <a:p>
            <a:pPr lvl="2"/>
            <a:r>
              <a:rPr lang="en-US" dirty="0" smtClean="0"/>
              <a:t>68.4 (Mississippi)</a:t>
            </a:r>
          </a:p>
          <a:p>
            <a:pPr lvl="2"/>
            <a:r>
              <a:rPr lang="en-US" dirty="0" smtClean="0"/>
              <a:t>64.1 (New Mexico)</a:t>
            </a:r>
          </a:p>
          <a:p>
            <a:pPr lvl="2"/>
            <a:r>
              <a:rPr lang="en-US" dirty="0" smtClean="0"/>
              <a:t>63.1 (Texas)</a:t>
            </a:r>
          </a:p>
          <a:p>
            <a:pPr lvl="2"/>
            <a:r>
              <a:rPr lang="en-US" dirty="0" smtClean="0"/>
              <a:t>62.3 (Arkansas) </a:t>
            </a:r>
          </a:p>
          <a:p>
            <a:pPr lvl="2"/>
            <a:r>
              <a:rPr lang="en-US" dirty="0" smtClean="0"/>
              <a:t>62.0 (Arizona)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24.9 (New Jersey)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23.5 (Connecticut)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21.3 (Massachusetts)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20.8 (Vermont)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18.7 (New Hampshire)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</a:t>
            </a:r>
            <a:endParaRPr lang="en-US" dirty="0"/>
          </a:p>
        </p:txBody>
      </p:sp>
      <p:pic>
        <p:nvPicPr>
          <p:cNvPr id="5" name="Picture 4" descr="teen-pregnancy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93" y="530018"/>
            <a:ext cx="1183493" cy="1775240"/>
          </a:xfrm>
          <a:prstGeom prst="rect">
            <a:avLst/>
          </a:prstGeom>
        </p:spPr>
      </p:pic>
      <p:pic>
        <p:nvPicPr>
          <p:cNvPr id="6" name="Picture 5" descr="usa_bl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106" y="2685393"/>
            <a:ext cx="4582745" cy="300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0" y="1417638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Teen Pregnancy Rate per 1000</a:t>
            </a:r>
          </a:p>
          <a:p>
            <a:pPr lvl="2"/>
            <a:r>
              <a:rPr lang="en-US" dirty="0" smtClean="0"/>
              <a:t>93 (New Mexico)</a:t>
            </a:r>
          </a:p>
          <a:p>
            <a:pPr lvl="2"/>
            <a:r>
              <a:rPr lang="en-US" dirty="0" smtClean="0"/>
              <a:t>90 (Nevada)</a:t>
            </a:r>
          </a:p>
          <a:p>
            <a:pPr lvl="2"/>
            <a:r>
              <a:rPr lang="en-US" dirty="0" smtClean="0"/>
              <a:t>89 (Arizona)</a:t>
            </a:r>
          </a:p>
          <a:p>
            <a:pPr lvl="2"/>
            <a:r>
              <a:rPr lang="en-US" dirty="0" smtClean="0"/>
              <a:t>88 (Texas) </a:t>
            </a:r>
          </a:p>
          <a:p>
            <a:pPr lvl="2"/>
            <a:r>
              <a:rPr lang="en-US" dirty="0" smtClean="0"/>
              <a:t>85 (Mississippi)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45 (South Dakota)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43 (Minnesota, Maine)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40 (Vermont)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33 (New Hampshire)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JM</a:t>
            </a:r>
            <a:endParaRPr lang="en-US" dirty="0"/>
          </a:p>
        </p:txBody>
      </p:sp>
      <p:pic>
        <p:nvPicPr>
          <p:cNvPr id="5" name="Picture 4" descr="teen-pregnancy-birthday-cake_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21" y="883969"/>
            <a:ext cx="2477779" cy="2067176"/>
          </a:xfrm>
          <a:prstGeom prst="rect">
            <a:avLst/>
          </a:prstGeom>
        </p:spPr>
      </p:pic>
      <p:pic>
        <p:nvPicPr>
          <p:cNvPr id="6" name="Picture 5" descr="usa_bl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73" y="3458837"/>
            <a:ext cx="4260227" cy="279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31" y="1230868"/>
            <a:ext cx="5411537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Teen Chlamydia per 100,000 by state</a:t>
            </a:r>
          </a:p>
          <a:p>
            <a:pPr lvl="2"/>
            <a:r>
              <a:rPr lang="en-US" dirty="0" smtClean="0"/>
              <a:t>654.7 (Mississippi)</a:t>
            </a:r>
          </a:p>
          <a:p>
            <a:pPr lvl="2"/>
            <a:r>
              <a:rPr lang="en-US" dirty="0" smtClean="0"/>
              <a:t>609.4 (Alaska)</a:t>
            </a:r>
          </a:p>
          <a:p>
            <a:pPr lvl="2"/>
            <a:r>
              <a:rPr lang="en-US" dirty="0" smtClean="0"/>
              <a:t>482 (New Mexico)</a:t>
            </a:r>
          </a:p>
          <a:p>
            <a:pPr lvl="2"/>
            <a:r>
              <a:rPr lang="en-US" dirty="0" smtClean="0"/>
              <a:t>457.2 (Guam) </a:t>
            </a:r>
          </a:p>
          <a:p>
            <a:pPr lvl="2"/>
            <a:r>
              <a:rPr lang="en-US" dirty="0" smtClean="0"/>
              <a:t>422 (Hawai’i)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164 (Utah)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157.1 (West Virginia)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157.1 (Kentucky)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134.8 (New Hampshire)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92.5 (Puerto Rico)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</a:t>
            </a:r>
            <a:endParaRPr lang="en-US" dirty="0"/>
          </a:p>
        </p:txBody>
      </p:sp>
      <p:pic>
        <p:nvPicPr>
          <p:cNvPr id="5" name="Picture 4" descr="stithu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8194"/>
            <a:ext cx="1985741" cy="1504751"/>
          </a:xfrm>
          <a:prstGeom prst="rect">
            <a:avLst/>
          </a:prstGeom>
        </p:spPr>
      </p:pic>
      <p:pic>
        <p:nvPicPr>
          <p:cNvPr id="6" name="Picture 5" descr="usa_bla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3161742"/>
            <a:ext cx="3973460" cy="260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Teen Gonorrhea per 100,000 by state</a:t>
            </a:r>
          </a:p>
          <a:p>
            <a:pPr lvl="2"/>
            <a:r>
              <a:rPr lang="en-US" dirty="0" smtClean="0"/>
              <a:t>248.6 (Mississippi)</a:t>
            </a:r>
          </a:p>
          <a:p>
            <a:pPr lvl="2"/>
            <a:r>
              <a:rPr lang="en-US" dirty="0" smtClean="0"/>
              <a:t>234.4 (Louisiana)</a:t>
            </a:r>
          </a:p>
          <a:p>
            <a:pPr lvl="2"/>
            <a:r>
              <a:rPr lang="en-US" dirty="0" smtClean="0"/>
              <a:t>221.1 (South Carolina)</a:t>
            </a:r>
          </a:p>
          <a:p>
            <a:pPr lvl="2"/>
            <a:r>
              <a:rPr lang="en-US" dirty="0" smtClean="0"/>
              <a:t>182.3 (Alabama)</a:t>
            </a:r>
          </a:p>
          <a:p>
            <a:pPr lvl="2"/>
            <a:r>
              <a:rPr lang="en-US" dirty="0" smtClean="0"/>
              <a:t>181.7 (Georgia)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11.8 (Wyoming)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10.8 (New Hampshire)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9.6 (Montana)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7.5 (Idaho)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6.9 (Puerto Rico)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JM</a:t>
            </a:r>
            <a:endParaRPr lang="en-US" dirty="0"/>
          </a:p>
        </p:txBody>
      </p:sp>
      <p:pic>
        <p:nvPicPr>
          <p:cNvPr id="5" name="Picture 4" descr="gonoe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02" y="1042651"/>
            <a:ext cx="1795997" cy="1115097"/>
          </a:xfrm>
          <a:prstGeom prst="rect">
            <a:avLst/>
          </a:prstGeom>
        </p:spPr>
      </p:pic>
      <p:pic>
        <p:nvPicPr>
          <p:cNvPr id="6" name="Picture 5" descr="usa_bl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053" y="3174700"/>
            <a:ext cx="4157747" cy="2727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1500</Words>
  <Application>Microsoft Office PowerPoint</Application>
  <PresentationFormat>On-screen Show (4:3)</PresentationFormat>
  <Paragraphs>240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Rates and Incidence of Unplanned and Unwanted Teenage Pregnancy and STDs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Media Influences</vt:lpstr>
      <vt:lpstr>The Problem</vt:lpstr>
      <vt:lpstr>The Problem</vt:lpstr>
      <vt:lpstr>The Problem</vt:lpstr>
      <vt:lpstr>The Ideal State</vt:lpstr>
      <vt:lpstr>Procedure of Treatment</vt:lpstr>
      <vt:lpstr>Procedure of Treatment</vt:lpstr>
      <vt:lpstr>Range of Application</vt:lpstr>
      <vt:lpstr>Range of Application</vt:lpstr>
      <vt:lpstr>Unintended Consequences</vt:lpstr>
      <vt:lpstr>Success</vt:lpstr>
      <vt:lpstr>Failure</vt:lpstr>
      <vt:lpstr>Theoretical Support</vt:lpstr>
      <vt:lpstr>Theoretical Support</vt:lpstr>
      <vt:lpstr>Other Sources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 and Incidence of Unplanned and Unwanted Teenage Pregnancy and STDs</dc:title>
  <dc:creator>Cari Van Overbeke</dc:creator>
  <cp:lastModifiedBy>MSUM</cp:lastModifiedBy>
  <cp:revision>57</cp:revision>
  <dcterms:created xsi:type="dcterms:W3CDTF">2010-04-21T12:29:14Z</dcterms:created>
  <dcterms:modified xsi:type="dcterms:W3CDTF">2010-04-21T16:55:33Z</dcterms:modified>
</cp:coreProperties>
</file>