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19"/>
  </p:notesMasterIdLst>
  <p:sldIdLst>
    <p:sldId id="256" r:id="rId2"/>
    <p:sldId id="268" r:id="rId3"/>
    <p:sldId id="267" r:id="rId4"/>
    <p:sldId id="271" r:id="rId5"/>
    <p:sldId id="270" r:id="rId6"/>
    <p:sldId id="269" r:id="rId7"/>
    <p:sldId id="259" r:id="rId8"/>
    <p:sldId id="266" r:id="rId9"/>
    <p:sldId id="258" r:id="rId10"/>
    <p:sldId id="260" r:id="rId11"/>
    <p:sldId id="261" r:id="rId12"/>
    <p:sldId id="273" r:id="rId13"/>
    <p:sldId id="262" r:id="rId14"/>
    <p:sldId id="274" r:id="rId15"/>
    <p:sldId id="263" r:id="rId16"/>
    <p:sldId id="264" r:id="rId17"/>
    <p:sldId id="265" r:id="rId18"/>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Times New Roman" pitchFamily="-110" charset="0"/>
        <a:ea typeface="+mn-ea"/>
        <a:cs typeface="+mn-cs"/>
      </a:defRPr>
    </a:lvl1pPr>
    <a:lvl2pPr marL="457200" algn="ctr" rtl="0" fontAlgn="base">
      <a:spcBef>
        <a:spcPct val="0"/>
      </a:spcBef>
      <a:spcAft>
        <a:spcPct val="0"/>
      </a:spcAft>
      <a:defRPr sz="2400" kern="1200">
        <a:solidFill>
          <a:schemeClr val="tx1"/>
        </a:solidFill>
        <a:latin typeface="Times New Roman" pitchFamily="-110" charset="0"/>
        <a:ea typeface="+mn-ea"/>
        <a:cs typeface="+mn-cs"/>
      </a:defRPr>
    </a:lvl2pPr>
    <a:lvl3pPr marL="914400" algn="ctr" rtl="0" fontAlgn="base">
      <a:spcBef>
        <a:spcPct val="0"/>
      </a:spcBef>
      <a:spcAft>
        <a:spcPct val="0"/>
      </a:spcAft>
      <a:defRPr sz="2400" kern="1200">
        <a:solidFill>
          <a:schemeClr val="tx1"/>
        </a:solidFill>
        <a:latin typeface="Times New Roman" pitchFamily="-110" charset="0"/>
        <a:ea typeface="+mn-ea"/>
        <a:cs typeface="+mn-cs"/>
      </a:defRPr>
    </a:lvl3pPr>
    <a:lvl4pPr marL="1371600" algn="ctr" rtl="0" fontAlgn="base">
      <a:spcBef>
        <a:spcPct val="0"/>
      </a:spcBef>
      <a:spcAft>
        <a:spcPct val="0"/>
      </a:spcAft>
      <a:defRPr sz="2400" kern="1200">
        <a:solidFill>
          <a:schemeClr val="tx1"/>
        </a:solidFill>
        <a:latin typeface="Times New Roman" pitchFamily="-110" charset="0"/>
        <a:ea typeface="+mn-ea"/>
        <a:cs typeface="+mn-cs"/>
      </a:defRPr>
    </a:lvl4pPr>
    <a:lvl5pPr marL="1828800" algn="ctr" rtl="0" fontAlgn="base">
      <a:spcBef>
        <a:spcPct val="0"/>
      </a:spcBef>
      <a:spcAft>
        <a:spcPct val="0"/>
      </a:spcAft>
      <a:defRPr sz="2400" kern="1200">
        <a:solidFill>
          <a:schemeClr val="tx1"/>
        </a:solidFill>
        <a:latin typeface="Times New Roman" pitchFamily="-110" charset="0"/>
        <a:ea typeface="+mn-ea"/>
        <a:cs typeface="+mn-cs"/>
      </a:defRPr>
    </a:lvl5pPr>
    <a:lvl6pPr marL="2286000" algn="l" defTabSz="457200" rtl="0" eaLnBrk="1" latinLnBrk="0" hangingPunct="1">
      <a:defRPr sz="2400" kern="1200">
        <a:solidFill>
          <a:schemeClr val="tx1"/>
        </a:solidFill>
        <a:latin typeface="Times New Roman" pitchFamily="-110" charset="0"/>
        <a:ea typeface="+mn-ea"/>
        <a:cs typeface="+mn-cs"/>
      </a:defRPr>
    </a:lvl6pPr>
    <a:lvl7pPr marL="2743200" algn="l" defTabSz="457200" rtl="0" eaLnBrk="1" latinLnBrk="0" hangingPunct="1">
      <a:defRPr sz="2400" kern="1200">
        <a:solidFill>
          <a:schemeClr val="tx1"/>
        </a:solidFill>
        <a:latin typeface="Times New Roman" pitchFamily="-110" charset="0"/>
        <a:ea typeface="+mn-ea"/>
        <a:cs typeface="+mn-cs"/>
      </a:defRPr>
    </a:lvl7pPr>
    <a:lvl8pPr marL="3200400" algn="l" defTabSz="457200" rtl="0" eaLnBrk="1" latinLnBrk="0" hangingPunct="1">
      <a:defRPr sz="2400" kern="1200">
        <a:solidFill>
          <a:schemeClr val="tx1"/>
        </a:solidFill>
        <a:latin typeface="Times New Roman" pitchFamily="-110" charset="0"/>
        <a:ea typeface="+mn-ea"/>
        <a:cs typeface="+mn-cs"/>
      </a:defRPr>
    </a:lvl8pPr>
    <a:lvl9pPr marL="3657600" algn="l" defTabSz="457200" rtl="0" eaLnBrk="1" latinLnBrk="0" hangingPunct="1">
      <a:defRPr sz="2400" kern="1200">
        <a:solidFill>
          <a:schemeClr val="tx1"/>
        </a:solidFill>
        <a:latin typeface="Times New Roman" pitchFamily="-11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D4"/>
    <a:srgbClr val="000066"/>
    <a:srgbClr val="3A5047"/>
    <a:srgbClr val="EAEAEA"/>
    <a:srgbClr val="C0C0C0"/>
    <a:srgbClr val="2D385D"/>
    <a:srgbClr val="827F08"/>
    <a:srgbClr val="A8946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03" autoAdjust="0"/>
    <p:restoredTop sz="94660"/>
  </p:normalViewPr>
  <p:slideViewPr>
    <p:cSldViewPr>
      <p:cViewPr>
        <p:scale>
          <a:sx n="60" d="100"/>
          <a:sy n="60" d="100"/>
        </p:scale>
        <p:origin x="-1800" y="-6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Times New Roman" pitchFamily="18" charset="0"/>
              </a:defRPr>
            </a:lvl1pPr>
          </a:lstStyle>
          <a:p>
            <a:pPr>
              <a:defRPr/>
            </a:pPr>
            <a:endParaRPr lang="en-US"/>
          </a:p>
        </p:txBody>
      </p:sp>
      <p:sp>
        <p:nvSpPr>
          <p:cNvPr id="136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6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6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Times New Roman" pitchFamily="18" charset="0"/>
              </a:defRPr>
            </a:lvl1pPr>
          </a:lstStyle>
          <a:p>
            <a:pPr>
              <a:defRPr/>
            </a:pPr>
            <a:endParaRPr lang="en-US"/>
          </a:p>
        </p:txBody>
      </p:sp>
      <p:sp>
        <p:nvSpPr>
          <p:cNvPr id="136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A4D433A-E7AE-B841-A1B9-CE3625E21B4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11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19B701BF-B9F9-8148-B328-A56F35522D3A}" type="slidenum">
              <a:rPr lang="en-US"/>
              <a:pPr/>
              <a:t>1</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a:latin typeface="Times New Roman" pitchFamily="-110"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lstStyle>
          <a:p>
            <a:pPr>
              <a:defRPr/>
            </a:pPr>
            <a:endParaRPr lang="en-US"/>
          </a:p>
        </p:txBody>
      </p:sp>
      <p:sp>
        <p:nvSpPr>
          <p:cNvPr id="6" name="Slide Number Placeholder 10"/>
          <p:cNvSpPr>
            <a:spLocks noGrp="1"/>
          </p:cNvSpPr>
          <p:nvPr>
            <p:ph type="sldNum" sz="quarter" idx="11"/>
          </p:nvPr>
        </p:nvSpPr>
        <p:spPr>
          <a:xfrm>
            <a:off x="8639175" y="6508750"/>
            <a:ext cx="463550" cy="274638"/>
          </a:xfrm>
        </p:spPr>
        <p:txBody>
          <a:bodyPr/>
          <a:lstStyle>
            <a:lvl1pPr>
              <a:defRPr/>
            </a:lvl1pPr>
          </a:lstStyle>
          <a:p>
            <a:fld id="{43FD7966-4C4F-E240-8C31-F68AE905066E}" type="slidenum">
              <a:rPr lang="en-US"/>
              <a:pPr/>
              <a:t>‹#›</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4D87EE42-222E-CD4E-B361-07280ABB33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58506600-E927-9E4F-BDDD-332630D43BA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a:spLocks noChangeArrowheads="1"/>
          </p:cNvSpPr>
          <p:nvPr/>
        </p:nvSpPr>
        <p:spPr bwMode="auto">
          <a:xfrm>
            <a:off x="588963" y="1423988"/>
            <a:ext cx="8001000"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ctr">
            <a:prstTxWarp prst="textNoShape">
              <a:avLst/>
            </a:prstTxWarp>
          </a:bodyPr>
          <a:lstStyle/>
          <a:p>
            <a:pPr>
              <a:defRPr/>
            </a:pPr>
            <a:endParaRPr lang="en-US">
              <a:solidFill>
                <a:schemeClr val="lt1"/>
              </a:solidFill>
              <a:latin typeface="+mn-lt"/>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414B61A-875F-9D42-903B-2E6254BC86E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1000125" y="3267075"/>
            <a:ext cx="7407275"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ctr">
            <a:prstTxWarp prst="textNoShape">
              <a:avLst/>
            </a:prstTxWarp>
          </a:bodyPr>
          <a:lstStyle/>
          <a:p>
            <a:pPr>
              <a:defRPr/>
            </a:pPr>
            <a:endParaRPr lang="en-US">
              <a:solidFill>
                <a:schemeClr val="lt1"/>
              </a:solidFill>
              <a:latin typeface="+mn-lt"/>
            </a:endParaRPr>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lstStyle>
          <a:p>
            <a:pPr>
              <a:defRPr/>
            </a:pPr>
            <a:endParaRPr lang="en-US"/>
          </a:p>
        </p:txBody>
      </p:sp>
      <p:sp>
        <p:nvSpPr>
          <p:cNvPr id="6" name="Slide Number Placeholder 8"/>
          <p:cNvSpPr>
            <a:spLocks noGrp="1"/>
          </p:cNvSpPr>
          <p:nvPr>
            <p:ph type="sldNum" sz="quarter" idx="11"/>
          </p:nvPr>
        </p:nvSpPr>
        <p:spPr>
          <a:xfrm>
            <a:off x="8639175" y="6513513"/>
            <a:ext cx="463550" cy="274637"/>
          </a:xfrm>
        </p:spPr>
        <p:txBody>
          <a:bodyPr/>
          <a:lstStyle>
            <a:lvl1pPr>
              <a:defRPr/>
            </a:lvl1pPr>
          </a:lstStyle>
          <a:p>
            <a:fld id="{6A33D59A-95D0-F241-AB3C-8595211F9D4E}" type="slidenum">
              <a:rPr lang="en-US"/>
              <a:pPr/>
              <a:t>‹#›</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a:spLocks noChangeArrowheads="1"/>
          </p:cNvSpPr>
          <p:nvPr/>
        </p:nvSpPr>
        <p:spPr bwMode="auto">
          <a:xfrm>
            <a:off x="588963" y="1423988"/>
            <a:ext cx="8001000"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ctr">
            <a:prstTxWarp prst="textNoShape">
              <a:avLst/>
            </a:prstTxWarp>
          </a:bodyPr>
          <a:lstStyle/>
          <a:p>
            <a:pPr>
              <a:defRPr/>
            </a:pPr>
            <a:endParaRPr lang="en-US">
              <a:solidFill>
                <a:schemeClr val="lt1"/>
              </a:solidFill>
              <a:latin typeface="+mn-lt"/>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lstStyle>
          <a:p>
            <a:fld id="{830E667E-2A41-C24E-92C1-587E2CE184B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a:spLocks noChangeArrowheads="1"/>
          </p:cNvSpPr>
          <p:nvPr/>
        </p:nvSpPr>
        <p:spPr bwMode="auto">
          <a:xfrm>
            <a:off x="617538" y="2165350"/>
            <a:ext cx="3748087"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b">
            <a:prstTxWarp prst="textNoShape">
              <a:avLst/>
            </a:prstTxWarp>
          </a:bodyPr>
          <a:lstStyle/>
          <a:p>
            <a:pPr>
              <a:defRPr/>
            </a:pPr>
            <a:endParaRPr lang="en-US">
              <a:solidFill>
                <a:schemeClr val="lt1"/>
              </a:solidFill>
              <a:latin typeface="+mn-lt"/>
            </a:endParaRPr>
          </a:p>
        </p:txBody>
      </p:sp>
      <p:sp>
        <p:nvSpPr>
          <p:cNvPr id="8" name="Rectangle 7"/>
          <p:cNvSpPr>
            <a:spLocks noChangeArrowheads="1"/>
          </p:cNvSpPr>
          <p:nvPr/>
        </p:nvSpPr>
        <p:spPr bwMode="auto">
          <a:xfrm>
            <a:off x="4800600" y="2165350"/>
            <a:ext cx="3749675"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b">
            <a:prstTxWarp prst="textNoShape">
              <a:avLst/>
            </a:prstTxWarp>
          </a:bodyPr>
          <a:lstStyle/>
          <a:p>
            <a:pPr>
              <a:defRPr/>
            </a:pPr>
            <a:endParaRPr lang="en-US">
              <a:solidFill>
                <a:schemeClr val="lt1"/>
              </a:solidFill>
              <a:latin typeface="+mn-lt"/>
            </a:endParaRPr>
          </a:p>
        </p:txBody>
      </p:sp>
      <p:sp>
        <p:nvSpPr>
          <p:cNvPr id="2" name="Title 1"/>
          <p:cNvSpPr>
            <a:spLocks noGrp="1"/>
          </p:cNvSpPr>
          <p:nvPr>
            <p:ph type="title"/>
          </p:nvPr>
        </p:nvSpPr>
        <p:spPr>
          <a:xfrm>
            <a:off x="457200" y="25194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lstStyle>
          <a:p>
            <a:pPr>
              <a:defRPr/>
            </a:pPr>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lstStyle>
          <a:p>
            <a:fld id="{50EEDE8E-FCDD-124A-A051-49F0368F70E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a:spLocks noChangeArrowheads="1"/>
          </p:cNvSpPr>
          <p:nvPr/>
        </p:nvSpPr>
        <p:spPr bwMode="auto">
          <a:xfrm>
            <a:off x="588963" y="1423988"/>
            <a:ext cx="8001000"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ctr">
            <a:prstTxWarp prst="textNoShape">
              <a:avLst/>
            </a:prstTxWarp>
          </a:bodyPr>
          <a:lstStyle/>
          <a:p>
            <a:pPr>
              <a:defRPr/>
            </a:pPr>
            <a:endParaRPr lang="en-US">
              <a:solidFill>
                <a:schemeClr val="lt1"/>
              </a:solidFill>
              <a:latin typeface="+mn-lt"/>
            </a:endParaRPr>
          </a:p>
        </p:txBody>
      </p:sp>
      <p:sp>
        <p:nvSpPr>
          <p:cNvPr id="2" name="Title 1"/>
          <p:cNvSpPr>
            <a:spLocks noGrp="1"/>
          </p:cNvSpPr>
          <p:nvPr>
            <p:ph type="title"/>
          </p:nvPr>
        </p:nvSpPr>
        <p:spPr>
          <a:xfrm>
            <a:off x="457200" y="253218"/>
            <a:ext cx="8229600" cy="11430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9411DD32-7AF7-4D45-A20A-9C09F086A7B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fld id="{5B1E0993-2F90-6E41-8106-7383E7CEFC3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a:spLocks noChangeArrowheads="1"/>
          </p:cNvSpPr>
          <p:nvPr/>
        </p:nvSpPr>
        <p:spPr bwMode="auto">
          <a:xfrm>
            <a:off x="5057775" y="1057275"/>
            <a:ext cx="3748088" cy="9525"/>
          </a:xfrm>
          <a:prstGeom prst="rect">
            <a:avLst/>
          </a:prstGeom>
          <a:solidFill>
            <a:schemeClr val="accent1"/>
          </a:solidFill>
          <a:ln w="38100" cap="rnd">
            <a:noFill/>
            <a:miter lim="800000"/>
            <a:headEnd/>
            <a:tailEnd/>
          </a:ln>
          <a:effectLst>
            <a:outerShdw blurRad="63500" dist="12900" dir="5400000" algn="tl" rotWithShape="0">
              <a:srgbClr val="000000">
                <a:alpha val="75000"/>
              </a:srgbClr>
            </a:outerShdw>
          </a:effectLst>
        </p:spPr>
        <p:txBody>
          <a:bodyPr anchor="ctr">
            <a:prstTxWarp prst="textNoShape">
              <a:avLst/>
            </a:prstTxWarp>
          </a:bodyPr>
          <a:lstStyle/>
          <a:p>
            <a:pPr>
              <a:defRPr/>
            </a:pPr>
            <a:endParaRPr lang="en-US">
              <a:solidFill>
                <a:schemeClr val="lt1"/>
              </a:solidFill>
              <a:latin typeface="+mn-lt"/>
            </a:endParaRPr>
          </a:p>
        </p:txBody>
      </p:sp>
      <p:sp>
        <p:nvSpPr>
          <p:cNvPr id="2" name="Title 1"/>
          <p:cNvSpPr>
            <a:spLocks noGrp="1"/>
          </p:cNvSpPr>
          <p:nvPr>
            <p:ph type="title"/>
          </p:nvPr>
        </p:nvSpPr>
        <p:spPr>
          <a:xfrm>
            <a:off x="4963136" y="304800"/>
            <a:ext cx="3931920" cy="762000"/>
          </a:xfrm>
        </p:spPr>
        <p:txBody>
          <a:bodyPr/>
          <a:lstStyle>
            <a:lvl1pPr marL="0" algn="r">
              <a:buNone/>
              <a:defRPr sz="2000" b="1"/>
            </a:lvl1pPr>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lstStyle>
          <a:p>
            <a:pPr>
              <a:defRPr/>
            </a:pPr>
            <a:endParaRPr lang="en-US"/>
          </a:p>
        </p:txBody>
      </p:sp>
      <p:sp>
        <p:nvSpPr>
          <p:cNvPr id="7" name="Slide Number Placeholder 9"/>
          <p:cNvSpPr>
            <a:spLocks noGrp="1"/>
          </p:cNvSpPr>
          <p:nvPr>
            <p:ph type="sldNum" sz="quarter" idx="11"/>
          </p:nvPr>
        </p:nvSpPr>
        <p:spPr>
          <a:xfrm>
            <a:off x="8639175" y="6513513"/>
            <a:ext cx="463550" cy="274637"/>
          </a:xfrm>
        </p:spPr>
        <p:txBody>
          <a:bodyPr/>
          <a:lstStyle>
            <a:lvl1pPr>
              <a:defRPr/>
            </a:lvl1pPr>
          </a:lstStyle>
          <a:p>
            <a:fld id="{6B26FAAD-5665-8D42-B4BB-77B53877E71F}" type="slidenum">
              <a:rPr lang="en-US"/>
              <a:pPr/>
              <a:t>‹#›</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lstStyle>
          <a:p>
            <a:pPr>
              <a:defRPr/>
            </a:pPr>
            <a:endParaRPr lang="en-US"/>
          </a:p>
        </p:txBody>
      </p:sp>
      <p:sp>
        <p:nvSpPr>
          <p:cNvPr id="6" name="Slide Number Placeholder 8"/>
          <p:cNvSpPr>
            <a:spLocks noGrp="1"/>
          </p:cNvSpPr>
          <p:nvPr>
            <p:ph type="sldNum" sz="quarter" idx="11"/>
          </p:nvPr>
        </p:nvSpPr>
        <p:spPr>
          <a:xfrm>
            <a:off x="8639175" y="6508750"/>
            <a:ext cx="463550" cy="274638"/>
          </a:xfrm>
        </p:spPr>
        <p:txBody>
          <a:bodyPr/>
          <a:lstStyle>
            <a:lvl1pPr>
              <a:defRPr/>
            </a:lvl1pPr>
          </a:lstStyle>
          <a:p>
            <a:fld id="{38D5CD8C-341B-BD48-A724-0E83D2D24F88}" type="slidenum">
              <a:rPr lang="en-US"/>
              <a:pPr/>
              <a:t>‹#›</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latin typeface="Times New Roman" pitchFamily="18" charset="0"/>
              </a:defRPr>
            </a:lvl1pPr>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latin typeface="Times New Roman" pitchFamily="18" charset="0"/>
              </a:defRPr>
            </a:lvl1pPr>
          </a:lstStyle>
          <a:p>
            <a:pPr>
              <a:defRPr/>
            </a:pPr>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vert="horz" wrap="square" lIns="91440" tIns="45720" rIns="91440" bIns="45720" numCol="1" anchor="ctr" anchorCtr="0" compatLnSpc="1">
            <a:prstTxWarp prst="textNoShape">
              <a:avLst/>
            </a:prstTxWarp>
          </a:bodyPr>
          <a:lstStyle>
            <a:lvl1pPr algn="r">
              <a:defRPr sz="1600">
                <a:solidFill>
                  <a:srgbClr val="DFE0D4"/>
                </a:solidFill>
              </a:defRPr>
            </a:lvl1pPr>
          </a:lstStyle>
          <a:p>
            <a:fld id="{7CB2190D-F3A2-7E41-8B9E-44A361BCCBA8}" type="slidenum">
              <a:rPr lang="en-US"/>
              <a:pPr/>
              <a:t>‹#›</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lang="en-US" smtClean="0"/>
              <a:t>Click to edit Master title style</a:t>
            </a:r>
            <a:endParaRPr lang="en-US"/>
          </a:p>
        </p:txBody>
      </p:sp>
      <p:sp>
        <p:nvSpPr>
          <p:cNvPr id="1033"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1" tx1="lt1" bg2="dk2" tx2="lt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35" r:id="rId7"/>
    <p:sldLayoutId id="2147483744" r:id="rId8"/>
    <p:sldLayoutId id="2147483745" r:id="rId9"/>
    <p:sldLayoutId id="2147483736" r:id="rId10"/>
    <p:sldLayoutId id="2147483737" r:id="rId11"/>
  </p:sldLayoutIdLst>
  <p:txStyles>
    <p:titleStyle>
      <a:lvl1pPr marL="53975" indent="-53975" algn="r" rtl="0" fontAlgn="base">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fontAlgn="base">
        <a:spcBef>
          <a:spcPct val="0"/>
        </a:spcBef>
        <a:spcAft>
          <a:spcPct val="0"/>
        </a:spcAft>
        <a:defRPr sz="4600">
          <a:solidFill>
            <a:srgbClr val="E7EACB"/>
          </a:solidFill>
          <a:latin typeface="Rockwell" pitchFamily="-110" charset="0"/>
        </a:defRPr>
      </a:lvl2pPr>
      <a:lvl3pPr marL="53975" indent="-53975" algn="r" rtl="0" fontAlgn="base">
        <a:spcBef>
          <a:spcPct val="0"/>
        </a:spcBef>
        <a:spcAft>
          <a:spcPct val="0"/>
        </a:spcAft>
        <a:defRPr sz="4600">
          <a:solidFill>
            <a:srgbClr val="E7EACB"/>
          </a:solidFill>
          <a:latin typeface="Rockwell" pitchFamily="-110" charset="0"/>
        </a:defRPr>
      </a:lvl3pPr>
      <a:lvl4pPr marL="53975" indent="-53975" algn="r" rtl="0" fontAlgn="base">
        <a:spcBef>
          <a:spcPct val="0"/>
        </a:spcBef>
        <a:spcAft>
          <a:spcPct val="0"/>
        </a:spcAft>
        <a:defRPr sz="4600">
          <a:solidFill>
            <a:srgbClr val="E7EACB"/>
          </a:solidFill>
          <a:latin typeface="Rockwell" pitchFamily="-110" charset="0"/>
        </a:defRPr>
      </a:lvl4pPr>
      <a:lvl5pPr marL="53975" indent="-53975" algn="r" rtl="0" fontAlgn="base">
        <a:spcBef>
          <a:spcPct val="0"/>
        </a:spcBef>
        <a:spcAft>
          <a:spcPct val="0"/>
        </a:spcAft>
        <a:defRPr sz="4600">
          <a:solidFill>
            <a:srgbClr val="E7EACB"/>
          </a:solidFill>
          <a:latin typeface="Rockwell" pitchFamily="-110" charset="0"/>
        </a:defRPr>
      </a:lvl5pPr>
      <a:lvl6pPr marL="511175" indent="-53975" algn="r" rtl="0" fontAlgn="base">
        <a:spcBef>
          <a:spcPct val="0"/>
        </a:spcBef>
        <a:spcAft>
          <a:spcPct val="0"/>
        </a:spcAft>
        <a:defRPr sz="4600">
          <a:solidFill>
            <a:srgbClr val="E7EACB"/>
          </a:solidFill>
          <a:latin typeface="Rockwell" pitchFamily="-110" charset="0"/>
        </a:defRPr>
      </a:lvl6pPr>
      <a:lvl7pPr marL="968375" indent="-53975" algn="r" rtl="0" fontAlgn="base">
        <a:spcBef>
          <a:spcPct val="0"/>
        </a:spcBef>
        <a:spcAft>
          <a:spcPct val="0"/>
        </a:spcAft>
        <a:defRPr sz="4600">
          <a:solidFill>
            <a:srgbClr val="E7EACB"/>
          </a:solidFill>
          <a:latin typeface="Rockwell" pitchFamily="-110" charset="0"/>
        </a:defRPr>
      </a:lvl7pPr>
      <a:lvl8pPr marL="1425575" indent="-53975" algn="r" rtl="0" fontAlgn="base">
        <a:spcBef>
          <a:spcPct val="0"/>
        </a:spcBef>
        <a:spcAft>
          <a:spcPct val="0"/>
        </a:spcAft>
        <a:defRPr sz="4600">
          <a:solidFill>
            <a:srgbClr val="E7EACB"/>
          </a:solidFill>
          <a:latin typeface="Rockwell" pitchFamily="-110" charset="0"/>
        </a:defRPr>
      </a:lvl8pPr>
      <a:lvl9pPr marL="1882775" indent="-53975" algn="r" rtl="0" fontAlgn="base">
        <a:spcBef>
          <a:spcPct val="0"/>
        </a:spcBef>
        <a:spcAft>
          <a:spcPct val="0"/>
        </a:spcAft>
        <a:defRPr sz="4600">
          <a:solidFill>
            <a:srgbClr val="E7EACB"/>
          </a:solidFill>
          <a:latin typeface="Rockwell" pitchFamily="-110" charset="0"/>
        </a:defRPr>
      </a:lvl9pPr>
    </p:titleStyle>
    <p:bodyStyle>
      <a:lvl1pPr marL="292100" indent="-292100" algn="l" rtl="0" fontAlgn="base">
        <a:spcBef>
          <a:spcPct val="0"/>
        </a:spcBef>
        <a:spcAft>
          <a:spcPct val="0"/>
        </a:spcAft>
        <a:buClr>
          <a:schemeClr val="accent1"/>
        </a:buClr>
        <a:buSzPct val="70000"/>
        <a:buFont typeface="Wingdings 2" pitchFamily="-110" charset="2"/>
        <a:buChar char=""/>
        <a:defRPr sz="3200" kern="1200">
          <a:solidFill>
            <a:schemeClr val="tx1"/>
          </a:solidFill>
          <a:latin typeface="+mn-lt"/>
          <a:ea typeface="+mn-ea"/>
          <a:cs typeface="+mn-cs"/>
        </a:defRPr>
      </a:lvl1pPr>
      <a:lvl2pPr marL="639763" indent="-228600" algn="l" rtl="0" fontAlgn="base">
        <a:spcBef>
          <a:spcPts val="400"/>
        </a:spcBef>
        <a:spcAft>
          <a:spcPct val="0"/>
        </a:spcAft>
        <a:buClr>
          <a:schemeClr val="accent2"/>
        </a:buClr>
        <a:buSzPct val="90000"/>
        <a:buChar char="•"/>
        <a:defRPr sz="2600" kern="1200">
          <a:solidFill>
            <a:schemeClr val="tx1"/>
          </a:solidFill>
          <a:latin typeface="+mn-lt"/>
          <a:ea typeface="ＭＳ Ｐゴシック" pitchFamily="-110" charset="-128"/>
          <a:cs typeface="+mn-cs"/>
        </a:defRPr>
      </a:lvl2pPr>
      <a:lvl3pPr marL="822325" indent="-190500" algn="l" rtl="0" fontAlgn="base">
        <a:spcBef>
          <a:spcPts val="400"/>
        </a:spcBef>
        <a:spcAft>
          <a:spcPct val="0"/>
        </a:spcAft>
        <a:buClr>
          <a:srgbClr val="A8CDD7"/>
        </a:buClr>
        <a:buSzPct val="100000"/>
        <a:buFont typeface="Wingdings 2" pitchFamily="-110" charset="2"/>
        <a:buChar char=""/>
        <a:defRPr sz="2300" kern="1200">
          <a:solidFill>
            <a:schemeClr val="tx1"/>
          </a:solidFill>
          <a:latin typeface="+mn-lt"/>
          <a:ea typeface="ＭＳ Ｐゴシック" pitchFamily="-110" charset="-128"/>
          <a:cs typeface="+mn-cs"/>
        </a:defRPr>
      </a:lvl3pPr>
      <a:lvl4pPr marL="1004888" indent="-182563" algn="l" rtl="0" fontAlgn="base">
        <a:spcBef>
          <a:spcPts val="400"/>
        </a:spcBef>
        <a:spcAft>
          <a:spcPct val="0"/>
        </a:spcAft>
        <a:buClr>
          <a:srgbClr val="A8CDD7"/>
        </a:buClr>
        <a:buSzPct val="100000"/>
        <a:buFont typeface="Wingdings 2" pitchFamily="-110" charset="2"/>
        <a:buChar char=""/>
        <a:defRPr sz="2000" kern="1200">
          <a:solidFill>
            <a:schemeClr val="tx1"/>
          </a:solidFill>
          <a:latin typeface="+mn-lt"/>
          <a:ea typeface="ＭＳ Ｐゴシック" pitchFamily="-110" charset="-128"/>
          <a:cs typeface="+mn-cs"/>
        </a:defRPr>
      </a:lvl4pPr>
      <a:lvl5pPr marL="1187450" indent="-182563" algn="l" rtl="0" fontAlgn="base">
        <a:spcBef>
          <a:spcPts val="400"/>
        </a:spcBef>
        <a:spcAft>
          <a:spcPct val="0"/>
        </a:spcAft>
        <a:buClr>
          <a:srgbClr val="A8CDD7"/>
        </a:buClr>
        <a:buSzPct val="100000"/>
        <a:buFont typeface="Wingdings 2" pitchFamily="-110" charset="2"/>
        <a:buChar char=""/>
        <a:defRPr sz="1900" kern="1200">
          <a:solidFill>
            <a:schemeClr val="tx1"/>
          </a:solidFill>
          <a:latin typeface="+mn-lt"/>
          <a:ea typeface="ＭＳ Ｐゴシック" pitchFamily="-110" charset="-128"/>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pbs.org/now/shows/526/homeless-facts.html" TargetMode="External"/><Relationship Id="rId2" Type="http://schemas.openxmlformats.org/officeDocument/2006/relationships/hyperlink" Target="http://www.census.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ctrTitle"/>
          </p:nvPr>
        </p:nvSpPr>
        <p:spPr>
          <a:xfrm>
            <a:off x="464234" y="-609600"/>
            <a:ext cx="8229600" cy="4114800"/>
          </a:xfrm>
        </p:spPr>
        <p:txBody>
          <a:bodyPr>
            <a:normAutofit/>
          </a:bodyPr>
          <a:lstStyle/>
          <a:p>
            <a:pPr indent="0" algn="ctr" fontAlgn="auto">
              <a:lnSpc>
                <a:spcPct val="150000"/>
              </a:lnSpc>
              <a:spcAft>
                <a:spcPts val="0"/>
              </a:spcAft>
              <a:defRPr/>
            </a:pPr>
            <a:r>
              <a:rPr lang="en-US" dirty="0" smtClean="0">
                <a:solidFill>
                  <a:schemeClr val="tx2">
                    <a:tint val="100000"/>
                    <a:shade val="90000"/>
                    <a:satMod val="250000"/>
                    <a:alpha val="100000"/>
                  </a:schemeClr>
                </a:solidFill>
              </a:rPr>
              <a:t>Preventing Homelessness:</a:t>
            </a:r>
            <a:br>
              <a:rPr lang="en-US" dirty="0" smtClean="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Early Intervention </a:t>
            </a:r>
            <a:br>
              <a:rPr lang="en-US" dirty="0" smtClean="0">
                <a:solidFill>
                  <a:schemeClr val="tx2">
                    <a:tint val="100000"/>
                    <a:shade val="90000"/>
                    <a:satMod val="250000"/>
                    <a:alpha val="100000"/>
                  </a:schemeClr>
                </a:solidFill>
              </a:rPr>
            </a:br>
            <a:endParaRPr lang="en-US" dirty="0">
              <a:solidFill>
                <a:schemeClr val="tx2">
                  <a:tint val="100000"/>
                  <a:shade val="90000"/>
                  <a:satMod val="250000"/>
                  <a:alpha val="100000"/>
                </a:schemeClr>
              </a:solidFill>
            </a:endParaRPr>
          </a:p>
        </p:txBody>
      </p:sp>
      <p:sp>
        <p:nvSpPr>
          <p:cNvPr id="135171" name="Rectangle 3"/>
          <p:cNvSpPr>
            <a:spLocks noGrp="1" noChangeArrowheads="1"/>
          </p:cNvSpPr>
          <p:nvPr>
            <p:ph type="subTitle" idx="1"/>
          </p:nvPr>
        </p:nvSpPr>
        <p:spPr>
          <a:xfrm>
            <a:off x="3200400" y="2667000"/>
            <a:ext cx="2819400" cy="3886200"/>
          </a:xfrm>
        </p:spPr>
        <p:txBody>
          <a:bodyPr>
            <a:noAutofit/>
          </a:bodyPr>
          <a:lstStyle/>
          <a:p>
            <a:pPr algn="ctr" fontAlgn="auto">
              <a:lnSpc>
                <a:spcPct val="150000"/>
              </a:lnSpc>
              <a:spcAft>
                <a:spcPts val="0"/>
              </a:spcAft>
              <a:defRPr/>
            </a:pP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Paruj </a:t>
            </a:r>
            <a:r>
              <a:rPr lang="en-US" sz="1900" dirty="0" err="1"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Acharya</a:t>
            </a:r>
            <a:endPar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fontAlgn="auto">
              <a:lnSpc>
                <a:spcPct val="150000"/>
              </a:lnSpc>
              <a:spcAft>
                <a:spcPts val="0"/>
              </a:spcAft>
              <a:defRPr/>
            </a:pP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Ashley Cornwell </a:t>
            </a:r>
          </a:p>
          <a:p>
            <a:pPr algn="ctr" fontAlgn="auto">
              <a:lnSpc>
                <a:spcPct val="150000"/>
              </a:lnSpc>
              <a:spcAft>
                <a:spcPts val="0"/>
              </a:spcAft>
              <a:defRPr/>
            </a:pP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Nicole </a:t>
            </a:r>
            <a:r>
              <a:rPr lang="en-US" sz="1900" dirty="0" err="1"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Grandalen</a:t>
            </a:r>
            <a:endPar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fontAlgn="auto">
              <a:lnSpc>
                <a:spcPct val="150000"/>
              </a:lnSpc>
              <a:spcAft>
                <a:spcPts val="0"/>
              </a:spcAft>
              <a:defRPr/>
            </a:pP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Kristen </a:t>
            </a:r>
            <a:r>
              <a:rPr lang="en-US" sz="1900" dirty="0" err="1"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McCarren</a:t>
            </a: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  </a:t>
            </a:r>
          </a:p>
          <a:p>
            <a:pPr algn="ctr" fontAlgn="auto">
              <a:lnSpc>
                <a:spcPct val="150000"/>
              </a:lnSpc>
              <a:spcAft>
                <a:spcPts val="0"/>
              </a:spcAft>
              <a:defRPr/>
            </a:pP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Benjamin Meyer</a:t>
            </a:r>
          </a:p>
          <a:p>
            <a:pPr algn="ctr" fontAlgn="auto">
              <a:lnSpc>
                <a:spcPct val="150000"/>
              </a:lnSpc>
              <a:spcAft>
                <a:spcPts val="0"/>
              </a:spcAft>
              <a:defRPr/>
            </a:pPr>
            <a:r>
              <a:rPr lang="en-US" sz="1900" dirty="0" err="1"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Chelsie</a:t>
            </a: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 Peters</a:t>
            </a:r>
          </a:p>
          <a:p>
            <a:pPr algn="ctr" fontAlgn="auto">
              <a:lnSpc>
                <a:spcPct val="150000"/>
              </a:lnSpc>
              <a:spcAft>
                <a:spcPts val="0"/>
              </a:spcAft>
              <a:defRPr/>
            </a:pPr>
            <a:r>
              <a:rPr lang="en-US" sz="1900" dirty="0" err="1"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Bibek</a:t>
            </a: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1900" dirty="0" err="1"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Rai</a:t>
            </a:r>
            <a:endPar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fontAlgn="auto">
              <a:lnSpc>
                <a:spcPct val="150000"/>
              </a:lnSpc>
              <a:spcAft>
                <a:spcPts val="0"/>
              </a:spcAft>
              <a:defRPr/>
            </a:pP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Sarah </a:t>
            </a:r>
            <a:r>
              <a:rPr lang="en-US" sz="1900" dirty="0" err="1"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Violette</a:t>
            </a:r>
            <a:endPar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ctr" fontAlgn="auto">
              <a:lnSpc>
                <a:spcPct val="150000"/>
              </a:lnSpc>
              <a:spcAft>
                <a:spcPts val="0"/>
              </a:spcAft>
              <a:buFont typeface="Wingdings 2"/>
              <a:buNone/>
              <a:defRPr/>
            </a:pPr>
            <a:r>
              <a:rPr lang="en-US" sz="1900" dirty="0" smtClean="0">
                <a:solidFill>
                  <a:schemeClr val="tx2">
                    <a:lumMod val="90000"/>
                  </a:schemeClr>
                </a:solidFill>
                <a:effectLst>
                  <a:outerShdw blurRad="38100" dist="38100" dir="2700000" algn="tl">
                    <a:srgbClr val="000000">
                      <a:alpha val="43137"/>
                    </a:srgbClr>
                  </a:outerShdw>
                </a:effectLst>
                <a:latin typeface="Times New Roman" pitchFamily="18" charset="0"/>
                <a:cs typeface="Times New Roman" pitchFamily="18" charset="0"/>
              </a:rPr>
              <a:t> Jesse White</a:t>
            </a:r>
          </a:p>
        </p:txBody>
      </p:sp>
      <p:pic>
        <p:nvPicPr>
          <p:cNvPr id="6" name="Picture 5" descr="homeless.jpg"/>
          <p:cNvPicPr>
            <a:picLocks noChangeAspect="1"/>
          </p:cNvPicPr>
          <p:nvPr/>
        </p:nvPicPr>
        <p:blipFill>
          <a:blip r:embed="rId3" cstate="print"/>
          <a:stretch>
            <a:fillRect/>
          </a:stretch>
        </p:blipFill>
        <p:spPr>
          <a:xfrm>
            <a:off x="228600" y="3124200"/>
            <a:ext cx="3219450" cy="3219450"/>
          </a:xfrm>
          <a:prstGeom prst="rect">
            <a:avLst/>
          </a:prstGeom>
          <a:ln>
            <a:noFill/>
          </a:ln>
          <a:effectLst>
            <a:softEdge rad="112500"/>
          </a:effectLst>
        </p:spPr>
      </p:pic>
      <p:pic>
        <p:nvPicPr>
          <p:cNvPr id="7" name="Picture 6" descr="homeless-dinner.jpg"/>
          <p:cNvPicPr>
            <a:picLocks noChangeAspect="1"/>
          </p:cNvPicPr>
          <p:nvPr/>
        </p:nvPicPr>
        <p:blipFill>
          <a:blip r:embed="rId4" cstate="print"/>
          <a:stretch>
            <a:fillRect/>
          </a:stretch>
        </p:blipFill>
        <p:spPr>
          <a:xfrm>
            <a:off x="5715000" y="3124200"/>
            <a:ext cx="3200400" cy="3200400"/>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algn="ctr" fontAlgn="auto">
              <a:spcAft>
                <a:spcPts val="0"/>
              </a:spcAft>
              <a:defRPr/>
            </a:pPr>
            <a:r>
              <a:rPr lang="en-US" sz="4400" dirty="0" smtClean="0">
                <a:solidFill>
                  <a:schemeClr val="tx2">
                    <a:tint val="100000"/>
                    <a:shade val="90000"/>
                    <a:satMod val="250000"/>
                    <a:alpha val="100000"/>
                  </a:schemeClr>
                </a:solidFill>
                <a:latin typeface="Bodoni MT" pitchFamily="18" charset="0"/>
              </a:rPr>
              <a:t>Procedure of the Solution</a:t>
            </a:r>
            <a:endParaRPr lang="en-US" sz="4400" dirty="0">
              <a:solidFill>
                <a:schemeClr val="tx2">
                  <a:tint val="100000"/>
                  <a:shade val="90000"/>
                  <a:satMod val="250000"/>
                  <a:alpha val="100000"/>
                </a:schemeClr>
              </a:solidFill>
              <a:latin typeface="Bodoni MT" pitchFamily="18" charset="0"/>
            </a:endParaRPr>
          </a:p>
        </p:txBody>
      </p:sp>
      <p:sp>
        <p:nvSpPr>
          <p:cNvPr id="3" name="Content Placeholder 2"/>
          <p:cNvSpPr>
            <a:spLocks noGrp="1"/>
          </p:cNvSpPr>
          <p:nvPr>
            <p:ph idx="1"/>
          </p:nvPr>
        </p:nvSpPr>
        <p:spPr>
          <a:xfrm>
            <a:off x="3581400" y="1646238"/>
            <a:ext cx="5105400" cy="4830762"/>
          </a:xfrm>
        </p:spPr>
        <p:txBody>
          <a:bodyPr>
            <a:normAutofit fontScale="85000" lnSpcReduction="10000"/>
          </a:bodyPr>
          <a:lstStyle/>
          <a:p>
            <a:pPr>
              <a:lnSpc>
                <a:spcPct val="150000"/>
              </a:lnSpc>
            </a:pPr>
            <a:r>
              <a:rPr lang="en-US" sz="2100" dirty="0" smtClean="0">
                <a:solidFill>
                  <a:schemeClr val="accent2"/>
                </a:solidFill>
                <a:latin typeface="Times New Roman" pitchFamily="18" charset="0"/>
                <a:cs typeface="Times New Roman" pitchFamily="18" charset="0"/>
              </a:rPr>
              <a:t>Provide:</a:t>
            </a:r>
            <a:r>
              <a:rPr lang="en-US" sz="2100" dirty="0">
                <a:solidFill>
                  <a:schemeClr val="accent2"/>
                </a:solidFill>
                <a:latin typeface="Times New Roman" pitchFamily="18" charset="0"/>
                <a:cs typeface="Times New Roman" pitchFamily="18" charset="0"/>
              </a:rPr>
              <a:t> counseling, support, transportation, mentoring, advocacy, </a:t>
            </a:r>
            <a:r>
              <a:rPr lang="en-US" sz="2100" dirty="0" smtClean="0">
                <a:solidFill>
                  <a:schemeClr val="accent2"/>
                </a:solidFill>
                <a:latin typeface="Times New Roman" pitchFamily="18" charset="0"/>
                <a:cs typeface="Times New Roman" pitchFamily="18" charset="0"/>
              </a:rPr>
              <a:t> and group work.</a:t>
            </a:r>
            <a:endParaRPr lang="en-US" sz="2100" dirty="0">
              <a:solidFill>
                <a:schemeClr val="accent2"/>
              </a:solidFill>
              <a:latin typeface="Times New Roman" pitchFamily="18" charset="0"/>
              <a:cs typeface="Times New Roman" pitchFamily="18" charset="0"/>
            </a:endParaRPr>
          </a:p>
          <a:p>
            <a:pPr>
              <a:lnSpc>
                <a:spcPct val="150000"/>
              </a:lnSpc>
            </a:pPr>
            <a:r>
              <a:rPr lang="en-US" sz="2100" dirty="0">
                <a:solidFill>
                  <a:schemeClr val="accent2"/>
                </a:solidFill>
                <a:latin typeface="Times New Roman" pitchFamily="18" charset="0"/>
                <a:cs typeface="Times New Roman" pitchFamily="18" charset="0"/>
              </a:rPr>
              <a:t>Assist </a:t>
            </a:r>
            <a:r>
              <a:rPr lang="en-US" sz="2100" dirty="0" smtClean="0">
                <a:solidFill>
                  <a:schemeClr val="accent2"/>
                </a:solidFill>
                <a:latin typeface="Times New Roman" pitchFamily="18" charset="0"/>
                <a:cs typeface="Times New Roman" pitchFamily="18" charset="0"/>
              </a:rPr>
              <a:t>with: </a:t>
            </a:r>
            <a:r>
              <a:rPr lang="en-US" sz="2100" dirty="0">
                <a:solidFill>
                  <a:schemeClr val="accent2"/>
                </a:solidFill>
                <a:latin typeface="Times New Roman" pitchFamily="18" charset="0"/>
                <a:cs typeface="Times New Roman" pitchFamily="18" charset="0"/>
              </a:rPr>
              <a:t>links in the community (jobs), minimize exposure to high-risk </a:t>
            </a:r>
            <a:r>
              <a:rPr lang="en-US" sz="2100" dirty="0" smtClean="0">
                <a:solidFill>
                  <a:schemeClr val="accent2"/>
                </a:solidFill>
                <a:latin typeface="Times New Roman" pitchFamily="18" charset="0"/>
                <a:cs typeface="Times New Roman" pitchFamily="18" charset="0"/>
              </a:rPr>
              <a:t>situations and address </a:t>
            </a:r>
            <a:r>
              <a:rPr lang="en-US" sz="2100" dirty="0">
                <a:solidFill>
                  <a:schemeClr val="accent2"/>
                </a:solidFill>
                <a:latin typeface="Times New Roman" pitchFamily="18" charset="0"/>
                <a:cs typeface="Times New Roman" pitchFamily="18" charset="0"/>
              </a:rPr>
              <a:t>immediate issues leading to </a:t>
            </a:r>
            <a:r>
              <a:rPr lang="en-US" sz="2100" dirty="0" smtClean="0">
                <a:solidFill>
                  <a:schemeClr val="accent2"/>
                </a:solidFill>
                <a:latin typeface="Times New Roman" pitchFamily="18" charset="0"/>
                <a:cs typeface="Times New Roman" pitchFamily="18" charset="0"/>
              </a:rPr>
              <a:t>homelessness.</a:t>
            </a:r>
          </a:p>
          <a:p>
            <a:pPr>
              <a:lnSpc>
                <a:spcPct val="150000"/>
              </a:lnSpc>
            </a:pPr>
            <a:r>
              <a:rPr lang="en-US" sz="2100" dirty="0">
                <a:solidFill>
                  <a:schemeClr val="accent2"/>
                </a:solidFill>
                <a:latin typeface="Times New Roman" pitchFamily="18" charset="0"/>
                <a:cs typeface="Times New Roman" pitchFamily="18" charset="0"/>
              </a:rPr>
              <a:t>ND &amp; MN have a law from October-April cannot turn off </a:t>
            </a:r>
            <a:r>
              <a:rPr lang="en-US" sz="2100" dirty="0" smtClean="0">
                <a:solidFill>
                  <a:schemeClr val="accent2"/>
                </a:solidFill>
                <a:latin typeface="Times New Roman" pitchFamily="18" charset="0"/>
                <a:cs typeface="Times New Roman" pitchFamily="18" charset="0"/>
              </a:rPr>
              <a:t> heat </a:t>
            </a:r>
            <a:r>
              <a:rPr lang="en-US" sz="2100" dirty="0">
                <a:solidFill>
                  <a:schemeClr val="accent2"/>
                </a:solidFill>
                <a:latin typeface="Times New Roman" pitchFamily="18" charset="0"/>
                <a:cs typeface="Times New Roman" pitchFamily="18" charset="0"/>
              </a:rPr>
              <a:t>in apartments</a:t>
            </a:r>
          </a:p>
          <a:p>
            <a:pPr>
              <a:lnSpc>
                <a:spcPct val="150000"/>
              </a:lnSpc>
            </a:pPr>
            <a:r>
              <a:rPr lang="en-US" sz="2100" dirty="0" smtClean="0">
                <a:solidFill>
                  <a:schemeClr val="accent2"/>
                </a:solidFill>
                <a:latin typeface="Times New Roman" pitchFamily="18" charset="0"/>
                <a:cs typeface="Times New Roman" pitchFamily="18" charset="0"/>
              </a:rPr>
              <a:t>Increase </a:t>
            </a:r>
            <a:r>
              <a:rPr lang="en-US" sz="2100" dirty="0">
                <a:solidFill>
                  <a:schemeClr val="accent2"/>
                </a:solidFill>
                <a:latin typeface="Times New Roman" pitchFamily="18" charset="0"/>
                <a:cs typeface="Times New Roman" pitchFamily="18" charset="0"/>
              </a:rPr>
              <a:t>minimum wage so those who are working can actually live off their paychecks</a:t>
            </a:r>
          </a:p>
          <a:p>
            <a:pPr>
              <a:lnSpc>
                <a:spcPct val="150000"/>
              </a:lnSpc>
            </a:pPr>
            <a:r>
              <a:rPr lang="en-US" sz="2100" dirty="0">
                <a:solidFill>
                  <a:schemeClr val="accent2"/>
                </a:solidFill>
                <a:latin typeface="Times New Roman" pitchFamily="18" charset="0"/>
                <a:cs typeface="Times New Roman" pitchFamily="18" charset="0"/>
              </a:rPr>
              <a:t>Access to a yearly check-up/doctor appointments</a:t>
            </a:r>
            <a:r>
              <a:rPr lang="en-US" sz="2500" dirty="0"/>
              <a:t/>
            </a:r>
            <a:br>
              <a:rPr lang="en-US" sz="2500" dirty="0"/>
            </a:br>
            <a:endParaRPr lang="en-US" sz="2500" dirty="0"/>
          </a:p>
        </p:txBody>
      </p:sp>
      <p:pic>
        <p:nvPicPr>
          <p:cNvPr id="4" name="Picture 3" descr="homelessasdfasd.jpg"/>
          <p:cNvPicPr>
            <a:picLocks noChangeAspect="1"/>
          </p:cNvPicPr>
          <p:nvPr/>
        </p:nvPicPr>
        <p:blipFill>
          <a:blip r:embed="rId2" cstate="print"/>
          <a:stretch>
            <a:fillRect/>
          </a:stretch>
        </p:blipFill>
        <p:spPr>
          <a:xfrm rot="699927">
            <a:off x="799414" y="2042193"/>
            <a:ext cx="2482442" cy="3638550"/>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algn="ctr" fontAlgn="auto">
              <a:spcAft>
                <a:spcPts val="0"/>
              </a:spcAft>
              <a:defRPr/>
            </a:pPr>
            <a:r>
              <a:rPr lang="en-US" sz="4400" dirty="0" smtClean="0">
                <a:solidFill>
                  <a:schemeClr val="tx2">
                    <a:tint val="100000"/>
                    <a:shade val="90000"/>
                    <a:satMod val="250000"/>
                    <a:alpha val="100000"/>
                  </a:schemeClr>
                </a:solidFill>
                <a:latin typeface="Bodoni MT" pitchFamily="18" charset="0"/>
              </a:rPr>
              <a:t>Parent Conceptual Themes</a:t>
            </a:r>
            <a:endParaRPr lang="en-US" sz="4400" dirty="0">
              <a:solidFill>
                <a:schemeClr val="tx2">
                  <a:tint val="100000"/>
                  <a:shade val="90000"/>
                  <a:satMod val="250000"/>
                  <a:alpha val="100000"/>
                </a:schemeClr>
              </a:solidFill>
              <a:latin typeface="Bodoni MT" pitchFamily="18" charset="0"/>
            </a:endParaRPr>
          </a:p>
        </p:txBody>
      </p:sp>
      <p:sp>
        <p:nvSpPr>
          <p:cNvPr id="3" name="Content Placeholder 2"/>
          <p:cNvSpPr>
            <a:spLocks noGrp="1"/>
          </p:cNvSpPr>
          <p:nvPr>
            <p:ph idx="1"/>
          </p:nvPr>
        </p:nvSpPr>
        <p:spPr>
          <a:xfrm>
            <a:off x="457200" y="1646238"/>
            <a:ext cx="8305800" cy="5211762"/>
          </a:xfrm>
        </p:spPr>
        <p:txBody>
          <a:bodyPr>
            <a:normAutofit/>
          </a:bodyPr>
          <a:lstStyle/>
          <a:p>
            <a:pPr>
              <a:lnSpc>
                <a:spcPct val="150000"/>
              </a:lnSpc>
            </a:pPr>
            <a:r>
              <a:rPr lang="en-US" sz="1800" dirty="0">
                <a:solidFill>
                  <a:schemeClr val="accent2"/>
                </a:solidFill>
                <a:latin typeface="Times New Roman" pitchFamily="18" charset="0"/>
                <a:cs typeface="Times New Roman" pitchFamily="18" charset="0"/>
              </a:rPr>
              <a:t>Johnson, Guy, &amp; Chamberlain, Chris 2008. </a:t>
            </a:r>
            <a:r>
              <a:rPr lang="en-US" sz="1800" i="1" dirty="0">
                <a:solidFill>
                  <a:schemeClr val="accent2"/>
                </a:solidFill>
                <a:latin typeface="Times New Roman" pitchFamily="18" charset="0"/>
                <a:cs typeface="Times New Roman" pitchFamily="18" charset="0"/>
              </a:rPr>
              <a:t>From youth to adult homelessness. </a:t>
            </a:r>
            <a:r>
              <a:rPr lang="en-US" sz="1800" dirty="0">
                <a:solidFill>
                  <a:schemeClr val="accent2"/>
                </a:solidFill>
                <a:latin typeface="Times New Roman" pitchFamily="18" charset="0"/>
                <a:cs typeface="Times New Roman" pitchFamily="18" charset="0"/>
              </a:rPr>
              <a:t>The </a:t>
            </a:r>
            <a:r>
              <a:rPr lang="en-US" sz="1800" u="sng" dirty="0">
                <a:solidFill>
                  <a:schemeClr val="accent2"/>
                </a:solidFill>
                <a:latin typeface="Times New Roman" pitchFamily="18" charset="0"/>
                <a:cs typeface="Times New Roman" pitchFamily="18" charset="0"/>
              </a:rPr>
              <a:t>Australian Journal of Social Issues</a:t>
            </a:r>
            <a:r>
              <a:rPr lang="en-US" sz="1800" dirty="0">
                <a:solidFill>
                  <a:schemeClr val="accent2"/>
                </a:solidFill>
                <a:latin typeface="Times New Roman" pitchFamily="18" charset="0"/>
                <a:cs typeface="Times New Roman" pitchFamily="18" charset="0"/>
              </a:rPr>
              <a:t> Vol. 43 (No.4): 563-578. (This article focuses on the effects of prolonged exposure to homelessness. The social adaptation argument proposes that the longer people are homeless the more likely they adapt to homelessness as a way of life.  Four connected </a:t>
            </a:r>
            <a:endParaRPr lang="en-US" sz="1800" dirty="0" smtClean="0">
              <a:solidFill>
                <a:schemeClr val="accent2"/>
              </a:solidFill>
              <a:latin typeface="Times New Roman" pitchFamily="18" charset="0"/>
              <a:cs typeface="Times New Roman" pitchFamily="18" charset="0"/>
            </a:endParaRPr>
          </a:p>
          <a:p>
            <a:pPr>
              <a:lnSpc>
                <a:spcPct val="150000"/>
              </a:lnSpc>
              <a:buNone/>
            </a:pPr>
            <a:r>
              <a:rPr lang="en-US" sz="1800" dirty="0" smtClean="0">
                <a:solidFill>
                  <a:schemeClr val="accent2"/>
                </a:solidFill>
                <a:latin typeface="Times New Roman" pitchFamily="18" charset="0"/>
                <a:cs typeface="Times New Roman" pitchFamily="18" charset="0"/>
              </a:rPr>
              <a:t>	propositions </a:t>
            </a:r>
            <a:r>
              <a:rPr lang="en-US" sz="1800" dirty="0">
                <a:solidFill>
                  <a:schemeClr val="accent2"/>
                </a:solidFill>
                <a:latin typeface="Times New Roman" pitchFamily="18" charset="0"/>
                <a:cs typeface="Times New Roman" pitchFamily="18" charset="0"/>
              </a:rPr>
              <a:t>are common to the social adaptation </a:t>
            </a:r>
            <a:endParaRPr lang="en-US" sz="1800" dirty="0" smtClean="0">
              <a:solidFill>
                <a:schemeClr val="accent2"/>
              </a:solidFill>
              <a:latin typeface="Times New Roman" pitchFamily="18" charset="0"/>
              <a:cs typeface="Times New Roman" pitchFamily="18" charset="0"/>
            </a:endParaRPr>
          </a:p>
          <a:p>
            <a:pPr>
              <a:lnSpc>
                <a:spcPct val="150000"/>
              </a:lnSpc>
              <a:buNone/>
            </a:pPr>
            <a:r>
              <a:rPr lang="en-US" sz="1800" dirty="0" smtClean="0">
                <a:solidFill>
                  <a:schemeClr val="accent2"/>
                </a:solidFill>
                <a:latin typeface="Times New Roman" pitchFamily="18" charset="0"/>
                <a:cs typeface="Times New Roman" pitchFamily="18" charset="0"/>
              </a:rPr>
              <a:t>	argument</a:t>
            </a:r>
            <a:r>
              <a:rPr lang="en-US" sz="1800" dirty="0">
                <a:solidFill>
                  <a:schemeClr val="accent2"/>
                </a:solidFill>
                <a:latin typeface="Times New Roman" pitchFamily="18" charset="0"/>
                <a:cs typeface="Times New Roman" pitchFamily="18" charset="0"/>
              </a:rPr>
              <a:t>. These include: the establishment of new </a:t>
            </a:r>
            <a:endParaRPr lang="en-US" sz="1800" dirty="0" smtClean="0">
              <a:solidFill>
                <a:schemeClr val="accent2"/>
              </a:solidFill>
              <a:latin typeface="Times New Roman" pitchFamily="18" charset="0"/>
              <a:cs typeface="Times New Roman" pitchFamily="18" charset="0"/>
            </a:endParaRPr>
          </a:p>
          <a:p>
            <a:pPr>
              <a:lnSpc>
                <a:spcPct val="150000"/>
              </a:lnSpc>
              <a:buNone/>
            </a:pPr>
            <a:r>
              <a:rPr lang="en-US" sz="1800" dirty="0" smtClean="0">
                <a:solidFill>
                  <a:schemeClr val="accent2"/>
                </a:solidFill>
                <a:latin typeface="Times New Roman" pitchFamily="18" charset="0"/>
                <a:cs typeface="Times New Roman" pitchFamily="18" charset="0"/>
              </a:rPr>
              <a:t>	social </a:t>
            </a:r>
            <a:r>
              <a:rPr lang="en-US" sz="1800" dirty="0">
                <a:solidFill>
                  <a:schemeClr val="accent2"/>
                </a:solidFill>
                <a:latin typeface="Times New Roman" pitchFamily="18" charset="0"/>
                <a:cs typeface="Times New Roman" pitchFamily="18" charset="0"/>
              </a:rPr>
              <a:t>ties, the range of sites where homeless people </a:t>
            </a:r>
            <a:endParaRPr lang="en-US" sz="1800" dirty="0" smtClean="0">
              <a:solidFill>
                <a:schemeClr val="accent2"/>
              </a:solidFill>
              <a:latin typeface="Times New Roman" pitchFamily="18" charset="0"/>
              <a:cs typeface="Times New Roman" pitchFamily="18" charset="0"/>
            </a:endParaRPr>
          </a:p>
          <a:p>
            <a:pPr>
              <a:lnSpc>
                <a:spcPct val="150000"/>
              </a:lnSpc>
              <a:buNone/>
            </a:pPr>
            <a:r>
              <a:rPr lang="en-US" sz="1800" dirty="0" smtClean="0">
                <a:solidFill>
                  <a:schemeClr val="accent2"/>
                </a:solidFill>
                <a:latin typeface="Times New Roman" pitchFamily="18" charset="0"/>
                <a:cs typeface="Times New Roman" pitchFamily="18" charset="0"/>
              </a:rPr>
              <a:t>	become </a:t>
            </a:r>
            <a:r>
              <a:rPr lang="en-US" sz="1800" dirty="0">
                <a:solidFill>
                  <a:schemeClr val="accent2"/>
                </a:solidFill>
                <a:latin typeface="Times New Roman" pitchFamily="18" charset="0"/>
                <a:cs typeface="Times New Roman" pitchFamily="18" charset="0"/>
              </a:rPr>
              <a:t>involved in the homeless sub-culture, the </a:t>
            </a:r>
            <a:endParaRPr lang="en-US" sz="1800" dirty="0" smtClean="0">
              <a:solidFill>
                <a:schemeClr val="accent2"/>
              </a:solidFill>
              <a:latin typeface="Times New Roman" pitchFamily="18" charset="0"/>
              <a:cs typeface="Times New Roman" pitchFamily="18" charset="0"/>
            </a:endParaRPr>
          </a:p>
          <a:p>
            <a:pPr>
              <a:lnSpc>
                <a:spcPct val="150000"/>
              </a:lnSpc>
              <a:buNone/>
            </a:pPr>
            <a:r>
              <a:rPr lang="en-US" sz="1800" dirty="0" smtClean="0">
                <a:solidFill>
                  <a:schemeClr val="accent2"/>
                </a:solidFill>
                <a:latin typeface="Times New Roman" pitchFamily="18" charset="0"/>
                <a:cs typeface="Times New Roman" pitchFamily="18" charset="0"/>
              </a:rPr>
              <a:t>	strategies </a:t>
            </a:r>
            <a:r>
              <a:rPr lang="en-US" sz="1800" dirty="0">
                <a:solidFill>
                  <a:schemeClr val="accent2"/>
                </a:solidFill>
                <a:latin typeface="Times New Roman" pitchFamily="18" charset="0"/>
                <a:cs typeface="Times New Roman" pitchFamily="18" charset="0"/>
              </a:rPr>
              <a:t>learned from other homeless people that </a:t>
            </a:r>
            <a:endParaRPr lang="en-US" sz="1800" dirty="0" smtClean="0">
              <a:solidFill>
                <a:schemeClr val="accent2"/>
              </a:solidFill>
              <a:latin typeface="Times New Roman" pitchFamily="18" charset="0"/>
              <a:cs typeface="Times New Roman" pitchFamily="18" charset="0"/>
            </a:endParaRPr>
          </a:p>
          <a:p>
            <a:pPr>
              <a:lnSpc>
                <a:spcPct val="150000"/>
              </a:lnSpc>
              <a:buNone/>
            </a:pPr>
            <a:r>
              <a:rPr lang="en-US" sz="1800" dirty="0" smtClean="0">
                <a:solidFill>
                  <a:schemeClr val="accent2"/>
                </a:solidFill>
                <a:latin typeface="Times New Roman" pitchFamily="18" charset="0"/>
                <a:cs typeface="Times New Roman" pitchFamily="18" charset="0"/>
              </a:rPr>
              <a:t>	help </a:t>
            </a:r>
            <a:r>
              <a:rPr lang="en-US" sz="1800" dirty="0">
                <a:solidFill>
                  <a:schemeClr val="accent2"/>
                </a:solidFill>
                <a:latin typeface="Times New Roman" pitchFamily="18" charset="0"/>
                <a:cs typeface="Times New Roman" pitchFamily="18" charset="0"/>
              </a:rPr>
              <a:t>them survive, and the likelihood of sleeping </a:t>
            </a:r>
            <a:endParaRPr lang="en-US" sz="1800" dirty="0" smtClean="0">
              <a:solidFill>
                <a:schemeClr val="accent2"/>
              </a:solidFill>
              <a:latin typeface="Times New Roman" pitchFamily="18" charset="0"/>
              <a:cs typeface="Times New Roman" pitchFamily="18" charset="0"/>
            </a:endParaRPr>
          </a:p>
          <a:p>
            <a:pPr>
              <a:lnSpc>
                <a:spcPct val="150000"/>
              </a:lnSpc>
              <a:buNone/>
            </a:pPr>
            <a:r>
              <a:rPr lang="en-US" sz="1800" dirty="0" smtClean="0">
                <a:solidFill>
                  <a:schemeClr val="accent2"/>
                </a:solidFill>
                <a:latin typeface="Times New Roman" pitchFamily="18" charset="0"/>
                <a:cs typeface="Times New Roman" pitchFamily="18" charset="0"/>
              </a:rPr>
              <a:t>	rough</a:t>
            </a:r>
            <a:r>
              <a:rPr lang="en-US" sz="1800" dirty="0">
                <a:solidFill>
                  <a:schemeClr val="accent2"/>
                </a:solidFill>
                <a:latin typeface="Times New Roman" pitchFamily="18" charset="0"/>
                <a:cs typeface="Times New Roman" pitchFamily="18" charset="0"/>
              </a:rPr>
              <a:t>.)</a:t>
            </a:r>
          </a:p>
          <a:p>
            <a:pPr>
              <a:lnSpc>
                <a:spcPct val="150000"/>
              </a:lnSpc>
            </a:pPr>
            <a:endParaRPr lang="en-US" sz="1400" dirty="0">
              <a:solidFill>
                <a:srgbClr val="DFEBDF"/>
              </a:solidFill>
            </a:endParaRPr>
          </a:p>
          <a:p>
            <a:pPr>
              <a:lnSpc>
                <a:spcPct val="80000"/>
              </a:lnSpc>
            </a:pPr>
            <a:endParaRPr lang="en-US" sz="1500" dirty="0"/>
          </a:p>
        </p:txBody>
      </p:sp>
      <p:pic>
        <p:nvPicPr>
          <p:cNvPr id="4" name="Picture 3" descr="homelessas.jpg"/>
          <p:cNvPicPr>
            <a:picLocks noChangeAspect="1"/>
          </p:cNvPicPr>
          <p:nvPr/>
        </p:nvPicPr>
        <p:blipFill>
          <a:blip r:embed="rId2" cstate="print"/>
          <a:stretch>
            <a:fillRect/>
          </a:stretch>
        </p:blipFill>
        <p:spPr>
          <a:xfrm rot="441986">
            <a:off x="5801700" y="3592645"/>
            <a:ext cx="2727561" cy="2716651"/>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solidFill>
                  <a:schemeClr val="tx2">
                    <a:tint val="100000"/>
                    <a:shade val="90000"/>
                    <a:satMod val="250000"/>
                    <a:alpha val="100000"/>
                  </a:schemeClr>
                </a:solidFill>
                <a:latin typeface="Bodoni MT" pitchFamily="18" charset="0"/>
              </a:rPr>
              <a:t>Parent Conceptual Themes </a:t>
            </a:r>
            <a:r>
              <a:rPr lang="en-US" sz="2000" dirty="0" smtClean="0">
                <a:solidFill>
                  <a:schemeClr val="tx2">
                    <a:tint val="100000"/>
                    <a:shade val="90000"/>
                    <a:satMod val="250000"/>
                    <a:alpha val="100000"/>
                  </a:schemeClr>
                </a:solidFill>
                <a:latin typeface="Bodoni MT" pitchFamily="18" charset="0"/>
              </a:rPr>
              <a:t>(Continued)</a:t>
            </a:r>
            <a:endParaRPr lang="en-US" dirty="0"/>
          </a:p>
        </p:txBody>
      </p:sp>
      <p:sp>
        <p:nvSpPr>
          <p:cNvPr id="3" name="Content Placeholder 2"/>
          <p:cNvSpPr>
            <a:spLocks noGrp="1"/>
          </p:cNvSpPr>
          <p:nvPr>
            <p:ph idx="1"/>
          </p:nvPr>
        </p:nvSpPr>
        <p:spPr/>
        <p:txBody>
          <a:bodyPr/>
          <a:lstStyle/>
          <a:p>
            <a:pPr>
              <a:lnSpc>
                <a:spcPct val="150000"/>
              </a:lnSpc>
            </a:pPr>
            <a:r>
              <a:rPr lang="en-US" sz="1700" dirty="0" smtClean="0">
                <a:solidFill>
                  <a:schemeClr val="accent2"/>
                </a:solidFill>
                <a:latin typeface="Times New Roman" pitchFamily="18" charset="0"/>
                <a:cs typeface="Times New Roman" pitchFamily="18" charset="0"/>
              </a:rPr>
              <a:t>Wireman, Kenneth R. 2007. </a:t>
            </a:r>
            <a:r>
              <a:rPr lang="en-US" sz="1700" i="1" dirty="0" smtClean="0">
                <a:solidFill>
                  <a:schemeClr val="accent2"/>
                </a:solidFill>
                <a:latin typeface="Times New Roman" pitchFamily="18" charset="0"/>
                <a:cs typeface="Times New Roman" pitchFamily="18" charset="0"/>
              </a:rPr>
              <a:t>Preventing homelessness: A consumer perspective. </a:t>
            </a:r>
            <a:r>
              <a:rPr lang="en-US" sz="1700" u="sng" dirty="0" smtClean="0">
                <a:solidFill>
                  <a:schemeClr val="accent2"/>
                </a:solidFill>
                <a:latin typeface="Times New Roman" pitchFamily="18" charset="0"/>
                <a:cs typeface="Times New Roman" pitchFamily="18" charset="0"/>
              </a:rPr>
              <a:t>J Primary Prevent </a:t>
            </a:r>
            <a:r>
              <a:rPr lang="en-US" sz="1700" dirty="0" smtClean="0">
                <a:solidFill>
                  <a:schemeClr val="accent2"/>
                </a:solidFill>
                <a:latin typeface="Times New Roman" pitchFamily="18" charset="0"/>
                <a:cs typeface="Times New Roman" pitchFamily="18" charset="0"/>
              </a:rPr>
              <a:t>Vol. 28:205-212. (Found that the shift from giving relief to individuals who are already homeless to helping prevent homelessness is a positive, recovery-oriented, consumer-friendly approach.)</a:t>
            </a:r>
          </a:p>
          <a:p>
            <a:pPr>
              <a:lnSpc>
                <a:spcPct val="150000"/>
              </a:lnSpc>
            </a:pPr>
            <a:r>
              <a:rPr lang="en-US" sz="1700" dirty="0" smtClean="0">
                <a:solidFill>
                  <a:schemeClr val="accent2"/>
                </a:solidFill>
                <a:latin typeface="Times New Roman" pitchFamily="18" charset="0"/>
                <a:cs typeface="Times New Roman" pitchFamily="18" charset="0"/>
              </a:rPr>
              <a:t>VanWormer, R. 2003. </a:t>
            </a:r>
            <a:r>
              <a:rPr lang="en-US" sz="1700" i="1" dirty="0" smtClean="0">
                <a:solidFill>
                  <a:schemeClr val="accent2"/>
                </a:solidFill>
                <a:latin typeface="Times New Roman" pitchFamily="18" charset="0"/>
                <a:cs typeface="Times New Roman" pitchFamily="18" charset="0"/>
              </a:rPr>
              <a:t>Homeless youth seeking assistance: A research based study from Duluth, MN. </a:t>
            </a:r>
            <a:r>
              <a:rPr lang="en-US" sz="1700" dirty="0" smtClean="0">
                <a:solidFill>
                  <a:schemeClr val="accent2"/>
                </a:solidFill>
                <a:latin typeface="Times New Roman" pitchFamily="18" charset="0"/>
                <a:cs typeface="Times New Roman" pitchFamily="18" charset="0"/>
              </a:rPr>
              <a:t>Child &amp; Youth Care Forum Vol. 32 (No. 2):89-103. (The St. Louis County document indicates that there is a need for more emergency, transitional, and permanent housing for homeless youth. According to the Wilder Research Center’s 1998 report on youth homelessness in MN estimates that 730 youth aged 17 and younger are without permanent shelter on any given night.)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algn="ctr" fontAlgn="auto">
              <a:spcAft>
                <a:spcPts val="0"/>
              </a:spcAft>
              <a:defRPr/>
            </a:pPr>
            <a:r>
              <a:rPr lang="en-US" sz="4400" dirty="0" smtClean="0">
                <a:solidFill>
                  <a:schemeClr val="tx2">
                    <a:tint val="100000"/>
                    <a:shade val="90000"/>
                    <a:satMod val="250000"/>
                    <a:alpha val="100000"/>
                  </a:schemeClr>
                </a:solidFill>
                <a:latin typeface="Bodoni MT" pitchFamily="18" charset="0"/>
              </a:rPr>
              <a:t>Range of Application</a:t>
            </a:r>
            <a:endParaRPr lang="en-US" sz="4400" dirty="0">
              <a:solidFill>
                <a:schemeClr val="tx2">
                  <a:tint val="100000"/>
                  <a:shade val="90000"/>
                  <a:satMod val="250000"/>
                  <a:alpha val="100000"/>
                </a:schemeClr>
              </a:solidFill>
              <a:latin typeface="Bodoni MT" pitchFamily="18" charset="0"/>
            </a:endParaRPr>
          </a:p>
        </p:txBody>
      </p:sp>
      <p:sp>
        <p:nvSpPr>
          <p:cNvPr id="16387" name="Content Placeholder 2"/>
          <p:cNvSpPr>
            <a:spLocks noGrp="1"/>
          </p:cNvSpPr>
          <p:nvPr>
            <p:ph idx="1"/>
          </p:nvPr>
        </p:nvSpPr>
        <p:spPr>
          <a:xfrm>
            <a:off x="457200" y="1524000"/>
            <a:ext cx="8229600" cy="4525962"/>
          </a:xfrm>
        </p:spPr>
        <p:txBody>
          <a:bodyPr/>
          <a:lstStyle/>
          <a:p>
            <a:pPr>
              <a:lnSpc>
                <a:spcPct val="150000"/>
              </a:lnSpc>
              <a:buNone/>
            </a:pPr>
            <a:r>
              <a:rPr lang="en-US" sz="1800" dirty="0" smtClean="0">
                <a:solidFill>
                  <a:schemeClr val="accent2"/>
                </a:solidFill>
                <a:latin typeface="Times New Roman" pitchFamily="18" charset="0"/>
                <a:cs typeface="Times New Roman" pitchFamily="18" charset="0"/>
              </a:rPr>
              <a:t>	The proposed solution through “ Early Intervention” in the context of homeless youths, not only targets the individuals concerned, but also the families, schools, communities as well as the Government itself. Youngsters coming from disruptive family backgrounds tend to leave home at an early age confident in their hopes of building a better life for themselves. However, most of the time contrary to their aspirations, they are faced with numerous obstacles and difficulties along the way resulting in them becoming homeless. So, the “Early Intervention” procedure here would be to make the parents more attentive to their children’s emotional and psychological needs, thus creating a more stable and warm family setting. However, only the family's’ efforts are not sufficient. The collective collaboration between parents, schools, community members and the Government is crucial in ensuring the ‘well being’ of our children.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chemeClr val="tx2">
                    <a:tint val="100000"/>
                    <a:shade val="90000"/>
                    <a:satMod val="250000"/>
                    <a:alpha val="100000"/>
                  </a:schemeClr>
                </a:solidFill>
                <a:latin typeface="Bodoni MT" pitchFamily="18" charset="0"/>
              </a:rPr>
              <a:t>Range of Application </a:t>
            </a:r>
            <a:r>
              <a:rPr lang="en-US" sz="2000" dirty="0" smtClean="0">
                <a:solidFill>
                  <a:schemeClr val="tx2">
                    <a:tint val="100000"/>
                    <a:shade val="90000"/>
                    <a:satMod val="250000"/>
                    <a:alpha val="100000"/>
                  </a:schemeClr>
                </a:solidFill>
                <a:latin typeface="Bodoni MT" pitchFamily="18" charset="0"/>
              </a:rPr>
              <a:t>(Continued)</a:t>
            </a:r>
            <a:endParaRPr lang="en-US" dirty="0"/>
          </a:p>
        </p:txBody>
      </p:sp>
      <p:sp>
        <p:nvSpPr>
          <p:cNvPr id="3" name="Content Placeholder 2"/>
          <p:cNvSpPr>
            <a:spLocks noGrp="1"/>
          </p:cNvSpPr>
          <p:nvPr>
            <p:ph idx="1"/>
          </p:nvPr>
        </p:nvSpPr>
        <p:spPr/>
        <p:txBody>
          <a:bodyPr/>
          <a:lstStyle/>
          <a:p>
            <a:pPr>
              <a:lnSpc>
                <a:spcPct val="150000"/>
              </a:lnSpc>
              <a:buNone/>
            </a:pPr>
            <a:r>
              <a:rPr lang="en-US" sz="2000" dirty="0" smtClean="0">
                <a:solidFill>
                  <a:schemeClr val="accent2"/>
                </a:solidFill>
                <a:latin typeface="Times New Roman" pitchFamily="18" charset="0"/>
                <a:cs typeface="Times New Roman" pitchFamily="18" charset="0"/>
              </a:rPr>
              <a:t>	“Early Intervention” is not just limited to the homeless or those at risk of becoming homeless. It calls out to the larger society as well as the Government to make structural and priority readjustments at all levels,  in order to ensure the ‘well being’ of  it’s people over everything else. The “Early Intervention” starts before the womb – it is needed in the system – it is </a:t>
            </a:r>
            <a:r>
              <a:rPr lang="en-US" sz="2000" smtClean="0">
                <a:solidFill>
                  <a:schemeClr val="accent2"/>
                </a:solidFill>
                <a:latin typeface="Times New Roman" pitchFamily="18" charset="0"/>
                <a:cs typeface="Times New Roman" pitchFamily="18" charset="0"/>
              </a:rPr>
              <a:t>needed in the </a:t>
            </a:r>
            <a:r>
              <a:rPr lang="en-US" sz="2000" dirty="0" smtClean="0">
                <a:solidFill>
                  <a:schemeClr val="accent2"/>
                </a:solidFill>
                <a:latin typeface="Times New Roman" pitchFamily="18" charset="0"/>
                <a:cs typeface="Times New Roman" pitchFamily="18" charset="0"/>
              </a:rPr>
              <a:t>status quo. All social problems, including homelessness originate from flawed policies, defected world visions and the failure to realize true human potential. While realizing what is broken and going on to fixing it is commendable; not letting it break in the first place is wiser. Especially when it has repeatedly happened numerous times in the past…</a:t>
            </a: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algn="ctr" fontAlgn="auto">
              <a:spcAft>
                <a:spcPts val="0"/>
              </a:spcAft>
              <a:defRPr/>
            </a:pPr>
            <a:r>
              <a:rPr lang="en-US" sz="4400" dirty="0" smtClean="0">
                <a:solidFill>
                  <a:schemeClr val="tx2">
                    <a:tint val="100000"/>
                    <a:shade val="90000"/>
                    <a:satMod val="250000"/>
                    <a:alpha val="100000"/>
                  </a:schemeClr>
                </a:solidFill>
                <a:latin typeface="Bodoni MT" pitchFamily="18" charset="0"/>
              </a:rPr>
              <a:t>Auxiliary Assumptions</a:t>
            </a:r>
            <a:endParaRPr lang="en-US" sz="4400" dirty="0">
              <a:solidFill>
                <a:schemeClr val="tx2">
                  <a:tint val="100000"/>
                  <a:shade val="90000"/>
                  <a:satMod val="250000"/>
                  <a:alpha val="100000"/>
                </a:schemeClr>
              </a:solidFill>
              <a:latin typeface="Bodoni MT" pitchFamily="18" charset="0"/>
            </a:endParaRPr>
          </a:p>
        </p:txBody>
      </p:sp>
      <p:sp>
        <p:nvSpPr>
          <p:cNvPr id="3" name="Content Placeholder 2"/>
          <p:cNvSpPr>
            <a:spLocks noGrp="1"/>
          </p:cNvSpPr>
          <p:nvPr>
            <p:ph idx="1"/>
          </p:nvPr>
        </p:nvSpPr>
        <p:spPr/>
        <p:txBody>
          <a:bodyPr>
            <a:normAutofit lnSpcReduction="10000"/>
          </a:bodyPr>
          <a:lstStyle/>
          <a:p>
            <a:pPr>
              <a:lnSpc>
                <a:spcPct val="150000"/>
              </a:lnSpc>
            </a:pPr>
            <a:r>
              <a:rPr lang="en-US" sz="1800" dirty="0" smtClean="0">
                <a:solidFill>
                  <a:schemeClr val="accent2"/>
                </a:solidFill>
                <a:latin typeface="Times New Roman" pitchFamily="18" charset="0"/>
                <a:cs typeface="Times New Roman" pitchFamily="18" charset="0"/>
              </a:rPr>
              <a:t>The possibility that those who remain homeless even after the implementation of  ‘Early Intervention’ programs will be blamed for their sorry state and hence, further ostracized.</a:t>
            </a:r>
          </a:p>
          <a:p>
            <a:pPr>
              <a:lnSpc>
                <a:spcPct val="150000"/>
              </a:lnSpc>
            </a:pPr>
            <a:r>
              <a:rPr lang="en-US" sz="1800" dirty="0" smtClean="0">
                <a:solidFill>
                  <a:schemeClr val="accent2"/>
                </a:solidFill>
                <a:latin typeface="Times New Roman" pitchFamily="18" charset="0"/>
                <a:cs typeface="Times New Roman" pitchFamily="18" charset="0"/>
              </a:rPr>
              <a:t>Despite it’s long term  benefits,  “Early Intervention” is a very </a:t>
            </a:r>
            <a:r>
              <a:rPr lang="en-US" sz="1800" u="sng" dirty="0" smtClean="0">
                <a:solidFill>
                  <a:schemeClr val="accent2"/>
                </a:solidFill>
                <a:latin typeface="Times New Roman" pitchFamily="18" charset="0"/>
                <a:cs typeface="Times New Roman" pitchFamily="18" charset="0"/>
              </a:rPr>
              <a:t>taxing</a:t>
            </a:r>
            <a:r>
              <a:rPr lang="en-US" sz="1800" dirty="0" smtClean="0">
                <a:solidFill>
                  <a:schemeClr val="accent2"/>
                </a:solidFill>
                <a:latin typeface="Times New Roman" pitchFamily="18" charset="0"/>
                <a:cs typeface="Times New Roman" pitchFamily="18" charset="0"/>
              </a:rPr>
              <a:t> policy; both monetarily and emotionally. Sometimes the effort required to overcome the inertia of habit for something new is harder than parting with one’s </a:t>
            </a:r>
            <a:r>
              <a:rPr lang="en-US" sz="1800" i="1" dirty="0" smtClean="0">
                <a:solidFill>
                  <a:schemeClr val="accent2"/>
                </a:solidFill>
                <a:latin typeface="Times New Roman" pitchFamily="18" charset="0"/>
                <a:cs typeface="Times New Roman" pitchFamily="18" charset="0"/>
              </a:rPr>
              <a:t>precious </a:t>
            </a:r>
            <a:r>
              <a:rPr lang="en-US" sz="1800" dirty="0" smtClean="0">
                <a:solidFill>
                  <a:schemeClr val="accent2"/>
                </a:solidFill>
                <a:latin typeface="Times New Roman" pitchFamily="18" charset="0"/>
                <a:cs typeface="Times New Roman" pitchFamily="18" charset="0"/>
              </a:rPr>
              <a:t>money.</a:t>
            </a:r>
            <a:r>
              <a:rPr lang="en-US" sz="1800" dirty="0" smtClean="0">
                <a:solidFill>
                  <a:schemeClr val="accent1"/>
                </a:solidFill>
                <a:latin typeface="Times New Roman" pitchFamily="18" charset="0"/>
                <a:cs typeface="Times New Roman" pitchFamily="18" charset="0"/>
              </a:rPr>
              <a:t>.</a:t>
            </a:r>
          </a:p>
          <a:p>
            <a:pPr>
              <a:lnSpc>
                <a:spcPct val="150000"/>
              </a:lnSpc>
            </a:pPr>
            <a:r>
              <a:rPr lang="en-US" sz="1800" dirty="0" smtClean="0">
                <a:solidFill>
                  <a:schemeClr val="accent1"/>
                </a:solidFill>
                <a:latin typeface="Times New Roman" pitchFamily="18" charset="0"/>
                <a:cs typeface="Times New Roman" pitchFamily="18" charset="0"/>
              </a:rPr>
              <a:t>Rebellion: </a:t>
            </a:r>
          </a:p>
          <a:p>
            <a:pPr lvl="1">
              <a:lnSpc>
                <a:spcPct val="150000"/>
              </a:lnSpc>
            </a:pPr>
            <a:r>
              <a:rPr lang="en-US" sz="1800" dirty="0" smtClean="0">
                <a:solidFill>
                  <a:schemeClr val="accent1"/>
                </a:solidFill>
                <a:latin typeface="Times New Roman" pitchFamily="18" charset="0"/>
                <a:cs typeface="Times New Roman" pitchFamily="18" charset="0"/>
              </a:rPr>
              <a:t>“Lock me within heaven’s doors and I will look for a wall to jump over immediately.” </a:t>
            </a:r>
          </a:p>
          <a:p>
            <a:pPr lvl="1">
              <a:lnSpc>
                <a:spcPct val="150000"/>
              </a:lnSpc>
            </a:pPr>
            <a:r>
              <a:rPr lang="en-US" sz="1800" dirty="0" smtClean="0">
                <a:solidFill>
                  <a:schemeClr val="accent1"/>
                </a:solidFill>
                <a:latin typeface="Times New Roman" pitchFamily="18" charset="0"/>
                <a:cs typeface="Times New Roman" pitchFamily="18" charset="0"/>
              </a:rPr>
              <a:t>The homeless population may feel intruded upon as a result of  the ‘Early Intervention” programs and hence rebel against it.</a:t>
            </a:r>
            <a:endParaRPr lang="en-US" sz="1800"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fontScale="90000"/>
          </a:bodyPr>
          <a:lstStyle/>
          <a:p>
            <a:pPr marL="54864" indent="0" algn="ctr" fontAlgn="auto">
              <a:spcAft>
                <a:spcPts val="0"/>
              </a:spcAft>
              <a:defRPr/>
            </a:pPr>
            <a:r>
              <a:rPr lang="en-US" sz="4800" dirty="0" smtClean="0">
                <a:solidFill>
                  <a:schemeClr val="tx2">
                    <a:tint val="100000"/>
                    <a:shade val="90000"/>
                    <a:satMod val="250000"/>
                    <a:alpha val="100000"/>
                  </a:schemeClr>
                </a:solidFill>
                <a:latin typeface="Bodoni MT" pitchFamily="18" charset="0"/>
              </a:rPr>
              <a:t>Evaluation of Success or Failure</a:t>
            </a:r>
            <a:endParaRPr lang="en-US" sz="4800" dirty="0">
              <a:solidFill>
                <a:schemeClr val="tx2">
                  <a:tint val="100000"/>
                  <a:shade val="90000"/>
                  <a:satMod val="250000"/>
                  <a:alpha val="100000"/>
                </a:schemeClr>
              </a:solidFill>
              <a:latin typeface="Bodoni MT" pitchFamily="18" charset="0"/>
            </a:endParaRPr>
          </a:p>
        </p:txBody>
      </p:sp>
      <p:sp>
        <p:nvSpPr>
          <p:cNvPr id="3" name="Content Placeholder 2"/>
          <p:cNvSpPr>
            <a:spLocks noGrp="1"/>
          </p:cNvSpPr>
          <p:nvPr>
            <p:ph idx="1"/>
          </p:nvPr>
        </p:nvSpPr>
        <p:spPr/>
        <p:txBody>
          <a:bodyPr>
            <a:noAutofit/>
          </a:bodyPr>
          <a:lstStyle/>
          <a:p>
            <a:pPr>
              <a:lnSpc>
                <a:spcPct val="150000"/>
              </a:lnSpc>
            </a:pPr>
            <a:r>
              <a:rPr lang="en-US" sz="1800" dirty="0" smtClean="0">
                <a:solidFill>
                  <a:schemeClr val="accent1"/>
                </a:solidFill>
                <a:latin typeface="Times New Roman" pitchFamily="18" charset="0"/>
                <a:cs typeface="Times New Roman" pitchFamily="18" charset="0"/>
              </a:rPr>
              <a:t>Looking at the levels of poverty will then show whether or not it has been successful and if there are changes to be made. </a:t>
            </a:r>
          </a:p>
          <a:p>
            <a:pPr lvl="1">
              <a:lnSpc>
                <a:spcPct val="150000"/>
              </a:lnSpc>
            </a:pPr>
            <a:r>
              <a:rPr lang="en-US" sz="1800" dirty="0" smtClean="0">
                <a:solidFill>
                  <a:schemeClr val="accent1"/>
                </a:solidFill>
                <a:latin typeface="Times New Roman" pitchFamily="18" charset="0"/>
                <a:cs typeface="Times New Roman" pitchFamily="18" charset="0"/>
              </a:rPr>
              <a:t>Since homelessness is such a problem nationally the poverty levels would have to be looked at least twice a year to see if any changes have been made. </a:t>
            </a:r>
          </a:p>
          <a:p>
            <a:pPr>
              <a:lnSpc>
                <a:spcPct val="150000"/>
              </a:lnSpc>
            </a:pPr>
            <a:r>
              <a:rPr lang="en-US" sz="1800" dirty="0" smtClean="0">
                <a:solidFill>
                  <a:schemeClr val="accent2"/>
                </a:solidFill>
                <a:latin typeface="Times New Roman" pitchFamily="18" charset="0"/>
                <a:cs typeface="Times New Roman" pitchFamily="18" charset="0"/>
              </a:rPr>
              <a:t>The </a:t>
            </a:r>
            <a:r>
              <a:rPr lang="en-US" sz="1800" dirty="0">
                <a:solidFill>
                  <a:schemeClr val="accent2"/>
                </a:solidFill>
                <a:latin typeface="Times New Roman" pitchFamily="18" charset="0"/>
                <a:cs typeface="Times New Roman" pitchFamily="18" charset="0"/>
              </a:rPr>
              <a:t>most evident measure of success or failure is the outcomes of the </a:t>
            </a:r>
            <a:r>
              <a:rPr lang="en-US" sz="1800" dirty="0" smtClean="0">
                <a:solidFill>
                  <a:schemeClr val="accent2"/>
                </a:solidFill>
                <a:latin typeface="Times New Roman" pitchFamily="18" charset="0"/>
                <a:cs typeface="Times New Roman" pitchFamily="18" charset="0"/>
              </a:rPr>
              <a:t> </a:t>
            </a:r>
            <a:r>
              <a:rPr lang="en-US" sz="1800" dirty="0">
                <a:solidFill>
                  <a:schemeClr val="accent2"/>
                </a:solidFill>
                <a:latin typeface="Times New Roman" pitchFamily="18" charset="0"/>
                <a:cs typeface="Times New Roman" pitchFamily="18" charset="0"/>
              </a:rPr>
              <a:t>homeless shelters at the end of their stay</a:t>
            </a:r>
            <a:r>
              <a:rPr lang="en-US" sz="1800" dirty="0" smtClean="0">
                <a:solidFill>
                  <a:schemeClr val="accent2"/>
                </a:solidFill>
                <a:latin typeface="Times New Roman" pitchFamily="18" charset="0"/>
                <a:cs typeface="Times New Roman" pitchFamily="18" charset="0"/>
              </a:rPr>
              <a:t>.</a:t>
            </a:r>
            <a:endParaRPr lang="en-US" sz="1800" dirty="0">
              <a:solidFill>
                <a:schemeClr val="accent2"/>
              </a:solidFill>
              <a:latin typeface="Times New Roman" pitchFamily="18" charset="0"/>
              <a:cs typeface="Times New Roman" pitchFamily="18" charset="0"/>
            </a:endParaRPr>
          </a:p>
          <a:p>
            <a:pPr>
              <a:lnSpc>
                <a:spcPct val="150000"/>
              </a:lnSpc>
            </a:pPr>
            <a:r>
              <a:rPr lang="en-US" sz="1800" dirty="0">
                <a:solidFill>
                  <a:schemeClr val="accent2"/>
                </a:solidFill>
                <a:latin typeface="Times New Roman" pitchFamily="18" charset="0"/>
                <a:cs typeface="Times New Roman" pitchFamily="18" charset="0"/>
              </a:rPr>
              <a:t>Way to measure...</a:t>
            </a:r>
          </a:p>
          <a:p>
            <a:pPr lvl="1">
              <a:lnSpc>
                <a:spcPct val="150000"/>
              </a:lnSpc>
            </a:pPr>
            <a:r>
              <a:rPr lang="en-US" sz="1800" dirty="0">
                <a:solidFill>
                  <a:schemeClr val="accent2"/>
                </a:solidFill>
                <a:latin typeface="Times New Roman" pitchFamily="18" charset="0"/>
                <a:cs typeface="Times New Roman" pitchFamily="18" charset="0"/>
              </a:rPr>
              <a:t>comparison of the homeless population before and after early intervention services are provided.</a:t>
            </a:r>
          </a:p>
          <a:p>
            <a:pPr lvl="1">
              <a:lnSpc>
                <a:spcPct val="150000"/>
              </a:lnSpc>
            </a:pPr>
            <a:r>
              <a:rPr lang="en-US" sz="1800" dirty="0">
                <a:solidFill>
                  <a:schemeClr val="accent2"/>
                </a:solidFill>
                <a:latin typeface="Times New Roman" pitchFamily="18" charset="0"/>
                <a:cs typeface="Times New Roman" pitchFamily="18" charset="0"/>
              </a:rPr>
              <a:t>comparison of individuals who received early intervention services to those who did </a:t>
            </a:r>
            <a:r>
              <a:rPr lang="en-US" sz="1800" dirty="0" smtClean="0">
                <a:solidFill>
                  <a:schemeClr val="accent2"/>
                </a:solidFill>
                <a:latin typeface="Times New Roman" pitchFamily="18" charset="0"/>
                <a:cs typeface="Times New Roman" pitchFamily="18" charset="0"/>
              </a:rPr>
              <a:t>not, </a:t>
            </a:r>
            <a:r>
              <a:rPr lang="en-US" sz="1800" dirty="0">
                <a:solidFill>
                  <a:schemeClr val="accent2"/>
                </a:solidFill>
                <a:latin typeface="Times New Roman" pitchFamily="18" charset="0"/>
                <a:cs typeface="Times New Roman" pitchFamily="18" charset="0"/>
              </a:rPr>
              <a:t>this will measure the effects of this strategy on an individual basis.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4864" indent="0" algn="ctr" fontAlgn="auto">
              <a:spcAft>
                <a:spcPts val="0"/>
              </a:spcAft>
              <a:defRPr/>
            </a:pPr>
            <a:r>
              <a:rPr lang="en-US" sz="4400" dirty="0" smtClean="0">
                <a:solidFill>
                  <a:schemeClr val="tx2">
                    <a:tint val="100000"/>
                    <a:shade val="90000"/>
                    <a:satMod val="250000"/>
                    <a:alpha val="100000"/>
                  </a:schemeClr>
                </a:solidFill>
                <a:latin typeface="Bodoni MT" pitchFamily="18" charset="0"/>
              </a:rPr>
              <a:t>Resources</a:t>
            </a:r>
            <a:r>
              <a:rPr lang="en-US" sz="4400" dirty="0" smtClean="0">
                <a:solidFill>
                  <a:schemeClr val="tx2">
                    <a:tint val="100000"/>
                    <a:shade val="90000"/>
                    <a:satMod val="250000"/>
                    <a:alpha val="100000"/>
                  </a:schemeClr>
                </a:solidFill>
              </a:rPr>
              <a:t>…</a:t>
            </a:r>
            <a:endParaRPr lang="en-US" sz="4400" dirty="0">
              <a:solidFill>
                <a:schemeClr val="tx2">
                  <a:tint val="100000"/>
                  <a:shade val="90000"/>
                  <a:satMod val="250000"/>
                  <a:alpha val="100000"/>
                </a:schemeClr>
              </a:solidFill>
            </a:endParaRPr>
          </a:p>
        </p:txBody>
      </p:sp>
      <p:sp>
        <p:nvSpPr>
          <p:cNvPr id="19459" name="Content Placeholder 2"/>
          <p:cNvSpPr>
            <a:spLocks noGrp="1"/>
          </p:cNvSpPr>
          <p:nvPr>
            <p:ph idx="1"/>
          </p:nvPr>
        </p:nvSpPr>
        <p:spPr/>
        <p:txBody>
          <a:bodyPr/>
          <a:lstStyle/>
          <a:p>
            <a:pPr>
              <a:lnSpc>
                <a:spcPct val="150000"/>
              </a:lnSpc>
            </a:pPr>
            <a:r>
              <a:rPr lang="en-US" sz="1600" dirty="0" smtClean="0">
                <a:hlinkClick r:id="rId2"/>
              </a:rPr>
              <a:t>www.census.gov</a:t>
            </a:r>
            <a:endParaRPr lang="en-US" sz="1600" dirty="0" smtClean="0"/>
          </a:p>
          <a:p>
            <a:pPr>
              <a:lnSpc>
                <a:spcPct val="150000"/>
              </a:lnSpc>
            </a:pPr>
            <a:r>
              <a:rPr lang="en-US" sz="1600" dirty="0" smtClean="0">
                <a:solidFill>
                  <a:schemeClr val="accent1"/>
                </a:solidFill>
              </a:rPr>
              <a:t>www.endhomelessness.org</a:t>
            </a:r>
            <a:endParaRPr lang="en-US" sz="1600" dirty="0" smtClean="0">
              <a:solidFill>
                <a:schemeClr val="accent1"/>
              </a:solidFill>
              <a:latin typeface="Times New Roman" pitchFamily="18" charset="0"/>
              <a:cs typeface="Times New Roman" pitchFamily="18" charset="0"/>
            </a:endParaRPr>
          </a:p>
          <a:p>
            <a:pPr>
              <a:lnSpc>
                <a:spcPct val="150000"/>
              </a:lnSpc>
            </a:pPr>
            <a:r>
              <a:rPr lang="en-US" sz="1600" dirty="0" smtClean="0">
                <a:solidFill>
                  <a:schemeClr val="accent2"/>
                </a:solidFill>
                <a:latin typeface="Times New Roman" pitchFamily="18" charset="0"/>
                <a:cs typeface="Times New Roman" pitchFamily="18" charset="0"/>
              </a:rPr>
              <a:t>Johnson, Guy, &amp; Chamberlain, Chris 2008. </a:t>
            </a:r>
            <a:r>
              <a:rPr lang="en-US" sz="1600" i="1" dirty="0" smtClean="0">
                <a:solidFill>
                  <a:schemeClr val="accent2"/>
                </a:solidFill>
                <a:latin typeface="Times New Roman" pitchFamily="18" charset="0"/>
                <a:cs typeface="Times New Roman" pitchFamily="18" charset="0"/>
              </a:rPr>
              <a:t>From youth to adult homelessness. </a:t>
            </a:r>
            <a:r>
              <a:rPr lang="en-US" sz="1600" dirty="0" smtClean="0">
                <a:solidFill>
                  <a:schemeClr val="accent2"/>
                </a:solidFill>
                <a:latin typeface="Times New Roman" pitchFamily="18" charset="0"/>
                <a:cs typeface="Times New Roman" pitchFamily="18" charset="0"/>
              </a:rPr>
              <a:t>The </a:t>
            </a:r>
            <a:r>
              <a:rPr lang="en-US" sz="1600" u="sng" dirty="0" smtClean="0">
                <a:solidFill>
                  <a:schemeClr val="accent2"/>
                </a:solidFill>
                <a:latin typeface="Times New Roman" pitchFamily="18" charset="0"/>
                <a:cs typeface="Times New Roman" pitchFamily="18" charset="0"/>
              </a:rPr>
              <a:t>Australian Journal of Social Issues</a:t>
            </a:r>
            <a:r>
              <a:rPr lang="en-US" sz="1600" dirty="0" smtClean="0">
                <a:solidFill>
                  <a:schemeClr val="accent2"/>
                </a:solidFill>
                <a:latin typeface="Times New Roman" pitchFamily="18" charset="0"/>
                <a:cs typeface="Times New Roman" pitchFamily="18" charset="0"/>
              </a:rPr>
              <a:t> Vol. 43 (No.4): 563-578.</a:t>
            </a:r>
            <a:endParaRPr lang="en-US" sz="1600" dirty="0" smtClean="0">
              <a:solidFill>
                <a:schemeClr val="accent1"/>
              </a:solidFill>
              <a:latin typeface="Times New Roman" pitchFamily="18" charset="0"/>
              <a:cs typeface="Times New Roman" pitchFamily="18" charset="0"/>
            </a:endParaRPr>
          </a:p>
          <a:p>
            <a:pPr>
              <a:lnSpc>
                <a:spcPct val="150000"/>
              </a:lnSpc>
            </a:pPr>
            <a:r>
              <a:rPr lang="en-US" sz="1600" dirty="0" smtClean="0">
                <a:solidFill>
                  <a:schemeClr val="accent1"/>
                </a:solidFill>
                <a:latin typeface="Times New Roman" pitchFamily="18" charset="0"/>
                <a:cs typeface="Times New Roman" pitchFamily="18" charset="0"/>
              </a:rPr>
              <a:t>www.merceralliance.org</a:t>
            </a:r>
          </a:p>
          <a:p>
            <a:pPr>
              <a:lnSpc>
                <a:spcPct val="150000"/>
              </a:lnSpc>
            </a:pPr>
            <a:r>
              <a:rPr lang="en-US" sz="1600" dirty="0" smtClean="0">
                <a:solidFill>
                  <a:schemeClr val="accent1"/>
                </a:solidFill>
                <a:latin typeface="Times New Roman" pitchFamily="18" charset="0"/>
                <a:cs typeface="Times New Roman" pitchFamily="18" charset="0"/>
              </a:rPr>
              <a:t>www.mnhomelesscoalition.org</a:t>
            </a:r>
          </a:p>
          <a:p>
            <a:pPr>
              <a:lnSpc>
                <a:spcPct val="150000"/>
              </a:lnSpc>
            </a:pPr>
            <a:r>
              <a:rPr lang="en-US" sz="1600" dirty="0" smtClean="0">
                <a:solidFill>
                  <a:schemeClr val="accent1"/>
                </a:solidFill>
                <a:latin typeface="Times New Roman" pitchFamily="18" charset="0"/>
                <a:cs typeface="Times New Roman" pitchFamily="18" charset="0"/>
              </a:rPr>
              <a:t>Owen, G. P. (2007). </a:t>
            </a:r>
            <a:r>
              <a:rPr lang="en-US" sz="1600" i="1" dirty="0" smtClean="0">
                <a:solidFill>
                  <a:schemeClr val="accent1"/>
                </a:solidFill>
                <a:latin typeface="Times New Roman" pitchFamily="18" charset="0"/>
                <a:cs typeface="Times New Roman" pitchFamily="18" charset="0"/>
              </a:rPr>
              <a:t>Homeless adults and their children in Fargo, North Dakota and Moorhead, Minnesota.</a:t>
            </a:r>
            <a:r>
              <a:rPr lang="en-US" sz="1600" dirty="0" smtClean="0">
                <a:solidFill>
                  <a:schemeClr val="accent1"/>
                </a:solidFill>
                <a:latin typeface="Times New Roman" pitchFamily="18" charset="0"/>
                <a:cs typeface="Times New Roman" pitchFamily="18" charset="0"/>
              </a:rPr>
              <a:t> Saint Paul, Minnesota: Wilder Research.</a:t>
            </a:r>
          </a:p>
          <a:p>
            <a:pPr>
              <a:lnSpc>
                <a:spcPct val="150000"/>
              </a:lnSpc>
            </a:pPr>
            <a:r>
              <a:rPr lang="en-US" sz="1600" u="sng" dirty="0" smtClean="0">
                <a:solidFill>
                  <a:schemeClr val="accent1"/>
                </a:solidFill>
                <a:latin typeface="Times New Roman" pitchFamily="18" charset="0"/>
                <a:cs typeface="Times New Roman" pitchFamily="18" charset="0"/>
                <a:hlinkClick r:id="rId3"/>
              </a:rPr>
              <a:t>www.pbs.org/now/shows/526/homeless-facts.html</a:t>
            </a:r>
            <a:endParaRPr lang="en-US" sz="1600" u="sng" dirty="0" smtClean="0">
              <a:solidFill>
                <a:schemeClr val="accent1"/>
              </a:solidFill>
              <a:latin typeface="Times New Roman" pitchFamily="18" charset="0"/>
              <a:cs typeface="Times New Roman" pitchFamily="18" charset="0"/>
            </a:endParaRPr>
          </a:p>
          <a:p>
            <a:pPr>
              <a:lnSpc>
                <a:spcPct val="150000"/>
              </a:lnSpc>
            </a:pPr>
            <a:r>
              <a:rPr lang="en-US" sz="1600" dirty="0" smtClean="0">
                <a:solidFill>
                  <a:schemeClr val="accent2"/>
                </a:solidFill>
                <a:latin typeface="Times New Roman" pitchFamily="18" charset="0"/>
                <a:cs typeface="Times New Roman" pitchFamily="18" charset="0"/>
              </a:rPr>
              <a:t>VanWormer, R. 2003. </a:t>
            </a:r>
            <a:r>
              <a:rPr lang="en-US" sz="1600" i="1" dirty="0" smtClean="0">
                <a:solidFill>
                  <a:schemeClr val="accent2"/>
                </a:solidFill>
                <a:latin typeface="Times New Roman" pitchFamily="18" charset="0"/>
                <a:cs typeface="Times New Roman" pitchFamily="18" charset="0"/>
              </a:rPr>
              <a:t>Homeless youth seeking assistance: A research based study from Duluth, MN. </a:t>
            </a:r>
            <a:r>
              <a:rPr lang="en-US" sz="1600" dirty="0" smtClean="0">
                <a:solidFill>
                  <a:schemeClr val="accent2"/>
                </a:solidFill>
                <a:latin typeface="Times New Roman" pitchFamily="18" charset="0"/>
                <a:cs typeface="Times New Roman" pitchFamily="18" charset="0"/>
              </a:rPr>
              <a:t>Child &amp; Youth Care Forum Vol. 32 (No. 2):89-103.</a:t>
            </a:r>
            <a:endParaRPr lang="en-US" sz="1600" dirty="0" smtClean="0">
              <a:solidFill>
                <a:schemeClr val="accent1"/>
              </a:solidFill>
              <a:latin typeface="Times New Roman" pitchFamily="18" charset="0"/>
              <a:cs typeface="Times New Roman" pitchFamily="18" charset="0"/>
            </a:endParaRPr>
          </a:p>
          <a:p>
            <a:pPr>
              <a:lnSpc>
                <a:spcPct val="150000"/>
              </a:lnSpc>
            </a:pPr>
            <a:r>
              <a:rPr lang="en-US" sz="1600" dirty="0" smtClean="0">
                <a:solidFill>
                  <a:schemeClr val="accent2"/>
                </a:solidFill>
                <a:latin typeface="Times New Roman" pitchFamily="18" charset="0"/>
                <a:cs typeface="Times New Roman" pitchFamily="18" charset="0"/>
              </a:rPr>
              <a:t>Wireman, Kenneth R. 2007. </a:t>
            </a:r>
            <a:r>
              <a:rPr lang="en-US" sz="1600" i="1" dirty="0" smtClean="0">
                <a:solidFill>
                  <a:schemeClr val="accent2"/>
                </a:solidFill>
                <a:latin typeface="Times New Roman" pitchFamily="18" charset="0"/>
                <a:cs typeface="Times New Roman" pitchFamily="18" charset="0"/>
              </a:rPr>
              <a:t>Preventing homelessness: A consumer perspective. </a:t>
            </a:r>
            <a:r>
              <a:rPr lang="en-US" sz="1600" u="sng" dirty="0" smtClean="0">
                <a:solidFill>
                  <a:schemeClr val="accent2"/>
                </a:solidFill>
                <a:latin typeface="Times New Roman" pitchFamily="18" charset="0"/>
                <a:cs typeface="Times New Roman" pitchFamily="18" charset="0"/>
              </a:rPr>
              <a:t>J Primary Prevent </a:t>
            </a:r>
            <a:r>
              <a:rPr lang="en-US" sz="1600" dirty="0" smtClean="0">
                <a:solidFill>
                  <a:schemeClr val="accent2"/>
                </a:solidFill>
                <a:latin typeface="Times New Roman" pitchFamily="18" charset="0"/>
                <a:cs typeface="Times New Roman" pitchFamily="18" charset="0"/>
              </a:rPr>
              <a:t>Vol. 28:205-212.</a:t>
            </a:r>
            <a:endParaRPr lang="en-US" sz="1600" dirty="0" smtClean="0">
              <a:solidFill>
                <a:schemeClr val="accent1"/>
              </a:solidFill>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solidFill>
                  <a:schemeClr val="tx2">
                    <a:tint val="100000"/>
                    <a:shade val="90000"/>
                    <a:satMod val="250000"/>
                    <a:alpha val="100000"/>
                  </a:schemeClr>
                </a:solidFill>
                <a:latin typeface="Bodoni MT" pitchFamily="18" charset="0"/>
              </a:rPr>
              <a:t>Statement of Problem: What</a:t>
            </a:r>
            <a:endParaRPr lang="en-US" dirty="0"/>
          </a:p>
        </p:txBody>
      </p:sp>
      <p:sp>
        <p:nvSpPr>
          <p:cNvPr id="3" name="Content Placeholder 2"/>
          <p:cNvSpPr>
            <a:spLocks noGrp="1"/>
          </p:cNvSpPr>
          <p:nvPr>
            <p:ph idx="1"/>
          </p:nvPr>
        </p:nvSpPr>
        <p:spPr>
          <a:xfrm>
            <a:off x="457200" y="1447800"/>
            <a:ext cx="8229600" cy="5257800"/>
          </a:xfrm>
        </p:spPr>
        <p:txBody>
          <a:bodyPr/>
          <a:lstStyle/>
          <a:p>
            <a:pPr>
              <a:lnSpc>
                <a:spcPct val="150000"/>
              </a:lnSpc>
            </a:pPr>
            <a:r>
              <a:rPr lang="en-US" sz="1800" dirty="0" smtClean="0">
                <a:solidFill>
                  <a:schemeClr val="accent1"/>
                </a:solidFill>
                <a:latin typeface="Times New Roman" pitchFamily="18" charset="0"/>
                <a:cs typeface="Times New Roman" pitchFamily="18" charset="0"/>
              </a:rPr>
              <a:t>Homelessness in the Nation, State and Region.</a:t>
            </a:r>
          </a:p>
          <a:p>
            <a:pPr>
              <a:lnSpc>
                <a:spcPct val="150000"/>
              </a:lnSpc>
            </a:pPr>
            <a:endParaRPr lang="en-US" sz="1800" dirty="0" smtClean="0">
              <a:solidFill>
                <a:schemeClr val="accent1"/>
              </a:solidFill>
              <a:latin typeface="Times New Roman" pitchFamily="18" charset="0"/>
              <a:cs typeface="Times New Roman" pitchFamily="18" charset="0"/>
            </a:endParaRPr>
          </a:p>
          <a:p>
            <a:pPr>
              <a:lnSpc>
                <a:spcPct val="150000"/>
              </a:lnSpc>
            </a:pPr>
            <a:r>
              <a:rPr lang="en-US" sz="1800" dirty="0" smtClean="0">
                <a:solidFill>
                  <a:schemeClr val="accent1"/>
                </a:solidFill>
                <a:latin typeface="Times New Roman" pitchFamily="18" charset="0"/>
                <a:cs typeface="Times New Roman" pitchFamily="18" charset="0"/>
              </a:rPr>
              <a:t>The term “homeless” or “homeless individual” includes an individual who </a:t>
            </a:r>
          </a:p>
          <a:p>
            <a:pPr lvl="1">
              <a:lnSpc>
                <a:spcPct val="150000"/>
              </a:lnSpc>
            </a:pPr>
            <a:r>
              <a:rPr lang="en-US" sz="1800" dirty="0" smtClean="0">
                <a:solidFill>
                  <a:schemeClr val="accent1"/>
                </a:solidFill>
                <a:latin typeface="Times New Roman" pitchFamily="18" charset="0"/>
                <a:cs typeface="Times New Roman" pitchFamily="18" charset="0"/>
              </a:rPr>
              <a:t>(1) lacks a fixed, regular, and adequate nighttime residence; and</a:t>
            </a:r>
          </a:p>
          <a:p>
            <a:pPr lvl="1">
              <a:lnSpc>
                <a:spcPct val="150000"/>
              </a:lnSpc>
            </a:pPr>
            <a:r>
              <a:rPr lang="en-US" sz="1800" dirty="0" smtClean="0">
                <a:solidFill>
                  <a:schemeClr val="accent1"/>
                </a:solidFill>
                <a:latin typeface="Times New Roman" pitchFamily="18" charset="0"/>
                <a:cs typeface="Times New Roman" pitchFamily="18" charset="0"/>
              </a:rPr>
              <a:t> (2) has a primary nighttime residence that is </a:t>
            </a:r>
          </a:p>
          <a:p>
            <a:pPr lvl="2">
              <a:lnSpc>
                <a:spcPct val="150000"/>
              </a:lnSpc>
            </a:pPr>
            <a:r>
              <a:rPr lang="en-US" sz="1800" dirty="0" smtClean="0">
                <a:solidFill>
                  <a:schemeClr val="accent1"/>
                </a:solidFill>
                <a:latin typeface="Times New Roman" pitchFamily="18" charset="0"/>
                <a:cs typeface="Times New Roman" pitchFamily="18" charset="0"/>
              </a:rPr>
              <a:t>(a) a supervised, publicly or privately operated shelter  designed to provide temporary living accommodations (including welfare hotels, congregate shelters, and transitional housing for the mentally ill), </a:t>
            </a:r>
          </a:p>
          <a:p>
            <a:pPr lvl="2">
              <a:lnSpc>
                <a:spcPct val="150000"/>
              </a:lnSpc>
            </a:pPr>
            <a:r>
              <a:rPr lang="en-US" sz="1800" dirty="0" smtClean="0">
                <a:solidFill>
                  <a:schemeClr val="accent1"/>
                </a:solidFill>
                <a:latin typeface="Times New Roman" pitchFamily="18" charset="0"/>
                <a:cs typeface="Times New Roman" pitchFamily="18" charset="0"/>
              </a:rPr>
              <a:t>(b) an institution that provides a temporary residence for individuals intended to be institutionalized, or </a:t>
            </a:r>
          </a:p>
          <a:p>
            <a:pPr lvl="2">
              <a:lnSpc>
                <a:spcPct val="150000"/>
              </a:lnSpc>
            </a:pPr>
            <a:r>
              <a:rPr lang="en-US" sz="1800" dirty="0" smtClean="0">
                <a:solidFill>
                  <a:schemeClr val="accent1"/>
                </a:solidFill>
                <a:latin typeface="Times New Roman" pitchFamily="18" charset="0"/>
                <a:cs typeface="Times New Roman" pitchFamily="18" charset="0"/>
              </a:rPr>
              <a:t>(c) a public or private place not designed for, or ordinarily used as, a regular sleeping accommodation for human beings.</a:t>
            </a:r>
            <a:endParaRPr lang="en-US" sz="1800" dirty="0">
              <a:solidFill>
                <a:schemeClr val="accent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tx2">
                    <a:tint val="100000"/>
                    <a:shade val="90000"/>
                    <a:satMod val="250000"/>
                    <a:alpha val="100000"/>
                  </a:schemeClr>
                </a:solidFill>
                <a:latin typeface="Bodoni MT" pitchFamily="18" charset="0"/>
              </a:rPr>
              <a:t>Statement of Problem: Who</a:t>
            </a:r>
            <a:r>
              <a:rPr lang="en-US" sz="2400" dirty="0" smtClean="0">
                <a:solidFill>
                  <a:schemeClr val="tx2">
                    <a:tint val="100000"/>
                    <a:shade val="90000"/>
                    <a:satMod val="250000"/>
                    <a:alpha val="100000"/>
                  </a:schemeClr>
                </a:solidFill>
                <a:latin typeface="Bodoni MT" pitchFamily="18" charset="0"/>
              </a:rPr>
              <a:t>  </a:t>
            </a:r>
            <a:endParaRPr lang="en-US" sz="2400" dirty="0"/>
          </a:p>
        </p:txBody>
      </p:sp>
      <p:sp>
        <p:nvSpPr>
          <p:cNvPr id="3" name="Content Placeholder 2"/>
          <p:cNvSpPr>
            <a:spLocks noGrp="1"/>
          </p:cNvSpPr>
          <p:nvPr>
            <p:ph idx="1"/>
          </p:nvPr>
        </p:nvSpPr>
        <p:spPr>
          <a:xfrm>
            <a:off x="3810000" y="1524000"/>
            <a:ext cx="4953000" cy="4876800"/>
          </a:xfrm>
        </p:spPr>
        <p:txBody>
          <a:bodyPr/>
          <a:lstStyle/>
          <a:p>
            <a:pPr>
              <a:lnSpc>
                <a:spcPct val="150000"/>
              </a:lnSpc>
            </a:pPr>
            <a:r>
              <a:rPr lang="en-US" sz="1900" b="1" dirty="0" smtClean="0">
                <a:solidFill>
                  <a:schemeClr val="accent1"/>
                </a:solidFill>
                <a:latin typeface="Times New Roman" pitchFamily="18" charset="0"/>
                <a:cs typeface="Times New Roman" pitchFamily="18" charset="0"/>
              </a:rPr>
              <a:t>Nation</a:t>
            </a:r>
          </a:p>
          <a:p>
            <a:pPr lvl="1">
              <a:lnSpc>
                <a:spcPct val="150000"/>
              </a:lnSpc>
            </a:pPr>
            <a:r>
              <a:rPr lang="en-US" sz="1900" dirty="0" smtClean="0">
                <a:solidFill>
                  <a:schemeClr val="accent1"/>
                </a:solidFill>
                <a:latin typeface="Times New Roman" pitchFamily="18" charset="0"/>
                <a:cs typeface="Times New Roman" pitchFamily="18" charset="0"/>
              </a:rPr>
              <a:t>The annual number of people experiencing homelessness in America is estimated between 2.3 and 3.5 million. </a:t>
            </a:r>
          </a:p>
          <a:p>
            <a:pPr lvl="1">
              <a:lnSpc>
                <a:spcPct val="150000"/>
              </a:lnSpc>
            </a:pPr>
            <a:r>
              <a:rPr lang="en-US" sz="1900" dirty="0" smtClean="0">
                <a:solidFill>
                  <a:schemeClr val="accent1"/>
                </a:solidFill>
                <a:latin typeface="Times New Roman" pitchFamily="18" charset="0"/>
                <a:cs typeface="Times New Roman" pitchFamily="18" charset="0"/>
              </a:rPr>
              <a:t>An estimated 671,888 people experienced homelessness in one night in January 2007. </a:t>
            </a:r>
          </a:p>
          <a:p>
            <a:pPr lvl="3">
              <a:lnSpc>
                <a:spcPct val="150000"/>
              </a:lnSpc>
            </a:pPr>
            <a:r>
              <a:rPr lang="en-US" sz="1900" dirty="0" smtClean="0">
                <a:solidFill>
                  <a:schemeClr val="accent1"/>
                </a:solidFill>
                <a:latin typeface="Times New Roman" pitchFamily="18" charset="0"/>
                <a:cs typeface="Times New Roman" pitchFamily="18" charset="0"/>
              </a:rPr>
              <a:t>Some 58% of them were sheltered in shelters and transitional housing and, 42%were unsheltered.</a:t>
            </a:r>
          </a:p>
          <a:p>
            <a:pPr lvl="1"/>
            <a:endParaRPr lang="en-US" sz="1800" dirty="0" smtClean="0"/>
          </a:p>
          <a:p>
            <a:endParaRPr lang="en-US" dirty="0"/>
          </a:p>
        </p:txBody>
      </p:sp>
      <p:pic>
        <p:nvPicPr>
          <p:cNvPr id="5" name="Picture 4" descr="Veteran.jpg"/>
          <p:cNvPicPr>
            <a:picLocks noChangeAspect="1"/>
          </p:cNvPicPr>
          <p:nvPr/>
        </p:nvPicPr>
        <p:blipFill>
          <a:blip r:embed="rId2" cstate="print"/>
          <a:stretch>
            <a:fillRect/>
          </a:stretch>
        </p:blipFill>
        <p:spPr>
          <a:xfrm rot="21326219">
            <a:off x="914400" y="1981200"/>
            <a:ext cx="2743200" cy="3990975"/>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305800" cy="5105400"/>
          </a:xfrm>
        </p:spPr>
        <p:txBody>
          <a:bodyPr/>
          <a:lstStyle/>
          <a:p>
            <a:pPr>
              <a:lnSpc>
                <a:spcPct val="150000"/>
              </a:lnSpc>
            </a:pPr>
            <a:r>
              <a:rPr lang="en-US" sz="1800" b="1" dirty="0" smtClean="0">
                <a:solidFill>
                  <a:schemeClr val="accent2"/>
                </a:solidFill>
                <a:latin typeface="Times New Roman" pitchFamily="18" charset="0"/>
                <a:cs typeface="Times New Roman" pitchFamily="18" charset="0"/>
              </a:rPr>
              <a:t>Minnesota</a:t>
            </a:r>
          </a:p>
          <a:p>
            <a:pPr lvl="1">
              <a:lnSpc>
                <a:spcPct val="150000"/>
              </a:lnSpc>
            </a:pPr>
            <a:r>
              <a:rPr lang="en-US" sz="1600" dirty="0" smtClean="0">
                <a:solidFill>
                  <a:schemeClr val="accent2"/>
                </a:solidFill>
                <a:latin typeface="Times New Roman" pitchFamily="18" charset="0"/>
                <a:cs typeface="Times New Roman" pitchFamily="18" charset="0"/>
              </a:rPr>
              <a:t>Each Night, approximately 9000 people experience </a:t>
            </a:r>
          </a:p>
          <a:p>
            <a:pPr lvl="1">
              <a:lnSpc>
                <a:spcPct val="150000"/>
              </a:lnSpc>
              <a:buNone/>
            </a:pPr>
            <a:r>
              <a:rPr lang="en-US" sz="1600" dirty="0" smtClean="0">
                <a:solidFill>
                  <a:schemeClr val="accent2"/>
                </a:solidFill>
                <a:latin typeface="Times New Roman" pitchFamily="18" charset="0"/>
                <a:cs typeface="Times New Roman" pitchFamily="18" charset="0"/>
              </a:rPr>
              <a:t>	homelessness ( 2006), this number  remains almost </a:t>
            </a:r>
          </a:p>
          <a:p>
            <a:pPr lvl="1">
              <a:lnSpc>
                <a:spcPct val="150000"/>
              </a:lnSpc>
              <a:buNone/>
            </a:pPr>
            <a:r>
              <a:rPr lang="en-US" sz="1600" dirty="0" smtClean="0">
                <a:solidFill>
                  <a:schemeClr val="accent2"/>
                </a:solidFill>
                <a:latin typeface="Times New Roman" pitchFamily="18" charset="0"/>
                <a:cs typeface="Times New Roman" pitchFamily="18" charset="0"/>
              </a:rPr>
              <a:t>	unchanged since 2003</a:t>
            </a:r>
          </a:p>
          <a:p>
            <a:pPr lvl="1">
              <a:lnSpc>
                <a:spcPct val="150000"/>
              </a:lnSpc>
            </a:pPr>
            <a:r>
              <a:rPr lang="en-US" sz="1600" dirty="0" smtClean="0">
                <a:solidFill>
                  <a:schemeClr val="accent2"/>
                </a:solidFill>
                <a:latin typeface="Times New Roman" pitchFamily="18" charset="0"/>
                <a:cs typeface="Times New Roman" pitchFamily="18" charset="0"/>
              </a:rPr>
              <a:t>45% of the homeless are children, youths and young </a:t>
            </a:r>
          </a:p>
          <a:p>
            <a:pPr lvl="1">
              <a:lnSpc>
                <a:spcPct val="150000"/>
              </a:lnSpc>
              <a:buNone/>
            </a:pPr>
            <a:r>
              <a:rPr lang="en-US" sz="1600" dirty="0" smtClean="0">
                <a:solidFill>
                  <a:schemeClr val="accent2"/>
                </a:solidFill>
                <a:latin typeface="Times New Roman" pitchFamily="18" charset="0"/>
                <a:cs typeface="Times New Roman" pitchFamily="18" charset="0"/>
              </a:rPr>
              <a:t>	adults under the age of 21</a:t>
            </a:r>
          </a:p>
          <a:p>
            <a:pPr lvl="1">
              <a:lnSpc>
                <a:spcPct val="150000"/>
              </a:lnSpc>
            </a:pPr>
            <a:r>
              <a:rPr lang="en-US" sz="1600" dirty="0" smtClean="0">
                <a:solidFill>
                  <a:schemeClr val="accent2"/>
                </a:solidFill>
                <a:latin typeface="Times New Roman" pitchFamily="18" charset="0"/>
                <a:cs typeface="Times New Roman" pitchFamily="18" charset="0"/>
              </a:rPr>
              <a:t>On any given night, between 550-650 unaccompanied youths are without permanent shelter, and over  the course of a year, an estimated 10,000 to 12,000 youth s experience at least one episode of homelessness</a:t>
            </a:r>
          </a:p>
          <a:p>
            <a:pPr lvl="1">
              <a:lnSpc>
                <a:spcPct val="150000"/>
              </a:lnSpc>
            </a:pPr>
            <a:r>
              <a:rPr lang="en-US" sz="1600" dirty="0" smtClean="0">
                <a:solidFill>
                  <a:schemeClr val="accent2"/>
                </a:solidFill>
                <a:latin typeface="Times New Roman" pitchFamily="18" charset="0"/>
                <a:cs typeface="Times New Roman" pitchFamily="18" charset="0"/>
              </a:rPr>
              <a:t>89% of  the homeless youth are enrolled in school</a:t>
            </a:r>
          </a:p>
          <a:p>
            <a:pPr lvl="1">
              <a:lnSpc>
                <a:spcPct val="150000"/>
              </a:lnSpc>
            </a:pPr>
            <a:r>
              <a:rPr lang="en-US" sz="1600" dirty="0" smtClean="0">
                <a:solidFill>
                  <a:schemeClr val="accent2"/>
                </a:solidFill>
                <a:latin typeface="Times New Roman" pitchFamily="18" charset="0"/>
                <a:cs typeface="Times New Roman" pitchFamily="18" charset="0"/>
              </a:rPr>
              <a:t>In a state that is 80% white, 38% of  homeless adults, and 25% of  homeless youth s are African American</a:t>
            </a:r>
          </a:p>
          <a:p>
            <a:pPr lvl="1">
              <a:lnSpc>
                <a:spcPct val="150000"/>
              </a:lnSpc>
            </a:pPr>
            <a:endParaRPr lang="en-US" sz="1700" dirty="0" smtClean="0">
              <a:solidFill>
                <a:schemeClr val="accent2"/>
              </a:solidFill>
              <a:latin typeface="Times New Roman" pitchFamily="18" charset="0"/>
              <a:cs typeface="Times New Roman" pitchFamily="18" charset="0"/>
            </a:endParaRPr>
          </a:p>
          <a:p>
            <a:endParaRPr lang="en-US" dirty="0"/>
          </a:p>
        </p:txBody>
      </p:sp>
      <p:sp>
        <p:nvSpPr>
          <p:cNvPr id="4" name="Title 1"/>
          <p:cNvSpPr>
            <a:spLocks noGrp="1"/>
          </p:cNvSpPr>
          <p:nvPr>
            <p:ph type="title"/>
          </p:nvPr>
        </p:nvSpPr>
        <p:spPr>
          <a:xfrm>
            <a:off x="381000" y="254000"/>
            <a:ext cx="8382000" cy="1143000"/>
          </a:xfrm>
        </p:spPr>
        <p:txBody>
          <a:bodyPr/>
          <a:lstStyle/>
          <a:p>
            <a:pPr algn="ctr"/>
            <a:r>
              <a:rPr lang="en-US" sz="4400" dirty="0" smtClean="0">
                <a:solidFill>
                  <a:schemeClr val="tx2">
                    <a:tint val="100000"/>
                    <a:shade val="90000"/>
                    <a:satMod val="250000"/>
                    <a:alpha val="100000"/>
                  </a:schemeClr>
                </a:solidFill>
                <a:latin typeface="Bodoni MT" pitchFamily="18" charset="0"/>
              </a:rPr>
              <a:t>Statement of Problem: Who </a:t>
            </a:r>
            <a:r>
              <a:rPr lang="en-US" sz="2200" dirty="0" smtClean="0">
                <a:solidFill>
                  <a:schemeClr val="tx2">
                    <a:tint val="100000"/>
                    <a:shade val="90000"/>
                    <a:satMod val="250000"/>
                    <a:alpha val="100000"/>
                  </a:schemeClr>
                </a:solidFill>
                <a:latin typeface="Bodoni MT" pitchFamily="18" charset="0"/>
              </a:rPr>
              <a:t>(Continued)</a:t>
            </a:r>
            <a:endParaRPr lang="en-US" dirty="0"/>
          </a:p>
        </p:txBody>
      </p:sp>
      <p:pic>
        <p:nvPicPr>
          <p:cNvPr id="5" name="Picture 4" descr="stats_graph.jpg"/>
          <p:cNvPicPr>
            <a:picLocks noChangeAspect="1"/>
          </p:cNvPicPr>
          <p:nvPr/>
        </p:nvPicPr>
        <p:blipFill>
          <a:blip r:embed="rId2" cstate="print"/>
          <a:stretch>
            <a:fillRect/>
          </a:stretch>
        </p:blipFill>
        <p:spPr>
          <a:xfrm rot="327824">
            <a:off x="5890172" y="1725778"/>
            <a:ext cx="2743200" cy="2209800"/>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chemeClr val="tx2">
                    <a:tint val="100000"/>
                    <a:shade val="90000"/>
                    <a:satMod val="250000"/>
                    <a:alpha val="100000"/>
                  </a:schemeClr>
                </a:solidFill>
                <a:latin typeface="Bodoni MT" pitchFamily="18" charset="0"/>
              </a:rPr>
              <a:t>Statement of Problem: Who </a:t>
            </a:r>
            <a:r>
              <a:rPr lang="en-US" sz="2000" dirty="0" smtClean="0">
                <a:solidFill>
                  <a:schemeClr val="tx2">
                    <a:tint val="100000"/>
                    <a:shade val="90000"/>
                    <a:satMod val="250000"/>
                    <a:alpha val="100000"/>
                  </a:schemeClr>
                </a:solidFill>
                <a:latin typeface="Bodoni MT" pitchFamily="18" charset="0"/>
              </a:rPr>
              <a:t>(Continued)</a:t>
            </a:r>
            <a:endParaRPr lang="en-US" sz="1222" dirty="0"/>
          </a:p>
        </p:txBody>
      </p:sp>
      <p:sp>
        <p:nvSpPr>
          <p:cNvPr id="3" name="Content Placeholder 2"/>
          <p:cNvSpPr>
            <a:spLocks noGrp="1"/>
          </p:cNvSpPr>
          <p:nvPr>
            <p:ph idx="1"/>
          </p:nvPr>
        </p:nvSpPr>
        <p:spPr>
          <a:xfrm>
            <a:off x="3505200" y="1646238"/>
            <a:ext cx="5181600" cy="4830762"/>
          </a:xfrm>
        </p:spPr>
        <p:txBody>
          <a:bodyPr/>
          <a:lstStyle/>
          <a:p>
            <a:pPr>
              <a:lnSpc>
                <a:spcPct val="150000"/>
              </a:lnSpc>
            </a:pPr>
            <a:r>
              <a:rPr lang="en-US" sz="1700" b="1" dirty="0" smtClean="0">
                <a:solidFill>
                  <a:schemeClr val="accent1"/>
                </a:solidFill>
                <a:latin typeface="Times New Roman" pitchFamily="18" charset="0"/>
                <a:cs typeface="Times New Roman" pitchFamily="18" charset="0"/>
              </a:rPr>
              <a:t>Fargo-Moorhead </a:t>
            </a:r>
          </a:p>
          <a:p>
            <a:pPr lvl="1">
              <a:lnSpc>
                <a:spcPct val="150000"/>
              </a:lnSpc>
            </a:pPr>
            <a:r>
              <a:rPr lang="en-US" sz="1700" dirty="0" smtClean="0">
                <a:solidFill>
                  <a:schemeClr val="accent1"/>
                </a:solidFill>
                <a:latin typeface="Times New Roman" pitchFamily="18" charset="0"/>
                <a:cs typeface="Times New Roman" pitchFamily="18" charset="0"/>
              </a:rPr>
              <a:t>The total homeless population identified in the Fargo-Moorhead area on October 26, 2006 was 587 persons (351 in Fargo &amp; 236 in Moorhead). This is 49% higher than in 2003. </a:t>
            </a:r>
          </a:p>
          <a:p>
            <a:pPr lvl="1">
              <a:lnSpc>
                <a:spcPct val="150000"/>
              </a:lnSpc>
            </a:pPr>
            <a:r>
              <a:rPr lang="en-US" sz="1700" dirty="0" smtClean="0">
                <a:solidFill>
                  <a:schemeClr val="accent1"/>
                </a:solidFill>
                <a:latin typeface="Times New Roman" pitchFamily="18" charset="0"/>
                <a:cs typeface="Times New Roman" pitchFamily="18" charset="0"/>
              </a:rPr>
              <a:t>Men made up the majority of homeless adults in the area (64% in Fargo and 71% in Moorhead). </a:t>
            </a:r>
          </a:p>
          <a:p>
            <a:pPr lvl="1">
              <a:lnSpc>
                <a:spcPct val="150000"/>
              </a:lnSpc>
            </a:pPr>
            <a:r>
              <a:rPr lang="en-US" sz="1700" dirty="0" smtClean="0">
                <a:solidFill>
                  <a:schemeClr val="accent1"/>
                </a:solidFill>
              </a:rPr>
              <a:t>49 homeless parents had children with them. </a:t>
            </a:r>
            <a:endParaRPr lang="en-US" sz="1700" dirty="0" smtClean="0">
              <a:solidFill>
                <a:schemeClr val="accent1"/>
              </a:solidFill>
              <a:latin typeface="Times New Roman" pitchFamily="18" charset="0"/>
              <a:cs typeface="Times New Roman" pitchFamily="18" charset="0"/>
            </a:endParaRPr>
          </a:p>
          <a:p>
            <a:pPr lvl="1">
              <a:lnSpc>
                <a:spcPct val="150000"/>
              </a:lnSpc>
            </a:pPr>
            <a:r>
              <a:rPr lang="en-US" sz="1700" dirty="0" smtClean="0">
                <a:solidFill>
                  <a:schemeClr val="accent1"/>
                </a:solidFill>
              </a:rPr>
              <a:t>24 youth (ages 13-17) &amp; 33 young adults (ages 18-20), were homeless without a parent.</a:t>
            </a:r>
            <a:endParaRPr lang="en-US" sz="1700" dirty="0">
              <a:solidFill>
                <a:schemeClr val="accent1"/>
              </a:solidFill>
              <a:latin typeface="Times New Roman" pitchFamily="18" charset="0"/>
              <a:cs typeface="Times New Roman" pitchFamily="18" charset="0"/>
            </a:endParaRPr>
          </a:p>
        </p:txBody>
      </p:sp>
      <p:pic>
        <p:nvPicPr>
          <p:cNvPr id="5" name="Picture 4" descr="Homeless-Streets.jpg"/>
          <p:cNvPicPr>
            <a:picLocks noChangeAspect="1"/>
          </p:cNvPicPr>
          <p:nvPr/>
        </p:nvPicPr>
        <p:blipFill>
          <a:blip r:embed="rId2" cstate="print"/>
          <a:stretch>
            <a:fillRect/>
          </a:stretch>
        </p:blipFill>
        <p:spPr>
          <a:xfrm rot="21246385">
            <a:off x="753259" y="2505859"/>
            <a:ext cx="2950004" cy="2950004"/>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solidFill>
                  <a:schemeClr val="tx2">
                    <a:tint val="100000"/>
                    <a:shade val="90000"/>
                    <a:satMod val="250000"/>
                    <a:alpha val="100000"/>
                  </a:schemeClr>
                </a:solidFill>
                <a:latin typeface="Bodoni MT" pitchFamily="18" charset="0"/>
              </a:rPr>
              <a:t>Statement of Problem: When</a:t>
            </a:r>
            <a:endParaRPr lang="en-US" dirty="0"/>
          </a:p>
        </p:txBody>
      </p:sp>
      <p:sp>
        <p:nvSpPr>
          <p:cNvPr id="3" name="Content Placeholder 2"/>
          <p:cNvSpPr>
            <a:spLocks noGrp="1"/>
          </p:cNvSpPr>
          <p:nvPr>
            <p:ph idx="1"/>
          </p:nvPr>
        </p:nvSpPr>
        <p:spPr>
          <a:xfrm>
            <a:off x="533400" y="1676400"/>
            <a:ext cx="4114800" cy="4525962"/>
          </a:xfrm>
        </p:spPr>
        <p:txBody>
          <a:bodyPr/>
          <a:lstStyle/>
          <a:p>
            <a:pPr>
              <a:lnSpc>
                <a:spcPct val="150000"/>
              </a:lnSpc>
            </a:pPr>
            <a:r>
              <a:rPr lang="en-US" sz="2400" dirty="0" smtClean="0">
                <a:solidFill>
                  <a:schemeClr val="accent1"/>
                </a:solidFill>
                <a:latin typeface="Times New Roman" pitchFamily="18" charset="0"/>
                <a:cs typeface="Times New Roman" pitchFamily="18" charset="0"/>
              </a:rPr>
              <a:t>Rural area family homelessness has increased by 56% in the last year.</a:t>
            </a:r>
          </a:p>
          <a:p>
            <a:pPr>
              <a:lnSpc>
                <a:spcPct val="150000"/>
              </a:lnSpc>
            </a:pPr>
            <a:r>
              <a:rPr lang="en-US" sz="2400" dirty="0" smtClean="0">
                <a:solidFill>
                  <a:schemeClr val="accent1"/>
                </a:solidFill>
                <a:latin typeface="Times New Roman" pitchFamily="18" charset="0"/>
                <a:cs typeface="Times New Roman" pitchFamily="18" charset="0"/>
              </a:rPr>
              <a:t>During economic recessions.</a:t>
            </a:r>
          </a:p>
          <a:p>
            <a:pPr>
              <a:lnSpc>
                <a:spcPct val="150000"/>
              </a:lnSpc>
            </a:pPr>
            <a:r>
              <a:rPr lang="en-US" sz="2400" dirty="0" smtClean="0">
                <a:solidFill>
                  <a:schemeClr val="accent1"/>
                </a:solidFill>
                <a:latin typeface="Times New Roman" pitchFamily="18" charset="0"/>
                <a:cs typeface="Times New Roman" pitchFamily="18" charset="0"/>
              </a:rPr>
              <a:t>When the system fails.</a:t>
            </a:r>
          </a:p>
          <a:p>
            <a:pPr>
              <a:lnSpc>
                <a:spcPct val="150000"/>
              </a:lnSpc>
            </a:pPr>
            <a:r>
              <a:rPr lang="en-US" sz="2400" dirty="0" smtClean="0">
                <a:solidFill>
                  <a:schemeClr val="accent1"/>
                </a:solidFill>
                <a:latin typeface="Times New Roman" pitchFamily="18" charset="0"/>
                <a:cs typeface="Times New Roman" pitchFamily="18" charset="0"/>
              </a:rPr>
              <a:t>So basically it happens all the fucking time.</a:t>
            </a:r>
            <a:endParaRPr lang="en-US" sz="2400" dirty="0">
              <a:solidFill>
                <a:schemeClr val="accent1"/>
              </a:solidFill>
              <a:latin typeface="Times New Roman" pitchFamily="18" charset="0"/>
              <a:cs typeface="Times New Roman" pitchFamily="18" charset="0"/>
            </a:endParaRPr>
          </a:p>
        </p:txBody>
      </p:sp>
      <p:pic>
        <p:nvPicPr>
          <p:cNvPr id="5" name="Picture 4" descr="Boweryrm.jpg"/>
          <p:cNvPicPr>
            <a:picLocks noChangeAspect="1"/>
          </p:cNvPicPr>
          <p:nvPr/>
        </p:nvPicPr>
        <p:blipFill>
          <a:blip r:embed="rId2" cstate="print"/>
          <a:stretch>
            <a:fillRect/>
          </a:stretch>
        </p:blipFill>
        <p:spPr>
          <a:xfrm>
            <a:off x="5638800" y="1676400"/>
            <a:ext cx="2438400" cy="4425696"/>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algn="ctr" fontAlgn="auto">
              <a:spcAft>
                <a:spcPts val="0"/>
              </a:spcAft>
              <a:defRPr/>
            </a:pPr>
            <a:r>
              <a:rPr lang="en-US" sz="4400" dirty="0" smtClean="0">
                <a:solidFill>
                  <a:schemeClr val="tx2">
                    <a:tint val="100000"/>
                    <a:shade val="90000"/>
                    <a:satMod val="250000"/>
                    <a:alpha val="100000"/>
                  </a:schemeClr>
                </a:solidFill>
                <a:latin typeface="Bodoni MT" pitchFamily="18" charset="0"/>
              </a:rPr>
              <a:t>Statement of Problem: Where</a:t>
            </a:r>
            <a:endParaRPr lang="en-US" sz="4400" dirty="0">
              <a:solidFill>
                <a:schemeClr val="tx2">
                  <a:tint val="100000"/>
                  <a:shade val="90000"/>
                  <a:satMod val="250000"/>
                  <a:alpha val="100000"/>
                </a:schemeClr>
              </a:solidFill>
              <a:latin typeface="Bodoni MT" pitchFamily="18" charset="0"/>
            </a:endParaRPr>
          </a:p>
        </p:txBody>
      </p:sp>
      <p:sp>
        <p:nvSpPr>
          <p:cNvPr id="12291" name="Content Placeholder 2"/>
          <p:cNvSpPr>
            <a:spLocks noGrp="1"/>
          </p:cNvSpPr>
          <p:nvPr>
            <p:ph idx="1"/>
          </p:nvPr>
        </p:nvSpPr>
        <p:spPr>
          <a:xfrm>
            <a:off x="4800600" y="1646238"/>
            <a:ext cx="3886200" cy="4525962"/>
          </a:xfrm>
        </p:spPr>
        <p:txBody>
          <a:bodyPr/>
          <a:lstStyle/>
          <a:p>
            <a:pPr>
              <a:lnSpc>
                <a:spcPct val="150000"/>
              </a:lnSpc>
            </a:pPr>
            <a:r>
              <a:rPr lang="en-US" sz="2400" dirty="0" smtClean="0">
                <a:solidFill>
                  <a:schemeClr val="accent2"/>
                </a:solidFill>
                <a:latin typeface="Times New Roman" pitchFamily="18" charset="0"/>
                <a:cs typeface="Times New Roman" pitchFamily="18" charset="0"/>
              </a:rPr>
              <a:t>Homelessness is a social problem that affects the United States as a whole.</a:t>
            </a:r>
          </a:p>
          <a:p>
            <a:pPr>
              <a:lnSpc>
                <a:spcPct val="150000"/>
              </a:lnSpc>
            </a:pPr>
            <a:r>
              <a:rPr lang="en-US" sz="2400" dirty="0" smtClean="0">
                <a:solidFill>
                  <a:schemeClr val="accent2"/>
                </a:solidFill>
                <a:latin typeface="Times New Roman" pitchFamily="18" charset="0"/>
                <a:cs typeface="Times New Roman" pitchFamily="18" charset="0"/>
              </a:rPr>
              <a:t> The homelessness in Minnesota and the rest of the country share similar traits. </a:t>
            </a:r>
            <a:endParaRPr lang="en-US" sz="2400" dirty="0">
              <a:solidFill>
                <a:schemeClr val="accent2"/>
              </a:solidFill>
              <a:latin typeface="Times New Roman" pitchFamily="18" charset="0"/>
              <a:cs typeface="Times New Roman" pitchFamily="18" charset="0"/>
            </a:endParaRPr>
          </a:p>
        </p:txBody>
      </p:sp>
      <p:pic>
        <p:nvPicPr>
          <p:cNvPr id="5" name="Picture 4" descr="map%20counts%202.jpg"/>
          <p:cNvPicPr>
            <a:picLocks noChangeAspect="1"/>
          </p:cNvPicPr>
          <p:nvPr/>
        </p:nvPicPr>
        <p:blipFill>
          <a:blip r:embed="rId2" cstate="print"/>
          <a:stretch>
            <a:fillRect/>
          </a:stretch>
        </p:blipFill>
        <p:spPr>
          <a:xfrm>
            <a:off x="498520" y="1981200"/>
            <a:ext cx="4225880" cy="3429000"/>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smtClean="0">
                <a:solidFill>
                  <a:schemeClr val="tx2">
                    <a:tint val="100000"/>
                    <a:shade val="90000"/>
                    <a:satMod val="250000"/>
                    <a:alpha val="100000"/>
                  </a:schemeClr>
                </a:solidFill>
                <a:latin typeface="Bodoni MT" pitchFamily="18" charset="0"/>
              </a:rPr>
              <a:t>Statement of Problem: Why</a:t>
            </a:r>
            <a:endParaRPr lang="en-US" dirty="0"/>
          </a:p>
        </p:txBody>
      </p:sp>
      <p:sp>
        <p:nvSpPr>
          <p:cNvPr id="3" name="Content Placeholder 2"/>
          <p:cNvSpPr>
            <a:spLocks noGrp="1"/>
          </p:cNvSpPr>
          <p:nvPr>
            <p:ph idx="1"/>
          </p:nvPr>
        </p:nvSpPr>
        <p:spPr>
          <a:xfrm>
            <a:off x="457200" y="1646238"/>
            <a:ext cx="5943600" cy="4983162"/>
          </a:xfrm>
        </p:spPr>
        <p:txBody>
          <a:bodyPr/>
          <a:lstStyle/>
          <a:p>
            <a:pPr>
              <a:lnSpc>
                <a:spcPct val="150000"/>
              </a:lnSpc>
            </a:pPr>
            <a:r>
              <a:rPr lang="en-US" sz="2000" dirty="0" smtClean="0">
                <a:solidFill>
                  <a:schemeClr val="accent1"/>
                </a:solidFill>
                <a:latin typeface="Times New Roman" pitchFamily="18" charset="0"/>
                <a:cs typeface="Times New Roman" pitchFamily="18" charset="0"/>
              </a:rPr>
              <a:t>There are many reasons why people become homeless, including:</a:t>
            </a:r>
          </a:p>
          <a:p>
            <a:pPr lvl="1">
              <a:lnSpc>
                <a:spcPct val="150000"/>
              </a:lnSpc>
            </a:pPr>
            <a:r>
              <a:rPr lang="en-US" sz="2000" dirty="0" smtClean="0">
                <a:solidFill>
                  <a:schemeClr val="accent1"/>
                </a:solidFill>
                <a:latin typeface="Times New Roman" pitchFamily="18" charset="0"/>
                <a:cs typeface="Times New Roman" pitchFamily="18" charset="0"/>
              </a:rPr>
              <a:t> Loss of employment</a:t>
            </a:r>
          </a:p>
          <a:p>
            <a:pPr lvl="1">
              <a:lnSpc>
                <a:spcPct val="150000"/>
              </a:lnSpc>
            </a:pPr>
            <a:r>
              <a:rPr lang="en-US" sz="2000" dirty="0" smtClean="0">
                <a:solidFill>
                  <a:schemeClr val="accent1"/>
                </a:solidFill>
                <a:latin typeface="Times New Roman" pitchFamily="18" charset="0"/>
                <a:cs typeface="Times New Roman" pitchFamily="18" charset="0"/>
              </a:rPr>
              <a:t>Long-term illness</a:t>
            </a:r>
          </a:p>
          <a:p>
            <a:pPr lvl="1">
              <a:lnSpc>
                <a:spcPct val="150000"/>
              </a:lnSpc>
            </a:pPr>
            <a:r>
              <a:rPr lang="en-US" sz="2000" dirty="0" smtClean="0">
                <a:solidFill>
                  <a:schemeClr val="accent1"/>
                </a:solidFill>
                <a:latin typeface="Times New Roman" pitchFamily="18" charset="0"/>
                <a:cs typeface="Times New Roman" pitchFamily="18" charset="0"/>
              </a:rPr>
              <a:t>Domestic violence</a:t>
            </a:r>
          </a:p>
          <a:p>
            <a:pPr lvl="1">
              <a:lnSpc>
                <a:spcPct val="150000"/>
              </a:lnSpc>
            </a:pPr>
            <a:r>
              <a:rPr lang="en-US" sz="2000" dirty="0" smtClean="0">
                <a:solidFill>
                  <a:schemeClr val="accent1"/>
                </a:solidFill>
                <a:latin typeface="Times New Roman" pitchFamily="18" charset="0"/>
                <a:cs typeface="Times New Roman" pitchFamily="18" charset="0"/>
              </a:rPr>
              <a:t>Lack of affordable housing</a:t>
            </a:r>
          </a:p>
          <a:p>
            <a:pPr lvl="1">
              <a:lnSpc>
                <a:spcPct val="150000"/>
              </a:lnSpc>
            </a:pPr>
            <a:r>
              <a:rPr lang="en-US" sz="2000" dirty="0" smtClean="0">
                <a:solidFill>
                  <a:schemeClr val="accent1"/>
                </a:solidFill>
                <a:latin typeface="Times New Roman" pitchFamily="18" charset="0"/>
                <a:cs typeface="Times New Roman" pitchFamily="18" charset="0"/>
              </a:rPr>
              <a:t>Lack of preventative services to keep people from losing their housing</a:t>
            </a:r>
          </a:p>
          <a:p>
            <a:pPr lvl="1">
              <a:lnSpc>
                <a:spcPct val="150000"/>
              </a:lnSpc>
            </a:pPr>
            <a:r>
              <a:rPr lang="en-US" sz="2000" dirty="0" smtClean="0">
                <a:solidFill>
                  <a:schemeClr val="accent1"/>
                </a:solidFill>
                <a:latin typeface="Times New Roman" pitchFamily="18" charset="0"/>
                <a:cs typeface="Times New Roman" pitchFamily="18" charset="0"/>
              </a:rPr>
              <a:t>Inadequate treatment programs for those suffering from substance abuse and mental illness</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pic>
        <p:nvPicPr>
          <p:cNvPr id="4" name="Picture 3" descr="homeless-591-32.jpg"/>
          <p:cNvPicPr>
            <a:picLocks noChangeAspect="1"/>
          </p:cNvPicPr>
          <p:nvPr/>
        </p:nvPicPr>
        <p:blipFill>
          <a:blip r:embed="rId2" cstate="print"/>
          <a:stretch>
            <a:fillRect/>
          </a:stretch>
        </p:blipFill>
        <p:spPr>
          <a:xfrm rot="628231">
            <a:off x="5279081" y="2043929"/>
            <a:ext cx="3409950" cy="2223880"/>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Picture 4" descr="why.jpg"/>
          <p:cNvPicPr>
            <a:picLocks noChangeAspect="1"/>
          </p:cNvPicPr>
          <p:nvPr/>
        </p:nvPicPr>
        <p:blipFill>
          <a:blip r:embed="rId3" cstate="print"/>
          <a:stretch>
            <a:fillRect/>
          </a:stretch>
        </p:blipFill>
        <p:spPr>
          <a:xfrm rot="626294">
            <a:off x="6906788" y="3810000"/>
            <a:ext cx="1703812" cy="2581275"/>
          </a:xfrm>
          <a:prstGeom prst="rect">
            <a:avLst/>
          </a:prstGeom>
          <a:solidFill>
            <a:srgbClr val="FFFFFF">
              <a:shade val="85000"/>
            </a:srgbClr>
          </a:solidFill>
          <a:ln w="88900" cap="sq">
            <a:solidFill>
              <a:schemeClr val="tx2"/>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a:normAutofit/>
          </a:bodyPr>
          <a:lstStyle/>
          <a:p>
            <a:pPr marL="54864" indent="0" algn="ctr" fontAlgn="auto">
              <a:spcAft>
                <a:spcPts val="0"/>
              </a:spcAft>
              <a:defRPr/>
            </a:pPr>
            <a:r>
              <a:rPr lang="en-US" sz="4400" dirty="0" smtClean="0">
                <a:solidFill>
                  <a:schemeClr val="tx2">
                    <a:tint val="100000"/>
                    <a:shade val="90000"/>
                    <a:satMod val="250000"/>
                    <a:alpha val="100000"/>
                  </a:schemeClr>
                </a:solidFill>
                <a:latin typeface="Bodoni MT" pitchFamily="18" charset="0"/>
              </a:rPr>
              <a:t>Statement of Solution</a:t>
            </a:r>
            <a:endParaRPr lang="en-US" sz="4400" dirty="0">
              <a:solidFill>
                <a:schemeClr val="tx2">
                  <a:tint val="100000"/>
                  <a:shade val="90000"/>
                  <a:satMod val="250000"/>
                  <a:alpha val="100000"/>
                </a:schemeClr>
              </a:solidFill>
              <a:latin typeface="Bodoni MT" pitchFamily="18" charset="0"/>
            </a:endParaRPr>
          </a:p>
        </p:txBody>
      </p:sp>
      <p:sp>
        <p:nvSpPr>
          <p:cNvPr id="3" name="Content Placeholder 2"/>
          <p:cNvSpPr>
            <a:spLocks noGrp="1"/>
          </p:cNvSpPr>
          <p:nvPr>
            <p:ph idx="1"/>
          </p:nvPr>
        </p:nvSpPr>
        <p:spPr>
          <a:xfrm>
            <a:off x="457200" y="1646238"/>
            <a:ext cx="8229600" cy="4983162"/>
          </a:xfrm>
        </p:spPr>
        <p:txBody>
          <a:bodyPr>
            <a:normAutofit fontScale="85000" lnSpcReduction="20000"/>
          </a:bodyPr>
          <a:lstStyle/>
          <a:p>
            <a:pPr>
              <a:lnSpc>
                <a:spcPct val="150000"/>
              </a:lnSpc>
            </a:pPr>
            <a:r>
              <a:rPr lang="en-US" sz="2400" b="1" dirty="0">
                <a:solidFill>
                  <a:schemeClr val="accent2"/>
                </a:solidFill>
                <a:latin typeface="Times New Roman" pitchFamily="18" charset="0"/>
                <a:cs typeface="Times New Roman" pitchFamily="18" charset="0"/>
              </a:rPr>
              <a:t>Early </a:t>
            </a:r>
            <a:r>
              <a:rPr lang="en-US" sz="2400" b="1" dirty="0" smtClean="0">
                <a:solidFill>
                  <a:schemeClr val="accent2"/>
                </a:solidFill>
                <a:latin typeface="Times New Roman" pitchFamily="18" charset="0"/>
                <a:cs typeface="Times New Roman" pitchFamily="18" charset="0"/>
              </a:rPr>
              <a:t>Intervention </a:t>
            </a:r>
          </a:p>
          <a:p>
            <a:pPr lvl="1">
              <a:lnSpc>
                <a:spcPct val="150000"/>
              </a:lnSpc>
            </a:pPr>
            <a:r>
              <a:rPr lang="en-US" sz="2400" dirty="0" smtClean="0">
                <a:solidFill>
                  <a:schemeClr val="accent2"/>
                </a:solidFill>
                <a:latin typeface="Times New Roman" pitchFamily="18" charset="0"/>
                <a:cs typeface="Times New Roman" pitchFamily="18" charset="0"/>
              </a:rPr>
              <a:t>should </a:t>
            </a:r>
            <a:r>
              <a:rPr lang="en-US" sz="2400" dirty="0">
                <a:solidFill>
                  <a:schemeClr val="accent2"/>
                </a:solidFill>
                <a:latin typeface="Times New Roman" pitchFamily="18" charset="0"/>
                <a:cs typeface="Times New Roman" pitchFamily="18" charset="0"/>
              </a:rPr>
              <a:t>be offered to every homeless individual. This strategy will allow individuals to gain assistance before their situation becomes chronic.  </a:t>
            </a:r>
          </a:p>
          <a:p>
            <a:pPr lvl="1">
              <a:lnSpc>
                <a:spcPct val="150000"/>
              </a:lnSpc>
            </a:pPr>
            <a:r>
              <a:rPr lang="en-US" sz="2400" dirty="0" smtClean="0">
                <a:solidFill>
                  <a:schemeClr val="accent2"/>
                </a:solidFill>
                <a:latin typeface="Times New Roman" pitchFamily="18" charset="0"/>
                <a:cs typeface="Times New Roman" pitchFamily="18" charset="0"/>
              </a:rPr>
              <a:t>will </a:t>
            </a:r>
            <a:r>
              <a:rPr lang="en-US" sz="2400" dirty="0">
                <a:solidFill>
                  <a:schemeClr val="accent2"/>
                </a:solidFill>
                <a:latin typeface="Times New Roman" pitchFamily="18" charset="0"/>
                <a:cs typeface="Times New Roman" pitchFamily="18" charset="0"/>
              </a:rPr>
              <a:t>be aimed to prevent homeless students from dropping out of school and joining the homeless sub-culture.</a:t>
            </a:r>
          </a:p>
          <a:p>
            <a:pPr lvl="1">
              <a:lnSpc>
                <a:spcPct val="150000"/>
              </a:lnSpc>
            </a:pPr>
            <a:r>
              <a:rPr lang="en-US" sz="2400" dirty="0" smtClean="0">
                <a:solidFill>
                  <a:schemeClr val="accent2"/>
                </a:solidFill>
                <a:latin typeface="Times New Roman" pitchFamily="18" charset="0"/>
                <a:cs typeface="Times New Roman" pitchFamily="18" charset="0"/>
              </a:rPr>
              <a:t>should </a:t>
            </a:r>
            <a:r>
              <a:rPr lang="en-US" sz="2400" dirty="0">
                <a:solidFill>
                  <a:schemeClr val="accent2"/>
                </a:solidFill>
                <a:latin typeface="Times New Roman" pitchFamily="18" charset="0"/>
                <a:cs typeface="Times New Roman" pitchFamily="18" charset="0"/>
              </a:rPr>
              <a:t>target people who have high risk levels. </a:t>
            </a:r>
          </a:p>
          <a:p>
            <a:pPr lvl="1">
              <a:lnSpc>
                <a:spcPct val="150000"/>
              </a:lnSpc>
            </a:pPr>
            <a:r>
              <a:rPr lang="en-US" sz="2400" dirty="0" smtClean="0">
                <a:solidFill>
                  <a:schemeClr val="accent2"/>
                </a:solidFill>
                <a:latin typeface="Times New Roman" pitchFamily="18" charset="0"/>
                <a:cs typeface="Times New Roman" pitchFamily="18" charset="0"/>
              </a:rPr>
              <a:t>promises </a:t>
            </a:r>
            <a:r>
              <a:rPr lang="en-US" sz="2400" dirty="0">
                <a:solidFill>
                  <a:schemeClr val="accent2"/>
                </a:solidFill>
                <a:latin typeface="Times New Roman" pitchFamily="18" charset="0"/>
                <a:cs typeface="Times New Roman" pitchFamily="18" charset="0"/>
              </a:rPr>
              <a:t>to avoid or reduce the significant costs associated with homelessness</a:t>
            </a:r>
            <a:r>
              <a:rPr lang="en-US" sz="2400" dirty="0" smtClean="0">
                <a:solidFill>
                  <a:schemeClr val="accent2"/>
                </a:solidFill>
                <a:latin typeface="Times New Roman" pitchFamily="18" charset="0"/>
                <a:cs typeface="Times New Roman" pitchFamily="18" charset="0"/>
              </a:rPr>
              <a:t>.</a:t>
            </a:r>
          </a:p>
          <a:p>
            <a:pPr lvl="1">
              <a:lnSpc>
                <a:spcPct val="150000"/>
              </a:lnSpc>
            </a:pPr>
            <a:r>
              <a:rPr lang="en-US" sz="2400" dirty="0" smtClean="0">
                <a:solidFill>
                  <a:schemeClr val="accent2"/>
                </a:solidFill>
                <a:latin typeface="Times New Roman" pitchFamily="18" charset="0"/>
                <a:cs typeface="Times New Roman" pitchFamily="18" charset="0"/>
              </a:rPr>
              <a:t>seeks to equip parents with the skill as well as desire to create and maintain a  sound family environment for their children. Hence, reducing the risk of them running away.</a:t>
            </a:r>
            <a:endParaRPr lang="en-US" sz="2400" dirty="0">
              <a:solidFill>
                <a:schemeClr val="accent2"/>
              </a:solidFill>
              <a:latin typeface="Times New Roman" pitchFamily="18" charset="0"/>
              <a:cs typeface="Times New Roman" pitchFamily="18"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TS PowerPoint">
  <a:themeElements>
    <a:clrScheme name="Custom 9">
      <a:dk1>
        <a:sysClr val="windowText" lastClr="000000"/>
      </a:dk1>
      <a:lt1>
        <a:sysClr val="window" lastClr="FFFFFF"/>
      </a:lt1>
      <a:dk2>
        <a:srgbClr val="444D26"/>
      </a:dk2>
      <a:lt2>
        <a:srgbClr val="FEFAC9"/>
      </a:lt2>
      <a:accent1>
        <a:srgbClr val="F3A447"/>
      </a:accent1>
      <a:accent2>
        <a:srgbClr val="F3A447"/>
      </a:accent2>
      <a:accent3>
        <a:srgbClr val="F3A447"/>
      </a:accent3>
      <a:accent4>
        <a:srgbClr val="F3A447"/>
      </a:accent4>
      <a:accent5>
        <a:srgbClr val="F3A447"/>
      </a:accent5>
      <a:accent6>
        <a:srgbClr val="F3A447"/>
      </a:accent6>
      <a:hlink>
        <a:srgbClr val="F3A447"/>
      </a:hlink>
      <a:folHlink>
        <a:srgbClr val="F3A447"/>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GTS PowerPoint.pot</Template>
  <TotalTime>268</TotalTime>
  <Words>1138</Words>
  <Application>Microsoft Office PowerPoint</Application>
  <PresentationFormat>On-screen Show (4:3)</PresentationFormat>
  <Paragraphs>109</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GTS PowerPoint</vt:lpstr>
      <vt:lpstr>Preventing Homelessness: Early Intervention  </vt:lpstr>
      <vt:lpstr>Statement of Problem: What</vt:lpstr>
      <vt:lpstr>Statement of Problem: Who  </vt:lpstr>
      <vt:lpstr>Statement of Problem: Who (Continued)</vt:lpstr>
      <vt:lpstr>Statement of Problem: Who (Continued)</vt:lpstr>
      <vt:lpstr>Statement of Problem: When</vt:lpstr>
      <vt:lpstr>Statement of Problem: Where</vt:lpstr>
      <vt:lpstr>Statement of Problem: Why</vt:lpstr>
      <vt:lpstr>Statement of Solution</vt:lpstr>
      <vt:lpstr>Procedure of the Solution</vt:lpstr>
      <vt:lpstr>Parent Conceptual Themes</vt:lpstr>
      <vt:lpstr>Parent Conceptual Themes (Continued)</vt:lpstr>
      <vt:lpstr>Range of Application</vt:lpstr>
      <vt:lpstr>Range of Application (Continued)</vt:lpstr>
      <vt:lpstr>Auxiliary Assumptions</vt:lpstr>
      <vt:lpstr>Evaluation of Success or Failure</vt:lpstr>
      <vt:lpstr>Resources…</vt:lpstr>
    </vt:vector>
  </TitlesOfParts>
  <Manager/>
  <Company>MN State University Moorhead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Homelessness GTS </dc:title>
  <dc:subject/>
  <dc:creator>Guest</dc:creator>
  <cp:keywords/>
  <dc:description/>
  <cp:lastModifiedBy>MSUM</cp:lastModifiedBy>
  <cp:revision>37</cp:revision>
  <dcterms:created xsi:type="dcterms:W3CDTF">2009-11-30T21:18:40Z</dcterms:created>
  <dcterms:modified xsi:type="dcterms:W3CDTF">2009-12-02T15:12:43Z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TC011408001033</vt:lpwstr>
  </property>
</Properties>
</file>