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4" r:id="rId11"/>
    <p:sldId id="267" r:id="rId12"/>
    <p:sldId id="268" r:id="rId13"/>
    <p:sldId id="273" r:id="rId14"/>
    <p:sldId id="274" r:id="rId15"/>
    <p:sldId id="275" r:id="rId16"/>
    <p:sldId id="269" r:id="rId17"/>
    <p:sldId id="270" r:id="rId18"/>
    <p:sldId id="265" r:id="rId19"/>
    <p:sldId id="271" r:id="rId20"/>
    <p:sldId id="266" r:id="rId21"/>
    <p:sldId id="272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9" autoAdjust="0"/>
    <p:restoredTop sz="94660"/>
  </p:normalViewPr>
  <p:slideViewPr>
    <p:cSldViewPr>
      <p:cViewPr varScale="1">
        <p:scale>
          <a:sx n="88" d="100"/>
          <a:sy n="8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A1E7E-B082-44B1-97E5-78F728F9DB13}" type="datetimeFigureOut">
              <a:rPr lang="en-US" smtClean="0"/>
              <a:pPr/>
              <a:t>5/1/2009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EC4A7-67CB-472A-AB45-CF41AA8B1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EC4A7-67CB-472A-AB45-CF41AA8B113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57CD-00F9-4904-BF7E-14D784A0FF0B}" type="datetimeFigureOut">
              <a:rPr lang="en-US" smtClean="0"/>
              <a:pPr/>
              <a:t>5/1/2009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F0AE538-AAEE-459B-A589-6D305DCAF7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57CD-00F9-4904-BF7E-14D784A0FF0B}" type="datetimeFigureOut">
              <a:rPr lang="en-US" smtClean="0"/>
              <a:pPr/>
              <a:t>5/1/2009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E538-AAEE-459B-A589-6D305DCAF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F0AE538-AAEE-459B-A589-6D305DCAF7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57CD-00F9-4904-BF7E-14D784A0FF0B}" type="datetimeFigureOut">
              <a:rPr lang="en-US" smtClean="0"/>
              <a:pPr/>
              <a:t>5/1/2009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57CD-00F9-4904-BF7E-14D784A0FF0B}" type="datetimeFigureOut">
              <a:rPr lang="en-US" smtClean="0"/>
              <a:pPr/>
              <a:t>5/1/2009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F0AE538-AAEE-459B-A589-6D305DCAF7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57CD-00F9-4904-BF7E-14D784A0FF0B}" type="datetimeFigureOut">
              <a:rPr lang="en-US" smtClean="0"/>
              <a:pPr/>
              <a:t>5/1/2009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F0AE538-AAEE-459B-A589-6D305DCAF7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3B757CD-00F9-4904-BF7E-14D784A0FF0B}" type="datetimeFigureOut">
              <a:rPr lang="en-US" smtClean="0"/>
              <a:pPr/>
              <a:t>5/1/2009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E538-AAEE-459B-A589-6D305DCAF7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57CD-00F9-4904-BF7E-14D784A0FF0B}" type="datetimeFigureOut">
              <a:rPr lang="en-US" smtClean="0"/>
              <a:pPr/>
              <a:t>5/1/2009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F0AE538-AAEE-459B-A589-6D305DCAF7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57CD-00F9-4904-BF7E-14D784A0FF0B}" type="datetimeFigureOut">
              <a:rPr lang="en-US" smtClean="0"/>
              <a:pPr/>
              <a:t>5/1/2009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F0AE538-AAEE-459B-A589-6D305DCAF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57CD-00F9-4904-BF7E-14D784A0FF0B}" type="datetimeFigureOut">
              <a:rPr lang="en-US" smtClean="0"/>
              <a:pPr/>
              <a:t>5/1/2009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0AE538-AAEE-459B-A589-6D305DCAF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F0AE538-AAEE-459B-A589-6D305DCAF7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57CD-00F9-4904-BF7E-14D784A0FF0B}" type="datetimeFigureOut">
              <a:rPr lang="en-US" smtClean="0"/>
              <a:pPr/>
              <a:t>5/1/2009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F0AE538-AAEE-459B-A589-6D305DCAF7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3B757CD-00F9-4904-BF7E-14D784A0FF0B}" type="datetimeFigureOut">
              <a:rPr lang="en-US" smtClean="0"/>
              <a:pPr/>
              <a:t>5/1/2009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3B757CD-00F9-4904-BF7E-14D784A0FF0B}" type="datetimeFigureOut">
              <a:rPr lang="en-US" smtClean="0"/>
              <a:pPr/>
              <a:t>5/1/2009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F0AE538-AAEE-459B-A589-6D305DCAF7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295400"/>
            <a:ext cx="6400800" cy="1143000"/>
          </a:xfrm>
        </p:spPr>
        <p:txBody>
          <a:bodyPr/>
          <a:lstStyle/>
          <a:p>
            <a:r>
              <a:rPr lang="en-US" dirty="0" smtClean="0"/>
              <a:t>Ryan N., Kara L., Nikki W., Madison H., Kyle S., Alex C., Susan J., Jesse 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1"/>
            <a:ext cx="7772400" cy="838199"/>
          </a:xfrm>
        </p:spPr>
        <p:txBody>
          <a:bodyPr/>
          <a:lstStyle/>
          <a:p>
            <a:r>
              <a:rPr lang="en-US" dirty="0" smtClean="0"/>
              <a:t>The American Diet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6324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Wednesday, April 29 2009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6670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Treatment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4000"/>
            <a:ext cx="8503920" cy="4575048"/>
          </a:xfrm>
        </p:spPr>
        <p:txBody>
          <a:bodyPr/>
          <a:lstStyle/>
          <a:p>
            <a:r>
              <a:rPr lang="en-US" dirty="0" smtClean="0"/>
              <a:t>Part 1 of 3: implementation of nutrition program in elementary schools.</a:t>
            </a:r>
          </a:p>
          <a:p>
            <a:r>
              <a:rPr lang="en-US" dirty="0" smtClean="0"/>
              <a:t>Require all public schools to have a certified nutritionist on staff to work with school nurses.</a:t>
            </a:r>
          </a:p>
          <a:p>
            <a:r>
              <a:rPr lang="en-US" dirty="0" smtClean="0"/>
              <a:t>School nutritionist formulated meals requiring daily recommendations of fruits, vegetables etc.</a:t>
            </a:r>
          </a:p>
          <a:p>
            <a:r>
              <a:rPr lang="en-US" dirty="0" smtClean="0"/>
              <a:t>Restrict sales of soda, candy etc. in schools.</a:t>
            </a:r>
          </a:p>
          <a:p>
            <a:r>
              <a:rPr lang="en-US" dirty="0" smtClean="0"/>
              <a:t>Include mandatory nutrition courses in curriculum.</a:t>
            </a:r>
          </a:p>
          <a:p>
            <a:r>
              <a:rPr lang="en-US" dirty="0" smtClean="0"/>
              <a:t>Require physical education within basic curriculum.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Treatment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Part 2 of 3: changes in legislation</a:t>
            </a:r>
          </a:p>
          <a:p>
            <a:r>
              <a:rPr lang="en-US" dirty="0" smtClean="0"/>
              <a:t>Government revision of subsidy programs for farmers to encourage small-scale organic farming.</a:t>
            </a:r>
          </a:p>
          <a:p>
            <a:r>
              <a:rPr lang="en-US" dirty="0" smtClean="0"/>
              <a:t>Limit advertising of unhealthy food &amp; beverage to children.</a:t>
            </a:r>
          </a:p>
          <a:p>
            <a:r>
              <a:rPr lang="en-US" dirty="0" smtClean="0"/>
              <a:t>Reformulation of foods directly linked to obesity rates.</a:t>
            </a:r>
          </a:p>
          <a:p>
            <a:r>
              <a:rPr lang="en-US" dirty="0" smtClean="0"/>
              <a:t>Zoning of produce &amp; junk food placement within stores.</a:t>
            </a:r>
          </a:p>
          <a:p>
            <a:r>
              <a:rPr lang="en-US" dirty="0" smtClean="0"/>
              <a:t>Zoning of fast food restaurants within cities.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1066800" cy="120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Treatment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50392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Part 3 of 3: create “sin tax” for foods high in sugar and fat, erase taxes on produce and organic products.</a:t>
            </a:r>
          </a:p>
          <a:p>
            <a:r>
              <a:rPr lang="en-US" dirty="0" smtClean="0"/>
              <a:t>Increased taxes on high fat/sugar foods, resulting tax funds delegated towards farmer subsidies and school nutrition programs.</a:t>
            </a:r>
          </a:p>
          <a:p>
            <a:r>
              <a:rPr lang="en-US" dirty="0" smtClean="0"/>
              <a:t>Lowered prices of produce bridge socioeconomic gap causing low-income individuals to lean towards cheap, unhealthy foods.</a:t>
            </a:r>
          </a:p>
          <a:p>
            <a:r>
              <a:rPr lang="en-US" dirty="0" smtClean="0"/>
              <a:t>Imposing age restrictions on less healthful foods to children (such as done with alcohol/tobacco)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62779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Support: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“The difference between the expected &amp; actual fitness of students suggest that there may be a significant school effect.” – Procter</a:t>
            </a:r>
          </a:p>
          <a:p>
            <a:pPr>
              <a:buNone/>
            </a:pPr>
            <a:r>
              <a:rPr lang="en-US" dirty="0" smtClean="0"/>
              <a:t>“It has been shown…that a school’s food policy to promote healthy eating can impact the nutrient intake of children.” – Procter</a:t>
            </a:r>
          </a:p>
          <a:p>
            <a:pPr>
              <a:buNone/>
            </a:pPr>
            <a:r>
              <a:rPr lang="en-US" dirty="0" smtClean="0"/>
              <a:t>“Use of local produce in school meals provides a new direct market for farmers and mitigates environmental impacts of transporting food.” – Kalb, Farm to School treatment strategy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Support: 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“Agricultural subsidies are heavily tilted towards large farms/producers (since subsidies are yield-based)” – CATO.org</a:t>
            </a:r>
          </a:p>
          <a:p>
            <a:r>
              <a:rPr lang="en-US" dirty="0" smtClean="0"/>
              <a:t>Federal </a:t>
            </a:r>
            <a:r>
              <a:rPr lang="en-US" dirty="0" err="1" smtClean="0"/>
              <a:t>HeLP</a:t>
            </a:r>
            <a:r>
              <a:rPr lang="en-US" dirty="0" smtClean="0"/>
              <a:t> America Act: “restructuring health care systems towards prevention, wellness, and self care.”</a:t>
            </a:r>
          </a:p>
          <a:p>
            <a:r>
              <a:rPr lang="en-US" dirty="0" smtClean="0"/>
              <a:t>“Studies find a tendency for lower levels of obesity in areas with more swimming pools and supermarkets.” – Stafford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Support: Sin 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“Increasing price of unhealthy food by %1 decreases the probability of being overweight by %2.3 and obese by %3.1” - </a:t>
            </a:r>
            <a:r>
              <a:rPr lang="en-US" dirty="0" err="1" smtClean="0"/>
              <a:t>Milijkovic</a:t>
            </a:r>
            <a:endParaRPr lang="en-US" dirty="0" smtClean="0"/>
          </a:p>
          <a:p>
            <a:r>
              <a:rPr lang="en-US" dirty="0" smtClean="0"/>
              <a:t>“Studies show that children with lower socio-economic status/from more deprived home environments have an increased risk of obesity.” – Procter </a:t>
            </a:r>
          </a:p>
          <a:p>
            <a:r>
              <a:rPr lang="en-US" dirty="0" smtClean="0"/>
              <a:t>“Residual differences in BMI suggest characteristics of community facilitate in obesity, with a high concentration in the lower </a:t>
            </a:r>
            <a:r>
              <a:rPr lang="en-US" dirty="0" err="1" smtClean="0"/>
              <a:t>socieconomic</a:t>
            </a:r>
            <a:r>
              <a:rPr lang="en-US" dirty="0" smtClean="0"/>
              <a:t> stratosphere.” – O’Malley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Unintended 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035552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Part 1 (nutritional program in schools):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lack of public education funds</a:t>
            </a:r>
          </a:p>
          <a:p>
            <a:r>
              <a:rPr lang="en-US" dirty="0" smtClean="0"/>
              <a:t>Tax increases for public =  </a:t>
            </a:r>
            <a:r>
              <a:rPr lang="en-US" dirty="0" smtClean="0">
                <a:sym typeface="Wingdings" pitchFamily="2" charset="2"/>
              </a:rPr>
              <a:t></a:t>
            </a:r>
          </a:p>
          <a:p>
            <a:r>
              <a:rPr lang="en-US" dirty="0" smtClean="0">
                <a:sym typeface="Wingdings" pitchFamily="2" charset="2"/>
              </a:rPr>
              <a:t>“No Food Left Behind”</a:t>
            </a:r>
          </a:p>
          <a:p>
            <a:r>
              <a:rPr lang="en-US" dirty="0" smtClean="0">
                <a:sym typeface="Wingdings" pitchFamily="2" charset="2"/>
              </a:rPr>
              <a:t>Apathy in children/rebellion</a:t>
            </a:r>
          </a:p>
          <a:p>
            <a:r>
              <a:rPr lang="en-US" dirty="0" smtClean="0">
                <a:sym typeface="Wingdings" pitchFamily="2" charset="2"/>
              </a:rPr>
              <a:t>Unexpected cuts in other areas of academics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Unintended 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Part 2 (change in legislation):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Possibility of immediate economic backlash</a:t>
            </a:r>
          </a:p>
          <a:p>
            <a:r>
              <a:rPr lang="en-US" dirty="0" smtClean="0"/>
              <a:t>Reinvigoration of farm lands: grace period req.</a:t>
            </a:r>
          </a:p>
          <a:p>
            <a:r>
              <a:rPr lang="en-US" dirty="0" smtClean="0"/>
              <a:t>Possibility of food prices increasing during grace period</a:t>
            </a:r>
          </a:p>
          <a:p>
            <a:r>
              <a:rPr lang="en-US" dirty="0" smtClean="0"/>
              <a:t>Natural disasters, climate changes = food shortages</a:t>
            </a:r>
          </a:p>
          <a:p>
            <a:r>
              <a:rPr lang="en-US" dirty="0" smtClean="0"/>
              <a:t>Outcry from large farm corporations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Unintended 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Part 3 (sin tax, relieved taxes on organic &amp; produce) </a:t>
            </a:r>
          </a:p>
          <a:p>
            <a:endParaRPr lang="en-US" u="sng" dirty="0" smtClean="0"/>
          </a:p>
          <a:p>
            <a:r>
              <a:rPr lang="en-US" dirty="0" smtClean="0"/>
              <a:t>Loss of jobs through fast food, factory industries</a:t>
            </a:r>
          </a:p>
          <a:p>
            <a:r>
              <a:rPr lang="en-US" dirty="0" smtClean="0"/>
              <a:t>Loss of revenue from advertising</a:t>
            </a:r>
          </a:p>
          <a:p>
            <a:r>
              <a:rPr lang="en-US" dirty="0" smtClean="0"/>
              <a:t>Individuals addicted to food additives</a:t>
            </a:r>
          </a:p>
          <a:p>
            <a:r>
              <a:rPr lang="en-US" dirty="0" smtClean="0"/>
              <a:t>Anger from public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and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Success: decrease in health-related problems over a ten-year span, increased in sales for produce/sin food ratio</a:t>
            </a:r>
          </a:p>
          <a:p>
            <a:r>
              <a:rPr lang="en-US" dirty="0" smtClean="0"/>
              <a:t>Failure: no change in rates of health-related problems or ratio of produce/sin food sales, or declines in either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: Who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422648" cy="464515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American society (us)</a:t>
            </a:r>
          </a:p>
          <a:p>
            <a:r>
              <a:rPr lang="en-US" dirty="0" smtClean="0"/>
              <a:t>Slaves to convenience</a:t>
            </a:r>
          </a:p>
          <a:p>
            <a:r>
              <a:rPr lang="en-US" dirty="0" smtClean="0"/>
              <a:t>Bureaucracy of the food industry.</a:t>
            </a:r>
          </a:p>
          <a:p>
            <a:r>
              <a:rPr lang="en-US" dirty="0" smtClean="0"/>
              <a:t>“We live to eat, rather than eat to live.”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133600"/>
            <a:ext cx="3086100" cy="340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1) Dr. Schmidt, MSUM professor</a:t>
            </a:r>
          </a:p>
          <a:p>
            <a:r>
              <a:rPr lang="en-US" dirty="0" smtClean="0"/>
              <a:t>2) Patrick </a:t>
            </a:r>
            <a:r>
              <a:rPr lang="en-US" dirty="0" err="1" smtClean="0"/>
              <a:t>Stieg</a:t>
            </a:r>
            <a:r>
              <a:rPr lang="en-US" dirty="0" smtClean="0"/>
              <a:t>, Dakota County Public Health</a:t>
            </a:r>
          </a:p>
          <a:p>
            <a:r>
              <a:rPr lang="en-US" dirty="0" smtClean="0"/>
              <a:t>3) </a:t>
            </a:r>
            <a:r>
              <a:rPr lang="en-US" u="sng" dirty="0" smtClean="0"/>
              <a:t>Skinny Bitch, </a:t>
            </a:r>
            <a:r>
              <a:rPr lang="en-US" dirty="0" smtClean="0"/>
              <a:t>book by Rory Freedman</a:t>
            </a:r>
          </a:p>
          <a:p>
            <a:r>
              <a:rPr lang="en-US" dirty="0" smtClean="0"/>
              <a:t>4) “King Corn,” documentary film</a:t>
            </a:r>
          </a:p>
          <a:p>
            <a:r>
              <a:rPr lang="en-US" dirty="0" smtClean="0"/>
              <a:t>5) “Super Size Me,” documentary film</a:t>
            </a:r>
          </a:p>
          <a:p>
            <a:r>
              <a:rPr lang="en-US" dirty="0" smtClean="0"/>
              <a:t>6) “Farm to School,” treatment strategy by Marion Kalb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Peer-Reviewed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Dragan</a:t>
            </a:r>
            <a:r>
              <a:rPr lang="en-US" dirty="0" smtClean="0"/>
              <a:t> </a:t>
            </a:r>
            <a:r>
              <a:rPr lang="en-US" dirty="0" err="1" smtClean="0"/>
              <a:t>Milijkovic</a:t>
            </a:r>
            <a:r>
              <a:rPr lang="en-US" dirty="0" smtClean="0"/>
              <a:t>: “Economic factors affecting the increase in obesity in the United States: Differential response to price” (2007)</a:t>
            </a:r>
          </a:p>
          <a:p>
            <a:r>
              <a:rPr lang="en-US" dirty="0" smtClean="0"/>
              <a:t>Myles Faith: “Toward the Reduction of Population Obesity: </a:t>
            </a:r>
            <a:r>
              <a:rPr lang="en-US" dirty="0" err="1" smtClean="0"/>
              <a:t>Macrolevel</a:t>
            </a:r>
            <a:r>
              <a:rPr lang="en-US" dirty="0" smtClean="0"/>
              <a:t> </a:t>
            </a:r>
            <a:r>
              <a:rPr lang="en-US" dirty="0" err="1" smtClean="0"/>
              <a:t>Enviromental</a:t>
            </a:r>
            <a:r>
              <a:rPr lang="en-US" dirty="0" smtClean="0"/>
              <a:t> Approaches to the Problems of Food, Eating and Obesity.” (2007)</a:t>
            </a:r>
          </a:p>
          <a:p>
            <a:r>
              <a:rPr lang="en-US" dirty="0" smtClean="0"/>
              <a:t>Kimberly Procter: “Measuring the school impact on child obesity” (2008)</a:t>
            </a:r>
          </a:p>
          <a:p>
            <a:r>
              <a:rPr lang="en-US" dirty="0" err="1" smtClean="0"/>
              <a:t>Judity</a:t>
            </a:r>
            <a:r>
              <a:rPr lang="en-US" dirty="0" smtClean="0"/>
              <a:t> </a:t>
            </a:r>
            <a:r>
              <a:rPr lang="en-US" dirty="0" err="1" smtClean="0"/>
              <a:t>Goldfinger</a:t>
            </a:r>
            <a:r>
              <a:rPr lang="en-US" dirty="0" smtClean="0"/>
              <a:t>: “Project HEAL: Peer education leads to weight loss in Harlem.” (2008)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Peer-Reviewed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Mai Stafford: “Identifying local, modifiable determinants of physical activity and diet” (2007)</a:t>
            </a:r>
          </a:p>
          <a:p>
            <a:r>
              <a:rPr lang="en-US" dirty="0" smtClean="0"/>
              <a:t>Patrick O’Malley: “Variation in Obesity Among American Secondary School Students by School and School Characteristics.” (2007)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: What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Average American citizens are undereducated and unaware of basic nutritional needs &amp; impacts</a:t>
            </a:r>
          </a:p>
          <a:p>
            <a:r>
              <a:rPr lang="en-US" dirty="0" smtClean="0"/>
              <a:t>Heart disease will kill 1 in 3 Americans.</a:t>
            </a:r>
          </a:p>
          <a:p>
            <a:r>
              <a:rPr lang="en-US" dirty="0" smtClean="0"/>
              <a:t>Obesity-related health problems cost us $117 BILLION annually in health-related costs.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038600"/>
            <a:ext cx="5957888" cy="215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: When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422648" cy="4797552"/>
          </a:xfrm>
        </p:spPr>
        <p:txBody>
          <a:bodyPr/>
          <a:lstStyle/>
          <a:p>
            <a:r>
              <a:rPr lang="en-US" dirty="0" smtClean="0"/>
              <a:t>The increased size of average Americans between 1950 and today has been directly linked to dietary causes.</a:t>
            </a:r>
          </a:p>
          <a:p>
            <a:r>
              <a:rPr lang="en-US" dirty="0" smtClean="0"/>
              <a:t>Teaching nutrition at an early age</a:t>
            </a:r>
          </a:p>
          <a:p>
            <a:r>
              <a:rPr lang="en-US" dirty="0" smtClean="0"/>
              <a:t>“Taste preference for fat is learned in early childhood”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514600"/>
            <a:ext cx="3095625" cy="287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: 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We consume %70 more protein than we need to function, and eat 50% more meat than other developed nations (such as France, Japan) 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133600"/>
            <a:ext cx="40386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: 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498848" cy="4572000"/>
          </a:xfrm>
        </p:spPr>
        <p:txBody>
          <a:bodyPr/>
          <a:lstStyle/>
          <a:p>
            <a:r>
              <a:rPr lang="en-US" dirty="0" smtClean="0"/>
              <a:t>PROFITS</a:t>
            </a:r>
            <a:r>
              <a:rPr lang="en-US" b="1" dirty="0" smtClean="0"/>
              <a:t>!</a:t>
            </a:r>
          </a:p>
          <a:p>
            <a:r>
              <a:rPr lang="en-US" dirty="0" smtClean="0"/>
              <a:t>Economic reasons</a:t>
            </a:r>
          </a:p>
          <a:p>
            <a:r>
              <a:rPr lang="en-US" dirty="0" smtClean="0"/>
              <a:t>Cheaper foods are less expensive, organic and </a:t>
            </a:r>
            <a:r>
              <a:rPr lang="en-US" dirty="0" err="1" smtClean="0"/>
              <a:t>dietarily</a:t>
            </a:r>
            <a:r>
              <a:rPr lang="en-US" dirty="0" smtClean="0"/>
              <a:t> balanced foods more expensive</a:t>
            </a:r>
          </a:p>
          <a:p>
            <a:r>
              <a:rPr lang="en-US" dirty="0" smtClean="0"/>
              <a:t>Convenience &gt; health problems</a:t>
            </a:r>
          </a:p>
          <a:p>
            <a:r>
              <a:rPr lang="en-US" dirty="0" smtClean="0"/>
              <a:t>Harsh pace of American lives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057400"/>
            <a:ext cx="4084529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Lies You’ve Been Fed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Hereditary heart disease/cancer: only %2-3 of cancer is hereditary, the rest is LIFESTYLE inflicted</a:t>
            </a:r>
          </a:p>
          <a:p>
            <a:r>
              <a:rPr lang="en-US" dirty="0" smtClean="0"/>
              <a:t>“Milk: does the body good” – dairy is the second most unhealthy food group (after meat)</a:t>
            </a:r>
            <a:endParaRPr lang="en-US" u="sng" dirty="0" smtClean="0"/>
          </a:p>
          <a:p>
            <a:r>
              <a:rPr lang="en-US" dirty="0" smtClean="0"/>
              <a:t>Artificial sugar (aspartame): chemical that bonds within your body the same way sugar does, will for a fact kill you</a:t>
            </a:r>
          </a:p>
          <a:p>
            <a:r>
              <a:rPr lang="en-US" dirty="0" smtClean="0"/>
              <a:t>High-fructose corn syrup: genetically modified corn, chemical shit storm</a:t>
            </a:r>
            <a:endParaRPr lang="en-US" dirty="0"/>
          </a:p>
          <a:p>
            <a:r>
              <a:rPr lang="en-US" dirty="0" smtClean="0"/>
              <a:t>Obesity is genetic: NO  (attraction to fats/sugars is genetic, obesity is not)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Lies You’ve Been Fed: 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Carl </a:t>
            </a:r>
            <a:r>
              <a:rPr lang="en-US" dirty="0" err="1" smtClean="0"/>
              <a:t>Voit</a:t>
            </a:r>
            <a:r>
              <a:rPr lang="en-US" dirty="0" smtClean="0"/>
              <a:t>: man only needs 52.5 g of protein per day, but recommended 119 g because “you can’t have too much of a good thing.”</a:t>
            </a:r>
          </a:p>
          <a:p>
            <a:r>
              <a:rPr lang="en-US" dirty="0" smtClean="0"/>
              <a:t>Necessity for grazing land for cattle is the primary cause of water pollution in the U.S, and the main reason for the current destruction of the rainforest.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*Protein: Americans mostly gain through meat consumption, although nuts, grains, vegetables and most non-animal product foods contain protein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503920" cy="4727448"/>
          </a:xfrm>
        </p:spPr>
        <p:txBody>
          <a:bodyPr>
            <a:normAutofit/>
          </a:bodyPr>
          <a:lstStyle/>
          <a:p>
            <a:r>
              <a:rPr lang="en-US" dirty="0" smtClean="0"/>
              <a:t>Individuals consume less processed foods and more fresh produce, legumes, and whole grain products from local farmers</a:t>
            </a:r>
          </a:p>
          <a:p>
            <a:r>
              <a:rPr lang="en-US" dirty="0" smtClean="0"/>
              <a:t>Fewer counts of diet-related health concerns and deaths</a:t>
            </a:r>
          </a:p>
          <a:p>
            <a:r>
              <a:rPr lang="en-US" dirty="0" smtClean="0"/>
              <a:t>Less reliance on meat, dairy, processed foods &amp; fast food industry by the public</a:t>
            </a:r>
          </a:p>
          <a:p>
            <a:r>
              <a:rPr lang="en-US" dirty="0" smtClean="0"/>
              <a:t>Increased public awareness concerning nutrition and daily intakes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211</TotalTime>
  <Words>1211</Words>
  <Application>Microsoft Office PowerPoint</Application>
  <PresentationFormat>On-screen Show (4:3)</PresentationFormat>
  <Paragraphs>117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Civic</vt:lpstr>
      <vt:lpstr>The American Diet</vt:lpstr>
      <vt:lpstr>The Problem : Who</vt:lpstr>
      <vt:lpstr>The Problem : What</vt:lpstr>
      <vt:lpstr>The Problem : When</vt:lpstr>
      <vt:lpstr>The Problem : Where</vt:lpstr>
      <vt:lpstr>The Problem : Why</vt:lpstr>
      <vt:lpstr>Lies You’ve Been Fed</vt:lpstr>
      <vt:lpstr>Lies You’ve Been Fed: Protein</vt:lpstr>
      <vt:lpstr>Ideal State</vt:lpstr>
      <vt:lpstr>General Treatment Strategy</vt:lpstr>
      <vt:lpstr>General Treatment Strategy</vt:lpstr>
      <vt:lpstr>General Treatment Strategy</vt:lpstr>
      <vt:lpstr>Support: Education</vt:lpstr>
      <vt:lpstr>Support: Legislation</vt:lpstr>
      <vt:lpstr>Support: Sin Tax</vt:lpstr>
      <vt:lpstr>Unintended Consequences</vt:lpstr>
      <vt:lpstr>Unintended consequences</vt:lpstr>
      <vt:lpstr>Unintended Consequences</vt:lpstr>
      <vt:lpstr>Success and Failure</vt:lpstr>
      <vt:lpstr>Sources</vt:lpstr>
      <vt:lpstr>Peer-Reviewed Sources</vt:lpstr>
      <vt:lpstr>Peer-Reviewed Sources</vt:lpstr>
    </vt:vector>
  </TitlesOfParts>
  <Company>MSUM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Diet</dc:title>
  <dc:creator>labs</dc:creator>
  <cp:lastModifiedBy>MSUM</cp:lastModifiedBy>
  <cp:revision>63</cp:revision>
  <dcterms:created xsi:type="dcterms:W3CDTF">2009-04-17T19:50:16Z</dcterms:created>
  <dcterms:modified xsi:type="dcterms:W3CDTF">2009-05-01T18:00:35Z</dcterms:modified>
</cp:coreProperties>
</file>